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8E0D8A-CA8A-44FA-BC8E-5BC9594AA71B}"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220428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E0D8A-CA8A-44FA-BC8E-5BC9594AA71B}"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41544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E0D8A-CA8A-44FA-BC8E-5BC9594AA71B}"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428146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E0D8A-CA8A-44FA-BC8E-5BC9594AA71B}"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348505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8E0D8A-CA8A-44FA-BC8E-5BC9594AA71B}"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288341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8E0D8A-CA8A-44FA-BC8E-5BC9594AA71B}"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67573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8E0D8A-CA8A-44FA-BC8E-5BC9594AA71B}"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151962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8E0D8A-CA8A-44FA-BC8E-5BC9594AA71B}"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92044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E0D8A-CA8A-44FA-BC8E-5BC9594AA71B}"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356337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E0D8A-CA8A-44FA-BC8E-5BC9594AA71B}"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162558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E0D8A-CA8A-44FA-BC8E-5BC9594AA71B}"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55E36-26A7-4D11-9528-72B72B28D2BF}" type="slidenum">
              <a:rPr lang="en-US" smtClean="0"/>
              <a:t>‹#›</a:t>
            </a:fld>
            <a:endParaRPr lang="en-US"/>
          </a:p>
        </p:txBody>
      </p:sp>
    </p:spTree>
    <p:extLst>
      <p:ext uri="{BB962C8B-B14F-4D97-AF65-F5344CB8AC3E}">
        <p14:creationId xmlns:p14="http://schemas.microsoft.com/office/powerpoint/2010/main" val="234450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E0D8A-CA8A-44FA-BC8E-5BC9594AA71B}"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55E36-26A7-4D11-9528-72B72B28D2BF}" type="slidenum">
              <a:rPr lang="en-US" smtClean="0"/>
              <a:t>‹#›</a:t>
            </a:fld>
            <a:endParaRPr lang="en-US"/>
          </a:p>
        </p:txBody>
      </p:sp>
    </p:spTree>
    <p:extLst>
      <p:ext uri="{BB962C8B-B14F-4D97-AF65-F5344CB8AC3E}">
        <p14:creationId xmlns:p14="http://schemas.microsoft.com/office/powerpoint/2010/main" val="1681323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ose_babatunde@yahoo.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1.wp.com/thebossnewspapers.com/wp-content/uploads/2017/06/niger-delta-map-PIND.jpg?fit=540,330" TargetMode="External"/><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13266"/>
          </a:xfrm>
        </p:spPr>
        <p:txBody>
          <a:bodyPr>
            <a:normAutofit/>
          </a:bodyPr>
          <a:lstStyle/>
          <a:p>
            <a:r>
              <a:rPr lang="en-US" sz="3200" dirty="0" smtClean="0">
                <a:effectLst>
                  <a:outerShdw blurRad="38100" dist="38100" dir="2700000" algn="tl">
                    <a:srgbClr val="000000">
                      <a:alpha val="43137"/>
                    </a:srgbClr>
                  </a:outerShdw>
                </a:effectLst>
              </a:rPr>
              <a:t>The Contradiction of Riches: Petro-Business and the Impoverished Local People in Nigeria’s Niger Delta </a:t>
            </a:r>
            <a:endParaRPr lang="en-US" sz="3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55000" lnSpcReduction="20000"/>
          </a:bodyPr>
          <a:lstStyle/>
          <a:p>
            <a:pPr>
              <a:lnSpc>
                <a:spcPct val="107000"/>
              </a:lnSpc>
              <a:spcBef>
                <a:spcPts val="0"/>
              </a:spcBef>
            </a:pPr>
            <a:r>
              <a:rPr lang="en-US" b="1" dirty="0" err="1">
                <a:latin typeface="Times New Roman" panose="02020603050405020304" pitchFamily="18" charset="0"/>
                <a:ea typeface="Calibri" panose="020F0502020204030204" pitchFamily="34" charset="0"/>
                <a:cs typeface="Times New Roman" panose="02020603050405020304" pitchFamily="18" charset="0"/>
              </a:rPr>
              <a:t>Abosede</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Omowumi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Babatunde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Guest Researcher, Nordic Africa Institute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Senior Lecturer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Centre for Peace and Strategic Studies, University of Ilorin, Ilorin, Nigeria.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fr-MA" dirty="0">
                <a:latin typeface="Times New Roman" panose="02020603050405020304" pitchFamily="18" charset="0"/>
                <a:ea typeface="Calibri" panose="020F0502020204030204" pitchFamily="34" charset="0"/>
                <a:cs typeface="Times New Roman" panose="02020603050405020304" pitchFamily="18" charset="0"/>
              </a:rPr>
              <a:t>Email: </a:t>
            </a:r>
            <a:r>
              <a:rPr lang="fr-MA"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bose_babatunde@yahoo.co.uk</a:t>
            </a:r>
            <a:r>
              <a:rPr lang="fr-MA"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ts val="0"/>
              </a:spcBef>
            </a:pPr>
            <a:endParaRPr lang="fr-MA"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pPr>
            <a:r>
              <a:rPr lang="fr-MA" dirty="0" err="1" smtClean="0">
                <a:latin typeface="Times New Roman" panose="02020603050405020304" pitchFamily="18" charset="0"/>
                <a:ea typeface="Calibri" panose="020F0502020204030204" pitchFamily="34" charset="0"/>
                <a:cs typeface="Times New Roman" panose="02020603050405020304" pitchFamily="18" charset="0"/>
              </a:rPr>
              <a:t>Presentation</a:t>
            </a:r>
            <a:r>
              <a:rPr lang="fr-MA" dirty="0" smtClean="0">
                <a:latin typeface="Times New Roman" panose="02020603050405020304" pitchFamily="18" charset="0"/>
                <a:ea typeface="Calibri" panose="020F0502020204030204" pitchFamily="34" charset="0"/>
                <a:cs typeface="Times New Roman" panose="02020603050405020304" pitchFamily="18" charset="0"/>
              </a:rPr>
              <a:t> </a:t>
            </a:r>
            <a:r>
              <a:rPr lang="fr-MA" dirty="0">
                <a:latin typeface="Times New Roman" panose="02020603050405020304" pitchFamily="18" charset="0"/>
                <a:ea typeface="Calibri" panose="020F0502020204030204" pitchFamily="34" charset="0"/>
                <a:cs typeface="Times New Roman" panose="02020603050405020304" pitchFamily="18" charset="0"/>
              </a:rPr>
              <a:t>at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AUC International Conference for Research on African Challenges (ICRAC), No Poverty. Cairo, Egypt. December 4-5, 2019.</a:t>
            </a:r>
          </a:p>
        </p:txBody>
      </p:sp>
    </p:spTree>
    <p:extLst>
      <p:ext uri="{BB962C8B-B14F-4D97-AF65-F5344CB8AC3E}">
        <p14:creationId xmlns:p14="http://schemas.microsoft.com/office/powerpoint/2010/main" val="1918394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438"/>
            <a:ext cx="10515600" cy="399646"/>
          </a:xfrm>
        </p:spPr>
        <p:txBody>
          <a:bodyPr>
            <a:normAutofit fontScale="90000"/>
          </a:bodyPr>
          <a:lstStyle/>
          <a:p>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Local Contestation and the Cycle of Inequalities and Poverty in Oil Communities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773084"/>
            <a:ext cx="10515600" cy="5403879"/>
          </a:xfrm>
        </p:spPr>
        <p:txBody>
          <a:bodyPr>
            <a:noAutofit/>
          </a:bodyPr>
          <a:lstStyle/>
          <a:p>
            <a:pPr algn="just">
              <a:lnSpc>
                <a:spcPct val="100000"/>
              </a:lnSpc>
              <a:spcBef>
                <a:spcPts val="0"/>
              </a:spcBef>
              <a:buFont typeface="Wingdings" panose="05000000000000000000" pitchFamily="2" charset="2"/>
              <a:buChar char="§"/>
            </a:pPr>
            <a:r>
              <a:rPr lang="en-US" sz="1600" dirty="0" smtClean="0"/>
              <a:t>The general views that resonate among the local people is that oil companies and the government fuel division and conflict among the people by appropriating oil benefit to some segment of the local elites at the detriment of the majority who suffered from the adverse effects of oil-related activities. </a:t>
            </a:r>
          </a:p>
          <a:p>
            <a:pPr marL="0" indent="0" algn="just">
              <a:lnSpc>
                <a:spcPct val="100000"/>
              </a:lnSpc>
              <a:spcBef>
                <a:spcPts val="0"/>
              </a:spcBef>
              <a:buNone/>
            </a:pPr>
            <a:endParaRPr lang="en-US" sz="1600" dirty="0" smtClean="0"/>
          </a:p>
          <a:p>
            <a:pPr algn="just">
              <a:lnSpc>
                <a:spcPct val="100000"/>
              </a:lnSpc>
              <a:spcBef>
                <a:spcPts val="0"/>
              </a:spcBef>
              <a:buFont typeface="Wingdings" panose="05000000000000000000" pitchFamily="2" charset="2"/>
              <a:buChar char="§"/>
            </a:pPr>
            <a:r>
              <a:rPr lang="en-US" sz="1600" dirty="0" smtClean="0"/>
              <a:t>In oil communities, contest for political office within the community has been very fierce and intense such that various families jostle to have their members elected to the post of Community chairman, Community development community (CDC), youth leader, women leader and others perceived as a lucrative avenue to have a share of the oil benefit and gain prestige for the family. </a:t>
            </a:r>
          </a:p>
          <a:p>
            <a:pPr marL="0" indent="0" algn="just">
              <a:lnSpc>
                <a:spcPct val="100000"/>
              </a:lnSpc>
              <a:spcBef>
                <a:spcPts val="0"/>
              </a:spcBef>
              <a:buNone/>
            </a:pPr>
            <a:endParaRPr lang="en-US" sz="1600" dirty="0" smtClean="0"/>
          </a:p>
          <a:p>
            <a:pPr algn="just">
              <a:lnSpc>
                <a:spcPct val="100000"/>
              </a:lnSpc>
              <a:spcBef>
                <a:spcPts val="0"/>
              </a:spcBef>
              <a:buFont typeface="Wingdings" panose="05000000000000000000" pitchFamily="2" charset="2"/>
              <a:buChar char="§"/>
            </a:pPr>
            <a:r>
              <a:rPr lang="en-US" sz="1600" dirty="0" smtClean="0"/>
              <a:t> The teething youth who lack access to gainful employment faced risk of poverty that make them vulnerable to be exploited by oil multinationals and political elites who hire them to engage in criminal activities of artisanal oil bunkering, cultism, kidnapping and attacks on political opponent. </a:t>
            </a:r>
          </a:p>
          <a:p>
            <a:pPr marL="0" indent="0" algn="just">
              <a:lnSpc>
                <a:spcPct val="100000"/>
              </a:lnSpc>
              <a:spcBef>
                <a:spcPts val="0"/>
              </a:spcBef>
              <a:buNone/>
            </a:pPr>
            <a:endParaRPr lang="en-US" sz="1600" dirty="0" smtClean="0"/>
          </a:p>
          <a:p>
            <a:pPr algn="just">
              <a:lnSpc>
                <a:spcPct val="100000"/>
              </a:lnSpc>
              <a:spcBef>
                <a:spcPts val="0"/>
              </a:spcBef>
              <a:buFont typeface="Wingdings" panose="05000000000000000000" pitchFamily="2" charset="2"/>
              <a:buChar char="§"/>
            </a:pPr>
            <a:r>
              <a:rPr lang="en-US" sz="1600" dirty="0" smtClean="0"/>
              <a:t>The reality that pervade the local communities is that the distribution of oil benefit is fiercely contested and cornered by a few while majority were </a:t>
            </a:r>
            <a:r>
              <a:rPr lang="en-US" sz="1600" dirty="0" err="1" smtClean="0"/>
              <a:t>marginalised</a:t>
            </a:r>
            <a:r>
              <a:rPr lang="en-US" sz="1600" dirty="0" smtClean="0"/>
              <a:t>. The nature of distribution has led to a vicious cycle of inequalities and poverty that replicate the manner of oil appropriation by the federal and state government. </a:t>
            </a:r>
          </a:p>
          <a:p>
            <a:pPr marL="0" indent="0" algn="just">
              <a:lnSpc>
                <a:spcPct val="100000"/>
              </a:lnSpc>
              <a:spcBef>
                <a:spcPts val="0"/>
              </a:spcBef>
              <a:buNone/>
            </a:pPr>
            <a:endParaRPr lang="en-US" sz="1600" dirty="0" smtClean="0"/>
          </a:p>
          <a:p>
            <a:pPr algn="just">
              <a:lnSpc>
                <a:spcPct val="100000"/>
              </a:lnSpc>
              <a:spcBef>
                <a:spcPts val="0"/>
              </a:spcBef>
              <a:buFont typeface="Wingdings" panose="05000000000000000000" pitchFamily="2" charset="2"/>
              <a:buChar char="§"/>
            </a:pPr>
            <a:r>
              <a:rPr lang="en-US" sz="1600" dirty="0" smtClean="0"/>
              <a:t>As Obi and </a:t>
            </a:r>
            <a:r>
              <a:rPr lang="en-US" sz="1600" dirty="0" err="1" smtClean="0"/>
              <a:t>Oriola</a:t>
            </a:r>
            <a:r>
              <a:rPr lang="en-US" sz="1600" dirty="0" smtClean="0"/>
              <a:t> (2018) succinctly put it, the cycle of </a:t>
            </a:r>
            <a:r>
              <a:rPr lang="en-US" sz="1600" dirty="0" err="1" smtClean="0"/>
              <a:t>petrolized</a:t>
            </a:r>
            <a:r>
              <a:rPr lang="en-US" sz="1600" dirty="0" smtClean="0"/>
              <a:t> violence in the region is spawned by the persisting grievances and inequities, in which the response of the state in the form of ‘political settlement’, the co-optation of former militia leaders into pan-Delta elite arrangements led to new entrants into the ruling network, disrupt the balance of power in local communities, counter-attack and attack by displaced elements, and yet- to-be co-opted or marginalized militants against the state and oil companies.</a:t>
            </a:r>
            <a:endParaRPr lang="en-US" sz="1600" dirty="0"/>
          </a:p>
        </p:txBody>
      </p:sp>
    </p:spTree>
    <p:extLst>
      <p:ext uri="{BB962C8B-B14F-4D97-AF65-F5344CB8AC3E}">
        <p14:creationId xmlns:p14="http://schemas.microsoft.com/office/powerpoint/2010/main" val="159430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58081"/>
          </a:xfrm>
        </p:spPr>
        <p:txBody>
          <a:bodyPr>
            <a:normAutofit fontScale="90000"/>
          </a:bodyPr>
          <a:lstStyle/>
          <a:p>
            <a:r>
              <a:rPr lang="en-US" sz="2800" dirty="0" smtClean="0">
                <a:effectLst>
                  <a:outerShdw blurRad="38100" dist="38100" dir="2700000" algn="tl">
                    <a:srgbClr val="000000">
                      <a:alpha val="43137"/>
                    </a:srgbClr>
                  </a:outerShdw>
                </a:effectLst>
              </a:rPr>
              <a:t>Conclusion</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723208"/>
            <a:ext cx="10515600" cy="5677592"/>
          </a:xfrm>
        </p:spPr>
        <p:txBody>
          <a:bodyPr>
            <a:noAutofit/>
          </a:bodyPr>
          <a:lstStyle/>
          <a:p>
            <a:pPr algn="just">
              <a:lnSpc>
                <a:spcPct val="100000"/>
              </a:lnSpc>
              <a:spcBef>
                <a:spcPts val="0"/>
              </a:spcBef>
              <a:buFont typeface="Wingdings" panose="05000000000000000000" pitchFamily="2" charset="2"/>
              <a:buChar char="v"/>
            </a:pPr>
            <a:r>
              <a:rPr lang="en-US" sz="2000" dirty="0" smtClean="0"/>
              <a:t>An important aspect of the dynamics of oil politics relates to the nature of distribution of oil benefit in oil communities. Evidence in the local communities showed that the nature of the sharing of oil benefit is exploitative and divisive, and ultimately replicate the unequal power relations between the Nigerian government, the Big Oil Corporation and the people of the Niger Delta.</a:t>
            </a:r>
          </a:p>
          <a:p>
            <a:pPr marL="0" indent="0" algn="just">
              <a:lnSpc>
                <a:spcPct val="100000"/>
              </a:lnSpc>
              <a:spcBef>
                <a:spcPts val="0"/>
              </a:spcBef>
              <a:buNone/>
            </a:pPr>
            <a:endParaRPr lang="en-US" sz="2000" dirty="0" smtClean="0"/>
          </a:p>
          <a:p>
            <a:pPr algn="just">
              <a:lnSpc>
                <a:spcPct val="100000"/>
              </a:lnSpc>
              <a:spcBef>
                <a:spcPts val="0"/>
              </a:spcBef>
              <a:buFont typeface="Wingdings" panose="05000000000000000000" pitchFamily="2" charset="2"/>
              <a:buChar char="v"/>
            </a:pPr>
            <a:r>
              <a:rPr lang="en-US" sz="2000" dirty="0" smtClean="0"/>
              <a:t>The local elites </a:t>
            </a:r>
            <a:r>
              <a:rPr lang="en-US" sz="2000" dirty="0" err="1" smtClean="0"/>
              <a:t>capitalise</a:t>
            </a:r>
            <a:r>
              <a:rPr lang="en-US" sz="2000" dirty="0" smtClean="0"/>
              <a:t> on their access to power and oil benefit to repress the agitations of the majority in the oil communities. The power imbalances between the local elites and their people allow this form of exploitation to fester, leading to a vicious cycle of inequalities and poverty in the oil communities.</a:t>
            </a:r>
          </a:p>
          <a:p>
            <a:pPr marL="0" indent="0" algn="just">
              <a:lnSpc>
                <a:spcPct val="100000"/>
              </a:lnSpc>
              <a:spcBef>
                <a:spcPts val="0"/>
              </a:spcBef>
              <a:buNone/>
            </a:pPr>
            <a:endParaRPr lang="en-US" sz="2000" dirty="0" smtClean="0"/>
          </a:p>
          <a:p>
            <a:pPr algn="just">
              <a:lnSpc>
                <a:spcPct val="100000"/>
              </a:lnSpc>
              <a:spcBef>
                <a:spcPts val="0"/>
              </a:spcBef>
              <a:buFont typeface="Wingdings" panose="05000000000000000000" pitchFamily="2" charset="2"/>
              <a:buChar char="v"/>
            </a:pPr>
            <a:r>
              <a:rPr lang="en-US" sz="2000" dirty="0" smtClean="0"/>
              <a:t>This has profound implications, given that the genuine agitations for environmental struggle and social equity seems to have been displaced by the inordinate ambitions of a few local actors who cornered the oil benefit that trickle down to the communities, while the majority continue to confront abject poverty.</a:t>
            </a:r>
          </a:p>
          <a:p>
            <a:pPr marL="0" indent="0" algn="just">
              <a:lnSpc>
                <a:spcPct val="100000"/>
              </a:lnSpc>
              <a:spcBef>
                <a:spcPts val="0"/>
              </a:spcBef>
              <a:buNone/>
            </a:pPr>
            <a:endParaRPr lang="en-US" sz="2000" dirty="0" smtClean="0"/>
          </a:p>
          <a:p>
            <a:pPr algn="just">
              <a:lnSpc>
                <a:spcPct val="100000"/>
              </a:lnSpc>
              <a:spcBef>
                <a:spcPts val="0"/>
              </a:spcBef>
              <a:buFont typeface="Wingdings" panose="05000000000000000000" pitchFamily="2" charset="2"/>
              <a:buChar char="v"/>
            </a:pPr>
            <a:r>
              <a:rPr lang="en-US" sz="2000" dirty="0" smtClean="0"/>
              <a:t>In the long run, the contour of the struggles for environment justice and social equity will largely be shaped by the nature of oil politics at the local level.</a:t>
            </a:r>
            <a:endParaRPr lang="en-US" sz="2000" dirty="0"/>
          </a:p>
        </p:txBody>
      </p:sp>
    </p:spTree>
    <p:extLst>
      <p:ext uri="{BB962C8B-B14F-4D97-AF65-F5344CB8AC3E}">
        <p14:creationId xmlns:p14="http://schemas.microsoft.com/office/powerpoint/2010/main" val="80905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7588"/>
          </a:xfrm>
        </p:spPr>
        <p:txBody>
          <a:bodyPr>
            <a:normAutofit/>
          </a:bodyPr>
          <a:lstStyle/>
          <a:p>
            <a:pPr algn="ctr"/>
            <a:r>
              <a:rPr lang="en-US" sz="2400" dirty="0">
                <a:effectLst>
                  <a:outerShdw blurRad="38100" dist="38100" dir="2700000" algn="tl">
                    <a:srgbClr val="000000">
                      <a:alpha val="43137"/>
                    </a:srgbClr>
                  </a:outerShdw>
                </a:effectLst>
              </a:rPr>
              <a:t>Thank you for your kind attention!</a:t>
            </a:r>
            <a:endParaRPr lang="en-US" sz="2400" dirty="0"/>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922714"/>
            <a:ext cx="9951720" cy="5081269"/>
          </a:xfrm>
        </p:spPr>
      </p:pic>
    </p:spTree>
    <p:extLst>
      <p:ext uri="{BB962C8B-B14F-4D97-AF65-F5344CB8AC3E}">
        <p14:creationId xmlns:p14="http://schemas.microsoft.com/office/powerpoint/2010/main" val="306463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Content</a:t>
            </a:r>
            <a:endParaRPr lang="en-US"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dirty="0" smtClean="0"/>
              <a:t>Background</a:t>
            </a:r>
          </a:p>
          <a:p>
            <a:pPr>
              <a:buFont typeface="Courier New" panose="02070309020205020404" pitchFamily="49" charset="0"/>
              <a:buChar char="o"/>
            </a:pPr>
            <a:r>
              <a:rPr lang="en-US" dirty="0" smtClean="0"/>
              <a:t>Theoretical Postulation</a:t>
            </a:r>
          </a:p>
          <a:p>
            <a:pPr>
              <a:buFont typeface="Courier New" panose="02070309020205020404" pitchFamily="49" charset="0"/>
              <a:buChar char="o"/>
            </a:pPr>
            <a:r>
              <a:rPr lang="en-US" dirty="0" smtClean="0"/>
              <a:t>Method</a:t>
            </a:r>
          </a:p>
          <a:p>
            <a:pPr>
              <a:buFont typeface="Courier New" panose="02070309020205020404" pitchFamily="49" charset="0"/>
              <a:buChar char="o"/>
            </a:pPr>
            <a:r>
              <a:rPr lang="en-US" dirty="0" smtClean="0"/>
              <a:t>The Appropriation of Oil benefits and the Paradox of poverty in the Niger Delta </a:t>
            </a:r>
          </a:p>
          <a:p>
            <a:pPr>
              <a:buFont typeface="Courier New" panose="02070309020205020404" pitchFamily="49" charset="0"/>
              <a:buChar char="o"/>
            </a:pPr>
            <a:r>
              <a:rPr lang="en-US" dirty="0" smtClean="0"/>
              <a:t>Local Contestation and the Cycle of Inequalities and Poverty in Oil Communities </a:t>
            </a:r>
          </a:p>
          <a:p>
            <a:pPr>
              <a:buFont typeface="Courier New" panose="02070309020205020404" pitchFamily="49" charset="0"/>
              <a:buChar char="o"/>
            </a:pPr>
            <a:r>
              <a:rPr lang="en-US" dirty="0" smtClean="0"/>
              <a:t>Conclusion</a:t>
            </a:r>
            <a:br>
              <a:rPr lang="en-US" dirty="0" smtClean="0"/>
            </a:br>
            <a:endParaRPr lang="en-US" dirty="0" smtClean="0"/>
          </a:p>
          <a:p>
            <a:pPr marL="0" indent="0">
              <a:buNone/>
            </a:pPr>
            <a:endParaRPr lang="en-US" dirty="0"/>
          </a:p>
        </p:txBody>
      </p:sp>
    </p:spTree>
    <p:extLst>
      <p:ext uri="{BB962C8B-B14F-4D97-AF65-F5344CB8AC3E}">
        <p14:creationId xmlns:p14="http://schemas.microsoft.com/office/powerpoint/2010/main" val="401193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lstStyle/>
          <a:p>
            <a:r>
              <a:rPr lang="en-US" dirty="0">
                <a:effectLst>
                  <a:outerShdw blurRad="38100" dist="38100" dir="2700000" algn="tl">
                    <a:srgbClr val="000000">
                      <a:alpha val="43137"/>
                    </a:srgbClr>
                  </a:outerShdw>
                </a:effectLst>
              </a:rPr>
              <a:t>Introduction</a:t>
            </a:r>
            <a:endParaRPr lang="en-US" dirty="0"/>
          </a:p>
        </p:txBody>
      </p:sp>
      <p:sp>
        <p:nvSpPr>
          <p:cNvPr id="3" name="Content Placeholder 2"/>
          <p:cNvSpPr>
            <a:spLocks noGrp="1"/>
          </p:cNvSpPr>
          <p:nvPr>
            <p:ph idx="1"/>
          </p:nvPr>
        </p:nvSpPr>
        <p:spPr>
          <a:xfrm>
            <a:off x="838200" y="1338349"/>
            <a:ext cx="10515600" cy="4838614"/>
          </a:xfrm>
        </p:spPr>
        <p:txBody>
          <a:bodyPr>
            <a:normAutofit fontScale="85000" lnSpcReduction="20000"/>
          </a:bodyPr>
          <a:lstStyle/>
          <a:p>
            <a:pPr indent="0" algn="just">
              <a:lnSpc>
                <a:spcPct val="100000"/>
              </a:lnSpc>
              <a:spcBef>
                <a:spcPts val="0"/>
              </a:spcBef>
              <a:buFont typeface="Wingdings" panose="05000000000000000000" pitchFamily="2" charset="2"/>
              <a:buChar char="q"/>
            </a:pPr>
            <a:r>
              <a:rPr lang="en-GB" dirty="0">
                <a:cs typeface="Arial" panose="020B0604020202020204" pitchFamily="34" charset="0"/>
              </a:rPr>
              <a:t>Nigeria’s emergence as an oil economy has increased the fiscal strength of the national government and brought significant expansion to the national economy. For more than four decades, oil accounts for over 70 percent of Federal government revenue, more than 95 per cent of export earnings and 90 per cent of foreign exchange earnings </a:t>
            </a:r>
            <a:r>
              <a:rPr lang="en-GB" sz="1800" dirty="0" smtClean="0">
                <a:cs typeface="Arial" panose="020B0604020202020204" pitchFamily="34" charset="0"/>
              </a:rPr>
              <a:t>(Mahler, 2012; </a:t>
            </a:r>
            <a:r>
              <a:rPr lang="en-GB" sz="1800" dirty="0" err="1" smtClean="0">
                <a:cs typeface="Arial" panose="020B0604020202020204" pitchFamily="34" charset="0"/>
              </a:rPr>
              <a:t>Obasi</a:t>
            </a:r>
            <a:r>
              <a:rPr lang="en-GB" sz="1800" dirty="0" smtClean="0">
                <a:cs typeface="Arial" panose="020B0604020202020204" pitchFamily="34" charset="0"/>
              </a:rPr>
              <a:t>, 2017</a:t>
            </a:r>
            <a:r>
              <a:rPr lang="en-GB" sz="1800" dirty="0" smtClean="0"/>
              <a:t>).</a:t>
            </a:r>
          </a:p>
          <a:p>
            <a:pPr marL="0" indent="0" algn="just">
              <a:lnSpc>
                <a:spcPct val="100000"/>
              </a:lnSpc>
              <a:spcBef>
                <a:spcPts val="0"/>
              </a:spcBef>
              <a:buNone/>
            </a:pPr>
            <a:endParaRPr lang="en-GB" dirty="0"/>
          </a:p>
          <a:p>
            <a:pPr indent="0" algn="just">
              <a:lnSpc>
                <a:spcPct val="100000"/>
              </a:lnSpc>
              <a:spcBef>
                <a:spcPts val="0"/>
              </a:spcBef>
              <a:buFont typeface="Wingdings" panose="05000000000000000000" pitchFamily="2" charset="2"/>
              <a:buChar char="q"/>
            </a:pPr>
            <a:r>
              <a:rPr lang="en-CA" dirty="0">
                <a:cs typeface="Arial" panose="020B0604020202020204" pitchFamily="34" charset="0"/>
              </a:rPr>
              <a:t>Nigeria’s massive oil resources found in the ethnic minorities localities in the Niger Delta has positioned the region in the global economy landscape.</a:t>
            </a:r>
          </a:p>
          <a:p>
            <a:pPr marL="0" indent="0" algn="just">
              <a:lnSpc>
                <a:spcPct val="100000"/>
              </a:lnSpc>
              <a:spcBef>
                <a:spcPts val="0"/>
              </a:spcBef>
              <a:buNone/>
            </a:pPr>
            <a:endParaRPr lang="en-CA" dirty="0">
              <a:cs typeface="Arial" panose="020B0604020202020204" pitchFamily="34" charset="0"/>
            </a:endParaRPr>
          </a:p>
          <a:p>
            <a:pPr indent="0" algn="just">
              <a:lnSpc>
                <a:spcPct val="100000"/>
              </a:lnSpc>
              <a:spcBef>
                <a:spcPts val="0"/>
              </a:spcBef>
              <a:buFont typeface="Wingdings" panose="05000000000000000000" pitchFamily="2" charset="2"/>
              <a:buChar char="q"/>
            </a:pPr>
            <a:r>
              <a:rPr lang="en-CA" dirty="0">
                <a:cs typeface="Arial" panose="020B0604020202020204" pitchFamily="34" charset="0"/>
              </a:rPr>
              <a:t>Unsustainable exploitation of oil by multinational oil companies led to massive </a:t>
            </a:r>
            <a:r>
              <a:rPr lang="en-US" dirty="0">
                <a:cs typeface="Arial" panose="020B0604020202020204" pitchFamily="34" charset="0"/>
              </a:rPr>
              <a:t>environmental damage that deprives the Niger Delta people of their traditional means of livelihoods without viable alternatives </a:t>
            </a:r>
            <a:r>
              <a:rPr lang="en-US" sz="1800" dirty="0" smtClean="0">
                <a:cs typeface="Arial" panose="020B0604020202020204" pitchFamily="34" charset="0"/>
              </a:rPr>
              <a:t>(</a:t>
            </a:r>
            <a:r>
              <a:rPr lang="en-US" sz="1800" dirty="0" err="1" smtClean="0">
                <a:cs typeface="Arial" panose="020B0604020202020204" pitchFamily="34" charset="0"/>
              </a:rPr>
              <a:t>Babatunde</a:t>
            </a:r>
            <a:r>
              <a:rPr lang="en-US" sz="1800" dirty="0" smtClean="0">
                <a:cs typeface="Arial" panose="020B0604020202020204" pitchFamily="34" charset="0"/>
              </a:rPr>
              <a:t>, 2010; </a:t>
            </a:r>
            <a:r>
              <a:rPr lang="en-US" sz="1800" dirty="0" err="1" smtClean="0">
                <a:cs typeface="Arial" panose="020B0604020202020204" pitchFamily="34" charset="0"/>
              </a:rPr>
              <a:t>Osumah</a:t>
            </a:r>
            <a:r>
              <a:rPr lang="en-US" sz="1800" dirty="0" smtClean="0">
                <a:cs typeface="Arial" panose="020B0604020202020204" pitchFamily="34" charset="0"/>
              </a:rPr>
              <a:t>, 2013).</a:t>
            </a:r>
          </a:p>
          <a:p>
            <a:pPr marL="0" indent="0" algn="just">
              <a:lnSpc>
                <a:spcPct val="100000"/>
              </a:lnSpc>
              <a:spcBef>
                <a:spcPts val="0"/>
              </a:spcBef>
              <a:buNone/>
            </a:pPr>
            <a:endParaRPr lang="en-US" dirty="0">
              <a:cs typeface="Arial" panose="020B0604020202020204" pitchFamily="34" charset="0"/>
            </a:endParaRPr>
          </a:p>
          <a:p>
            <a:pPr indent="0" algn="just">
              <a:lnSpc>
                <a:spcPct val="100000"/>
              </a:lnSpc>
              <a:spcBef>
                <a:spcPts val="0"/>
              </a:spcBef>
              <a:buFont typeface="Wingdings" panose="05000000000000000000" pitchFamily="2" charset="2"/>
              <a:buChar char="q"/>
            </a:pPr>
            <a:r>
              <a:rPr lang="en-CA" dirty="0">
                <a:cs typeface="Arial" panose="020B0604020202020204" pitchFamily="34" charset="0"/>
              </a:rPr>
              <a:t>After decades of marginalisation, deprivation and alienation, the </a:t>
            </a:r>
            <a:r>
              <a:rPr lang="en-US" dirty="0"/>
              <a:t>ethnic minorities groups </a:t>
            </a:r>
            <a:r>
              <a:rPr lang="en-CA" dirty="0">
                <a:cs typeface="Arial" panose="020B0604020202020204" pitchFamily="34" charset="0"/>
              </a:rPr>
              <a:t>non-violent campaign for fairness and equality in the access to and distribution of oil resources shifted </a:t>
            </a:r>
            <a:r>
              <a:rPr lang="en-GB" dirty="0">
                <a:cs typeface="Arial" panose="020B0604020202020204" pitchFamily="34" charset="0"/>
              </a:rPr>
              <a:t>to violent actions. </a:t>
            </a:r>
          </a:p>
        </p:txBody>
      </p:sp>
    </p:spTree>
    <p:extLst>
      <p:ext uri="{BB962C8B-B14F-4D97-AF65-F5344CB8AC3E}">
        <p14:creationId xmlns:p14="http://schemas.microsoft.com/office/powerpoint/2010/main" val="58805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097"/>
          </a:xfrm>
        </p:spPr>
        <p:txBody>
          <a:bodyPr>
            <a:normAutofit/>
          </a:bodyPr>
          <a:lstStyle/>
          <a:p>
            <a:r>
              <a:rPr lang="sv-SE" sz="2400" dirty="0" err="1" smtClean="0">
                <a:effectLst>
                  <a:outerShdw blurRad="38100" dist="38100" dir="2700000" algn="tl">
                    <a:srgbClr val="000000">
                      <a:alpha val="43137"/>
                    </a:srgbClr>
                  </a:outerShdw>
                </a:effectLst>
              </a:rPr>
              <a:t>Pertinent</a:t>
            </a:r>
            <a:r>
              <a:rPr lang="sv-SE" sz="2400" dirty="0" smtClean="0">
                <a:effectLst>
                  <a:outerShdw blurRad="38100" dist="38100" dir="2700000" algn="tl">
                    <a:srgbClr val="000000">
                      <a:alpha val="43137"/>
                    </a:srgbClr>
                  </a:outerShdw>
                </a:effectLst>
              </a:rPr>
              <a:t> </a:t>
            </a:r>
            <a:r>
              <a:rPr lang="sv-SE" sz="2400" dirty="0" err="1" smtClean="0">
                <a:effectLst>
                  <a:outerShdw blurRad="38100" dist="38100" dir="2700000" algn="tl">
                    <a:srgbClr val="000000">
                      <a:alpha val="43137"/>
                    </a:srgbClr>
                  </a:outerShdw>
                </a:effectLst>
              </a:rPr>
              <a:t>Questions</a:t>
            </a:r>
            <a:r>
              <a:rPr lang="sv-SE" sz="2400" dirty="0" smtClean="0">
                <a:effectLst>
                  <a:outerShdw blurRad="38100" dist="38100" dir="2700000" algn="tl">
                    <a:srgbClr val="000000">
                      <a:alpha val="43137"/>
                    </a:srgbClr>
                  </a:outerShdw>
                </a:effectLst>
              </a:rPr>
              <a:t> and Central argument</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255222"/>
            <a:ext cx="10515600" cy="4921741"/>
          </a:xfrm>
        </p:spPr>
        <p:txBody>
          <a:bodyPr>
            <a:normAutofit fontScale="77500" lnSpcReduction="20000"/>
          </a:bodyPr>
          <a:lstStyle/>
          <a:p>
            <a:pPr algn="just">
              <a:buFont typeface="Wingdings" panose="05000000000000000000" pitchFamily="2" charset="2"/>
              <a:buChar char="q"/>
            </a:pPr>
            <a:r>
              <a:rPr lang="en-US" dirty="0" smtClean="0"/>
              <a:t>This study explores how oil politics fuels a vicious cycle of inequalities, poverty and exacerbate the complex conflicts in the local communities in the Niger Delta. </a:t>
            </a:r>
          </a:p>
          <a:p>
            <a:pPr marL="0" indent="0" algn="just">
              <a:buNone/>
            </a:pPr>
            <a:r>
              <a:rPr lang="sv-SE" dirty="0" smtClean="0"/>
              <a:t>QUESTIONS</a:t>
            </a:r>
            <a:endParaRPr lang="en-US" dirty="0" smtClean="0"/>
          </a:p>
          <a:p>
            <a:pPr algn="just">
              <a:buFont typeface="Wingdings" panose="05000000000000000000" pitchFamily="2" charset="2"/>
              <a:buChar char="Ø"/>
            </a:pPr>
            <a:r>
              <a:rPr lang="en-US" dirty="0" smtClean="0"/>
              <a:t>The study raises some pertinent questions; how has the politics of access of oil benefit by local actors in oil communities fuel a vicious cycle of inequalities and poverty? </a:t>
            </a:r>
          </a:p>
          <a:p>
            <a:pPr algn="just">
              <a:buFont typeface="Wingdings" panose="05000000000000000000" pitchFamily="2" charset="2"/>
              <a:buChar char="Ø"/>
            </a:pPr>
            <a:r>
              <a:rPr lang="en-US" dirty="0" smtClean="0"/>
              <a:t>What dimension has the contestation among local actors in oil communities assumed and how does it shape the future trajectories of the Niger Delta struggles for equity and justice in the long run? </a:t>
            </a:r>
          </a:p>
          <a:p>
            <a:pPr marL="0" indent="0" algn="just">
              <a:buNone/>
            </a:pPr>
            <a:endParaRPr lang="en-US" dirty="0" smtClean="0"/>
          </a:p>
          <a:p>
            <a:pPr algn="just">
              <a:buFont typeface="Wingdings" panose="05000000000000000000" pitchFamily="2" charset="2"/>
              <a:buChar char="q"/>
            </a:pPr>
            <a:r>
              <a:rPr lang="en-US" dirty="0" smtClean="0"/>
              <a:t>This paper argues that the contestations among local actors for a share of oil benefit has resulted in a vicious cycle of inequalities and poverty in the oil communities that replicate the asymmetric power relations between the government in control of the resources, oil multinational and the people of the Niger Delta. </a:t>
            </a:r>
          </a:p>
          <a:p>
            <a:pPr algn="just">
              <a:buFont typeface="Wingdings" panose="05000000000000000000" pitchFamily="2" charset="2"/>
              <a:buChar char="Ø"/>
            </a:pPr>
            <a:r>
              <a:rPr lang="en-US" dirty="0" smtClean="0"/>
              <a:t>The contentious and fierce oil politics in the oil communities seem to have largely eroded the legitimacy of the struggles for resource control, with significant social and political ramifications for the quest for environmental justice, durable peace and development in the Niger Delta region. </a:t>
            </a:r>
            <a:endParaRPr lang="en-US" dirty="0"/>
          </a:p>
        </p:txBody>
      </p:sp>
    </p:spTree>
    <p:extLst>
      <p:ext uri="{BB962C8B-B14F-4D97-AF65-F5344CB8AC3E}">
        <p14:creationId xmlns:p14="http://schemas.microsoft.com/office/powerpoint/2010/main" val="355431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1"/>
            <a:ext cx="3932237" cy="365760"/>
          </a:xfrm>
        </p:spPr>
        <p:txBody>
          <a:bodyPr>
            <a:normAutofit/>
          </a:bodyPr>
          <a:lstStyle/>
          <a:p>
            <a:r>
              <a:rPr lang="en-US" sz="2000" dirty="0">
                <a:effectLst>
                  <a:outerShdw blurRad="38100" dist="38100" dir="2700000" algn="tl">
                    <a:srgbClr val="000000">
                      <a:alpha val="43137"/>
                    </a:srgbClr>
                  </a:outerShdw>
                </a:effectLst>
                <a:cs typeface="Arial" panose="020B0604020202020204" pitchFamily="34" charset="0"/>
              </a:rPr>
              <a:t>Nigeria’s Niger Delta Region</a:t>
            </a:r>
            <a:endParaRPr lang="en-US" sz="2000" dirty="0"/>
          </a:p>
        </p:txBody>
      </p:sp>
      <p:sp>
        <p:nvSpPr>
          <p:cNvPr id="3" name="Content Placeholder 2"/>
          <p:cNvSpPr>
            <a:spLocks noGrp="1"/>
          </p:cNvSpPr>
          <p:nvPr>
            <p:ph idx="1"/>
          </p:nvPr>
        </p:nvSpPr>
        <p:spPr>
          <a:xfrm>
            <a:off x="7340139" y="987425"/>
            <a:ext cx="4015250" cy="5130742"/>
          </a:xfrm>
        </p:spPr>
        <p:txBody>
          <a:bodyPr>
            <a:normAutofit fontScale="40000" lnSpcReduction="20000"/>
          </a:bodyPr>
          <a:lstStyle/>
          <a:p>
            <a:pPr algn="just">
              <a:lnSpc>
                <a:spcPct val="100000"/>
              </a:lnSpc>
              <a:spcBef>
                <a:spcPts val="0"/>
              </a:spcBef>
            </a:pPr>
            <a:r>
              <a:rPr lang="en-US" sz="4500" dirty="0">
                <a:cs typeface="Arial" panose="020B0604020202020204" pitchFamily="34" charset="0"/>
              </a:rPr>
              <a:t>The Niger Delta, also known as the oil river is the delta of the River Niger.</a:t>
            </a:r>
          </a:p>
          <a:p>
            <a:pPr marL="0" indent="0" algn="just">
              <a:lnSpc>
                <a:spcPct val="100000"/>
              </a:lnSpc>
              <a:spcBef>
                <a:spcPts val="0"/>
              </a:spcBef>
              <a:buNone/>
            </a:pPr>
            <a:endParaRPr lang="en-US" sz="4500" dirty="0">
              <a:cs typeface="Arial" panose="020B0604020202020204" pitchFamily="34" charset="0"/>
            </a:endParaRPr>
          </a:p>
          <a:p>
            <a:pPr algn="just">
              <a:lnSpc>
                <a:spcPct val="100000"/>
              </a:lnSpc>
              <a:spcBef>
                <a:spcPts val="0"/>
              </a:spcBef>
            </a:pPr>
            <a:r>
              <a:rPr lang="en-US" sz="4500" dirty="0">
                <a:cs typeface="Arial" panose="020B0604020202020204" pitchFamily="34" charset="0"/>
              </a:rPr>
              <a:t>It is situated on the Gulf of Guinea, and the Atlantic Ocean in Nigeria.</a:t>
            </a:r>
          </a:p>
          <a:p>
            <a:pPr marL="0" indent="0" algn="just">
              <a:lnSpc>
                <a:spcPct val="100000"/>
              </a:lnSpc>
              <a:spcBef>
                <a:spcPts val="0"/>
              </a:spcBef>
              <a:buNone/>
            </a:pPr>
            <a:endParaRPr lang="en-US" sz="4500" dirty="0">
              <a:cs typeface="Arial" panose="020B0604020202020204" pitchFamily="34" charset="0"/>
            </a:endParaRPr>
          </a:p>
          <a:p>
            <a:pPr algn="just">
              <a:lnSpc>
                <a:spcPct val="100000"/>
              </a:lnSpc>
              <a:spcBef>
                <a:spcPts val="0"/>
              </a:spcBef>
            </a:pPr>
            <a:r>
              <a:rPr lang="en-US" sz="4500" dirty="0">
                <a:cs typeface="Arial" panose="020B0604020202020204" pitchFamily="34" charset="0"/>
              </a:rPr>
              <a:t>For geopolitical reason, the Niger Delta is made of nine oil-producing states (Rivers, </a:t>
            </a:r>
            <a:r>
              <a:rPr lang="en-US" sz="4500" dirty="0" err="1">
                <a:cs typeface="Arial" panose="020B0604020202020204" pitchFamily="34" charset="0"/>
              </a:rPr>
              <a:t>Bayelsa</a:t>
            </a:r>
            <a:r>
              <a:rPr lang="en-US" sz="4500" dirty="0">
                <a:cs typeface="Arial" panose="020B0604020202020204" pitchFamily="34" charset="0"/>
              </a:rPr>
              <a:t>, Delta, </a:t>
            </a:r>
            <a:r>
              <a:rPr lang="en-US" sz="4500" dirty="0" err="1">
                <a:cs typeface="Arial" panose="020B0604020202020204" pitchFamily="34" charset="0"/>
              </a:rPr>
              <a:t>Akwa</a:t>
            </a:r>
            <a:r>
              <a:rPr lang="en-US" sz="4500" dirty="0">
                <a:cs typeface="Arial" panose="020B0604020202020204" pitchFamily="34" charset="0"/>
              </a:rPr>
              <a:t> </a:t>
            </a:r>
            <a:r>
              <a:rPr lang="en-US" sz="4500" dirty="0" err="1">
                <a:cs typeface="Arial" panose="020B0604020202020204" pitchFamily="34" charset="0"/>
              </a:rPr>
              <a:t>Ibom</a:t>
            </a:r>
            <a:r>
              <a:rPr lang="en-US" sz="4500" dirty="0">
                <a:cs typeface="Arial" panose="020B0604020202020204" pitchFamily="34" charset="0"/>
              </a:rPr>
              <a:t>, Imo, Edo, Ondo, </a:t>
            </a:r>
            <a:r>
              <a:rPr lang="en-US" sz="4500" dirty="0" err="1">
                <a:cs typeface="Arial" panose="020B0604020202020204" pitchFamily="34" charset="0"/>
              </a:rPr>
              <a:t>Abia</a:t>
            </a:r>
            <a:r>
              <a:rPr lang="en-US" sz="4500" dirty="0">
                <a:cs typeface="Arial" panose="020B0604020202020204" pitchFamily="34" charset="0"/>
              </a:rPr>
              <a:t>, and Cross Rivers) in Nigeria.</a:t>
            </a:r>
          </a:p>
          <a:p>
            <a:pPr algn="just">
              <a:lnSpc>
                <a:spcPct val="100000"/>
              </a:lnSpc>
              <a:spcBef>
                <a:spcPts val="0"/>
              </a:spcBef>
            </a:pPr>
            <a:endParaRPr lang="en-US" sz="4500" dirty="0">
              <a:cs typeface="Arial" panose="020B0604020202020204" pitchFamily="34" charset="0"/>
            </a:endParaRPr>
          </a:p>
          <a:p>
            <a:pPr algn="just">
              <a:lnSpc>
                <a:spcPct val="100000"/>
              </a:lnSpc>
              <a:spcBef>
                <a:spcPts val="0"/>
              </a:spcBef>
            </a:pPr>
            <a:r>
              <a:rPr lang="en-US" sz="4500" dirty="0">
                <a:cs typeface="Arial" panose="020B0604020202020204" pitchFamily="34" charset="0"/>
              </a:rPr>
              <a:t>It is made up of over 20 ethnic groups including the Ijaw, Ogoni, </a:t>
            </a:r>
            <a:r>
              <a:rPr lang="en-US" sz="4500" dirty="0" err="1">
                <a:cs typeface="Arial" panose="020B0604020202020204" pitchFamily="34" charset="0"/>
              </a:rPr>
              <a:t>Urhobo</a:t>
            </a:r>
            <a:r>
              <a:rPr lang="en-US" sz="4500" dirty="0">
                <a:cs typeface="Arial" panose="020B0604020202020204" pitchFamily="34" charset="0"/>
              </a:rPr>
              <a:t>, Isoko, Edo, </a:t>
            </a:r>
            <a:r>
              <a:rPr lang="en-US" sz="4500" dirty="0" err="1">
                <a:cs typeface="Arial" panose="020B0604020202020204" pitchFamily="34" charset="0"/>
              </a:rPr>
              <a:t>Andoni</a:t>
            </a:r>
            <a:r>
              <a:rPr lang="en-US" sz="4500" dirty="0">
                <a:cs typeface="Arial" panose="020B0604020202020204" pitchFamily="34" charset="0"/>
              </a:rPr>
              <a:t>, </a:t>
            </a:r>
            <a:r>
              <a:rPr lang="en-US" sz="4500" dirty="0" err="1">
                <a:cs typeface="Arial" panose="020B0604020202020204" pitchFamily="34" charset="0"/>
              </a:rPr>
              <a:t>Urhobo</a:t>
            </a:r>
            <a:r>
              <a:rPr lang="en-US" sz="4500" dirty="0">
                <a:cs typeface="Arial" panose="020B0604020202020204" pitchFamily="34" charset="0"/>
              </a:rPr>
              <a:t>, </a:t>
            </a:r>
            <a:r>
              <a:rPr lang="en-US" sz="4500" dirty="0" err="1">
                <a:cs typeface="Arial" panose="020B0604020202020204" pitchFamily="34" charset="0"/>
              </a:rPr>
              <a:t>Itshekiri</a:t>
            </a:r>
            <a:r>
              <a:rPr lang="en-US" sz="4500" dirty="0">
                <a:cs typeface="Arial" panose="020B0604020202020204" pitchFamily="34" charset="0"/>
              </a:rPr>
              <a:t>, </a:t>
            </a:r>
            <a:r>
              <a:rPr lang="en-US" sz="4500" dirty="0" err="1">
                <a:cs typeface="Arial" panose="020B0604020202020204" pitchFamily="34" charset="0"/>
              </a:rPr>
              <a:t>Ilaje</a:t>
            </a:r>
            <a:r>
              <a:rPr lang="en-US" sz="4500" dirty="0">
                <a:cs typeface="Arial" panose="020B0604020202020204" pitchFamily="34" charset="0"/>
              </a:rPr>
              <a:t>, </a:t>
            </a:r>
            <a:r>
              <a:rPr lang="en-US" sz="4500" dirty="0" err="1">
                <a:cs typeface="Arial" panose="020B0604020202020204" pitchFamily="34" charset="0"/>
              </a:rPr>
              <a:t>Ogbia</a:t>
            </a:r>
            <a:r>
              <a:rPr lang="en-US" sz="4500" dirty="0">
                <a:cs typeface="Arial" panose="020B0604020202020204" pitchFamily="34" charset="0"/>
              </a:rPr>
              <a:t>, </a:t>
            </a:r>
            <a:r>
              <a:rPr lang="en-US" sz="4500" dirty="0" err="1">
                <a:cs typeface="Arial" panose="020B0604020202020204" pitchFamily="34" charset="0"/>
              </a:rPr>
              <a:t>Apie</a:t>
            </a:r>
            <a:r>
              <a:rPr lang="en-US" sz="4500" dirty="0">
                <a:cs typeface="Arial" panose="020B0604020202020204" pitchFamily="34" charset="0"/>
              </a:rPr>
              <a:t>, </a:t>
            </a:r>
            <a:r>
              <a:rPr lang="en-US" sz="4500" dirty="0" err="1"/>
              <a:t>Ibibios</a:t>
            </a:r>
            <a:r>
              <a:rPr lang="en-US" sz="4500" dirty="0"/>
              <a:t>, </a:t>
            </a:r>
            <a:r>
              <a:rPr lang="en-US" sz="4500" dirty="0" err="1"/>
              <a:t>Efiks</a:t>
            </a:r>
            <a:r>
              <a:rPr lang="en-US" sz="4500" dirty="0"/>
              <a:t>, </a:t>
            </a:r>
            <a:r>
              <a:rPr lang="en-US" sz="4500" dirty="0">
                <a:cs typeface="Arial" panose="020B0604020202020204" pitchFamily="34" charset="0"/>
              </a:rPr>
              <a:t>and so on.</a:t>
            </a:r>
          </a:p>
          <a:p>
            <a:pPr marL="0" indent="0" algn="just">
              <a:lnSpc>
                <a:spcPct val="100000"/>
              </a:lnSpc>
              <a:spcBef>
                <a:spcPts val="0"/>
              </a:spcBef>
              <a:buNone/>
            </a:pPr>
            <a:endParaRPr lang="en-US" sz="4500" dirty="0">
              <a:cs typeface="Arial" panose="020B0604020202020204" pitchFamily="34" charset="0"/>
            </a:endParaRPr>
          </a:p>
          <a:p>
            <a:pPr algn="just">
              <a:lnSpc>
                <a:spcPct val="100000"/>
              </a:lnSpc>
              <a:spcBef>
                <a:spcPts val="0"/>
              </a:spcBef>
            </a:pPr>
            <a:r>
              <a:rPr lang="en-US" sz="4500" dirty="0">
                <a:cs typeface="Arial" panose="020B0604020202020204" pitchFamily="34" charset="0"/>
              </a:rPr>
              <a:t>The population of the Niger Delta is estimated at 31 million according to the 2006 National Population Commission Census.</a:t>
            </a:r>
          </a:p>
          <a:p>
            <a:pPr marL="0" indent="0">
              <a:buNone/>
            </a:pPr>
            <a:endParaRPr lang="en-US" dirty="0"/>
          </a:p>
        </p:txBody>
      </p:sp>
      <p:sp>
        <p:nvSpPr>
          <p:cNvPr id="4" name="Text Placeholder 3"/>
          <p:cNvSpPr>
            <a:spLocks noGrp="1"/>
          </p:cNvSpPr>
          <p:nvPr>
            <p:ph type="body" sz="half" idx="2"/>
          </p:nvPr>
        </p:nvSpPr>
        <p:spPr>
          <a:xfrm>
            <a:off x="839788" y="987425"/>
            <a:ext cx="6367347" cy="4881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838200" y="991674"/>
            <a:ext cx="6294120" cy="2833352"/>
          </a:xfrm>
          <a:prstGeom prst="rect">
            <a:avLst/>
          </a:prstGeom>
        </p:spPr>
      </p:pic>
      <p:pic>
        <p:nvPicPr>
          <p:cNvPr id="6" name="Picture 5" descr="http://i0.wp.com/thebossnewspapers.com/wp-content/uploads/2017/06/niger-delta-map-PIND.jpg?resize=540%2C33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86" y="3674225"/>
            <a:ext cx="5828209" cy="244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05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9521"/>
          </a:xfrm>
        </p:spPr>
        <p:txBody>
          <a:bodyPr>
            <a:normAutofit fontScale="90000"/>
          </a:bodyPr>
          <a:lstStyle/>
          <a:p>
            <a:r>
              <a:rPr lang="sv-SE" sz="3200" dirty="0" err="1" smtClean="0">
                <a:effectLst>
                  <a:outerShdw blurRad="38100" dist="38100" dir="2700000" algn="tl">
                    <a:srgbClr val="000000">
                      <a:alpha val="43137"/>
                    </a:srgbClr>
                  </a:outerShdw>
                </a:effectLst>
              </a:rPr>
              <a:t>Method</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889462"/>
            <a:ext cx="10515600" cy="5287501"/>
          </a:xfrm>
        </p:spPr>
        <p:txBody>
          <a:bodyPr>
            <a:normAutofit fontScale="70000" lnSpcReduction="20000"/>
          </a:bodyPr>
          <a:lstStyle/>
          <a:p>
            <a:pPr algn="just">
              <a:buFont typeface="Wingdings" panose="05000000000000000000" pitchFamily="2" charset="2"/>
              <a:buChar char="v"/>
            </a:pPr>
            <a:r>
              <a:rPr lang="en-US" dirty="0" smtClean="0"/>
              <a:t>The data for the study was derived from fieldwork in the Niger Delta states of Delta, </a:t>
            </a:r>
            <a:r>
              <a:rPr lang="en-US" dirty="0" err="1" smtClean="0"/>
              <a:t>Bayelsa</a:t>
            </a:r>
            <a:r>
              <a:rPr lang="en-US" dirty="0" smtClean="0"/>
              <a:t>, Rivers and Ondo between 2007 and 2016. </a:t>
            </a:r>
          </a:p>
          <a:p>
            <a:pPr marL="0" indent="0" algn="just">
              <a:buNone/>
            </a:pPr>
            <a:endParaRPr lang="en-US" dirty="0" smtClean="0"/>
          </a:p>
          <a:p>
            <a:pPr algn="just">
              <a:buFont typeface="Wingdings" panose="05000000000000000000" pitchFamily="2" charset="2"/>
              <a:buChar char="v"/>
            </a:pPr>
            <a:r>
              <a:rPr lang="en-US" dirty="0" smtClean="0"/>
              <a:t>The three states of Delta, </a:t>
            </a:r>
            <a:r>
              <a:rPr lang="en-US" dirty="0" err="1" smtClean="0"/>
              <a:t>Bayelsa</a:t>
            </a:r>
            <a:r>
              <a:rPr lang="en-US" dirty="0" smtClean="0"/>
              <a:t> and Rivers are the core Niger Delta where there have been violent agitations and militancy linked to grievance against the ecological crises, </a:t>
            </a:r>
            <a:r>
              <a:rPr lang="en-US" dirty="0" err="1" smtClean="0"/>
              <a:t>marginalisation</a:t>
            </a:r>
            <a:r>
              <a:rPr lang="en-US" dirty="0" smtClean="0"/>
              <a:t> and deprivation. Ondo state is a smaller oil-producing state where oil is located in </a:t>
            </a:r>
            <a:r>
              <a:rPr lang="en-US" dirty="0" err="1" smtClean="0"/>
              <a:t>Ilaje</a:t>
            </a:r>
            <a:r>
              <a:rPr lang="en-US" dirty="0" smtClean="0"/>
              <a:t> communities, in </a:t>
            </a:r>
            <a:r>
              <a:rPr lang="en-US" dirty="0" err="1" smtClean="0"/>
              <a:t>Igbokoda</a:t>
            </a:r>
            <a:r>
              <a:rPr lang="en-US" dirty="0" smtClean="0"/>
              <a:t> LGA, and the people are subjected to serious ecological crises and deprivation that is rampant in the other states in the Niger Delta. </a:t>
            </a:r>
          </a:p>
          <a:p>
            <a:pPr marL="0" indent="0" algn="just">
              <a:buNone/>
            </a:pPr>
            <a:endParaRPr lang="en-US" dirty="0" smtClean="0"/>
          </a:p>
          <a:p>
            <a:pPr algn="just">
              <a:buFont typeface="Wingdings" panose="05000000000000000000" pitchFamily="2" charset="2"/>
              <a:buChar char="v"/>
            </a:pPr>
            <a:r>
              <a:rPr lang="en-US" dirty="0" smtClean="0"/>
              <a:t>Four communities were purposively sampled in each of these state. The selected communities include Bodo in </a:t>
            </a:r>
            <a:r>
              <a:rPr lang="en-US" dirty="0" err="1" smtClean="0"/>
              <a:t>Gokana</a:t>
            </a:r>
            <a:r>
              <a:rPr lang="en-US" dirty="0" smtClean="0"/>
              <a:t> LGAs, </a:t>
            </a:r>
            <a:r>
              <a:rPr lang="en-US" dirty="0" err="1" smtClean="0"/>
              <a:t>Ogoniland</a:t>
            </a:r>
            <a:r>
              <a:rPr lang="en-US" dirty="0" smtClean="0"/>
              <a:t>, Rivers state; </a:t>
            </a:r>
            <a:r>
              <a:rPr lang="en-US" dirty="0" err="1" smtClean="0"/>
              <a:t>Otuosega</a:t>
            </a:r>
            <a:r>
              <a:rPr lang="en-US" dirty="0" smtClean="0"/>
              <a:t>, </a:t>
            </a:r>
            <a:r>
              <a:rPr lang="en-US" dirty="0" err="1" smtClean="0"/>
              <a:t>Ogba</a:t>
            </a:r>
            <a:r>
              <a:rPr lang="en-US" dirty="0" smtClean="0"/>
              <a:t> LGA, </a:t>
            </a:r>
            <a:r>
              <a:rPr lang="en-US" dirty="0" err="1" smtClean="0"/>
              <a:t>Bayelsa</a:t>
            </a:r>
            <a:r>
              <a:rPr lang="en-US" dirty="0" smtClean="0"/>
              <a:t>; </a:t>
            </a:r>
            <a:r>
              <a:rPr lang="en-US" dirty="0" err="1" smtClean="0"/>
              <a:t>Owodokpokpo-Igbide</a:t>
            </a:r>
            <a:r>
              <a:rPr lang="en-US" dirty="0" smtClean="0"/>
              <a:t>, Isoko South LGA, Delta and; </a:t>
            </a:r>
            <a:r>
              <a:rPr lang="en-US" dirty="0" err="1" smtClean="0"/>
              <a:t>Ikorigho</a:t>
            </a:r>
            <a:r>
              <a:rPr lang="en-US" dirty="0" smtClean="0"/>
              <a:t>, </a:t>
            </a:r>
            <a:r>
              <a:rPr lang="en-US" dirty="0" err="1" smtClean="0"/>
              <a:t>Igbokoda</a:t>
            </a:r>
            <a:r>
              <a:rPr lang="en-US" dirty="0" smtClean="0"/>
              <a:t> LGA, </a:t>
            </a:r>
            <a:r>
              <a:rPr lang="en-US" dirty="0" err="1" smtClean="0"/>
              <a:t>Ilaje</a:t>
            </a:r>
            <a:r>
              <a:rPr lang="en-US" dirty="0" smtClean="0"/>
              <a:t>.</a:t>
            </a:r>
          </a:p>
          <a:p>
            <a:pPr marL="0" indent="0" algn="just">
              <a:buNone/>
            </a:pPr>
            <a:r>
              <a:rPr lang="en-US" dirty="0" smtClean="0"/>
              <a:t> </a:t>
            </a:r>
          </a:p>
          <a:p>
            <a:pPr algn="just">
              <a:buFont typeface="Wingdings" panose="05000000000000000000" pitchFamily="2" charset="2"/>
              <a:buChar char="v"/>
            </a:pPr>
            <a:r>
              <a:rPr lang="en-US" dirty="0" smtClean="0"/>
              <a:t>Interviews and focus group discussions were conducted with diverse respondents such as traditional, community, youth and women leaders in the local communities. In addition, interviews were conducted with the project officers of one of the NGO operating in the region, Environmental Rights Action. </a:t>
            </a:r>
          </a:p>
          <a:p>
            <a:pPr marL="0" indent="0" algn="just">
              <a:buNone/>
            </a:pPr>
            <a:endParaRPr lang="en-US" dirty="0" smtClean="0"/>
          </a:p>
          <a:p>
            <a:pPr algn="just">
              <a:buFont typeface="Wingdings" panose="05000000000000000000" pitchFamily="2" charset="2"/>
              <a:buChar char="v"/>
            </a:pPr>
            <a:r>
              <a:rPr lang="en-US" dirty="0" smtClean="0"/>
              <a:t>Direct observation of the day-to-day realities in the six communities was also utilized. </a:t>
            </a:r>
            <a:endParaRPr lang="en-US" dirty="0"/>
          </a:p>
        </p:txBody>
      </p:sp>
    </p:spTree>
    <p:extLst>
      <p:ext uri="{BB962C8B-B14F-4D97-AF65-F5344CB8AC3E}">
        <p14:creationId xmlns:p14="http://schemas.microsoft.com/office/powerpoint/2010/main" val="82835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33144"/>
          </a:xfrm>
        </p:spPr>
        <p:txBody>
          <a:bodyPr>
            <a:noAutofit/>
          </a:bodyPr>
          <a:lstStyle/>
          <a:p>
            <a:r>
              <a:rPr lang="en-US" sz="2800" dirty="0">
                <a:effectLst>
                  <a:outerShdw blurRad="38100" dist="38100" dir="2700000" algn="tl">
                    <a:srgbClr val="000000">
                      <a:alpha val="43137"/>
                    </a:srgbClr>
                  </a:outerShdw>
                </a:effectLst>
              </a:rPr>
              <a:t>Theoretical postulation</a:t>
            </a:r>
            <a:endParaRPr lang="en-US" sz="2800" dirty="0"/>
          </a:p>
        </p:txBody>
      </p:sp>
      <p:sp>
        <p:nvSpPr>
          <p:cNvPr id="3" name="Content Placeholder 2"/>
          <p:cNvSpPr>
            <a:spLocks noGrp="1"/>
          </p:cNvSpPr>
          <p:nvPr>
            <p:ph idx="1"/>
          </p:nvPr>
        </p:nvSpPr>
        <p:spPr>
          <a:xfrm>
            <a:off x="838200" y="806335"/>
            <a:ext cx="10515600" cy="5602777"/>
          </a:xfrm>
        </p:spPr>
        <p:txBody>
          <a:bodyPr>
            <a:noAutofit/>
          </a:bodyPr>
          <a:lstStyle/>
          <a:p>
            <a:pPr algn="just">
              <a:lnSpc>
                <a:spcPct val="100000"/>
              </a:lnSpc>
              <a:spcBef>
                <a:spcPts val="0"/>
              </a:spcBef>
              <a:buFont typeface="Wingdings" panose="05000000000000000000" pitchFamily="2" charset="2"/>
              <a:buChar char="ü"/>
            </a:pPr>
            <a:r>
              <a:rPr lang="en-US" sz="1800" dirty="0" smtClean="0"/>
              <a:t>Pigou (1938) adopted a market economy and perfect competition framework to establish the divergence between private and social benefits when externalities occur. </a:t>
            </a:r>
          </a:p>
          <a:p>
            <a:pPr marL="0" indent="0" algn="just">
              <a:lnSpc>
                <a:spcPct val="100000"/>
              </a:lnSpc>
              <a:spcBef>
                <a:spcPts val="0"/>
              </a:spcBef>
              <a:buNone/>
            </a:pPr>
            <a:endParaRPr lang="en-US" sz="1800" dirty="0" smtClean="0"/>
          </a:p>
          <a:p>
            <a:pPr algn="just">
              <a:lnSpc>
                <a:spcPct val="100000"/>
              </a:lnSpc>
              <a:spcBef>
                <a:spcPts val="0"/>
              </a:spcBef>
              <a:buFont typeface="Wingdings" panose="05000000000000000000" pitchFamily="2" charset="2"/>
              <a:buChar char="ü"/>
            </a:pPr>
            <a:r>
              <a:rPr lang="en-US" sz="1800" dirty="0" smtClean="0"/>
              <a:t>Kaplan (1983) defined externality as the incidental result of economic activity without adequate provisions made in the price system to compensate for the result. </a:t>
            </a:r>
          </a:p>
          <a:p>
            <a:pPr marL="0" indent="0" algn="just">
              <a:lnSpc>
                <a:spcPct val="100000"/>
              </a:lnSpc>
              <a:spcBef>
                <a:spcPts val="0"/>
              </a:spcBef>
              <a:buNone/>
            </a:pPr>
            <a:endParaRPr lang="en-US" sz="1800" dirty="0" smtClean="0"/>
          </a:p>
          <a:p>
            <a:pPr algn="just">
              <a:lnSpc>
                <a:spcPct val="100000"/>
              </a:lnSpc>
              <a:spcBef>
                <a:spcPts val="0"/>
              </a:spcBef>
              <a:buFont typeface="Wingdings" panose="05000000000000000000" pitchFamily="2" charset="2"/>
              <a:buChar char="ü"/>
            </a:pPr>
            <a:r>
              <a:rPr lang="en-US" sz="1800" dirty="0" smtClean="0"/>
              <a:t> This interaction between oil production activities and the economic activities of the local community is assumed to be unidirectional, that is a negative effect from oil production to local economic activities but not vice versa. While oil production will lead to pollution of the environment of the local communities, the economic activities of these communities, which revolve around fishing, have no negative effect on oil production. </a:t>
            </a:r>
          </a:p>
          <a:p>
            <a:pPr marL="0" indent="0" algn="just">
              <a:lnSpc>
                <a:spcPct val="100000"/>
              </a:lnSpc>
              <a:spcBef>
                <a:spcPts val="0"/>
              </a:spcBef>
              <a:buNone/>
            </a:pPr>
            <a:endParaRPr lang="en-US" sz="1800" dirty="0" smtClean="0"/>
          </a:p>
          <a:p>
            <a:pPr algn="just">
              <a:lnSpc>
                <a:spcPct val="100000"/>
              </a:lnSpc>
              <a:spcBef>
                <a:spcPts val="0"/>
              </a:spcBef>
              <a:buFont typeface="Wingdings" panose="05000000000000000000" pitchFamily="2" charset="2"/>
              <a:buChar char="ü"/>
            </a:pPr>
            <a:r>
              <a:rPr lang="en-US" sz="1800" dirty="0" smtClean="0"/>
              <a:t>The conflict arising from the oil-industry activities in the oil producing areas can also be </a:t>
            </a:r>
            <a:r>
              <a:rPr lang="en-US" sz="1800" dirty="0" err="1" smtClean="0"/>
              <a:t>analysed</a:t>
            </a:r>
            <a:r>
              <a:rPr lang="en-US" sz="1800" dirty="0" smtClean="0"/>
              <a:t> using the framework of analysis advanced by political scientist Thomas Homer-Dixon who argued that poverty causes violence, and points to cases where scarcity leads to migrations that result in conflicts between identity groups over resources. </a:t>
            </a:r>
          </a:p>
          <a:p>
            <a:pPr marL="0" indent="0" algn="just">
              <a:lnSpc>
                <a:spcPct val="100000"/>
              </a:lnSpc>
              <a:spcBef>
                <a:spcPts val="0"/>
              </a:spcBef>
              <a:buNone/>
            </a:pPr>
            <a:endParaRPr lang="en-US" sz="1800" dirty="0" smtClean="0"/>
          </a:p>
          <a:p>
            <a:pPr algn="just">
              <a:lnSpc>
                <a:spcPct val="100000"/>
              </a:lnSpc>
              <a:spcBef>
                <a:spcPts val="0"/>
              </a:spcBef>
              <a:buFont typeface="Wingdings" panose="05000000000000000000" pitchFamily="2" charset="2"/>
              <a:buChar char="ü"/>
            </a:pPr>
            <a:r>
              <a:rPr lang="en-US" sz="1800" dirty="0" smtClean="0"/>
              <a:t>In the Niger Delta, over five decades of intensive oil exploitation and the resultant negative externalities in the oil communities have engendered a vicious cycle of inequalities, poverty and exacerbate the complex conflicts in the Niger Delta region. </a:t>
            </a:r>
            <a:endParaRPr lang="en-US" sz="1800" dirty="0"/>
          </a:p>
        </p:txBody>
      </p:sp>
    </p:spTree>
    <p:extLst>
      <p:ext uri="{BB962C8B-B14F-4D97-AF65-F5344CB8AC3E}">
        <p14:creationId xmlns:p14="http://schemas.microsoft.com/office/powerpoint/2010/main" val="50520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a:bodyPr>
          <a:lstStyle/>
          <a:p>
            <a:r>
              <a:rPr lang="en-US" sz="2000" dirty="0">
                <a:effectLst>
                  <a:outerShdw blurRad="38100" dist="38100" dir="2700000" algn="tl">
                    <a:srgbClr val="000000">
                      <a:alpha val="43137"/>
                    </a:srgbClr>
                  </a:outerShdw>
                </a:effectLst>
                <a:cs typeface="Arial" panose="020B0604020202020204" pitchFamily="34" charset="0"/>
              </a:rPr>
              <a:t>Oil Spills and Gas Flaring in the Niger Delta</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888642"/>
            <a:ext cx="3386740" cy="5241702"/>
          </a:xfrm>
          <a:prstGeom prst="rect">
            <a:avLst/>
          </a:prstGeom>
        </p:spPr>
      </p:pic>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758" y="927279"/>
            <a:ext cx="3318456" cy="5203065"/>
          </a:xfrm>
          <a:prstGeom prst="rect">
            <a:avLst/>
          </a:prstGeom>
        </p:spPr>
      </p:pic>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9032" y="875762"/>
            <a:ext cx="3593222" cy="5254582"/>
          </a:xfrm>
          <a:prstGeom prst="rect">
            <a:avLst/>
          </a:prstGeom>
        </p:spPr>
      </p:pic>
      <p:sp>
        <p:nvSpPr>
          <p:cNvPr id="6" name="Rectangle 5"/>
          <p:cNvSpPr/>
          <p:nvPr/>
        </p:nvSpPr>
        <p:spPr>
          <a:xfrm>
            <a:off x="2028305" y="6292735"/>
            <a:ext cx="4505499" cy="382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Oil spills devastated swamp in </a:t>
            </a:r>
            <a:r>
              <a:rPr lang="en-US" sz="1200" dirty="0" smtClean="0">
                <a:solidFill>
                  <a:schemeClr val="tx1"/>
                </a:solidFill>
                <a:latin typeface="Arial" panose="020B0604020202020204" pitchFamily="34" charset="0"/>
                <a:cs typeface="Arial" panose="020B0604020202020204" pitchFamily="34" charset="0"/>
              </a:rPr>
              <a:t>Bodo </a:t>
            </a:r>
            <a:r>
              <a:rPr lang="en-US" sz="1200" dirty="0">
                <a:solidFill>
                  <a:schemeClr val="tx1"/>
                </a:solidFill>
                <a:latin typeface="Arial" panose="020B0604020202020204" pitchFamily="34" charset="0"/>
                <a:cs typeface="Arial" panose="020B0604020202020204" pitchFamily="34" charset="0"/>
              </a:rPr>
              <a:t>community, </a:t>
            </a:r>
            <a:r>
              <a:rPr lang="en-US" sz="1200" dirty="0" err="1">
                <a:solidFill>
                  <a:schemeClr val="tx1"/>
                </a:solidFill>
                <a:latin typeface="Arial" panose="020B0604020202020204" pitchFamily="34" charset="0"/>
                <a:cs typeface="Arial" panose="020B0604020202020204" pitchFamily="34" charset="0"/>
              </a:rPr>
              <a:t>Ogoniland</a:t>
            </a: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Photo: </a:t>
            </a:r>
            <a:r>
              <a:rPr lang="en-US" sz="1200" dirty="0" err="1">
                <a:solidFill>
                  <a:schemeClr val="tx1"/>
                </a:solidFill>
                <a:latin typeface="Arial" panose="020B0604020202020204" pitchFamily="34" charset="0"/>
                <a:cs typeface="Arial" panose="020B0604020202020204" pitchFamily="34" charset="0"/>
              </a:rPr>
              <a:t>Babatunde</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Abosede</a:t>
            </a:r>
            <a:endParaRPr lang="en-US" sz="12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8013469" y="6292735"/>
            <a:ext cx="3498785" cy="3498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Narrow" panose="020B0606020202030204" pitchFamily="34" charset="0"/>
                <a:cs typeface="Arial" panose="020B0604020202020204" pitchFamily="34" charset="0"/>
              </a:rPr>
              <a:t>Gas flaring occurs 24 hours in </a:t>
            </a:r>
            <a:r>
              <a:rPr lang="en-US" sz="1200" dirty="0" err="1" smtClean="0">
                <a:solidFill>
                  <a:schemeClr val="tx1"/>
                </a:solidFill>
                <a:latin typeface="Arial Narrow" panose="020B0606020202030204" pitchFamily="34" charset="0"/>
                <a:cs typeface="Arial" panose="020B0604020202020204" pitchFamily="34" charset="0"/>
              </a:rPr>
              <a:t>Igbide</a:t>
            </a:r>
            <a:r>
              <a:rPr lang="en-US" sz="1200" dirty="0" smtClean="0">
                <a:solidFill>
                  <a:schemeClr val="tx1"/>
                </a:solidFill>
                <a:latin typeface="Arial Narrow" panose="020B0606020202030204" pitchFamily="34" charset="0"/>
                <a:cs typeface="Arial" panose="020B0604020202020204" pitchFamily="34" charset="0"/>
              </a:rPr>
              <a:t> community</a:t>
            </a:r>
            <a:r>
              <a:rPr lang="en-US" sz="1200" dirty="0">
                <a:solidFill>
                  <a:schemeClr val="tx1"/>
                </a:solidFill>
                <a:latin typeface="Arial Narrow" panose="020B0606020202030204" pitchFamily="34" charset="0"/>
                <a:cs typeface="Arial" panose="020B0604020202020204" pitchFamily="34" charset="0"/>
              </a:rPr>
              <a:t>.</a:t>
            </a:r>
            <a:endParaRPr lang="en-US" sz="1200" dirty="0" smtClean="0">
              <a:solidFill>
                <a:schemeClr val="tx1"/>
              </a:solidFill>
              <a:latin typeface="Arial Narrow" panose="020B0606020202030204" pitchFamily="34" charset="0"/>
              <a:cs typeface="Arial" panose="020B0604020202020204" pitchFamily="34" charset="0"/>
            </a:endParaRPr>
          </a:p>
          <a:p>
            <a:pPr algn="ctr"/>
            <a:r>
              <a:rPr lang="en-US" sz="1200" dirty="0" smtClean="0">
                <a:solidFill>
                  <a:schemeClr val="tx1"/>
                </a:solidFill>
                <a:latin typeface="Arial Narrow" panose="020B0606020202030204" pitchFamily="34" charset="0"/>
                <a:cs typeface="Arial" panose="020B0604020202020204" pitchFamily="34" charset="0"/>
              </a:rPr>
              <a:t>Photo</a:t>
            </a:r>
            <a:r>
              <a:rPr lang="en-US" sz="1200" dirty="0">
                <a:solidFill>
                  <a:schemeClr val="tx1"/>
                </a:solidFill>
                <a:latin typeface="Arial Narrow" panose="020B0606020202030204" pitchFamily="34" charset="0"/>
                <a:cs typeface="Arial" panose="020B0604020202020204" pitchFamily="34" charset="0"/>
              </a:rPr>
              <a:t>: </a:t>
            </a:r>
            <a:r>
              <a:rPr lang="en-US" sz="1200" dirty="0" err="1">
                <a:solidFill>
                  <a:schemeClr val="tx1"/>
                </a:solidFill>
                <a:latin typeface="Arial Narrow" panose="020B0606020202030204" pitchFamily="34" charset="0"/>
                <a:cs typeface="Arial" panose="020B0604020202020204" pitchFamily="34" charset="0"/>
              </a:rPr>
              <a:t>Babatunde</a:t>
            </a:r>
            <a:r>
              <a:rPr lang="en-US" sz="1200" dirty="0">
                <a:solidFill>
                  <a:schemeClr val="tx1"/>
                </a:solidFill>
                <a:latin typeface="Arial Narrow" panose="020B0606020202030204" pitchFamily="34" charset="0"/>
                <a:cs typeface="Arial" panose="020B0604020202020204" pitchFamily="34" charset="0"/>
              </a:rPr>
              <a:t>, </a:t>
            </a:r>
            <a:r>
              <a:rPr lang="en-US" sz="1200" dirty="0" err="1">
                <a:solidFill>
                  <a:schemeClr val="tx1"/>
                </a:solidFill>
                <a:latin typeface="Arial Narrow" panose="020B0606020202030204" pitchFamily="34" charset="0"/>
                <a:cs typeface="Arial" panose="020B0604020202020204" pitchFamily="34" charset="0"/>
              </a:rPr>
              <a:t>Abosede</a:t>
            </a:r>
            <a:endParaRPr lang="en-US" sz="1200" dirty="0">
              <a:latin typeface="Arial Narrow" panose="020B0606020202030204" pitchFamily="34" charset="0"/>
            </a:endParaRPr>
          </a:p>
        </p:txBody>
      </p:sp>
    </p:spTree>
    <p:extLst>
      <p:ext uri="{BB962C8B-B14F-4D97-AF65-F5344CB8AC3E}">
        <p14:creationId xmlns:p14="http://schemas.microsoft.com/office/powerpoint/2010/main" val="280142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961"/>
          </a:xfrm>
        </p:spPr>
        <p:txBody>
          <a:bodyPr>
            <a:normAutofit fontScale="90000"/>
          </a:bodyPr>
          <a:lstStyle/>
          <a:p>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The Appropriation of Oil benefits and the Paradox of poverty in the Niger Delta </a:t>
            </a:r>
            <a:br>
              <a:rPr lang="en-US" sz="2800" dirty="0" smtClean="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047404"/>
            <a:ext cx="10515600" cy="5569527"/>
          </a:xfrm>
        </p:spPr>
        <p:txBody>
          <a:bodyPr>
            <a:normAutofit fontScale="70000" lnSpcReduction="20000"/>
          </a:bodyPr>
          <a:lstStyle/>
          <a:p>
            <a:pPr algn="just"/>
            <a:r>
              <a:rPr lang="en-US" dirty="0" smtClean="0"/>
              <a:t>Apart from the environmental challenges arising from the degradation of the environment of the Niger Delta region, the developmental challenges in the Niger Delta arose not only from the failure of the government to address the environmental problem, but also the lack of provision of adequate social services and empowerment for the people of the region.</a:t>
            </a:r>
          </a:p>
          <a:p>
            <a:pPr marL="0" indent="0" algn="just">
              <a:buNone/>
            </a:pPr>
            <a:endParaRPr lang="en-US" dirty="0" smtClean="0"/>
          </a:p>
          <a:p>
            <a:pPr algn="just"/>
            <a:r>
              <a:rPr lang="en-US" dirty="0" smtClean="0"/>
              <a:t>The micro-level paradox of penury experienced by the people of the Niger Delta (</a:t>
            </a:r>
            <a:r>
              <a:rPr lang="en-US" dirty="0" err="1" smtClean="0"/>
              <a:t>Iwayemi</a:t>
            </a:r>
            <a:r>
              <a:rPr lang="en-US" dirty="0" smtClean="0"/>
              <a:t>, 2006), may not be considered as the worst in the country, yet it is symptomatic of the marginal benefits that have accrued to the people from the huge oil revenues derived for over five decades in the region. </a:t>
            </a:r>
          </a:p>
          <a:p>
            <a:pPr marL="0" indent="0" algn="just">
              <a:buNone/>
            </a:pPr>
            <a:endParaRPr lang="en-US" dirty="0" smtClean="0"/>
          </a:p>
          <a:p>
            <a:pPr algn="just"/>
            <a:r>
              <a:rPr lang="en-US" dirty="0" smtClean="0"/>
              <a:t>As Amnesty International (2009) posited, the high poverty rate in the Niger Delta, is in contrast with the enormous oil wealth generated from the region, a situation that clearly depict one of the world’s starkest and most disturbing examples of the “resource curse”.</a:t>
            </a:r>
          </a:p>
          <a:p>
            <a:pPr marL="0" indent="0" algn="just">
              <a:buNone/>
            </a:pPr>
            <a:endParaRPr lang="en-US" dirty="0" smtClean="0"/>
          </a:p>
          <a:p>
            <a:pPr algn="just"/>
            <a:r>
              <a:rPr lang="en-US" dirty="0" smtClean="0"/>
              <a:t>The mismanagement of the oil revenues accruing to the Niger Delta state seem to depict an important dimension of the inequity in the distribution of oil wealth in the Niger Delta. </a:t>
            </a:r>
          </a:p>
          <a:p>
            <a:pPr marL="0" indent="0" algn="just">
              <a:buNone/>
            </a:pPr>
            <a:endParaRPr lang="en-US" dirty="0" smtClean="0"/>
          </a:p>
          <a:p>
            <a:pPr algn="just"/>
            <a:r>
              <a:rPr lang="en-US" dirty="0"/>
              <a:t>The lamentation that resonate across the local communities is the lack of access to social amenities like portable water, </a:t>
            </a:r>
            <a:r>
              <a:rPr lang="en-US" dirty="0" err="1"/>
              <a:t>motorable</a:t>
            </a:r>
            <a:r>
              <a:rPr lang="en-US" dirty="0"/>
              <a:t> road, transportation, health care services and educational facilities. </a:t>
            </a:r>
          </a:p>
          <a:p>
            <a:pPr marL="0" indent="0" algn="just">
              <a:buNone/>
            </a:pPr>
            <a:endParaRPr lang="en-US" dirty="0"/>
          </a:p>
        </p:txBody>
      </p:sp>
    </p:spTree>
    <p:extLst>
      <p:ext uri="{BB962C8B-B14F-4D97-AF65-F5344CB8AC3E}">
        <p14:creationId xmlns:p14="http://schemas.microsoft.com/office/powerpoint/2010/main" val="4270355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1830</Words>
  <Application>Microsoft Office PowerPoint</Application>
  <PresentationFormat>Widescreen</PresentationFormat>
  <Paragraphs>96</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Calibri Light</vt:lpstr>
      <vt:lpstr>Courier New</vt:lpstr>
      <vt:lpstr>Times New Roman</vt:lpstr>
      <vt:lpstr>Wingdings</vt:lpstr>
      <vt:lpstr>Office Theme</vt:lpstr>
      <vt:lpstr>The Contradiction of Riches: Petro-Business and the Impoverished Local People in Nigeria’s Niger Delta </vt:lpstr>
      <vt:lpstr>Content</vt:lpstr>
      <vt:lpstr>Introduction</vt:lpstr>
      <vt:lpstr>Pertinent Questions and Central argument</vt:lpstr>
      <vt:lpstr>Nigeria’s Niger Delta Region</vt:lpstr>
      <vt:lpstr>Method</vt:lpstr>
      <vt:lpstr>Theoretical postulation</vt:lpstr>
      <vt:lpstr>Oil Spills and Gas Flaring in the Niger Delta</vt:lpstr>
      <vt:lpstr> The Appropriation of Oil benefits and the Paradox of poverty in the Niger Delta  </vt:lpstr>
      <vt:lpstr> Local Contestation and the Cycle of Inequalities and Poverty in Oil Communities  </vt:lpstr>
      <vt:lpstr>Conclusion</vt:lpstr>
      <vt:lpstr>Thank you for your kind attention!</vt:lpstr>
    </vt:vector>
  </TitlesOfParts>
  <Company>Uppsala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Contradiction of Riches: Petro-Business and the Impoverished Local People in Nigeria’s Niger Delta</dc:title>
  <dc:creator>naigres3</dc:creator>
  <cp:lastModifiedBy>AP-RIC</cp:lastModifiedBy>
  <cp:revision>14</cp:revision>
  <dcterms:created xsi:type="dcterms:W3CDTF">2019-11-27T17:11:39Z</dcterms:created>
  <dcterms:modified xsi:type="dcterms:W3CDTF">2019-12-02T12:57:45Z</dcterms:modified>
</cp:coreProperties>
</file>