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72" r:id="rId9"/>
    <p:sldId id="263" r:id="rId10"/>
    <p:sldId id="264" r:id="rId11"/>
    <p:sldId id="266" r:id="rId12"/>
    <p:sldId id="267" r:id="rId13"/>
    <p:sldId id="268" r:id="rId14"/>
    <p:sldId id="269" r:id="rId15"/>
    <p:sldId id="265"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602A06-7927-498E-89D4-789C1350A536}" type="datetimeFigureOut">
              <a:rPr lang="en-ZW" smtClean="0"/>
              <a:t>12/3/2019</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E19F3D-C700-471B-9A3B-292C56129FDD}" type="slidenum">
              <a:rPr lang="en-ZW" smtClean="0"/>
              <a:t>‹#›</a:t>
            </a:fld>
            <a:endParaRPr lang="en-ZW"/>
          </a:p>
        </p:txBody>
      </p:sp>
    </p:spTree>
    <p:extLst>
      <p:ext uri="{BB962C8B-B14F-4D97-AF65-F5344CB8AC3E}">
        <p14:creationId xmlns:p14="http://schemas.microsoft.com/office/powerpoint/2010/main" val="3790116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2FE19F3D-C700-471B-9A3B-292C56129FDD}" type="slidenum">
              <a:rPr lang="en-ZW" smtClean="0"/>
              <a:t>9</a:t>
            </a:fld>
            <a:endParaRPr lang="en-ZW"/>
          </a:p>
        </p:txBody>
      </p:sp>
    </p:spTree>
    <p:extLst>
      <p:ext uri="{BB962C8B-B14F-4D97-AF65-F5344CB8AC3E}">
        <p14:creationId xmlns:p14="http://schemas.microsoft.com/office/powerpoint/2010/main" val="283161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72EEA322-D0D5-497C-97D9-0257FEA8CDF9}" type="datetimeFigureOut">
              <a:rPr lang="en-ZW" smtClean="0"/>
              <a:t>12/3/2019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1150654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72EEA322-D0D5-497C-97D9-0257FEA8CDF9}" type="datetimeFigureOut">
              <a:rPr lang="en-ZW" smtClean="0"/>
              <a:t>12/3/2019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223533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72EEA322-D0D5-497C-97D9-0257FEA8CDF9}" type="datetimeFigureOut">
              <a:rPr lang="en-ZW" smtClean="0"/>
              <a:t>12/3/2019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2311548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72EEA322-D0D5-497C-97D9-0257FEA8CDF9}" type="datetimeFigureOut">
              <a:rPr lang="en-ZW" smtClean="0"/>
              <a:t>12/3/2019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4045073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EA322-D0D5-497C-97D9-0257FEA8CDF9}" type="datetimeFigureOut">
              <a:rPr lang="en-ZW" smtClean="0"/>
              <a:t>12/3/2019</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217016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72EEA322-D0D5-497C-97D9-0257FEA8CDF9}" type="datetimeFigureOut">
              <a:rPr lang="en-ZW" smtClean="0"/>
              <a:t>12/3/2019</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250712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72EEA322-D0D5-497C-97D9-0257FEA8CDF9}" type="datetimeFigureOut">
              <a:rPr lang="en-ZW" smtClean="0"/>
              <a:t>12/3/2019</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345250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72EEA322-D0D5-497C-97D9-0257FEA8CDF9}" type="datetimeFigureOut">
              <a:rPr lang="en-ZW" smtClean="0"/>
              <a:t>12/3/2019</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1898097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EA322-D0D5-497C-97D9-0257FEA8CDF9}" type="datetimeFigureOut">
              <a:rPr lang="en-ZW" smtClean="0"/>
              <a:t>12/3/2019</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379697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EA322-D0D5-497C-97D9-0257FEA8CDF9}" type="datetimeFigureOut">
              <a:rPr lang="en-ZW" smtClean="0"/>
              <a:t>12/3/2019</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101366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EA322-D0D5-497C-97D9-0257FEA8CDF9}" type="datetimeFigureOut">
              <a:rPr lang="en-ZW" smtClean="0"/>
              <a:t>12/3/2019</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3C7302FB-D280-4ABF-AAA9-2C043D9EC349}" type="slidenum">
              <a:rPr lang="en-ZW" smtClean="0"/>
              <a:t>‹#›</a:t>
            </a:fld>
            <a:endParaRPr lang="en-ZW"/>
          </a:p>
        </p:txBody>
      </p:sp>
    </p:spTree>
    <p:extLst>
      <p:ext uri="{BB962C8B-B14F-4D97-AF65-F5344CB8AC3E}">
        <p14:creationId xmlns:p14="http://schemas.microsoft.com/office/powerpoint/2010/main" val="461858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EA322-D0D5-497C-97D9-0257FEA8CDF9}" type="datetimeFigureOut">
              <a:rPr lang="en-ZW" smtClean="0"/>
              <a:t>12/3/2019</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302FB-D280-4ABF-AAA9-2C043D9EC349}" type="slidenum">
              <a:rPr lang="en-ZW" smtClean="0"/>
              <a:t>‹#›</a:t>
            </a:fld>
            <a:endParaRPr lang="en-ZW"/>
          </a:p>
        </p:txBody>
      </p:sp>
    </p:spTree>
    <p:extLst>
      <p:ext uri="{BB962C8B-B14F-4D97-AF65-F5344CB8AC3E}">
        <p14:creationId xmlns:p14="http://schemas.microsoft.com/office/powerpoint/2010/main" val="3233140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7704856" cy="3096344"/>
          </a:xfrm>
        </p:spPr>
        <p:txBody>
          <a:bodyPr>
            <a:normAutofit/>
          </a:bodyPr>
          <a:lstStyle/>
          <a:p>
            <a:r>
              <a:rPr lang="en-ZW" b="1" dirty="0" smtClean="0"/>
              <a:t>THE ECONOMICS OF CRIME: Unpacking illicit financial flows in Sub-Saharan Africa</a:t>
            </a:r>
            <a:endParaRPr lang="en-ZW" b="1" dirty="0"/>
          </a:p>
        </p:txBody>
      </p:sp>
      <p:sp>
        <p:nvSpPr>
          <p:cNvPr id="3" name="Subtitle 2"/>
          <p:cNvSpPr>
            <a:spLocks noGrp="1"/>
          </p:cNvSpPr>
          <p:nvPr>
            <p:ph type="subTitle" idx="1"/>
          </p:nvPr>
        </p:nvSpPr>
        <p:spPr/>
        <p:txBody>
          <a:bodyPr/>
          <a:lstStyle/>
          <a:p>
            <a:r>
              <a:rPr lang="en-ZW" dirty="0" smtClean="0">
                <a:solidFill>
                  <a:schemeClr val="tx1"/>
                </a:solidFill>
              </a:rPr>
              <a:t>By</a:t>
            </a:r>
          </a:p>
          <a:p>
            <a:r>
              <a:rPr lang="en-ZW" dirty="0" err="1" smtClean="0">
                <a:solidFill>
                  <a:schemeClr val="tx1"/>
                </a:solidFill>
              </a:rPr>
              <a:t>Mr.</a:t>
            </a:r>
            <a:r>
              <a:rPr lang="en-ZW" dirty="0" smtClean="0">
                <a:solidFill>
                  <a:schemeClr val="tx1"/>
                </a:solidFill>
              </a:rPr>
              <a:t> Godfrey </a:t>
            </a:r>
            <a:r>
              <a:rPr lang="en-ZW" dirty="0" err="1" smtClean="0">
                <a:solidFill>
                  <a:schemeClr val="tx1"/>
                </a:solidFill>
              </a:rPr>
              <a:t>Mugari</a:t>
            </a:r>
            <a:endParaRPr lang="en-ZW" dirty="0">
              <a:solidFill>
                <a:schemeClr val="tx1"/>
              </a:solidFill>
            </a:endParaRPr>
          </a:p>
        </p:txBody>
      </p:sp>
    </p:spTree>
    <p:extLst>
      <p:ext uri="{BB962C8B-B14F-4D97-AF65-F5344CB8AC3E}">
        <p14:creationId xmlns:p14="http://schemas.microsoft.com/office/powerpoint/2010/main" val="1277644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Economics of crime vis-à-vis IFFs</a:t>
            </a:r>
          </a:p>
        </p:txBody>
      </p:sp>
      <p:sp>
        <p:nvSpPr>
          <p:cNvPr id="3" name="Content Placeholder 2"/>
          <p:cNvSpPr>
            <a:spLocks noGrp="1"/>
          </p:cNvSpPr>
          <p:nvPr>
            <p:ph idx="1"/>
          </p:nvPr>
        </p:nvSpPr>
        <p:spPr/>
        <p:txBody>
          <a:bodyPr>
            <a:normAutofit fontScale="92500" lnSpcReduction="20000"/>
          </a:bodyPr>
          <a:lstStyle/>
          <a:p>
            <a:r>
              <a:rPr lang="en-ZW" dirty="0" smtClean="0"/>
              <a:t>Research has shown that, in relation to money laundering:</a:t>
            </a:r>
          </a:p>
          <a:p>
            <a:pPr marL="514350" indent="-514350">
              <a:buAutoNum type="arabicPeriod"/>
            </a:pPr>
            <a:r>
              <a:rPr lang="en-ZW" dirty="0" smtClean="0"/>
              <a:t>The probability of being caught</a:t>
            </a:r>
          </a:p>
          <a:p>
            <a:pPr marL="514350" indent="-514350">
              <a:buAutoNum type="arabicPeriod"/>
            </a:pPr>
            <a:r>
              <a:rPr lang="en-ZW" dirty="0" smtClean="0"/>
              <a:t>The probability of conviction</a:t>
            </a:r>
          </a:p>
          <a:p>
            <a:pPr marL="514350" indent="-514350">
              <a:buAutoNum type="arabicPeriod"/>
            </a:pPr>
            <a:r>
              <a:rPr lang="en-ZW" dirty="0" smtClean="0"/>
              <a:t>The severity of the sentence</a:t>
            </a:r>
          </a:p>
          <a:p>
            <a:pPr marL="514350" indent="-514350">
              <a:buAutoNum type="arabicPeriod"/>
            </a:pPr>
            <a:r>
              <a:rPr lang="en-ZW" dirty="0" smtClean="0"/>
              <a:t>Transaction costs</a:t>
            </a:r>
          </a:p>
          <a:p>
            <a:r>
              <a:rPr lang="en-ZW" dirty="0" smtClean="0"/>
              <a:t>Are all negatively related to the amount of crime</a:t>
            </a:r>
          </a:p>
          <a:p>
            <a:r>
              <a:rPr lang="en-ZW" dirty="0" smtClean="0"/>
              <a:t>Data on investigative, prosecution and policy-making capabilities vis-à-vis of SSA countries not available.</a:t>
            </a:r>
          </a:p>
          <a:p>
            <a:pPr marL="0" indent="0">
              <a:buNone/>
            </a:pPr>
            <a:endParaRPr lang="en-ZW" dirty="0" smtClean="0"/>
          </a:p>
          <a:p>
            <a:endParaRPr lang="en-ZW" dirty="0"/>
          </a:p>
          <a:p>
            <a:endParaRPr lang="en-ZW" dirty="0" smtClean="0"/>
          </a:p>
          <a:p>
            <a:endParaRPr lang="en-ZW" dirty="0"/>
          </a:p>
          <a:p>
            <a:endParaRPr lang="en-ZW" dirty="0" smtClean="0"/>
          </a:p>
          <a:p>
            <a:endParaRPr lang="en-ZW" dirty="0"/>
          </a:p>
          <a:p>
            <a:endParaRPr lang="en-ZW" dirty="0" smtClean="0"/>
          </a:p>
          <a:p>
            <a:endParaRPr lang="en-ZW" dirty="0"/>
          </a:p>
          <a:p>
            <a:endParaRPr lang="en-ZW" dirty="0" smtClean="0"/>
          </a:p>
          <a:p>
            <a:endParaRPr lang="en-ZW" dirty="0" smtClean="0"/>
          </a:p>
          <a:p>
            <a:pPr marL="0" indent="0">
              <a:buNone/>
            </a:pPr>
            <a:endParaRPr lang="en-ZW" dirty="0"/>
          </a:p>
          <a:p>
            <a:pPr marL="0" indent="0">
              <a:buNone/>
            </a:pPr>
            <a:endParaRPr lang="en-ZW" dirty="0" smtClean="0"/>
          </a:p>
          <a:p>
            <a:pPr marL="0" indent="0">
              <a:buNone/>
            </a:pPr>
            <a:endParaRPr lang="en-ZW" dirty="0"/>
          </a:p>
          <a:p>
            <a:pPr marL="0" indent="0">
              <a:buNone/>
            </a:pPr>
            <a:endParaRPr lang="en-ZW" dirty="0" smtClean="0"/>
          </a:p>
          <a:p>
            <a:pPr marL="0" indent="0">
              <a:buNone/>
            </a:pPr>
            <a:endParaRPr lang="en-ZW" dirty="0"/>
          </a:p>
          <a:p>
            <a:pPr marL="0" indent="0">
              <a:buNone/>
            </a:pPr>
            <a:endParaRPr lang="en-ZW" dirty="0" smtClean="0"/>
          </a:p>
          <a:p>
            <a:pPr marL="0" indent="0">
              <a:buNone/>
            </a:pPr>
            <a:endParaRPr lang="en-ZW" dirty="0"/>
          </a:p>
          <a:p>
            <a:pPr marL="0" indent="0">
              <a:buNone/>
            </a:pPr>
            <a:endParaRPr lang="en-ZW" dirty="0" smtClean="0"/>
          </a:p>
          <a:p>
            <a:pPr marL="0" indent="0">
              <a:buNone/>
            </a:pPr>
            <a:endParaRPr lang="en-ZW" dirty="0"/>
          </a:p>
          <a:p>
            <a:pPr marL="0" indent="0">
              <a:buNone/>
            </a:pPr>
            <a:endParaRPr lang="en-ZW" dirty="0" smtClean="0"/>
          </a:p>
          <a:p>
            <a:pPr marL="0" indent="0">
              <a:buNone/>
            </a:pPr>
            <a:endParaRPr lang="en-ZW" dirty="0"/>
          </a:p>
          <a:p>
            <a:pPr marL="0" indent="0">
              <a:buNone/>
            </a:pPr>
            <a:endParaRPr lang="en-ZW" dirty="0" smtClean="0"/>
          </a:p>
          <a:p>
            <a:pPr marL="0" indent="0">
              <a:buNone/>
            </a:pPr>
            <a:endParaRPr lang="en-ZW" dirty="0"/>
          </a:p>
          <a:p>
            <a:pPr marL="0" indent="0">
              <a:buNone/>
            </a:pPr>
            <a:endParaRPr lang="en-ZW" dirty="0" smtClean="0"/>
          </a:p>
          <a:p>
            <a:pPr marL="0" indent="0">
              <a:buNone/>
            </a:pPr>
            <a:endParaRPr lang="en-ZW" dirty="0"/>
          </a:p>
          <a:p>
            <a:pPr marL="0" indent="0">
              <a:buNone/>
            </a:pPr>
            <a:endParaRPr lang="en-ZW" dirty="0" smtClean="0"/>
          </a:p>
          <a:p>
            <a:pPr marL="514350" indent="-514350">
              <a:buAutoNum type="arabicPeriod"/>
            </a:pPr>
            <a:endParaRPr lang="en-ZW" dirty="0" smtClean="0"/>
          </a:p>
          <a:p>
            <a:pPr marL="0" indent="0">
              <a:buNone/>
            </a:pPr>
            <a:endParaRPr lang="en-ZW" dirty="0"/>
          </a:p>
        </p:txBody>
      </p:sp>
    </p:spTree>
    <p:extLst>
      <p:ext uri="{BB962C8B-B14F-4D97-AF65-F5344CB8AC3E}">
        <p14:creationId xmlns:p14="http://schemas.microsoft.com/office/powerpoint/2010/main" val="499919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Economics of crime vis-à-vis IFFs</a:t>
            </a:r>
          </a:p>
        </p:txBody>
      </p:sp>
      <p:sp>
        <p:nvSpPr>
          <p:cNvPr id="3" name="Content Placeholder 2"/>
          <p:cNvSpPr>
            <a:spLocks noGrp="1"/>
          </p:cNvSpPr>
          <p:nvPr>
            <p:ph idx="1"/>
          </p:nvPr>
        </p:nvSpPr>
        <p:spPr/>
        <p:txBody>
          <a:bodyPr>
            <a:normAutofit fontScale="92500" lnSpcReduction="20000"/>
          </a:bodyPr>
          <a:lstStyle/>
          <a:p>
            <a:r>
              <a:rPr lang="en-ZW" dirty="0" smtClean="0"/>
              <a:t>World Bank’s Worldwide Governance Indicators </a:t>
            </a:r>
          </a:p>
          <a:p>
            <a:pPr marL="571500" indent="-571500">
              <a:buAutoNum type="romanLcPeriod"/>
            </a:pPr>
            <a:r>
              <a:rPr lang="en-ZW" dirty="0" smtClean="0"/>
              <a:t>Control of corruption</a:t>
            </a:r>
          </a:p>
          <a:p>
            <a:pPr marL="571500" indent="-571500">
              <a:buAutoNum type="romanLcPeriod"/>
            </a:pPr>
            <a:r>
              <a:rPr lang="en-ZW" dirty="0" smtClean="0"/>
              <a:t>Government effectiveness</a:t>
            </a:r>
          </a:p>
          <a:p>
            <a:pPr marL="571500" indent="-571500">
              <a:buAutoNum type="romanLcPeriod"/>
            </a:pPr>
            <a:r>
              <a:rPr lang="en-ZW" dirty="0" smtClean="0"/>
              <a:t>Political stability and absence of violence</a:t>
            </a:r>
          </a:p>
          <a:p>
            <a:pPr marL="571500" indent="-571500">
              <a:buAutoNum type="romanLcPeriod"/>
            </a:pPr>
            <a:r>
              <a:rPr lang="en-ZW" dirty="0" smtClean="0"/>
              <a:t>Regulatory quality</a:t>
            </a:r>
          </a:p>
          <a:p>
            <a:pPr marL="571500" indent="-571500">
              <a:buAutoNum type="romanLcPeriod"/>
            </a:pPr>
            <a:r>
              <a:rPr lang="en-ZW" dirty="0" smtClean="0"/>
              <a:t>Rule of law</a:t>
            </a:r>
          </a:p>
          <a:p>
            <a:pPr marL="571500" indent="-571500">
              <a:buAutoNum type="romanLcPeriod"/>
            </a:pPr>
            <a:r>
              <a:rPr lang="en-ZW" dirty="0" smtClean="0"/>
              <a:t>Voice and accountability</a:t>
            </a:r>
          </a:p>
          <a:p>
            <a:pPr marL="0" indent="0">
              <a:buNone/>
            </a:pPr>
            <a:r>
              <a:rPr lang="en-ZW" b="1" dirty="0" smtClean="0"/>
              <a:t>NB: 	Only 2 out of 49 countries with all 	WGI above zero 	over a ten year period </a:t>
            </a:r>
            <a:r>
              <a:rPr lang="en-ZW" b="1" i="1" dirty="0"/>
              <a:t>[</a:t>
            </a:r>
            <a:r>
              <a:rPr lang="en-ZW" b="1" i="1" dirty="0" smtClean="0"/>
              <a:t>-2.5 (weak) to 2.5 (strong) range) </a:t>
            </a:r>
            <a:endParaRPr lang="en-ZW" b="1" i="1" dirty="0"/>
          </a:p>
        </p:txBody>
      </p:sp>
    </p:spTree>
    <p:extLst>
      <p:ext uri="{BB962C8B-B14F-4D97-AF65-F5344CB8AC3E}">
        <p14:creationId xmlns:p14="http://schemas.microsoft.com/office/powerpoint/2010/main" val="315189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Economics of crime vis-à-vis IFFs</a:t>
            </a:r>
          </a:p>
        </p:txBody>
      </p:sp>
      <p:sp>
        <p:nvSpPr>
          <p:cNvPr id="3" name="Content Placeholder 2"/>
          <p:cNvSpPr>
            <a:spLocks noGrp="1"/>
          </p:cNvSpPr>
          <p:nvPr>
            <p:ph idx="1"/>
          </p:nvPr>
        </p:nvSpPr>
        <p:spPr/>
        <p:txBody>
          <a:bodyPr>
            <a:normAutofit fontScale="77500" lnSpcReduction="20000"/>
          </a:bodyPr>
          <a:lstStyle/>
          <a:p>
            <a:r>
              <a:rPr lang="en-ZW" dirty="0" smtClean="0"/>
              <a:t>World Bank WGI (2009 – 2018) indicate that 89% SSA countries  are weak on all the six Worldwide Governance Indicators over a ten year period. </a:t>
            </a:r>
          </a:p>
          <a:p>
            <a:r>
              <a:rPr lang="en-ZW" dirty="0" smtClean="0"/>
              <a:t>Currently, Only 15% of the countries have a strong control over corruption </a:t>
            </a:r>
          </a:p>
          <a:p>
            <a:r>
              <a:rPr lang="en-ZW" dirty="0" smtClean="0"/>
              <a:t>15% have a strong Governments effectiveness WGI </a:t>
            </a:r>
          </a:p>
          <a:p>
            <a:r>
              <a:rPr lang="en-ZW" dirty="0" smtClean="0"/>
              <a:t>20% have a strong political stability and no violence indicator </a:t>
            </a:r>
          </a:p>
          <a:p>
            <a:r>
              <a:rPr lang="en-ZW" dirty="0" smtClean="0"/>
              <a:t>Only 8%’s regulatory quality is strong.</a:t>
            </a:r>
          </a:p>
          <a:p>
            <a:r>
              <a:rPr lang="en-ZW" dirty="0" smtClean="0"/>
              <a:t>Rule of law is observed strongly in only 16% of the countries</a:t>
            </a:r>
          </a:p>
          <a:p>
            <a:r>
              <a:rPr lang="en-ZW" dirty="0" smtClean="0"/>
              <a:t>22.4% enjoy a strong voice and accountability   </a:t>
            </a:r>
            <a:endParaRPr lang="en-ZW" dirty="0"/>
          </a:p>
        </p:txBody>
      </p:sp>
    </p:spTree>
    <p:extLst>
      <p:ext uri="{BB962C8B-B14F-4D97-AF65-F5344CB8AC3E}">
        <p14:creationId xmlns:p14="http://schemas.microsoft.com/office/powerpoint/2010/main" val="4001145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Economics of crime vis-à-vis IFFs</a:t>
            </a:r>
          </a:p>
        </p:txBody>
      </p:sp>
      <p:sp>
        <p:nvSpPr>
          <p:cNvPr id="3" name="Content Placeholder 2"/>
          <p:cNvSpPr>
            <a:spLocks noGrp="1"/>
          </p:cNvSpPr>
          <p:nvPr>
            <p:ph idx="1"/>
          </p:nvPr>
        </p:nvSpPr>
        <p:spPr/>
        <p:txBody>
          <a:bodyPr/>
          <a:lstStyle/>
          <a:p>
            <a:pPr marL="0" indent="0">
              <a:buNone/>
            </a:pPr>
            <a:r>
              <a:rPr lang="en-ZW" b="1" u="sng" dirty="0" smtClean="0"/>
              <a:t>Assumption</a:t>
            </a:r>
          </a:p>
          <a:p>
            <a:pPr marL="0" indent="0">
              <a:buNone/>
            </a:pPr>
            <a:r>
              <a:rPr lang="en-ZW" dirty="0" smtClean="0"/>
              <a:t>Poor governance creates an environment which makes it difficult for the government to effectively legislate, investigate, prosecute and convict criminals associated with illicit financial flows </a:t>
            </a:r>
          </a:p>
        </p:txBody>
      </p:sp>
    </p:spTree>
    <p:extLst>
      <p:ext uri="{BB962C8B-B14F-4D97-AF65-F5344CB8AC3E}">
        <p14:creationId xmlns:p14="http://schemas.microsoft.com/office/powerpoint/2010/main" val="3057026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Economics of crime vis-à-vis IFFs</a:t>
            </a:r>
          </a:p>
        </p:txBody>
      </p:sp>
      <p:sp>
        <p:nvSpPr>
          <p:cNvPr id="3" name="Content Placeholder 2"/>
          <p:cNvSpPr>
            <a:spLocks noGrp="1"/>
          </p:cNvSpPr>
          <p:nvPr>
            <p:ph idx="1"/>
          </p:nvPr>
        </p:nvSpPr>
        <p:spPr/>
        <p:txBody>
          <a:bodyPr>
            <a:normAutofit fontScale="92500" lnSpcReduction="20000"/>
          </a:bodyPr>
          <a:lstStyle/>
          <a:p>
            <a:pPr marL="0" indent="0">
              <a:buNone/>
            </a:pPr>
            <a:r>
              <a:rPr lang="en-ZW" b="1" dirty="0"/>
              <a:t>Conclusion</a:t>
            </a:r>
          </a:p>
          <a:p>
            <a:r>
              <a:rPr lang="en-ZW" dirty="0"/>
              <a:t>Since most </a:t>
            </a:r>
            <a:r>
              <a:rPr lang="en-ZW" dirty="0" smtClean="0"/>
              <a:t>(89%) countries in SSA have weak governance systems on issues relating to corruption, regulatory quality, rule of law, voice and accountability,  government effectiveness, and political stability and no violence, then it is difficult for them to effectively legislate, investigate, prosecute and convict criminals.</a:t>
            </a:r>
          </a:p>
          <a:p>
            <a:r>
              <a:rPr lang="en-ZW" dirty="0" smtClean="0"/>
              <a:t>Rational being with an opportunity to engage in illicit financial flows then find the exercise favourable.</a:t>
            </a:r>
          </a:p>
          <a:p>
            <a:pPr marL="0" indent="0">
              <a:buNone/>
            </a:pPr>
            <a:endParaRPr lang="en-ZW" dirty="0"/>
          </a:p>
          <a:p>
            <a:pPr marL="0" indent="0">
              <a:buNone/>
            </a:pPr>
            <a:endParaRPr lang="en-ZW" dirty="0"/>
          </a:p>
        </p:txBody>
      </p:sp>
    </p:spTree>
    <p:extLst>
      <p:ext uri="{BB962C8B-B14F-4D97-AF65-F5344CB8AC3E}">
        <p14:creationId xmlns:p14="http://schemas.microsoft.com/office/powerpoint/2010/main" val="254039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smtClean="0"/>
              <a:t>Recommendations</a:t>
            </a:r>
            <a:endParaRPr lang="en-ZW"/>
          </a:p>
        </p:txBody>
      </p:sp>
      <p:sp>
        <p:nvSpPr>
          <p:cNvPr id="3" name="Content Placeholder 2"/>
          <p:cNvSpPr>
            <a:spLocks noGrp="1"/>
          </p:cNvSpPr>
          <p:nvPr>
            <p:ph idx="1"/>
          </p:nvPr>
        </p:nvSpPr>
        <p:spPr/>
        <p:txBody>
          <a:bodyPr>
            <a:normAutofit fontScale="85000" lnSpcReduction="20000"/>
          </a:bodyPr>
          <a:lstStyle/>
          <a:p>
            <a:pPr marL="0" indent="0">
              <a:buNone/>
            </a:pPr>
            <a:r>
              <a:rPr lang="en-ZW" b="1" dirty="0" smtClean="0"/>
              <a:t>NB: 	Reduction of illicit financial flows is now a 	component of Goal 16 of SDG’s.</a:t>
            </a:r>
          </a:p>
          <a:p>
            <a:pPr marL="514350" indent="-514350">
              <a:buAutoNum type="arabicPeriod"/>
            </a:pPr>
            <a:r>
              <a:rPr lang="en-ZW" dirty="0"/>
              <a:t>Carry out knowledge gap analysis and provide the relevant training needs for individuals involved in curtailing illicit financial flows</a:t>
            </a:r>
          </a:p>
          <a:p>
            <a:pPr marL="514350" indent="-514350">
              <a:buAutoNum type="arabicPeriod"/>
            </a:pPr>
            <a:r>
              <a:rPr lang="en-ZW" dirty="0" smtClean="0"/>
              <a:t>Countries should come up with well-researched and robust policies and legal instruments on corruption and illicit financial flows.</a:t>
            </a:r>
          </a:p>
          <a:p>
            <a:pPr marL="514350" indent="-514350">
              <a:buAutoNum type="arabicPeriod"/>
            </a:pPr>
            <a:r>
              <a:rPr lang="en-ZW" dirty="0" smtClean="0"/>
              <a:t>Comprehensive global engagement for creation of country to country  reporting framework for sharing information (tax and mineral extraction) </a:t>
            </a:r>
          </a:p>
          <a:p>
            <a:pPr marL="514350" indent="-514350">
              <a:buAutoNum type="arabicPeriod"/>
            </a:pPr>
            <a:r>
              <a:rPr lang="en-ZW" dirty="0" smtClean="0"/>
              <a:t>Repatriation of illicit financial flows.  </a:t>
            </a:r>
            <a:endParaRPr lang="en-ZW" dirty="0"/>
          </a:p>
        </p:txBody>
      </p:sp>
    </p:spTree>
    <p:extLst>
      <p:ext uri="{BB962C8B-B14F-4D97-AF65-F5344CB8AC3E}">
        <p14:creationId xmlns:p14="http://schemas.microsoft.com/office/powerpoint/2010/main" val="1789794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ZW" dirty="0" smtClean="0"/>
              <a:t>THE END</a:t>
            </a:r>
            <a:endParaRPr lang="en-ZW" dirty="0"/>
          </a:p>
        </p:txBody>
      </p:sp>
      <p:sp>
        <p:nvSpPr>
          <p:cNvPr id="5" name="Subtitle 4"/>
          <p:cNvSpPr>
            <a:spLocks noGrp="1"/>
          </p:cNvSpPr>
          <p:nvPr>
            <p:ph type="subTitle" idx="1"/>
          </p:nvPr>
        </p:nvSpPr>
        <p:spPr/>
        <p:txBody>
          <a:bodyPr>
            <a:normAutofit/>
          </a:bodyPr>
          <a:lstStyle/>
          <a:p>
            <a:r>
              <a:rPr lang="en-ZW" sz="8000" b="1" dirty="0" smtClean="0"/>
              <a:t>THANK YOU </a:t>
            </a:r>
            <a:endParaRPr lang="en-ZW" sz="8000" b="1" dirty="0"/>
          </a:p>
        </p:txBody>
      </p:sp>
    </p:spTree>
    <p:extLst>
      <p:ext uri="{BB962C8B-B14F-4D97-AF65-F5344CB8AC3E}">
        <p14:creationId xmlns:p14="http://schemas.microsoft.com/office/powerpoint/2010/main" val="39972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Structure of presentation</a:t>
            </a:r>
            <a:endParaRPr lang="en-ZW" dirty="0"/>
          </a:p>
        </p:txBody>
      </p:sp>
      <p:sp>
        <p:nvSpPr>
          <p:cNvPr id="3" name="Content Placeholder 2"/>
          <p:cNvSpPr>
            <a:spLocks noGrp="1"/>
          </p:cNvSpPr>
          <p:nvPr>
            <p:ph idx="1"/>
          </p:nvPr>
        </p:nvSpPr>
        <p:spPr/>
        <p:txBody>
          <a:bodyPr/>
          <a:lstStyle/>
          <a:p>
            <a:pPr marL="514350" indent="-514350">
              <a:buAutoNum type="arabicPeriod"/>
            </a:pPr>
            <a:r>
              <a:rPr lang="en-ZW" dirty="0" smtClean="0"/>
              <a:t>Economics of Crime theory</a:t>
            </a:r>
          </a:p>
          <a:p>
            <a:pPr marL="514350" indent="-514350">
              <a:buAutoNum type="arabicPeriod"/>
            </a:pPr>
            <a:r>
              <a:rPr lang="en-ZW" dirty="0" smtClean="0"/>
              <a:t>Illicit financial flows</a:t>
            </a:r>
          </a:p>
          <a:p>
            <a:pPr marL="514350" indent="-514350">
              <a:buAutoNum type="arabicPeriod"/>
            </a:pPr>
            <a:r>
              <a:rPr lang="en-ZW" dirty="0" smtClean="0"/>
              <a:t>Implications of illicit financial flows in Sub-Saharan Africa</a:t>
            </a:r>
          </a:p>
          <a:p>
            <a:pPr marL="514350" indent="-514350">
              <a:buAutoNum type="arabicPeriod"/>
            </a:pPr>
            <a:r>
              <a:rPr lang="en-ZW" dirty="0" smtClean="0"/>
              <a:t>Explaining Illicit financial flows in Africa through Economics of Crime theory</a:t>
            </a:r>
          </a:p>
          <a:p>
            <a:pPr marL="514350" indent="-514350">
              <a:buAutoNum type="arabicPeriod"/>
            </a:pPr>
            <a:r>
              <a:rPr lang="en-ZW" dirty="0" smtClean="0"/>
              <a:t>Recommendations</a:t>
            </a:r>
          </a:p>
          <a:p>
            <a:pPr marL="514350" indent="-514350">
              <a:buAutoNum type="arabicPeriod"/>
            </a:pPr>
            <a:endParaRPr lang="en-ZW" dirty="0"/>
          </a:p>
          <a:p>
            <a:pPr marL="514350" indent="-514350">
              <a:buAutoNum type="arabicPeriod"/>
            </a:pPr>
            <a:endParaRPr lang="en-ZW" dirty="0"/>
          </a:p>
        </p:txBody>
      </p:sp>
    </p:spTree>
    <p:extLst>
      <p:ext uri="{BB962C8B-B14F-4D97-AF65-F5344CB8AC3E}">
        <p14:creationId xmlns:p14="http://schemas.microsoft.com/office/powerpoint/2010/main" val="228440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1. Economics of Crime theory</a:t>
            </a:r>
            <a:endParaRPr lang="en-ZW" dirty="0"/>
          </a:p>
        </p:txBody>
      </p:sp>
      <p:sp>
        <p:nvSpPr>
          <p:cNvPr id="3" name="Content Placeholder 2"/>
          <p:cNvSpPr>
            <a:spLocks noGrp="1"/>
          </p:cNvSpPr>
          <p:nvPr>
            <p:ph idx="1"/>
          </p:nvPr>
        </p:nvSpPr>
        <p:spPr/>
        <p:txBody>
          <a:bodyPr>
            <a:normAutofit fontScale="85000" lnSpcReduction="10000"/>
          </a:bodyPr>
          <a:lstStyle/>
          <a:p>
            <a:r>
              <a:rPr lang="en-ZW" dirty="0" smtClean="0"/>
              <a:t>The economic study of crime became prominent after the seminal presentation by Gary Becker in 1968</a:t>
            </a:r>
          </a:p>
          <a:p>
            <a:r>
              <a:rPr lang="en-ZW" dirty="0" smtClean="0"/>
              <a:t>It posits that ‘a criminal act is preferred and chosen if the total payoff, including expected costs of sanctions and other costs, is higher than that of the legal alternative’</a:t>
            </a:r>
          </a:p>
          <a:p>
            <a:r>
              <a:rPr lang="en-ZW" dirty="0" smtClean="0"/>
              <a:t>The model assumes rational behaviour from criminals as they respond to incentives offered by committing the crime versus the probability of punishment, and severity of sentence to a lesser extent </a:t>
            </a:r>
          </a:p>
          <a:p>
            <a:endParaRPr lang="en-ZW" dirty="0"/>
          </a:p>
        </p:txBody>
      </p:sp>
    </p:spTree>
    <p:extLst>
      <p:ext uri="{BB962C8B-B14F-4D97-AF65-F5344CB8AC3E}">
        <p14:creationId xmlns:p14="http://schemas.microsoft.com/office/powerpoint/2010/main" val="221925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1. Economics of Crime theory</a:t>
            </a:r>
          </a:p>
        </p:txBody>
      </p:sp>
      <p:sp>
        <p:nvSpPr>
          <p:cNvPr id="3" name="Content Placeholder 2"/>
          <p:cNvSpPr>
            <a:spLocks noGrp="1"/>
          </p:cNvSpPr>
          <p:nvPr>
            <p:ph idx="1"/>
          </p:nvPr>
        </p:nvSpPr>
        <p:spPr/>
        <p:txBody>
          <a:bodyPr/>
          <a:lstStyle/>
          <a:p>
            <a:r>
              <a:rPr lang="en-ZW" dirty="0" smtClean="0"/>
              <a:t>Initial explanations of the model focused on expected utility.</a:t>
            </a:r>
          </a:p>
          <a:p>
            <a:pPr marL="514350" indent="-514350">
              <a:buAutoNum type="arabicPeriod"/>
            </a:pPr>
            <a:r>
              <a:rPr lang="en-ZW" dirty="0" smtClean="0"/>
              <a:t>E[U] = PU(Y - f) + (1 – P)U(Y) </a:t>
            </a:r>
          </a:p>
          <a:p>
            <a:pPr marL="514350" indent="-514350">
              <a:buAutoNum type="arabicPeriod"/>
            </a:pPr>
            <a:r>
              <a:rPr lang="en-ZW" dirty="0" smtClean="0"/>
              <a:t>E[U] = PU(1 – f) + (1 – P)U(W + g)</a:t>
            </a:r>
          </a:p>
          <a:p>
            <a:r>
              <a:rPr lang="en-ZW" dirty="0" smtClean="0"/>
              <a:t>Later extensions of the model focused on risk and time allocated to illegal activities and had different outcomes.</a:t>
            </a:r>
            <a:endParaRPr lang="en-ZW" dirty="0"/>
          </a:p>
        </p:txBody>
      </p:sp>
    </p:spTree>
    <p:extLst>
      <p:ext uri="{BB962C8B-B14F-4D97-AF65-F5344CB8AC3E}">
        <p14:creationId xmlns:p14="http://schemas.microsoft.com/office/powerpoint/2010/main" val="59011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Illicit financial flows</a:t>
            </a:r>
            <a:endParaRPr lang="en-ZW" dirty="0"/>
          </a:p>
        </p:txBody>
      </p:sp>
      <p:sp>
        <p:nvSpPr>
          <p:cNvPr id="3" name="Content Placeholder 2"/>
          <p:cNvSpPr>
            <a:spLocks noGrp="1"/>
          </p:cNvSpPr>
          <p:nvPr>
            <p:ph idx="1"/>
          </p:nvPr>
        </p:nvSpPr>
        <p:spPr/>
        <p:txBody>
          <a:bodyPr>
            <a:normAutofit fontScale="85000" lnSpcReduction="20000"/>
          </a:bodyPr>
          <a:lstStyle/>
          <a:p>
            <a:r>
              <a:rPr lang="en-ZW" dirty="0" smtClean="0"/>
              <a:t>Illicit financial flows is money that is illegally earned, transferred or utilised (</a:t>
            </a:r>
            <a:r>
              <a:rPr lang="en-ZW" dirty="0" err="1" smtClean="0"/>
              <a:t>Kar</a:t>
            </a:r>
            <a:r>
              <a:rPr lang="en-ZW" dirty="0" smtClean="0"/>
              <a:t>, 2010).</a:t>
            </a:r>
          </a:p>
          <a:p>
            <a:r>
              <a:rPr lang="en-ZW" dirty="0" smtClean="0"/>
              <a:t>Emanates from commercial tax evasion (65%), criminal activities (30%) and corruption (5%).</a:t>
            </a:r>
          </a:p>
          <a:p>
            <a:r>
              <a:rPr lang="en-ZW" dirty="0"/>
              <a:t>The flows have become a serious global threat with an estimated US$1.1 trillion being lost annually.</a:t>
            </a:r>
          </a:p>
          <a:p>
            <a:r>
              <a:rPr lang="en-ZW" dirty="0"/>
              <a:t>Africa is estimated to be losing an estimated US$60 billion </a:t>
            </a:r>
            <a:r>
              <a:rPr lang="en-ZW" dirty="0" smtClean="0"/>
              <a:t>annually.</a:t>
            </a:r>
            <a:endParaRPr lang="en-ZW" dirty="0"/>
          </a:p>
          <a:p>
            <a:r>
              <a:rPr lang="en-ZW" dirty="0"/>
              <a:t>The continent lost an inflation adjusted amount of US$1.4 trillion during the 1980-2009 period </a:t>
            </a:r>
            <a:endParaRPr lang="en-ZW" dirty="0" smtClean="0"/>
          </a:p>
          <a:p>
            <a:r>
              <a:rPr lang="en-ZW" dirty="0" smtClean="0"/>
              <a:t>The values are estimated using data-driven models</a:t>
            </a:r>
          </a:p>
          <a:p>
            <a:endParaRPr lang="en-ZW" dirty="0" smtClean="0"/>
          </a:p>
          <a:p>
            <a:endParaRPr lang="en-ZW" dirty="0"/>
          </a:p>
        </p:txBody>
      </p:sp>
    </p:spTree>
    <p:extLst>
      <p:ext uri="{BB962C8B-B14F-4D97-AF65-F5344CB8AC3E}">
        <p14:creationId xmlns:p14="http://schemas.microsoft.com/office/powerpoint/2010/main" val="1557509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Illicit financial flows</a:t>
            </a:r>
            <a:endParaRPr lang="en-ZW" dirty="0"/>
          </a:p>
        </p:txBody>
      </p:sp>
      <p:sp>
        <p:nvSpPr>
          <p:cNvPr id="3" name="Content Placeholder 2"/>
          <p:cNvSpPr>
            <a:spLocks noGrp="1"/>
          </p:cNvSpPr>
          <p:nvPr>
            <p:ph idx="1"/>
          </p:nvPr>
        </p:nvSpPr>
        <p:spPr/>
        <p:txBody>
          <a:bodyPr>
            <a:normAutofit/>
          </a:bodyPr>
          <a:lstStyle/>
          <a:p>
            <a:r>
              <a:rPr lang="en-ZW" dirty="0"/>
              <a:t>17 SSA countries have been losing more than 100% of their GDP since 1970 through illicit </a:t>
            </a:r>
            <a:r>
              <a:rPr lang="en-ZW" dirty="0" smtClean="0"/>
              <a:t>flows</a:t>
            </a:r>
          </a:p>
          <a:p>
            <a:r>
              <a:rPr lang="en-ZW" dirty="0" smtClean="0"/>
              <a:t>SSA is a ‘net payer’ because outflows are more than what the region receives as Aid.</a:t>
            </a:r>
          </a:p>
          <a:p>
            <a:pPr marL="0" indent="0">
              <a:buNone/>
            </a:pPr>
            <a:r>
              <a:rPr lang="en-ZW" b="1" dirty="0" smtClean="0"/>
              <a:t>NB: 	For every dollar of external borrowing, 80 	cents leave the country (</a:t>
            </a:r>
            <a:r>
              <a:rPr lang="en-ZW" b="1" dirty="0" err="1" smtClean="0"/>
              <a:t>Ndikumana</a:t>
            </a:r>
            <a:r>
              <a:rPr lang="en-ZW" b="1" dirty="0" smtClean="0"/>
              <a:t> &amp; 	Boyce, 2003)</a:t>
            </a:r>
          </a:p>
          <a:p>
            <a:pPr marL="0" indent="0">
              <a:buNone/>
            </a:pPr>
            <a:endParaRPr lang="en-ZW" dirty="0"/>
          </a:p>
        </p:txBody>
      </p:sp>
    </p:spTree>
    <p:extLst>
      <p:ext uri="{BB962C8B-B14F-4D97-AF65-F5344CB8AC3E}">
        <p14:creationId xmlns:p14="http://schemas.microsoft.com/office/powerpoint/2010/main" val="1426525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Implications of illicit financial flows</a:t>
            </a:r>
            <a:endParaRPr lang="en-ZW" dirty="0"/>
          </a:p>
        </p:txBody>
      </p:sp>
      <p:sp>
        <p:nvSpPr>
          <p:cNvPr id="3" name="Content Placeholder 2"/>
          <p:cNvSpPr>
            <a:spLocks noGrp="1"/>
          </p:cNvSpPr>
          <p:nvPr>
            <p:ph idx="1"/>
          </p:nvPr>
        </p:nvSpPr>
        <p:spPr/>
        <p:txBody>
          <a:bodyPr>
            <a:normAutofit fontScale="92500" lnSpcReduction="10000"/>
          </a:bodyPr>
          <a:lstStyle/>
          <a:p>
            <a:r>
              <a:rPr lang="en-ZW" dirty="0" smtClean="0"/>
              <a:t>Illicit financial flows drain capital and tax revenue which could otherwise be used for long term economic growth</a:t>
            </a:r>
          </a:p>
          <a:p>
            <a:r>
              <a:rPr lang="en-ZW" dirty="0" smtClean="0"/>
              <a:t>Deficit in funding for infrastructure and social policy measures for poverty alleviation increases. </a:t>
            </a:r>
          </a:p>
          <a:p>
            <a:r>
              <a:rPr lang="en-ZW" dirty="0" smtClean="0"/>
              <a:t>Funding gaps also weaken governance institutions </a:t>
            </a:r>
          </a:p>
          <a:p>
            <a:r>
              <a:rPr lang="en-ZW" dirty="0" smtClean="0"/>
              <a:t>Their impact is high to weak, developing and fragile states, and they are a serious threat to sustainable development.</a:t>
            </a:r>
          </a:p>
          <a:p>
            <a:endParaRPr lang="en-ZW" dirty="0" smtClean="0"/>
          </a:p>
          <a:p>
            <a:endParaRPr lang="en-ZW" dirty="0"/>
          </a:p>
        </p:txBody>
      </p:sp>
    </p:spTree>
    <p:extLst>
      <p:ext uri="{BB962C8B-B14F-4D97-AF65-F5344CB8AC3E}">
        <p14:creationId xmlns:p14="http://schemas.microsoft.com/office/powerpoint/2010/main" val="178526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Implications of illicit financial flows</a:t>
            </a:r>
          </a:p>
        </p:txBody>
      </p:sp>
      <p:sp>
        <p:nvSpPr>
          <p:cNvPr id="3" name="Content Placeholder 2"/>
          <p:cNvSpPr>
            <a:spLocks noGrp="1"/>
          </p:cNvSpPr>
          <p:nvPr>
            <p:ph idx="1"/>
          </p:nvPr>
        </p:nvSpPr>
        <p:spPr/>
        <p:txBody>
          <a:bodyPr>
            <a:normAutofit fontScale="77500" lnSpcReduction="20000"/>
          </a:bodyPr>
          <a:lstStyle/>
          <a:p>
            <a:r>
              <a:rPr lang="en-ZW" dirty="0" smtClean="0"/>
              <a:t>On average, most fragile states are mobilising less than 14% of GDP in tax revenue </a:t>
            </a:r>
          </a:p>
          <a:p>
            <a:r>
              <a:rPr lang="en-ZW" dirty="0" smtClean="0"/>
              <a:t>Many countries from SSA are still far away from reaching  their SDGs and illicit financial flows make it difficult for them to address</a:t>
            </a:r>
          </a:p>
          <a:p>
            <a:pPr marL="571500" indent="-571500">
              <a:buAutoNum type="romanLcPeriod"/>
            </a:pPr>
            <a:r>
              <a:rPr lang="en-ZW" dirty="0"/>
              <a:t>E</a:t>
            </a:r>
            <a:r>
              <a:rPr lang="en-ZW" dirty="0" smtClean="0"/>
              <a:t>xtreme poverty</a:t>
            </a:r>
          </a:p>
          <a:p>
            <a:pPr marL="571500" indent="-571500">
              <a:buAutoNum type="romanLcPeriod"/>
            </a:pPr>
            <a:r>
              <a:rPr lang="en-ZW" dirty="0" smtClean="0"/>
              <a:t>Weakened state institutions and systems of accountability and good governance</a:t>
            </a:r>
          </a:p>
          <a:p>
            <a:pPr marL="571500" indent="-571500">
              <a:buAutoNum type="romanLcPeriod"/>
            </a:pPr>
            <a:r>
              <a:rPr lang="en-ZW" dirty="0" smtClean="0"/>
              <a:t>Infrastructure development</a:t>
            </a:r>
          </a:p>
          <a:p>
            <a:pPr marL="571500" indent="-571500">
              <a:buAutoNum type="romanLcPeriod"/>
            </a:pPr>
            <a:r>
              <a:rPr lang="en-ZW" dirty="0" smtClean="0"/>
              <a:t>Health, human capital development and other social challenges</a:t>
            </a:r>
          </a:p>
          <a:p>
            <a:pPr marL="571500" indent="-571500">
              <a:buAutoNum type="romanLcPeriod"/>
            </a:pPr>
            <a:r>
              <a:rPr lang="en-ZW" dirty="0" smtClean="0"/>
              <a:t>External debt servicing</a:t>
            </a:r>
          </a:p>
          <a:p>
            <a:pPr marL="571500" indent="-571500">
              <a:buAutoNum type="romanLcPeriod"/>
            </a:pPr>
            <a:endParaRPr lang="en-ZW" dirty="0" smtClean="0"/>
          </a:p>
          <a:p>
            <a:pPr marL="571500" indent="-571500">
              <a:buAutoNum type="romanLcPeriod"/>
            </a:pPr>
            <a:endParaRPr lang="en-ZW" dirty="0" smtClean="0"/>
          </a:p>
          <a:p>
            <a:pPr marL="571500" indent="-571500">
              <a:buAutoNum type="romanLcPeriod"/>
            </a:pPr>
            <a:endParaRPr lang="en-ZW" dirty="0" smtClean="0"/>
          </a:p>
          <a:p>
            <a:endParaRPr lang="en-ZW" dirty="0"/>
          </a:p>
        </p:txBody>
      </p:sp>
    </p:spTree>
    <p:extLst>
      <p:ext uri="{BB962C8B-B14F-4D97-AF65-F5344CB8AC3E}">
        <p14:creationId xmlns:p14="http://schemas.microsoft.com/office/powerpoint/2010/main" val="1168067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Economics of crime vis-à-vis IFFs</a:t>
            </a:r>
            <a:endParaRPr lang="en-ZW" dirty="0"/>
          </a:p>
        </p:txBody>
      </p:sp>
      <p:sp>
        <p:nvSpPr>
          <p:cNvPr id="3" name="Content Placeholder 2"/>
          <p:cNvSpPr>
            <a:spLocks noGrp="1"/>
          </p:cNvSpPr>
          <p:nvPr>
            <p:ph idx="1"/>
          </p:nvPr>
        </p:nvSpPr>
        <p:spPr/>
        <p:txBody>
          <a:bodyPr>
            <a:normAutofit/>
          </a:bodyPr>
          <a:lstStyle/>
          <a:p>
            <a:r>
              <a:rPr lang="en-ZW" dirty="0" smtClean="0"/>
              <a:t>What has been the contribution of Economics of Crime theory?</a:t>
            </a:r>
          </a:p>
          <a:p>
            <a:pPr marL="514350" indent="-514350">
              <a:buAutoNum type="arabicPeriod"/>
            </a:pPr>
            <a:r>
              <a:rPr lang="en-ZW" dirty="0" smtClean="0"/>
              <a:t>Created an understanding of criminal behaviour as being influenced by individual choice based on cost/benefit analysis</a:t>
            </a:r>
          </a:p>
          <a:p>
            <a:pPr marL="514350" indent="-514350">
              <a:buAutoNum type="arabicPeriod"/>
            </a:pPr>
            <a:r>
              <a:rPr lang="en-ZW" dirty="0" smtClean="0"/>
              <a:t>Allowed for incorporation of statistical analysis of a number of crime-related variables in policy formulation and evaluation</a:t>
            </a:r>
          </a:p>
          <a:p>
            <a:pPr marL="0" indent="0">
              <a:buNone/>
            </a:pPr>
            <a:endParaRPr lang="en-ZW" dirty="0"/>
          </a:p>
          <a:p>
            <a:pPr marL="514350" indent="-514350">
              <a:buAutoNum type="arabicPeriod"/>
            </a:pPr>
            <a:endParaRPr lang="en-ZW" dirty="0" smtClean="0"/>
          </a:p>
          <a:p>
            <a:pPr marL="514350" indent="-514350">
              <a:buAutoNum type="arabicPeriod"/>
            </a:pPr>
            <a:endParaRPr lang="en-ZW" dirty="0" smtClean="0"/>
          </a:p>
          <a:p>
            <a:pPr marL="0" indent="0">
              <a:buNone/>
            </a:pPr>
            <a:endParaRPr lang="en-ZW" dirty="0"/>
          </a:p>
        </p:txBody>
      </p:sp>
    </p:spTree>
    <p:extLst>
      <p:ext uri="{BB962C8B-B14F-4D97-AF65-F5344CB8AC3E}">
        <p14:creationId xmlns:p14="http://schemas.microsoft.com/office/powerpoint/2010/main" val="387240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11979</TotalTime>
  <Words>817</Words>
  <Application>Microsoft Office PowerPoint</Application>
  <PresentationFormat>On-screen Show (4:3)</PresentationFormat>
  <Paragraphs>117</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THE ECONOMICS OF CRIME: Unpacking illicit financial flows in Sub-Saharan Africa</vt:lpstr>
      <vt:lpstr>Structure of presentation</vt:lpstr>
      <vt:lpstr>1. Economics of Crime theory</vt:lpstr>
      <vt:lpstr>1. Economics of Crime theory</vt:lpstr>
      <vt:lpstr>Illicit financial flows</vt:lpstr>
      <vt:lpstr>Illicit financial flows</vt:lpstr>
      <vt:lpstr>Implications of illicit financial flows</vt:lpstr>
      <vt:lpstr>Implications of illicit financial flows</vt:lpstr>
      <vt:lpstr>Economics of crime vis-à-vis IFFs</vt:lpstr>
      <vt:lpstr>Economics of crime vis-à-vis IFFs</vt:lpstr>
      <vt:lpstr>Economics of crime vis-à-vis IFFs</vt:lpstr>
      <vt:lpstr>Economics of crime vis-à-vis IFFs</vt:lpstr>
      <vt:lpstr>Economics of crime vis-à-vis IFFs</vt:lpstr>
      <vt:lpstr>Economics of crime vis-à-vis IFFs</vt:lpstr>
      <vt:lpstr>Recommendations</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CRIME: Unpacking illicit financial flows in Sub-Saharan Africa</dc:title>
  <dc:creator>Mugari</dc:creator>
  <cp:lastModifiedBy>AP-RIC</cp:lastModifiedBy>
  <cp:revision>70</cp:revision>
  <dcterms:created xsi:type="dcterms:W3CDTF">2019-10-03T22:06:25Z</dcterms:created>
  <dcterms:modified xsi:type="dcterms:W3CDTF">2019-12-03T09:09:26Z</dcterms:modified>
</cp:coreProperties>
</file>