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6" r:id="rId2"/>
    <p:sldId id="258" r:id="rId3"/>
    <p:sldId id="271" r:id="rId4"/>
    <p:sldId id="267" r:id="rId5"/>
    <p:sldId id="260" r:id="rId6"/>
    <p:sldId id="272" r:id="rId7"/>
    <p:sldId id="277" r:id="rId8"/>
    <p:sldId id="261" r:id="rId9"/>
    <p:sldId id="262" r:id="rId10"/>
    <p:sldId id="286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63" r:id="rId20"/>
    <p:sldId id="270" r:id="rId21"/>
    <p:sldId id="25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45B2-4023-43FB-81D5-3E08C15EC7FF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F9D-B274-4DF0-B4F9-4E59ABE6D6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67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45B2-4023-43FB-81D5-3E08C15EC7FF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F9D-B274-4DF0-B4F9-4E59ABE6D6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69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45B2-4023-43FB-81D5-3E08C15EC7FF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F9D-B274-4DF0-B4F9-4E59ABE6D6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60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45B2-4023-43FB-81D5-3E08C15EC7FF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F9D-B274-4DF0-B4F9-4E59ABE6D6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825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45B2-4023-43FB-81D5-3E08C15EC7FF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F9D-B274-4DF0-B4F9-4E59ABE6D6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69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45B2-4023-43FB-81D5-3E08C15EC7FF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F9D-B274-4DF0-B4F9-4E59ABE6D6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0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45B2-4023-43FB-81D5-3E08C15EC7FF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F9D-B274-4DF0-B4F9-4E59ABE6D6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6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45B2-4023-43FB-81D5-3E08C15EC7FF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F9D-B274-4DF0-B4F9-4E59ABE6D6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5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45B2-4023-43FB-81D5-3E08C15EC7FF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F9D-B274-4DF0-B4F9-4E59ABE6D6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9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45B2-4023-43FB-81D5-3E08C15EC7FF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F9D-B274-4DF0-B4F9-4E59ABE6D6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8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245B2-4023-43FB-81D5-3E08C15EC7FF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F9D-B274-4DF0-B4F9-4E59ABE6D6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27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245B2-4023-43FB-81D5-3E08C15EC7FF}" type="datetimeFigureOut">
              <a:rPr lang="en-US" smtClean="0"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6F9D-B274-4DF0-B4F9-4E59ABE6D6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728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6700" b="1" dirty="0" smtClean="0"/>
              <a:t/>
            </a:r>
            <a:br>
              <a:rPr lang="en-GB" sz="6700" b="1" dirty="0" smtClean="0"/>
            </a:br>
            <a:r>
              <a:rPr lang="en-GB" sz="6700" b="1" dirty="0" smtClean="0">
                <a:solidFill>
                  <a:srgbClr val="0070C0"/>
                </a:solidFill>
              </a:rPr>
              <a:t/>
            </a:r>
            <a:br>
              <a:rPr lang="en-GB" sz="6700" b="1" dirty="0" smtClean="0">
                <a:solidFill>
                  <a:srgbClr val="0070C0"/>
                </a:solidFill>
              </a:rPr>
            </a:br>
            <a:r>
              <a:rPr lang="en-GB" sz="6700" b="1" dirty="0" smtClean="0">
                <a:solidFill>
                  <a:srgbClr val="0070C0"/>
                </a:solidFill>
              </a:rPr>
              <a:t/>
            </a:r>
            <a:br>
              <a:rPr lang="en-GB" sz="6700" b="1" dirty="0" smtClean="0">
                <a:solidFill>
                  <a:srgbClr val="0070C0"/>
                </a:solidFill>
              </a:rPr>
            </a:br>
            <a:r>
              <a:rPr lang="en-GB" sz="6700" b="1" dirty="0">
                <a:solidFill>
                  <a:srgbClr val="0070C0"/>
                </a:solidFill>
              </a:rPr>
              <a:t/>
            </a:r>
            <a:br>
              <a:rPr lang="en-GB" sz="6700" b="1" dirty="0">
                <a:solidFill>
                  <a:srgbClr val="0070C0"/>
                </a:solidFill>
              </a:rPr>
            </a:br>
            <a:r>
              <a:rPr lang="en-GB" sz="6700" b="1" dirty="0" smtClean="0">
                <a:solidFill>
                  <a:srgbClr val="0070C0"/>
                </a:solidFill>
              </a:rPr>
              <a:t/>
            </a:r>
            <a:br>
              <a:rPr lang="en-GB" sz="6700" b="1" dirty="0" smtClean="0">
                <a:solidFill>
                  <a:srgbClr val="0070C0"/>
                </a:solidFill>
              </a:rPr>
            </a:br>
            <a:r>
              <a:rPr lang="en-GB" sz="6700" b="1" dirty="0">
                <a:solidFill>
                  <a:srgbClr val="0070C0"/>
                </a:solidFill>
              </a:rPr>
              <a:t/>
            </a:r>
            <a:br>
              <a:rPr lang="en-GB" sz="6700" b="1" dirty="0">
                <a:solidFill>
                  <a:srgbClr val="0070C0"/>
                </a:solidFill>
              </a:rPr>
            </a:br>
            <a:r>
              <a:rPr lang="en-GB" sz="6700" b="1" dirty="0" smtClean="0">
                <a:solidFill>
                  <a:srgbClr val="0070C0"/>
                </a:solidFill>
              </a:rPr>
              <a:t/>
            </a:r>
            <a:br>
              <a:rPr lang="en-GB" sz="6700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Social protection for informal sector practitioners in Harare: Opportunities and limitations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700" b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by </a:t>
            </a:r>
          </a:p>
          <a:p>
            <a:r>
              <a:rPr lang="en-US" sz="3200" b="1" dirty="0"/>
              <a:t>Vincent Itai Tanyanyiwa</a:t>
            </a:r>
            <a:r>
              <a:rPr lang="en-US" sz="3200" b="1" baseline="30000" dirty="0"/>
              <a:t>1</a:t>
            </a:r>
            <a:r>
              <a:rPr lang="en-US" sz="3200" b="1" dirty="0"/>
              <a:t> &amp; Lochner Marais</a:t>
            </a:r>
            <a:r>
              <a:rPr lang="en-US" sz="3200" b="1" baseline="30000" dirty="0"/>
              <a:t>2</a:t>
            </a:r>
            <a:endParaRPr lang="en-US" sz="3200" b="1" dirty="0"/>
          </a:p>
          <a:p>
            <a:r>
              <a:rPr lang="en-US" sz="2000" b="1" baseline="30000" dirty="0" smtClean="0"/>
              <a:t>1,2 </a:t>
            </a:r>
            <a:r>
              <a:rPr lang="en-US" sz="2000" b="1" dirty="0" smtClean="0"/>
              <a:t>Centre </a:t>
            </a:r>
            <a:r>
              <a:rPr lang="en-US" sz="2000" b="1" dirty="0"/>
              <a:t>for Development Support , University of the Free State</a:t>
            </a:r>
            <a:r>
              <a:rPr lang="en-US" sz="2000" b="1" dirty="0" smtClean="0"/>
              <a:t>. SA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37080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Results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>
                <a:latin typeface="Arial Rounded MT Bold" panose="020F0704030504030204" pitchFamily="34" charset="0"/>
              </a:rPr>
              <a:t>A</a:t>
            </a:r>
            <a:r>
              <a:rPr lang="en-US" dirty="0" smtClean="0">
                <a:latin typeface="Arial Rounded MT Bold" panose="020F0704030504030204" pitchFamily="34" charset="0"/>
              </a:rPr>
              <a:t>verage age of participants was 24 (young population). </a:t>
            </a:r>
          </a:p>
          <a:p>
            <a:pPr algn="just"/>
            <a:r>
              <a:rPr lang="en-US" dirty="0" smtClean="0">
                <a:latin typeface="Arial Rounded MT Bold" panose="020F0704030504030204" pitchFamily="34" charset="0"/>
              </a:rPr>
              <a:t>Some traders are even degreed (7)…all attained O Level </a:t>
            </a:r>
          </a:p>
          <a:p>
            <a:pPr algn="just"/>
            <a:r>
              <a:rPr lang="en-US" dirty="0">
                <a:latin typeface="Arial Rounded MT Bold" panose="020F0704030504030204" pitchFamily="34" charset="0"/>
              </a:rPr>
              <a:t>T</a:t>
            </a:r>
            <a:r>
              <a:rPr lang="en-US" dirty="0" smtClean="0">
                <a:latin typeface="Arial Rounded MT Bold" panose="020F0704030504030204" pitchFamily="34" charset="0"/>
              </a:rPr>
              <a:t>raders either live in high density surburbs or Harare's peri urban areas</a:t>
            </a:r>
          </a:p>
          <a:p>
            <a:pPr algn="just"/>
            <a:r>
              <a:rPr lang="en-US" dirty="0" smtClean="0">
                <a:latin typeface="Arial Rounded MT Bold" panose="020F0704030504030204" pitchFamily="34" charset="0"/>
              </a:rPr>
              <a:t>Vendors commute into town daily, some sleep on the streets  to limit bus fare </a:t>
            </a:r>
          </a:p>
          <a:p>
            <a:pPr algn="just"/>
            <a:r>
              <a:rPr lang="en-US" dirty="0" smtClean="0">
                <a:latin typeface="Arial Rounded MT Bold" panose="020F0704030504030204" pitchFamily="34" charset="0"/>
              </a:rPr>
              <a:t>Wares are kept overnight for a fee </a:t>
            </a:r>
          </a:p>
          <a:p>
            <a:pPr algn="just"/>
            <a:r>
              <a:rPr lang="en-US" dirty="0" smtClean="0">
                <a:latin typeface="Arial Rounded MT Bold" panose="020F0704030504030204" pitchFamily="34" charset="0"/>
              </a:rPr>
              <a:t>As the economy bites, increase informalisation </a:t>
            </a:r>
          </a:p>
          <a:p>
            <a:pPr algn="just"/>
            <a:r>
              <a:rPr lang="en-US" dirty="0" smtClean="0">
                <a:latin typeface="Arial Rounded MT Bold" panose="020F0704030504030204" pitchFamily="34" charset="0"/>
              </a:rPr>
              <a:t>Poverty increasing need for more government intervention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21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Traditional forms of social security </a:t>
            </a:r>
            <a:endParaRPr lang="en-US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 Rounded MT Bold" panose="020F0704030504030204" pitchFamily="34" charset="0"/>
              </a:rPr>
              <a:t>T</a:t>
            </a:r>
            <a:r>
              <a:rPr lang="en-US" dirty="0" smtClean="0">
                <a:latin typeface="Arial Rounded MT Bold" panose="020F0704030504030204" pitchFamily="34" charset="0"/>
              </a:rPr>
              <a:t>he </a:t>
            </a:r>
            <a:r>
              <a:rPr lang="en-US" dirty="0">
                <a:latin typeface="Arial Rounded MT Bold" panose="020F0704030504030204" pitchFamily="34" charset="0"/>
              </a:rPr>
              <a:t>extended family </a:t>
            </a:r>
            <a:r>
              <a:rPr lang="en-US" dirty="0" smtClean="0">
                <a:latin typeface="Arial Rounded MT Bold" panose="020F0704030504030204" pitchFamily="34" charset="0"/>
              </a:rPr>
              <a:t> continues to provide social insurance e.g. </a:t>
            </a:r>
            <a:r>
              <a:rPr lang="en-US" i="1" dirty="0" smtClean="0">
                <a:latin typeface="Arial Rounded MT Bold" panose="020F0704030504030204" pitchFamily="34" charset="0"/>
              </a:rPr>
              <a:t>mikando</a:t>
            </a:r>
            <a:r>
              <a:rPr lang="en-US" dirty="0" smtClean="0">
                <a:latin typeface="Arial Rounded MT Bold" panose="020F0704030504030204" pitchFamily="34" charset="0"/>
              </a:rPr>
              <a:t>  though  its cohesiveness has </a:t>
            </a:r>
            <a:r>
              <a:rPr lang="en-US" dirty="0">
                <a:latin typeface="Arial Rounded MT Bold" panose="020F0704030504030204" pitchFamily="34" charset="0"/>
              </a:rPr>
              <a:t>been weakened (GoZ, 2016). 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The </a:t>
            </a:r>
            <a:r>
              <a:rPr lang="en-US" dirty="0">
                <a:latin typeface="Arial Rounded MT Bold" panose="020F0704030504030204" pitchFamily="34" charset="0"/>
              </a:rPr>
              <a:t>capacity of the extended family  </a:t>
            </a:r>
            <a:r>
              <a:rPr lang="en-US" dirty="0" smtClean="0">
                <a:latin typeface="Arial Rounded MT Bold" panose="020F0704030504030204" pitchFamily="34" charset="0"/>
              </a:rPr>
              <a:t>has been  </a:t>
            </a:r>
            <a:r>
              <a:rPr lang="en-US" dirty="0">
                <a:latin typeface="Arial Rounded MT Bold" panose="020F0704030504030204" pitchFamily="34" charset="0"/>
              </a:rPr>
              <a:t>weakened, a gap </a:t>
            </a:r>
            <a:r>
              <a:rPr lang="en-US" dirty="0" smtClean="0">
                <a:latin typeface="Arial Rounded MT Bold" panose="020F0704030504030204" pitchFamily="34" charset="0"/>
              </a:rPr>
              <a:t> filled up </a:t>
            </a:r>
            <a:r>
              <a:rPr lang="en-US" dirty="0">
                <a:latin typeface="Arial Rounded MT Bold" panose="020F0704030504030204" pitchFamily="34" charset="0"/>
              </a:rPr>
              <a:t>by state and non-state actors. 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State </a:t>
            </a:r>
            <a:r>
              <a:rPr lang="en-US" dirty="0">
                <a:latin typeface="Arial Rounded MT Bold" panose="020F0704030504030204" pitchFamily="34" charset="0"/>
              </a:rPr>
              <a:t>and non-state actors do not have adequate resources to offer significant social support and </a:t>
            </a:r>
            <a:r>
              <a:rPr lang="en-US" dirty="0" smtClean="0">
                <a:latin typeface="Arial Rounded MT Bold" panose="020F0704030504030204" pitchFamily="34" charset="0"/>
              </a:rPr>
              <a:t>care</a:t>
            </a:r>
          </a:p>
          <a:p>
            <a:r>
              <a:rPr lang="en-US" dirty="0">
                <a:latin typeface="Arial Rounded MT Bold" panose="020F0704030504030204" pitchFamily="34" charset="0"/>
              </a:rPr>
              <a:t>Budgetary support to social protection has been </a:t>
            </a:r>
            <a:r>
              <a:rPr lang="en-US" dirty="0" smtClean="0">
                <a:latin typeface="Arial Rounded MT Bold" panose="020F0704030504030204" pitchFamily="34" charset="0"/>
              </a:rPr>
              <a:t>dwindling</a:t>
            </a:r>
          </a:p>
          <a:p>
            <a:pPr algn="just"/>
            <a:r>
              <a:rPr lang="en-US" dirty="0" smtClean="0">
                <a:latin typeface="Arial Rounded MT Bold" panose="020F0704030504030204" pitchFamily="34" charset="0"/>
              </a:rPr>
              <a:t>The </a:t>
            </a:r>
            <a:r>
              <a:rPr lang="en-US" dirty="0">
                <a:latin typeface="Arial Rounded MT Bold" panose="020F0704030504030204" pitchFamily="34" charset="0"/>
              </a:rPr>
              <a:t>current situation has been exacerbated by socio - economic and political </a:t>
            </a:r>
            <a:r>
              <a:rPr lang="en-US" dirty="0" smtClean="0">
                <a:latin typeface="Arial Rounded MT Bold" panose="020F0704030504030204" pitchFamily="34" charset="0"/>
              </a:rPr>
              <a:t> challenges 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Social </a:t>
            </a:r>
            <a:r>
              <a:rPr lang="en-US" dirty="0">
                <a:latin typeface="Arial Rounded MT Bold" panose="020F0704030504030204" pitchFamily="34" charset="0"/>
              </a:rPr>
              <a:t>protection support has been rudimentary and not easily accessible to all the people in the country (NSSA, 1989).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44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Traditional forms of social security </a:t>
            </a:r>
            <a:b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(contd) </a:t>
            </a:r>
            <a:endParaRPr lang="en-US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n-GB" sz="9000" dirty="0">
                <a:latin typeface="Arial Rounded MT Bold" panose="020F0704030504030204" pitchFamily="34" charset="0"/>
              </a:rPr>
              <a:t>Burial </a:t>
            </a:r>
            <a:r>
              <a:rPr lang="en-GB" sz="9000" dirty="0" smtClean="0">
                <a:latin typeface="Arial Rounded MT Bold" panose="020F0704030504030204" pitchFamily="34" charset="0"/>
              </a:rPr>
              <a:t>societies </a:t>
            </a:r>
            <a:r>
              <a:rPr lang="en-GB" sz="9000" dirty="0">
                <a:latin typeface="Arial Rounded MT Bold" panose="020F0704030504030204" pitchFamily="34" charset="0"/>
              </a:rPr>
              <a:t>are common in the informal </a:t>
            </a:r>
            <a:r>
              <a:rPr lang="en-GB" sz="9000" dirty="0" smtClean="0">
                <a:latin typeface="Arial Rounded MT Bold" panose="020F0704030504030204" pitchFamily="34" charset="0"/>
              </a:rPr>
              <a:t>economy (</a:t>
            </a:r>
            <a:r>
              <a:rPr lang="en-GB" sz="9000" i="1" dirty="0">
                <a:latin typeface="Arial Rounded MT Bold" panose="020F0704030504030204" pitchFamily="34" charset="0"/>
              </a:rPr>
              <a:t>chemai nevanochema</a:t>
            </a:r>
            <a:r>
              <a:rPr lang="en-GB" sz="9000" dirty="0" smtClean="0">
                <a:latin typeface="Arial Rounded MT Bold" panose="020F0704030504030204" pitchFamily="34" charset="0"/>
              </a:rPr>
              <a:t> ) </a:t>
            </a:r>
          </a:p>
          <a:p>
            <a:pPr algn="just"/>
            <a:r>
              <a:rPr lang="en-GB" sz="9000" dirty="0" smtClean="0">
                <a:latin typeface="Arial Rounded MT Bold" panose="020F0704030504030204" pitchFamily="34" charset="0"/>
              </a:rPr>
              <a:t>The </a:t>
            </a:r>
            <a:r>
              <a:rPr lang="en-GB" sz="9000" dirty="0">
                <a:latin typeface="Arial Rounded MT Bold" panose="020F0704030504030204" pitchFamily="34" charset="0"/>
              </a:rPr>
              <a:t>USD from  the parallel market is used to hedge against </a:t>
            </a:r>
            <a:r>
              <a:rPr lang="en-GB" sz="9000" dirty="0" smtClean="0">
                <a:latin typeface="Arial Rounded MT Bold" panose="020F0704030504030204" pitchFamily="34" charset="0"/>
              </a:rPr>
              <a:t>inflation</a:t>
            </a:r>
            <a:endParaRPr lang="en-US" sz="9000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en-GB" sz="9000" dirty="0" smtClean="0">
                <a:latin typeface="Arial Rounded MT Bold" panose="020F0704030504030204" pitchFamily="34" charset="0"/>
              </a:rPr>
              <a:t>Zimbabwe </a:t>
            </a:r>
            <a:r>
              <a:rPr lang="en-GB" sz="9000" dirty="0">
                <a:latin typeface="Arial Rounded MT Bold" panose="020F0704030504030204" pitchFamily="34" charset="0"/>
              </a:rPr>
              <a:t>is a Christian country, about 85% of the population claims to be Christians with more than 60% attending church service regularly (GoZ, 2016</a:t>
            </a:r>
            <a:r>
              <a:rPr lang="en-GB" sz="9000" dirty="0" smtClean="0">
                <a:latin typeface="Arial Rounded MT Bold" panose="020F0704030504030204" pitchFamily="34" charset="0"/>
              </a:rPr>
              <a:t>) </a:t>
            </a:r>
          </a:p>
          <a:p>
            <a:pPr algn="just"/>
            <a:r>
              <a:rPr lang="en-GB" sz="9000" dirty="0">
                <a:latin typeface="Arial Rounded MT Bold" panose="020F0704030504030204" pitchFamily="34" charset="0"/>
              </a:rPr>
              <a:t>The </a:t>
            </a:r>
            <a:r>
              <a:rPr lang="en-GB" sz="9000" dirty="0" smtClean="0">
                <a:latin typeface="Arial Rounded MT Bold" panose="020F0704030504030204" pitchFamily="34" charset="0"/>
              </a:rPr>
              <a:t>church </a:t>
            </a:r>
            <a:r>
              <a:rPr lang="en-GB" sz="9000" dirty="0">
                <a:latin typeface="Arial Rounded MT Bold" panose="020F0704030504030204" pitchFamily="34" charset="0"/>
              </a:rPr>
              <a:t>provides assistance to the </a:t>
            </a:r>
            <a:r>
              <a:rPr lang="en-GB" sz="9000" dirty="0" smtClean="0">
                <a:latin typeface="Arial Rounded MT Bold" panose="020F0704030504030204" pitchFamily="34" charset="0"/>
              </a:rPr>
              <a:t>vulnerable e.g.  </a:t>
            </a:r>
            <a:r>
              <a:rPr lang="en-GB" sz="9000" dirty="0">
                <a:latin typeface="Arial Rounded MT Bold" panose="020F0704030504030204" pitchFamily="34" charset="0"/>
              </a:rPr>
              <a:t>the poor, sick, disabled and the </a:t>
            </a:r>
            <a:r>
              <a:rPr lang="en-GB" sz="9000" dirty="0" smtClean="0">
                <a:latin typeface="Arial Rounded MT Bold" panose="020F0704030504030204" pitchFamily="34" charset="0"/>
              </a:rPr>
              <a:t>elderly</a:t>
            </a:r>
          </a:p>
          <a:p>
            <a:pPr algn="just"/>
            <a:r>
              <a:rPr lang="en-GB" sz="9000" dirty="0" smtClean="0">
                <a:latin typeface="Arial Rounded MT Bold" panose="020F0704030504030204" pitchFamily="34" charset="0"/>
              </a:rPr>
              <a:t>Assistance </a:t>
            </a:r>
            <a:r>
              <a:rPr lang="en-GB" sz="9000" dirty="0">
                <a:latin typeface="Arial Rounded MT Bold" panose="020F0704030504030204" pitchFamily="34" charset="0"/>
              </a:rPr>
              <a:t>is largely in the form of food, shelter, education and </a:t>
            </a:r>
            <a:r>
              <a:rPr lang="en-GB" sz="9000" dirty="0" smtClean="0">
                <a:latin typeface="Arial Rounded MT Bold" panose="020F0704030504030204" pitchFamily="34" charset="0"/>
              </a:rPr>
              <a:t>health</a:t>
            </a:r>
            <a:endParaRPr lang="en-GB" sz="9000" dirty="0">
              <a:latin typeface="Arial Rounded MT Bold" panose="020F0704030504030204" pitchFamily="34" charset="0"/>
            </a:endParaRPr>
          </a:p>
          <a:p>
            <a:pPr algn="just"/>
            <a:r>
              <a:rPr lang="en-GB" sz="9000" dirty="0" smtClean="0">
                <a:latin typeface="Arial Rounded MT Bold" panose="020F0704030504030204" pitchFamily="34" charset="0"/>
              </a:rPr>
              <a:t>The </a:t>
            </a:r>
            <a:r>
              <a:rPr lang="en-GB" sz="9000" dirty="0">
                <a:latin typeface="Arial Rounded MT Bold" panose="020F0704030504030204" pitchFamily="34" charset="0"/>
              </a:rPr>
              <a:t>church’s focus is premised on alleviating death, homelessness, hunger, old age and sickness among </a:t>
            </a:r>
            <a:r>
              <a:rPr lang="en-GB" sz="9000" dirty="0" smtClean="0">
                <a:latin typeface="Arial Rounded MT Bold" panose="020F0704030504030204" pitchFamily="34" charset="0"/>
              </a:rPr>
              <a:t>others</a:t>
            </a:r>
            <a:endParaRPr lang="en-GB" sz="9000" dirty="0">
              <a:latin typeface="Arial Rounded MT Bold" panose="020F0704030504030204" pitchFamily="34" charset="0"/>
            </a:endParaRPr>
          </a:p>
          <a:p>
            <a:pPr algn="just"/>
            <a:r>
              <a:rPr lang="en-GB" sz="9000" dirty="0" smtClean="0">
                <a:latin typeface="Arial Rounded MT Bold" panose="020F0704030504030204" pitchFamily="34" charset="0"/>
              </a:rPr>
              <a:t>Poverty and limited social capital taking a toll on informal social protection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661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F0"/>
                </a:solidFill>
                <a:latin typeface="Arial Rounded MT Bold" panose="020F0704030504030204" pitchFamily="34" charset="0"/>
              </a:rPr>
              <a:t>Challenges to social protection initiatives in the informal economy</a:t>
            </a:r>
            <a:endParaRPr lang="en-US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>
                <a:latin typeface="Arial Rounded MT Bold" panose="020F0704030504030204" pitchFamily="34" charset="0"/>
              </a:rPr>
              <a:t>The informal sector is too  </a:t>
            </a:r>
            <a:r>
              <a:rPr lang="en-GB" sz="2400" dirty="0">
                <a:latin typeface="Arial Rounded MT Bold" panose="020F0704030504030204" pitchFamily="34" charset="0"/>
              </a:rPr>
              <a:t>heterogeneous </a:t>
            </a:r>
            <a:r>
              <a:rPr lang="en-GB" sz="2400" dirty="0" smtClean="0">
                <a:latin typeface="Arial Rounded MT Bold" panose="020F0704030504030204" pitchFamily="34" charset="0"/>
              </a:rPr>
              <a:t>thus difficult </a:t>
            </a:r>
            <a:r>
              <a:rPr lang="en-GB" sz="2400" dirty="0">
                <a:latin typeface="Arial Rounded MT Bold" panose="020F0704030504030204" pitchFamily="34" charset="0"/>
              </a:rPr>
              <a:t>to </a:t>
            </a:r>
            <a:r>
              <a:rPr lang="en-GB" sz="2400" dirty="0" smtClean="0">
                <a:latin typeface="Arial Rounded MT Bold" panose="020F0704030504030204" pitchFamily="34" charset="0"/>
              </a:rPr>
              <a:t>organise</a:t>
            </a:r>
          </a:p>
          <a:p>
            <a:r>
              <a:rPr lang="en-GB" sz="2400" dirty="0" smtClean="0">
                <a:latin typeface="Arial Rounded MT Bold" panose="020F0704030504030204" pitchFamily="34" charset="0"/>
              </a:rPr>
              <a:t>Experience</a:t>
            </a:r>
            <a:r>
              <a:rPr lang="en-GB" sz="2400" dirty="0">
                <a:latin typeface="Arial Rounded MT Bold" panose="020F0704030504030204" pitchFamily="34" charset="0"/>
              </a:rPr>
              <a:t>, openness, resources, skills and political will among </a:t>
            </a:r>
            <a:r>
              <a:rPr lang="en-GB" sz="2400" dirty="0" smtClean="0">
                <a:latin typeface="Arial Rounded MT Bold" panose="020F0704030504030204" pitchFamily="34" charset="0"/>
              </a:rPr>
              <a:t>practitioners are key challenges </a:t>
            </a:r>
            <a:r>
              <a:rPr lang="en-GB" sz="2400" dirty="0">
                <a:latin typeface="Arial Rounded MT Bold" panose="020F0704030504030204" pitchFamily="34" charset="0"/>
              </a:rPr>
              <a:t>(ILO, 2002). </a:t>
            </a:r>
            <a:endParaRPr lang="en-GB" sz="2400" dirty="0" smtClean="0">
              <a:latin typeface="Arial Rounded MT Bold" panose="020F0704030504030204" pitchFamily="34" charset="0"/>
            </a:endParaRPr>
          </a:p>
          <a:p>
            <a:r>
              <a:rPr lang="en-GB" sz="2400" dirty="0" smtClean="0">
                <a:latin typeface="Arial Rounded MT Bold" panose="020F0704030504030204" pitchFamily="34" charset="0"/>
              </a:rPr>
              <a:t>Local associations e.g.   NAVUZ are limited democratically due to  lack </a:t>
            </a:r>
            <a:r>
              <a:rPr lang="en-GB" sz="2400" dirty="0">
                <a:latin typeface="Arial Rounded MT Bold" panose="020F0704030504030204" pitchFamily="34" charset="0"/>
              </a:rPr>
              <a:t>of established rules of conduct </a:t>
            </a:r>
            <a:endParaRPr lang="en-GB" sz="2400" dirty="0" smtClean="0">
              <a:latin typeface="Arial Rounded MT Bold" panose="020F0704030504030204" pitchFamily="34" charset="0"/>
            </a:endParaRPr>
          </a:p>
          <a:p>
            <a:r>
              <a:rPr lang="en-GB" sz="2400" dirty="0" smtClean="0">
                <a:latin typeface="Arial Rounded MT Bold" panose="020F0704030504030204" pitchFamily="34" charset="0"/>
              </a:rPr>
              <a:t>Membership </a:t>
            </a:r>
            <a:r>
              <a:rPr lang="en-GB" sz="2400" dirty="0">
                <a:latin typeface="Arial Rounded MT Bold" panose="020F0704030504030204" pitchFamily="34" charset="0"/>
              </a:rPr>
              <a:t>is subscription based </a:t>
            </a:r>
            <a:r>
              <a:rPr lang="en-GB" sz="2400" dirty="0" smtClean="0">
                <a:latin typeface="Arial Rounded MT Bold" panose="020F0704030504030204" pitchFamily="34" charset="0"/>
              </a:rPr>
              <a:t>, erratic subscriptions </a:t>
            </a:r>
          </a:p>
          <a:p>
            <a:r>
              <a:rPr lang="en-GB" sz="2400" dirty="0" smtClean="0">
                <a:latin typeface="Arial Rounded MT Bold" panose="020F0704030504030204" pitchFamily="34" charset="0"/>
              </a:rPr>
              <a:t>Leaders </a:t>
            </a:r>
            <a:r>
              <a:rPr lang="en-GB" sz="2400" dirty="0">
                <a:latin typeface="Arial Rounded MT Bold" panose="020F0704030504030204" pitchFamily="34" charset="0"/>
              </a:rPr>
              <a:t>are subjected to political </a:t>
            </a:r>
            <a:r>
              <a:rPr lang="en-GB" sz="2400" dirty="0" smtClean="0">
                <a:latin typeface="Arial Rounded MT Bold" panose="020F0704030504030204" pitchFamily="34" charset="0"/>
              </a:rPr>
              <a:t>manipulation</a:t>
            </a:r>
          </a:p>
          <a:p>
            <a:r>
              <a:rPr lang="en-GB" sz="2400" dirty="0" smtClean="0">
                <a:latin typeface="Arial Rounded MT Bold" panose="020F0704030504030204" pitchFamily="34" charset="0"/>
              </a:rPr>
              <a:t>Susceptibility </a:t>
            </a:r>
            <a:r>
              <a:rPr lang="en-GB" sz="2400" dirty="0">
                <a:latin typeface="Arial Rounded MT Bold" panose="020F0704030504030204" pitchFamily="34" charset="0"/>
              </a:rPr>
              <a:t>to external shocks </a:t>
            </a:r>
            <a:r>
              <a:rPr lang="en-GB" sz="2400" dirty="0" smtClean="0">
                <a:latin typeface="Arial Rounded MT Bold" panose="020F0704030504030204" pitchFamily="34" charset="0"/>
              </a:rPr>
              <a:t>e.g. confiscation of wares </a:t>
            </a:r>
          </a:p>
          <a:p>
            <a:r>
              <a:rPr lang="en-GB" sz="2400" dirty="0" smtClean="0">
                <a:latin typeface="Arial Rounded MT Bold" panose="020F0704030504030204" pitchFamily="34" charset="0"/>
              </a:rPr>
              <a:t>The informal economy  receives </a:t>
            </a:r>
            <a:r>
              <a:rPr lang="en-GB" sz="2400" dirty="0">
                <a:latin typeface="Arial Rounded MT Bold" panose="020F0704030504030204" pitchFamily="34" charset="0"/>
              </a:rPr>
              <a:t>little or no legal or social </a:t>
            </a:r>
            <a:r>
              <a:rPr lang="en-GB" sz="2400" dirty="0" smtClean="0">
                <a:latin typeface="Arial Rounded MT Bold" panose="020F0704030504030204" pitchFamily="34" charset="0"/>
              </a:rPr>
              <a:t>protection</a:t>
            </a:r>
          </a:p>
          <a:p>
            <a:r>
              <a:rPr lang="en-GB" sz="2400" dirty="0" smtClean="0">
                <a:latin typeface="Arial Rounded MT Bold" panose="020F0704030504030204" pitchFamily="34" charset="0"/>
              </a:rPr>
              <a:t> NSSA</a:t>
            </a:r>
            <a:r>
              <a:rPr lang="en-GB" sz="2400" dirty="0">
                <a:latin typeface="Arial Rounded MT Bold" panose="020F0704030504030204" pitchFamily="34" charset="0"/>
              </a:rPr>
              <a:t> </a:t>
            </a:r>
            <a:r>
              <a:rPr lang="en-GB" sz="2400" dirty="0" smtClean="0">
                <a:latin typeface="Arial Rounded MT Bold" panose="020F0704030504030204" pitchFamily="34" charset="0"/>
              </a:rPr>
              <a:t> was formed  </a:t>
            </a:r>
            <a:r>
              <a:rPr lang="en-GB" sz="2400" dirty="0">
                <a:latin typeface="Arial Rounded MT Bold" panose="020F0704030504030204" pitchFamily="34" charset="0"/>
              </a:rPr>
              <a:t>in </a:t>
            </a:r>
            <a:r>
              <a:rPr lang="en-GB" sz="2400" dirty="0" smtClean="0">
                <a:latin typeface="Arial Rounded MT Bold" panose="020F0704030504030204" pitchFamily="34" charset="0"/>
              </a:rPr>
              <a:t>1993 to fill the this gap</a:t>
            </a:r>
            <a:endParaRPr lang="en-US" sz="2400" dirty="0">
              <a:latin typeface="Arial Rounded MT Bold" panose="020F0704030504030204" pitchFamily="34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9376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The role of NSSA in social protection </a:t>
            </a:r>
            <a:endParaRPr lang="en-US" b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(a) manage </a:t>
            </a:r>
            <a:r>
              <a:rPr lang="en-US" dirty="0">
                <a:latin typeface="Arial Rounded MT Bold" panose="020F0704030504030204" pitchFamily="34" charset="0"/>
              </a:rPr>
              <a:t>every scheme and fund established in terms of this Act;</a:t>
            </a:r>
          </a:p>
          <a:p>
            <a:pPr marL="0" indent="0" algn="just">
              <a:buNone/>
            </a:pPr>
            <a:r>
              <a:rPr lang="en-US" dirty="0">
                <a:latin typeface="Arial Rounded MT Bold" panose="020F0704030504030204" pitchFamily="34" charset="0"/>
              </a:rPr>
              <a:t>(</a:t>
            </a:r>
            <a:r>
              <a:rPr lang="en-US" dirty="0" smtClean="0">
                <a:latin typeface="Arial Rounded MT Bold" panose="020F0704030504030204" pitchFamily="34" charset="0"/>
              </a:rPr>
              <a:t>b) advise </a:t>
            </a:r>
            <a:r>
              <a:rPr lang="en-US" dirty="0">
                <a:latin typeface="Arial Rounded MT Bold" panose="020F0704030504030204" pitchFamily="34" charset="0"/>
              </a:rPr>
              <a:t>the Minister on all matters concerning the operation of schemes and on matters relating to social security generally;</a:t>
            </a:r>
          </a:p>
          <a:p>
            <a:pPr marL="0" indent="0" algn="just">
              <a:buNone/>
            </a:pPr>
            <a:r>
              <a:rPr lang="en-US" dirty="0">
                <a:latin typeface="Arial Rounded MT Bold" panose="020F0704030504030204" pitchFamily="34" charset="0"/>
              </a:rPr>
              <a:t>(</a:t>
            </a:r>
            <a:r>
              <a:rPr lang="en-US" dirty="0" smtClean="0">
                <a:latin typeface="Arial Rounded MT Bold" panose="020F0704030504030204" pitchFamily="34" charset="0"/>
              </a:rPr>
              <a:t>c) do </a:t>
            </a:r>
            <a:r>
              <a:rPr lang="en-US" dirty="0">
                <a:latin typeface="Arial Rounded MT Bold" panose="020F0704030504030204" pitchFamily="34" charset="0"/>
              </a:rPr>
              <a:t>all things which by this Act or any other enactment are required or permitted to be done by the </a:t>
            </a:r>
            <a:r>
              <a:rPr lang="en-US" dirty="0" smtClean="0">
                <a:latin typeface="Arial Rounded MT Bold" panose="020F0704030504030204" pitchFamily="34" charset="0"/>
              </a:rPr>
              <a:t>Authority</a:t>
            </a:r>
          </a:p>
          <a:p>
            <a:pPr algn="just"/>
            <a:r>
              <a:rPr lang="en-US" dirty="0" smtClean="0">
                <a:latin typeface="Arial Rounded MT Bold" panose="020F0704030504030204" pitchFamily="34" charset="0"/>
              </a:rPr>
              <a:t>For NSSA social </a:t>
            </a:r>
            <a:r>
              <a:rPr lang="en-US" dirty="0">
                <a:latin typeface="Arial Rounded MT Bold" panose="020F0704030504030204" pitchFamily="34" charset="0"/>
              </a:rPr>
              <a:t>security schemes </a:t>
            </a:r>
            <a:r>
              <a:rPr lang="en-US" dirty="0" smtClean="0">
                <a:latin typeface="Arial Rounded MT Bold" panose="020F0704030504030204" pitchFamily="34" charset="0"/>
              </a:rPr>
              <a:t>are for formally employed people</a:t>
            </a:r>
          </a:p>
          <a:p>
            <a:pPr algn="just"/>
            <a:r>
              <a:rPr lang="en-US" dirty="0" smtClean="0">
                <a:latin typeface="Arial Rounded MT Bold" panose="020F0704030504030204" pitchFamily="34" charset="0"/>
              </a:rPr>
              <a:t>NSSA </a:t>
            </a:r>
            <a:r>
              <a:rPr lang="en-US" dirty="0">
                <a:latin typeface="Arial Rounded MT Bold" panose="020F0704030504030204" pitchFamily="34" charset="0"/>
              </a:rPr>
              <a:t>provides </a:t>
            </a:r>
            <a:r>
              <a:rPr lang="en-US" dirty="0" smtClean="0">
                <a:latin typeface="Arial Rounded MT Bold" panose="020F0704030504030204" pitchFamily="34" charset="0"/>
              </a:rPr>
              <a:t>funeral </a:t>
            </a:r>
            <a:r>
              <a:rPr lang="en-US" dirty="0">
                <a:latin typeface="Arial Rounded MT Bold" panose="020F0704030504030204" pitchFamily="34" charset="0"/>
              </a:rPr>
              <a:t>grant, invalidity grant, invalidity pension, retirement grant, retirement pension, survivors grant and the survivors pension (NSSA, 2018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79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NSSA and informal sector </a:t>
            </a:r>
            <a:r>
              <a:rPr lang="en-US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workers</a:t>
            </a:r>
            <a:endParaRPr lang="en-US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NSSA </a:t>
            </a:r>
            <a:r>
              <a:rPr lang="en-US" dirty="0">
                <a:latin typeface="Arial Rounded MT Bold" panose="020F0704030504030204" pitchFamily="34" charset="0"/>
              </a:rPr>
              <a:t>has said informal traders need to get social security, as the sector constitutes over 90% of the working </a:t>
            </a:r>
            <a:r>
              <a:rPr lang="en-US" dirty="0" smtClean="0">
                <a:latin typeface="Arial Rounded MT Bold" panose="020F0704030504030204" pitchFamily="34" charset="0"/>
              </a:rPr>
              <a:t>class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The </a:t>
            </a:r>
            <a:r>
              <a:rPr lang="en-US" dirty="0">
                <a:latin typeface="Arial Rounded MT Bold" panose="020F0704030504030204" pitchFamily="34" charset="0"/>
              </a:rPr>
              <a:t>informal </a:t>
            </a:r>
            <a:r>
              <a:rPr lang="en-US" dirty="0" smtClean="0">
                <a:latin typeface="Arial Rounded MT Bold" panose="020F0704030504030204" pitchFamily="34" charset="0"/>
              </a:rPr>
              <a:t>sector is   </a:t>
            </a:r>
            <a:r>
              <a:rPr lang="en-US" dirty="0">
                <a:latin typeface="Arial Rounded MT Bold" panose="020F0704030504030204" pitchFamily="34" charset="0"/>
              </a:rPr>
              <a:t>large </a:t>
            </a:r>
            <a:r>
              <a:rPr lang="en-US" dirty="0" smtClean="0">
                <a:latin typeface="Arial Rounded MT Bold" panose="020F0704030504030204" pitchFamily="34" charset="0"/>
              </a:rPr>
              <a:t>&amp; productive , it could offer revenue for NSSA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5,9 </a:t>
            </a:r>
            <a:r>
              <a:rPr lang="en-US" dirty="0">
                <a:latin typeface="Arial Rounded MT Bold" panose="020F0704030504030204" pitchFamily="34" charset="0"/>
              </a:rPr>
              <a:t>million informal </a:t>
            </a:r>
            <a:r>
              <a:rPr lang="en-US" dirty="0" smtClean="0">
                <a:latin typeface="Arial Rounded MT Bold" panose="020F0704030504030204" pitchFamily="34" charset="0"/>
              </a:rPr>
              <a:t>traders</a:t>
            </a:r>
            <a:r>
              <a:rPr lang="en-US" dirty="0"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latin typeface="Arial Rounded MT Bold" panose="020F0704030504030204" pitchFamily="34" charset="0"/>
              </a:rPr>
              <a:t>contribute  about $3,96 </a:t>
            </a:r>
            <a:r>
              <a:rPr lang="en-US" dirty="0">
                <a:latin typeface="Arial Rounded MT Bold" panose="020F0704030504030204" pitchFamily="34" charset="0"/>
              </a:rPr>
              <a:t>billion in annual </a:t>
            </a:r>
            <a:r>
              <a:rPr lang="en-US" dirty="0" smtClean="0">
                <a:latin typeface="Arial Rounded MT Bold" panose="020F0704030504030204" pitchFamily="34" charset="0"/>
              </a:rPr>
              <a:t>revenue(NSSA, 2018). 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Government </a:t>
            </a:r>
            <a:r>
              <a:rPr lang="en-US" dirty="0">
                <a:latin typeface="Arial Rounded MT Bold" panose="020F0704030504030204" pitchFamily="34" charset="0"/>
              </a:rPr>
              <a:t>is envisaging a voluntary contributory </a:t>
            </a:r>
            <a:r>
              <a:rPr lang="en-US" dirty="0" smtClean="0">
                <a:latin typeface="Arial Rounded MT Bold" panose="020F0704030504030204" pitchFamily="34" charset="0"/>
              </a:rPr>
              <a:t>scheme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676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Limitations of formal social protection schemes to cover the informal sector</a:t>
            </a:r>
            <a:endParaRPr lang="en-US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42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n-US" sz="9600" b="1" dirty="0">
                <a:latin typeface="Arial Rounded MT Bold" panose="020F0704030504030204" pitchFamily="34" charset="0"/>
              </a:rPr>
              <a:t>S</a:t>
            </a:r>
            <a:r>
              <a:rPr lang="en-US" sz="9600" b="1" dirty="0" smtClean="0">
                <a:latin typeface="Arial Rounded MT Bold" panose="020F0704030504030204" pitchFamily="34" charset="0"/>
              </a:rPr>
              <a:t>ocial </a:t>
            </a:r>
            <a:r>
              <a:rPr lang="en-US" sz="9600" b="1" dirty="0">
                <a:latin typeface="Arial Rounded MT Bold" panose="020F0704030504030204" pitchFamily="34" charset="0"/>
              </a:rPr>
              <a:t>protection i</a:t>
            </a:r>
            <a:r>
              <a:rPr lang="en-US" sz="9600" b="1" dirty="0" smtClean="0">
                <a:latin typeface="Arial Rounded MT Bold" panose="020F0704030504030204" pitchFamily="34" charset="0"/>
              </a:rPr>
              <a:t>s underfunded </a:t>
            </a:r>
            <a:r>
              <a:rPr lang="en-US" sz="9600" b="1" dirty="0">
                <a:latin typeface="Arial Rounded MT Bold" panose="020F0704030504030204" pitchFamily="34" charset="0"/>
              </a:rPr>
              <a:t>and not well coordinated </a:t>
            </a:r>
            <a:endParaRPr lang="en-US" sz="9600" b="1" dirty="0" smtClean="0">
              <a:latin typeface="Arial Rounded MT Bold" panose="020F0704030504030204" pitchFamily="34" charset="0"/>
            </a:endParaRPr>
          </a:p>
          <a:p>
            <a:pPr lvl="0" algn="just"/>
            <a:r>
              <a:rPr lang="en-US" sz="9600" b="1" dirty="0">
                <a:latin typeface="Arial Rounded MT Bold" panose="020F0704030504030204" pitchFamily="34" charset="0"/>
              </a:rPr>
              <a:t>Absence of mutual supportive and clear policy objectives </a:t>
            </a:r>
            <a:r>
              <a:rPr lang="en-US" sz="9600" b="1" dirty="0" smtClean="0">
                <a:latin typeface="Arial Rounded MT Bold" panose="020F0704030504030204" pitchFamily="34" charset="0"/>
              </a:rPr>
              <a:t> </a:t>
            </a:r>
            <a:endParaRPr lang="en-US" sz="9600" b="1" dirty="0">
              <a:latin typeface="Arial Rounded MT Bold" panose="020F0704030504030204" pitchFamily="34" charset="0"/>
            </a:endParaRPr>
          </a:p>
          <a:p>
            <a:pPr lvl="0" algn="just"/>
            <a:r>
              <a:rPr lang="en-US" sz="9600" b="1" dirty="0">
                <a:latin typeface="Arial Rounded MT Bold" panose="020F0704030504030204" pitchFamily="34" charset="0"/>
              </a:rPr>
              <a:t>Dearth of awareness </a:t>
            </a:r>
            <a:r>
              <a:rPr lang="en-US" sz="9600" b="1" dirty="0" smtClean="0">
                <a:latin typeface="Arial Rounded MT Bold" panose="020F0704030504030204" pitchFamily="34" charset="0"/>
              </a:rPr>
              <a:t>, services,  rights </a:t>
            </a:r>
            <a:r>
              <a:rPr lang="en-US" sz="9600" b="1" dirty="0">
                <a:latin typeface="Arial Rounded MT Bold" panose="020F0704030504030204" pitchFamily="34" charset="0"/>
              </a:rPr>
              <a:t>and </a:t>
            </a:r>
            <a:r>
              <a:rPr lang="en-US" sz="9600" b="1" dirty="0" smtClean="0">
                <a:latin typeface="Arial Rounded MT Bold" panose="020F0704030504030204" pitchFamily="34" charset="0"/>
              </a:rPr>
              <a:t>entitlements</a:t>
            </a:r>
            <a:endParaRPr lang="en-US" sz="9600" b="1" dirty="0">
              <a:latin typeface="Arial Rounded MT Bold" panose="020F0704030504030204" pitchFamily="34" charset="0"/>
            </a:endParaRPr>
          </a:p>
          <a:p>
            <a:pPr lvl="0" algn="just"/>
            <a:r>
              <a:rPr lang="en-US" sz="9600" b="1" dirty="0">
                <a:latin typeface="Arial Rounded MT Bold" panose="020F0704030504030204" pitchFamily="34" charset="0"/>
              </a:rPr>
              <a:t>Disjointed application </a:t>
            </a:r>
            <a:r>
              <a:rPr lang="en-US" sz="9600" b="1" dirty="0" smtClean="0">
                <a:latin typeface="Arial Rounded MT Bold" panose="020F0704030504030204" pitchFamily="34" charset="0"/>
              </a:rPr>
              <a:t>without </a:t>
            </a:r>
            <a:r>
              <a:rPr lang="en-US" sz="9600" b="1" dirty="0">
                <a:latin typeface="Arial Rounded MT Bold" panose="020F0704030504030204" pitchFamily="34" charset="0"/>
              </a:rPr>
              <a:t>a proper guiding </a:t>
            </a:r>
            <a:r>
              <a:rPr lang="en-US" sz="9600" b="1" dirty="0" smtClean="0">
                <a:latin typeface="Arial Rounded MT Bold" panose="020F0704030504030204" pitchFamily="34" charset="0"/>
              </a:rPr>
              <a:t>structure</a:t>
            </a:r>
            <a:endParaRPr lang="en-US" sz="9600" b="1" dirty="0">
              <a:latin typeface="Arial Rounded MT Bold" panose="020F0704030504030204" pitchFamily="34" charset="0"/>
            </a:endParaRPr>
          </a:p>
          <a:p>
            <a:pPr lvl="0" algn="just"/>
            <a:r>
              <a:rPr lang="en-US" sz="9600" b="1" dirty="0">
                <a:latin typeface="Arial Rounded MT Bold" panose="020F0704030504030204" pitchFamily="34" charset="0"/>
              </a:rPr>
              <a:t>Existence of various pieces of Zimbabwean laws and policy </a:t>
            </a:r>
            <a:endParaRPr lang="en-US" sz="9600" b="1" dirty="0" smtClean="0">
              <a:latin typeface="Arial Rounded MT Bold" panose="020F0704030504030204" pitchFamily="34" charset="0"/>
            </a:endParaRPr>
          </a:p>
          <a:p>
            <a:pPr lvl="0" algn="just"/>
            <a:r>
              <a:rPr lang="en-US" sz="9600" b="1" dirty="0" smtClean="0">
                <a:latin typeface="Arial Rounded MT Bold" panose="020F0704030504030204" pitchFamily="34" charset="0"/>
              </a:rPr>
              <a:t>Inadequacy </a:t>
            </a:r>
            <a:r>
              <a:rPr lang="en-US" sz="9600" b="1" dirty="0">
                <a:latin typeface="Arial Rounded MT Bold" panose="020F0704030504030204" pitchFamily="34" charset="0"/>
              </a:rPr>
              <a:t>and exclusionary nature of available </a:t>
            </a:r>
            <a:r>
              <a:rPr lang="en-US" sz="9600" b="1" dirty="0" smtClean="0">
                <a:latin typeface="Arial Rounded MT Bold" panose="020F0704030504030204" pitchFamily="34" charset="0"/>
              </a:rPr>
              <a:t>services</a:t>
            </a:r>
            <a:endParaRPr lang="en-US" sz="9600" b="1" dirty="0">
              <a:latin typeface="Arial Rounded MT Bold" panose="020F0704030504030204" pitchFamily="34" charset="0"/>
            </a:endParaRPr>
          </a:p>
          <a:p>
            <a:pPr lvl="0" algn="just"/>
            <a:r>
              <a:rPr lang="en-US" sz="9600" b="1" dirty="0">
                <a:latin typeface="Arial Rounded MT Bold" panose="020F0704030504030204" pitchFamily="34" charset="0"/>
              </a:rPr>
              <a:t>Lack of consistency, durability, predictability and transparency in most </a:t>
            </a:r>
            <a:r>
              <a:rPr lang="en-US" sz="9600" b="1" dirty="0" smtClean="0">
                <a:latin typeface="Arial Rounded MT Bold" panose="020F0704030504030204" pitchFamily="34" charset="0"/>
              </a:rPr>
              <a:t> schemes</a:t>
            </a:r>
            <a:endParaRPr lang="en-US" sz="9600" b="1" dirty="0">
              <a:latin typeface="Arial Rounded MT Bold" panose="020F0704030504030204" pitchFamily="34" charset="0"/>
            </a:endParaRPr>
          </a:p>
          <a:p>
            <a:pPr lvl="0" algn="just"/>
            <a:r>
              <a:rPr lang="en-US" sz="9600" b="1" dirty="0">
                <a:latin typeface="Arial Rounded MT Bold" panose="020F0704030504030204" pitchFamily="34" charset="0"/>
              </a:rPr>
              <a:t>D</a:t>
            </a:r>
            <a:r>
              <a:rPr lang="en-US" sz="9600" b="1" dirty="0" smtClean="0">
                <a:latin typeface="Arial Rounded MT Bold" panose="020F0704030504030204" pitchFamily="34" charset="0"/>
              </a:rPr>
              <a:t>isjointed </a:t>
            </a:r>
            <a:r>
              <a:rPr lang="en-US" sz="9600" b="1" dirty="0">
                <a:latin typeface="Arial Rounded MT Bold" panose="020F0704030504030204" pitchFamily="34" charset="0"/>
              </a:rPr>
              <a:t>and sectoralisation of social protection under various </a:t>
            </a:r>
            <a:r>
              <a:rPr lang="en-US" sz="9600" b="1" dirty="0" smtClean="0">
                <a:latin typeface="Arial Rounded MT Bold" panose="020F0704030504030204" pitchFamily="34" charset="0"/>
              </a:rPr>
              <a:t>ministries</a:t>
            </a:r>
          </a:p>
          <a:p>
            <a:pPr lvl="0" algn="just"/>
            <a:r>
              <a:rPr lang="en-US" sz="9600" b="1" dirty="0" smtClean="0">
                <a:latin typeface="Arial Rounded MT Bold" panose="020F0704030504030204" pitchFamily="34" charset="0"/>
              </a:rPr>
              <a:t> Poor </a:t>
            </a:r>
            <a:r>
              <a:rPr lang="en-US" sz="9600" b="1" dirty="0">
                <a:latin typeface="Arial Rounded MT Bold" panose="020F0704030504030204" pitchFamily="34" charset="0"/>
              </a:rPr>
              <a:t>or no management information systems (MIS);</a:t>
            </a:r>
          </a:p>
          <a:p>
            <a:pPr lvl="0" algn="just"/>
            <a:r>
              <a:rPr lang="en-US" sz="9600" b="1" dirty="0">
                <a:latin typeface="Arial Rounded MT Bold" panose="020F0704030504030204" pitchFamily="34" charset="0"/>
              </a:rPr>
              <a:t>Weak monitoring and evaluation </a:t>
            </a:r>
            <a:r>
              <a:rPr lang="en-US" sz="9600" b="1" dirty="0" smtClean="0">
                <a:latin typeface="Arial Rounded MT Bold" panose="020F0704030504030204" pitchFamily="34" charset="0"/>
              </a:rPr>
              <a:t>systems</a:t>
            </a:r>
            <a:endParaRPr lang="en-US" sz="9600" b="1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7220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Extending formal social security to the informal sector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latin typeface="Arial Rounded MT Bold" panose="020F0704030504030204" pitchFamily="34" charset="0"/>
              </a:rPr>
              <a:t>Social protection should be based on risk prevention and risk mitigation as opposed to risk coping (GOZ, 2016)</a:t>
            </a:r>
          </a:p>
          <a:p>
            <a:r>
              <a:rPr lang="en-US" sz="2400" dirty="0">
                <a:latin typeface="Arial Rounded MT Bold" panose="020F0704030504030204" pitchFamily="34" charset="0"/>
              </a:rPr>
              <a:t>N</a:t>
            </a:r>
            <a:r>
              <a:rPr lang="en-US" sz="2400" dirty="0" smtClean="0">
                <a:latin typeface="Arial Rounded MT Bold" panose="020F0704030504030204" pitchFamily="34" charset="0"/>
              </a:rPr>
              <a:t>eed for macroeconomic policy reform, regulatory and legal reform as well as social sector reform</a:t>
            </a: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Schemes should be  targeted at the poor and the vulnerable</a:t>
            </a: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Increase access and use of health facilities, education and social welfare services for those employed in the informal sector. </a:t>
            </a: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 </a:t>
            </a:r>
            <a:r>
              <a:rPr lang="en-US" sz="2400" dirty="0">
                <a:latin typeface="Arial Rounded MT Bold" panose="020F0704030504030204" pitchFamily="34" charset="0"/>
              </a:rPr>
              <a:t>I</a:t>
            </a:r>
            <a:r>
              <a:rPr lang="en-US" sz="2400" dirty="0" smtClean="0">
                <a:latin typeface="Arial Rounded MT Bold" panose="020F0704030504030204" pitchFamily="34" charset="0"/>
              </a:rPr>
              <a:t>nfrastructure development e.g.  roads, sanitation and water supply to cater for the needs of the vulnerable</a:t>
            </a:r>
          </a:p>
          <a:p>
            <a:r>
              <a:rPr lang="en-US" sz="2400" dirty="0" smtClean="0">
                <a:latin typeface="Arial Rounded MT Bold" panose="020F0704030504030204" pitchFamily="34" charset="0"/>
              </a:rPr>
              <a:t>Pension and social security reforms, hence NSSA to reform </a:t>
            </a:r>
            <a:endParaRPr lang="en-US" sz="24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13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Extending formal social security to the informal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sector (cntd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>
                <a:latin typeface="Arial Rounded MT Bold" panose="020F0704030504030204" pitchFamily="34" charset="0"/>
              </a:rPr>
              <a:t>R</a:t>
            </a:r>
            <a:r>
              <a:rPr lang="en-US" sz="1800" b="1" dirty="0" smtClean="0">
                <a:latin typeface="Arial Rounded MT Bold" panose="020F0704030504030204" pitchFamily="34" charset="0"/>
              </a:rPr>
              <a:t>esistance </a:t>
            </a:r>
            <a:r>
              <a:rPr lang="en-US" sz="1800" b="1" dirty="0">
                <a:latin typeface="Arial Rounded MT Bold" panose="020F0704030504030204" pitchFamily="34" charset="0"/>
              </a:rPr>
              <a:t>from people who used to do clandestine business </a:t>
            </a:r>
            <a:endParaRPr lang="en-US" sz="1800" b="1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en-US" sz="1800" b="1" dirty="0" smtClean="0">
                <a:latin typeface="Arial Rounded MT Bold" panose="020F0704030504030204" pitchFamily="34" charset="0"/>
              </a:rPr>
              <a:t>In </a:t>
            </a:r>
            <a:r>
              <a:rPr lang="en-US" sz="1800" b="1" dirty="0">
                <a:latin typeface="Arial Rounded MT Bold" panose="020F0704030504030204" pitchFamily="34" charset="0"/>
              </a:rPr>
              <a:t>the formal sector, the employer contributes half and the employee another half to NSSA</a:t>
            </a:r>
            <a:r>
              <a:rPr lang="en-US" sz="1800" b="1" dirty="0" smtClean="0">
                <a:latin typeface="Arial Rounded MT Bold" panose="020F0704030504030204" pitchFamily="34" charset="0"/>
              </a:rPr>
              <a:t>.</a:t>
            </a:r>
          </a:p>
          <a:p>
            <a:pPr algn="just"/>
            <a:r>
              <a:rPr lang="en-US" sz="1800" b="1" dirty="0" smtClean="0">
                <a:latin typeface="Arial Rounded MT Bold" panose="020F0704030504030204" pitchFamily="34" charset="0"/>
              </a:rPr>
              <a:t> </a:t>
            </a:r>
            <a:r>
              <a:rPr lang="en-US" sz="1800" b="1" dirty="0">
                <a:latin typeface="Arial Rounded MT Bold" panose="020F0704030504030204" pitchFamily="34" charset="0"/>
              </a:rPr>
              <a:t>The question then is:  In the informal sector who will then contribute the other half</a:t>
            </a:r>
            <a:r>
              <a:rPr lang="en-US" sz="1800" b="1" dirty="0" smtClean="0">
                <a:latin typeface="Arial Rounded MT Bold" panose="020F0704030504030204" pitchFamily="34" charset="0"/>
              </a:rPr>
              <a:t>?</a:t>
            </a:r>
          </a:p>
          <a:p>
            <a:pPr algn="just"/>
            <a:r>
              <a:rPr lang="en-US" sz="1800" b="1" dirty="0" smtClean="0">
                <a:latin typeface="Arial Rounded MT Bold" panose="020F0704030504030204" pitchFamily="34" charset="0"/>
              </a:rPr>
              <a:t>The </a:t>
            </a:r>
            <a:r>
              <a:rPr lang="en-US" sz="1800" b="1" dirty="0">
                <a:latin typeface="Arial Rounded MT Bold" panose="020F0704030504030204" pitchFamily="34" charset="0"/>
              </a:rPr>
              <a:t>Constitution of Zimbabwe (2013) includes an inclusive </a:t>
            </a:r>
            <a:r>
              <a:rPr lang="en-US" sz="1800" b="1" i="1" dirty="0">
                <a:latin typeface="Arial Rounded MT Bold" panose="020F0704030504030204" pitchFamily="34" charset="0"/>
              </a:rPr>
              <a:t>Bill of Rights</a:t>
            </a:r>
            <a:r>
              <a:rPr lang="en-US" sz="1800" b="1" dirty="0">
                <a:latin typeface="Arial Rounded MT Bold" panose="020F0704030504030204" pitchFamily="34" charset="0"/>
              </a:rPr>
              <a:t> that emphasises the provision of social protection (Sections 80 to 84).  </a:t>
            </a:r>
          </a:p>
          <a:p>
            <a:pPr algn="just"/>
            <a:r>
              <a:rPr lang="en-US" sz="1800" b="1" dirty="0">
                <a:latin typeface="Arial Rounded MT Bold" panose="020F0704030504030204" pitchFamily="34" charset="0"/>
              </a:rPr>
              <a:t>The poor, the vulnerable, households </a:t>
            </a:r>
            <a:r>
              <a:rPr lang="en-US" sz="1800" b="1" dirty="0" smtClean="0">
                <a:latin typeface="Arial Rounded MT Bold" panose="020F0704030504030204" pitchFamily="34" charset="0"/>
              </a:rPr>
              <a:t>and communities </a:t>
            </a:r>
            <a:r>
              <a:rPr lang="en-US" sz="1800" b="1" dirty="0">
                <a:latin typeface="Arial Rounded MT Bold" panose="020F0704030504030204" pitchFamily="34" charset="0"/>
              </a:rPr>
              <a:t>are </a:t>
            </a:r>
            <a:r>
              <a:rPr lang="en-US" sz="1800" b="1" dirty="0" smtClean="0">
                <a:latin typeface="Arial Rounded MT Bold" panose="020F0704030504030204" pitchFamily="34" charset="0"/>
              </a:rPr>
              <a:t>heterogeneous - </a:t>
            </a:r>
            <a:r>
              <a:rPr lang="en-US" sz="1800" b="1" dirty="0">
                <a:latin typeface="Arial Rounded MT Bold" panose="020F0704030504030204" pitchFamily="34" charset="0"/>
              </a:rPr>
              <a:t>different types of </a:t>
            </a:r>
            <a:r>
              <a:rPr lang="en-US" sz="1800" b="1" dirty="0" smtClean="0">
                <a:latin typeface="Arial Rounded MT Bold" panose="020F0704030504030204" pitchFamily="34" charset="0"/>
              </a:rPr>
              <a:t>support required</a:t>
            </a:r>
            <a:endParaRPr lang="en-US" sz="1800" b="1" dirty="0">
              <a:latin typeface="Arial Rounded MT Bold" panose="020F0704030504030204" pitchFamily="34" charset="0"/>
            </a:endParaRPr>
          </a:p>
          <a:p>
            <a:pPr algn="just"/>
            <a:r>
              <a:rPr lang="en-US" sz="1800" b="1" dirty="0">
                <a:latin typeface="Arial Rounded MT Bold" panose="020F0704030504030204" pitchFamily="34" charset="0"/>
              </a:rPr>
              <a:t>E</a:t>
            </a:r>
            <a:r>
              <a:rPr lang="en-US" sz="1800" b="1" dirty="0" smtClean="0">
                <a:latin typeface="Arial Rounded MT Bold" panose="020F0704030504030204" pitchFamily="34" charset="0"/>
              </a:rPr>
              <a:t>very </a:t>
            </a:r>
            <a:r>
              <a:rPr lang="en-US" sz="1800" b="1" dirty="0">
                <a:latin typeface="Arial Rounded MT Bold" panose="020F0704030504030204" pitchFamily="34" charset="0"/>
              </a:rPr>
              <a:t>business ought to have a bank account where statutory deductions are </a:t>
            </a:r>
            <a:r>
              <a:rPr lang="en-US" sz="1800" b="1" dirty="0" smtClean="0">
                <a:latin typeface="Arial Rounded MT Bold" panose="020F0704030504030204" pitchFamily="34" charset="0"/>
              </a:rPr>
              <a:t>abstracted</a:t>
            </a:r>
          </a:p>
          <a:p>
            <a:pPr algn="just"/>
            <a:r>
              <a:rPr lang="en-US" sz="1800" b="1" dirty="0" smtClean="0">
                <a:latin typeface="Arial Rounded MT Bold" panose="020F0704030504030204" pitchFamily="34" charset="0"/>
              </a:rPr>
              <a:t>Sound </a:t>
            </a:r>
            <a:r>
              <a:rPr lang="en-US" sz="1800" b="1" dirty="0">
                <a:latin typeface="Arial Rounded MT Bold" panose="020F0704030504030204" pitchFamily="34" charset="0"/>
              </a:rPr>
              <a:t>corporate governance practises 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at NSSA</a:t>
            </a:r>
            <a:r>
              <a:rPr lang="en-US" sz="1800" b="1" dirty="0">
                <a:latin typeface="Arial Rounded MT Bold" panose="020F0704030504030204" pitchFamily="34" charset="0"/>
              </a:rPr>
              <a:t> </a:t>
            </a:r>
            <a:r>
              <a:rPr lang="en-US" sz="1800" b="1" dirty="0" smtClean="0">
                <a:latin typeface="Arial Rounded MT Bold" panose="020F0704030504030204" pitchFamily="34" charset="0"/>
              </a:rPr>
              <a:t>Govt and </a:t>
            </a:r>
            <a:r>
              <a:rPr lang="en-US" sz="1800" b="1" dirty="0">
                <a:latin typeface="Arial Rounded MT Bold" panose="020F0704030504030204" pitchFamily="34" charset="0"/>
              </a:rPr>
              <a:t>non-State actors through the National Social Protection Policy Framework (</a:t>
            </a:r>
            <a:r>
              <a:rPr lang="en-US" sz="1800" b="1" dirty="0" smtClean="0">
                <a:latin typeface="Arial Rounded MT Bold" panose="020F0704030504030204" pitchFamily="34" charset="0"/>
              </a:rPr>
              <a:t>NSPPF)</a:t>
            </a:r>
            <a:endParaRPr lang="en-US" sz="1800" b="1" dirty="0">
              <a:latin typeface="Arial Rounded MT Bold" panose="020F0704030504030204" pitchFamily="34" charset="0"/>
            </a:endParaRPr>
          </a:p>
          <a:p>
            <a:pPr algn="just"/>
            <a:r>
              <a:rPr lang="en-US" sz="1800" b="1" dirty="0" smtClean="0">
                <a:latin typeface="Arial Rounded MT Bold" panose="020F0704030504030204" pitchFamily="34" charset="0"/>
              </a:rPr>
              <a:t>A National </a:t>
            </a:r>
            <a:r>
              <a:rPr lang="en-US" sz="1800" b="1" dirty="0">
                <a:latin typeface="Arial Rounded MT Bold" panose="020F0704030504030204" pitchFamily="34" charset="0"/>
              </a:rPr>
              <a:t>Social Protection Policy</a:t>
            </a:r>
            <a:r>
              <a:rPr lang="en-US" sz="1800" b="1" dirty="0" smtClean="0">
                <a:latin typeface="Arial Rounded MT Bold" panose="020F0704030504030204" pitchFamily="34" charset="0"/>
              </a:rPr>
              <a:t> is a must due high </a:t>
            </a:r>
            <a:r>
              <a:rPr lang="en-US" sz="1800" b="1" dirty="0">
                <a:latin typeface="Arial Rounded MT Bold" panose="020F0704030504030204" pitchFamily="34" charset="0"/>
              </a:rPr>
              <a:t>level of poverty </a:t>
            </a:r>
            <a:r>
              <a:rPr lang="en-US" sz="1800" b="1" dirty="0" smtClean="0">
                <a:latin typeface="Arial Rounded MT Bold" panose="020F0704030504030204" pitchFamily="34" charset="0"/>
              </a:rPr>
              <a:t>, informalisation </a:t>
            </a:r>
            <a:r>
              <a:rPr lang="en-US" sz="1800" b="1" dirty="0">
                <a:latin typeface="Arial Rounded MT Bold" panose="020F0704030504030204" pitchFamily="34" charset="0"/>
              </a:rPr>
              <a:t>of the economy, rapid de-industrialisation, rising unemployment and </a:t>
            </a:r>
            <a:r>
              <a:rPr lang="en-US" sz="1800" b="1" dirty="0" smtClean="0">
                <a:latin typeface="Arial Rounded MT Bold" panose="020F0704030504030204" pitchFamily="34" charset="0"/>
              </a:rPr>
              <a:t>underemployment</a:t>
            </a:r>
            <a:endParaRPr lang="en-US" sz="1800" b="1" dirty="0">
              <a:latin typeface="Arial Rounded MT Bold" panose="020F0704030504030204" pitchFamily="34" charset="0"/>
            </a:endParaRP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894640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Conclusion  </a:t>
            </a:r>
            <a:endParaRPr lang="en-US" sz="40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200" dirty="0" smtClean="0">
                <a:latin typeface="Arial Rounded MT Bold" panose="020F0704030504030204" pitchFamily="34" charset="0"/>
              </a:rPr>
              <a:t>Zimbabwe's social </a:t>
            </a:r>
            <a:r>
              <a:rPr lang="en-US" sz="3200" dirty="0">
                <a:latin typeface="Arial Rounded MT Bold" panose="020F0704030504030204" pitchFamily="34" charset="0"/>
              </a:rPr>
              <a:t>protection is an evolution of the past social protection </a:t>
            </a:r>
            <a:r>
              <a:rPr lang="en-US" sz="3200" dirty="0" smtClean="0">
                <a:latin typeface="Arial Rounded MT Bold" panose="020F0704030504030204" pitchFamily="34" charset="0"/>
              </a:rPr>
              <a:t>systems </a:t>
            </a:r>
          </a:p>
          <a:p>
            <a:pPr algn="just"/>
            <a:r>
              <a:rPr lang="en-US" sz="3200" dirty="0" smtClean="0">
                <a:latin typeface="Arial Rounded MT Bold" panose="020F0704030504030204" pitchFamily="34" charset="0"/>
              </a:rPr>
              <a:t>Present </a:t>
            </a:r>
            <a:r>
              <a:rPr lang="en-US" sz="3200" dirty="0">
                <a:latin typeface="Arial Rounded MT Bold" panose="020F0704030504030204" pitchFamily="34" charset="0"/>
              </a:rPr>
              <a:t>social protection </a:t>
            </a:r>
            <a:r>
              <a:rPr lang="en-US" sz="3200" dirty="0" smtClean="0">
                <a:latin typeface="Arial Rounded MT Bold" panose="020F0704030504030204" pitchFamily="34" charset="0"/>
              </a:rPr>
              <a:t>is tied to </a:t>
            </a:r>
            <a:r>
              <a:rPr lang="en-US" sz="3200" dirty="0">
                <a:latin typeface="Arial Rounded MT Bold" panose="020F0704030504030204" pitchFamily="34" charset="0"/>
              </a:rPr>
              <a:t>the colonial and pre-colonial </a:t>
            </a:r>
            <a:r>
              <a:rPr lang="en-US" sz="3200" dirty="0" smtClean="0">
                <a:latin typeface="Arial Rounded MT Bold" panose="020F0704030504030204" pitchFamily="34" charset="0"/>
              </a:rPr>
              <a:t>periods </a:t>
            </a:r>
          </a:p>
          <a:p>
            <a:pPr algn="just"/>
            <a:r>
              <a:rPr lang="en-US" sz="3200" dirty="0" smtClean="0">
                <a:latin typeface="Arial Rounded MT Bold" panose="020F0704030504030204" pitchFamily="34" charset="0"/>
              </a:rPr>
              <a:t>Economic challenges have failed a comprehensive </a:t>
            </a:r>
            <a:r>
              <a:rPr lang="en-US" sz="3200" dirty="0">
                <a:latin typeface="Arial Rounded MT Bold" panose="020F0704030504030204" pitchFamily="34" charset="0"/>
              </a:rPr>
              <a:t>social protection </a:t>
            </a:r>
            <a:r>
              <a:rPr lang="en-US" sz="3200" dirty="0" smtClean="0">
                <a:latin typeface="Arial Rounded MT Bold" panose="020F0704030504030204" pitchFamily="34" charset="0"/>
              </a:rPr>
              <a:t>scheme</a:t>
            </a:r>
          </a:p>
          <a:p>
            <a:pPr algn="just"/>
            <a:r>
              <a:rPr lang="en-US" sz="3200" dirty="0" smtClean="0">
                <a:latin typeface="Arial Rounded MT Bold" panose="020F0704030504030204" pitchFamily="34" charset="0"/>
              </a:rPr>
              <a:t>A </a:t>
            </a:r>
            <a:r>
              <a:rPr lang="en-US" sz="3200" dirty="0">
                <a:latin typeface="Arial Rounded MT Bold" panose="020F0704030504030204" pitchFamily="34" charset="0"/>
              </a:rPr>
              <a:t>comprehensive social protection policy </a:t>
            </a:r>
            <a:r>
              <a:rPr lang="en-US" sz="3200" dirty="0" smtClean="0">
                <a:latin typeface="Arial Rounded MT Bold" panose="020F0704030504030204" pitchFamily="34" charset="0"/>
              </a:rPr>
              <a:t>is absent</a:t>
            </a:r>
          </a:p>
          <a:p>
            <a:pPr algn="just"/>
            <a:r>
              <a:rPr lang="en-US" sz="3200" dirty="0" smtClean="0">
                <a:latin typeface="Arial Rounded MT Bold" panose="020F0704030504030204" pitchFamily="34" charset="0"/>
              </a:rPr>
              <a:t>Govt </a:t>
            </a:r>
            <a:r>
              <a:rPr lang="en-US" sz="3200" dirty="0">
                <a:latin typeface="Arial Rounded MT Bold" panose="020F0704030504030204" pitchFamily="34" charset="0"/>
              </a:rPr>
              <a:t>is both a </a:t>
            </a:r>
            <a:r>
              <a:rPr lang="en-US" sz="3200" dirty="0" smtClean="0">
                <a:latin typeface="Arial Rounded MT Bold" panose="020F0704030504030204" pitchFamily="34" charset="0"/>
              </a:rPr>
              <a:t>player </a:t>
            </a:r>
            <a:r>
              <a:rPr lang="en-US" sz="3200" dirty="0">
                <a:latin typeface="Arial Rounded MT Bold" panose="020F0704030504030204" pitchFamily="34" charset="0"/>
              </a:rPr>
              <a:t>and a referee in social protection </a:t>
            </a:r>
            <a:r>
              <a:rPr lang="en-US" sz="3200" dirty="0" smtClean="0">
                <a:latin typeface="Arial Rounded MT Bold" panose="020F0704030504030204" pitchFamily="34" charset="0"/>
              </a:rPr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0648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Background </a:t>
            </a:r>
            <a:r>
              <a:rPr lang="en-GB" sz="36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and problem statement </a:t>
            </a:r>
            <a:endParaRPr lang="en-US" sz="3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300" dirty="0">
                <a:latin typeface="Arial Rounded MT Bold" panose="020F0704030504030204" pitchFamily="34" charset="0"/>
                <a:cs typeface="Arial" panose="020B0604020202020204" pitchFamily="34" charset="0"/>
              </a:rPr>
              <a:t>Social protection is critical for the </a:t>
            </a:r>
            <a:r>
              <a:rPr lang="en-US" sz="23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socio-economic development</a:t>
            </a:r>
          </a:p>
          <a:p>
            <a:pPr algn="just"/>
            <a:r>
              <a:rPr lang="en-US" sz="2300" dirty="0" smtClean="0">
                <a:latin typeface="Arial Rounded MT Bold" panose="020F0704030504030204" pitchFamily="34" charset="0"/>
              </a:rPr>
              <a:t>Social </a:t>
            </a:r>
            <a:r>
              <a:rPr lang="en-US" sz="2300" dirty="0">
                <a:latin typeface="Arial Rounded MT Bold" panose="020F0704030504030204" pitchFamily="34" charset="0"/>
              </a:rPr>
              <a:t>protection </a:t>
            </a:r>
            <a:r>
              <a:rPr lang="en-US" sz="2300" dirty="0" smtClean="0">
                <a:latin typeface="Arial Rounded MT Bold" panose="020F0704030504030204" pitchFamily="34" charset="0"/>
              </a:rPr>
              <a:t>is  </a:t>
            </a:r>
            <a:r>
              <a:rPr lang="en-US" sz="2300" dirty="0">
                <a:latin typeface="Arial Rounded MT Bold" panose="020F0704030504030204" pitchFamily="34" charset="0"/>
              </a:rPr>
              <a:t>“…</a:t>
            </a:r>
            <a:r>
              <a:rPr lang="en-US" sz="2300" i="1" dirty="0">
                <a:latin typeface="Arial Rounded MT Bold" panose="020F0704030504030204" pitchFamily="34" charset="0"/>
              </a:rPr>
              <a:t>a set of interventions whose objective is to reduce social and economic risk and vulnerability and alleviate poverty and deprivation</a:t>
            </a:r>
            <a:r>
              <a:rPr lang="en-US" sz="2300" dirty="0" smtClean="0">
                <a:latin typeface="Arial Rounded MT Bold" panose="020F0704030504030204" pitchFamily="34" charset="0"/>
              </a:rPr>
              <a:t>”(ZEDS</a:t>
            </a:r>
            <a:r>
              <a:rPr lang="en-US" sz="2300" dirty="0">
                <a:latin typeface="Arial Rounded MT Bold" panose="020F0704030504030204" pitchFamily="34" charset="0"/>
              </a:rPr>
              <a:t>, 2007 :30</a:t>
            </a:r>
            <a:r>
              <a:rPr lang="en-US" sz="2300" dirty="0" smtClean="0">
                <a:latin typeface="Arial Rounded MT Bold" panose="020F0704030504030204" pitchFamily="34" charset="0"/>
              </a:rPr>
              <a:t>)</a:t>
            </a:r>
            <a:endParaRPr lang="en-US" sz="2300" dirty="0" smtClean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3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Contributory </a:t>
            </a:r>
            <a:r>
              <a:rPr lang="en-US" sz="2300" dirty="0">
                <a:latin typeface="Arial Rounded MT Bold" panose="020F0704030504030204" pitchFamily="34" charset="0"/>
                <a:cs typeface="Arial" panose="020B0604020202020204" pitchFamily="34" charset="0"/>
              </a:rPr>
              <a:t>social insurance (CSI) and non-contributory social insurance (NCSI) is bad economic and social policy (Levy, </a:t>
            </a:r>
            <a:r>
              <a:rPr lang="en-US" sz="23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2019)</a:t>
            </a:r>
          </a:p>
          <a:p>
            <a:pPr algn="just"/>
            <a:r>
              <a:rPr lang="en-US" sz="23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Workers </a:t>
            </a:r>
            <a:r>
              <a:rPr lang="en-US" sz="2300" dirty="0">
                <a:latin typeface="Arial Rounded MT Bold" panose="020F0704030504030204" pitchFamily="34" charset="0"/>
                <a:cs typeface="Arial" panose="020B0604020202020204" pitchFamily="34" charset="0"/>
              </a:rPr>
              <a:t>transit from formal to informal jobs and vice </a:t>
            </a:r>
            <a:r>
              <a:rPr lang="en-US" sz="23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versa</a:t>
            </a:r>
          </a:p>
          <a:p>
            <a:pPr algn="just"/>
            <a:r>
              <a:rPr lang="en-US" sz="23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Informal </a:t>
            </a:r>
            <a:r>
              <a:rPr lang="en-US" sz="2300" dirty="0">
                <a:latin typeface="Arial Rounded MT Bold" panose="020F0704030504030204" pitchFamily="34" charset="0"/>
                <a:cs typeface="Arial" panose="020B0604020202020204" pitchFamily="34" charset="0"/>
              </a:rPr>
              <a:t>workers make up over 60% of the global workforce, representing two billion people (WB, </a:t>
            </a:r>
            <a:r>
              <a:rPr lang="en-US" sz="23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2018)</a:t>
            </a:r>
          </a:p>
          <a:p>
            <a:pPr algn="just"/>
            <a:r>
              <a:rPr lang="en-US" sz="23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NCSI is non existent in  Zimbabwe and  so is comprehensive </a:t>
            </a:r>
            <a:r>
              <a:rPr lang="en-US" sz="2300" dirty="0">
                <a:latin typeface="Arial Rounded MT Bold" panose="020F0704030504030204" pitchFamily="34" charset="0"/>
                <a:cs typeface="Arial" panose="020B0604020202020204" pitchFamily="34" charset="0"/>
              </a:rPr>
              <a:t>literature on social protection </a:t>
            </a:r>
            <a:r>
              <a:rPr lang="en-US" sz="23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system in the informal sector  (</a:t>
            </a:r>
            <a:r>
              <a:rPr lang="en-US" sz="2300" dirty="0">
                <a:latin typeface="Arial Rounded MT Bold" panose="020F0704030504030204" pitchFamily="34" charset="0"/>
                <a:cs typeface="Arial" panose="020B0604020202020204" pitchFamily="34" charset="0"/>
              </a:rPr>
              <a:t>Kaseke, 2014)</a:t>
            </a:r>
          </a:p>
          <a:p>
            <a:pPr algn="just"/>
            <a:endParaRPr lang="en-US" sz="24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88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/>
            </a:r>
            <a:br>
              <a:rPr lang="en-GB" sz="4000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en-GB" sz="4000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Recommendations </a:t>
            </a:r>
            <a:r>
              <a:rPr lang="en-GB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/ Policy Implications</a:t>
            </a:r>
            <a:br>
              <a:rPr lang="en-GB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  <a:t/>
            </a:r>
            <a:br>
              <a:rPr lang="en-US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2925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b="1" dirty="0"/>
              <a:t> </a:t>
            </a:r>
            <a:endParaRPr lang="en-US" dirty="0"/>
          </a:p>
          <a:p>
            <a:pPr algn="just"/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he current CSI-NCSI </a:t>
            </a:r>
            <a:r>
              <a:rPr lang="en-US" sz="96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system should be traded for universal social </a:t>
            </a:r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insurance</a:t>
            </a:r>
          </a:p>
          <a:p>
            <a:pPr algn="just"/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Access to social </a:t>
            </a:r>
            <a:r>
              <a:rPr lang="en-US" sz="96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insurance should be delinked from workers’ </a:t>
            </a:r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status</a:t>
            </a:r>
          </a:p>
          <a:p>
            <a:pPr algn="just"/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Gvt should  </a:t>
            </a:r>
            <a:r>
              <a:rPr lang="en-US" sz="96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find alternative sources of taxation other than taxes on </a:t>
            </a:r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wages to fund universal social insurance  </a:t>
            </a:r>
          </a:p>
          <a:p>
            <a:pPr algn="just"/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“….The </a:t>
            </a:r>
            <a:r>
              <a:rPr lang="en-US" sz="96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state must take all practical measures within the limits of the resources available to it, to provide social </a:t>
            </a:r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security </a:t>
            </a:r>
            <a:r>
              <a:rPr lang="en-US" sz="96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to those who are in need</a:t>
            </a:r>
            <a:r>
              <a:rPr lang="en-US" sz="9600" b="1" baseline="300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”</a:t>
            </a:r>
            <a:r>
              <a:rPr lang="en-US" sz="96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(Section 30 of the Constitution of </a:t>
            </a:r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Zimbabwe)</a:t>
            </a:r>
          </a:p>
          <a:p>
            <a:pPr algn="just"/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Development </a:t>
            </a:r>
            <a:r>
              <a:rPr lang="en-US" sz="96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partners, NGOs and the private </a:t>
            </a:r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sector</a:t>
            </a:r>
            <a:r>
              <a:rPr lang="en-US" sz="96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can assist Gvt</a:t>
            </a:r>
          </a:p>
          <a:p>
            <a:pPr algn="just"/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New </a:t>
            </a:r>
            <a:r>
              <a:rPr lang="en-US" sz="96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model for social </a:t>
            </a:r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protection is a must-should have adequate</a:t>
            </a:r>
            <a:r>
              <a:rPr lang="en-US" sz="96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, consistent, predictable and </a:t>
            </a:r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sustainable</a:t>
            </a:r>
            <a:r>
              <a:rPr lang="en-US" sz="96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sz="9600" b="1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funding </a:t>
            </a:r>
            <a:r>
              <a:rPr lang="en-GB" sz="9600" b="1" dirty="0">
                <a:latin typeface="Arial Rounded MT Bold" panose="020F0704030504030204" pitchFamily="34" charset="0"/>
                <a:cs typeface="Arial" panose="020B0604020202020204" pitchFamily="34" charset="0"/>
              </a:rPr>
              <a:t> </a:t>
            </a:r>
            <a:endParaRPr lang="en-US" sz="9600" b="1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682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Tatenda !</a:t>
            </a:r>
            <a:br>
              <a:rPr lang="en-US" sz="6000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en-US" sz="6000" b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Thank You !</a:t>
            </a:r>
            <a:endParaRPr lang="en-US" sz="6000" b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33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Background(Cntd)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S</a:t>
            </a:r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ocial </a:t>
            </a:r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insurance </a:t>
            </a:r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address risks which are common to all workers </a:t>
            </a:r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e.g. </a:t>
            </a:r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death, disability, illness and </a:t>
            </a:r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longevity</a:t>
            </a:r>
          </a:p>
          <a:p>
            <a:pPr algn="just"/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Social </a:t>
            </a:r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assistance programmes </a:t>
            </a:r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focus </a:t>
            </a:r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is on </a:t>
            </a:r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redistribution</a:t>
            </a:r>
          </a:p>
          <a:p>
            <a:pPr algn="just"/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Zimbabwe adopted the Bismarckian model for social insurance where salaried workers finance wage-based contributions to </a:t>
            </a:r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CSI</a:t>
            </a:r>
          </a:p>
          <a:p>
            <a:pPr algn="just"/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CSI </a:t>
            </a:r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coverage is restricted to formal workers with salaried jobs in firms that comply with the </a:t>
            </a:r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law</a:t>
            </a:r>
          </a:p>
          <a:p>
            <a:pPr algn="just"/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Child </a:t>
            </a:r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allowances, daycare, disability, health, housing subsidies, life insurance and   retirement pensions </a:t>
            </a:r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are egs  of social protection(Pirttilä</a:t>
            </a:r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, </a:t>
            </a:r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2019)</a:t>
            </a:r>
          </a:p>
          <a:p>
            <a:pPr algn="just"/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Social </a:t>
            </a:r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security is a new development in Africa (including Zimbabwe</a:t>
            </a:r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Its importance is increasing as governments give some form of social security to their citizens</a:t>
            </a:r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Nation-state  duty </a:t>
            </a:r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is to provide </a:t>
            </a:r>
            <a:r>
              <a:rPr lang="en-US" sz="9600" dirty="0" smtClean="0">
                <a:latin typeface="Arial Rounded MT Bold" panose="020F0704030504030204" pitchFamily="34" charset="0"/>
                <a:cs typeface="Arial" panose="020B0604020202020204" pitchFamily="34" charset="0"/>
              </a:rPr>
              <a:t>social </a:t>
            </a:r>
            <a:r>
              <a:rPr lang="en-US" sz="9600" dirty="0">
                <a:latin typeface="Arial Rounded MT Bold" panose="020F0704030504030204" pitchFamily="34" charset="0"/>
                <a:cs typeface="Arial" panose="020B0604020202020204" pitchFamily="34" charset="0"/>
              </a:rPr>
              <a:t>protection programmes.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2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The informal sector in Zimbabwe</a:t>
            </a:r>
            <a:endParaRPr lang="en-US" sz="3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en-GB" sz="3400" dirty="0" smtClean="0">
                <a:latin typeface="Arial Rounded MT Bold" panose="020F0704030504030204" pitchFamily="34" charset="0"/>
              </a:rPr>
              <a:t>Zimbabwe </a:t>
            </a:r>
            <a:r>
              <a:rPr lang="en-GB" sz="3400" dirty="0">
                <a:latin typeface="Arial Rounded MT Bold" panose="020F0704030504030204" pitchFamily="34" charset="0"/>
              </a:rPr>
              <a:t>has gone through socio-economic and political crisis over the last two decades.</a:t>
            </a:r>
            <a:endParaRPr lang="en-US" sz="3400" dirty="0">
              <a:latin typeface="Arial Rounded MT Bold" panose="020F0704030504030204" pitchFamily="34" charset="0"/>
            </a:endParaRPr>
          </a:p>
          <a:p>
            <a:pPr lvl="0" algn="just"/>
            <a:r>
              <a:rPr lang="en-GB" sz="3400" dirty="0">
                <a:latin typeface="Arial Rounded MT Bold" panose="020F0704030504030204" pitchFamily="34" charset="0"/>
              </a:rPr>
              <a:t>Studies on informality abound but with  limited </a:t>
            </a:r>
            <a:r>
              <a:rPr lang="en-GB" sz="3400" dirty="0" smtClean="0">
                <a:latin typeface="Arial Rounded MT Bold" panose="020F0704030504030204" pitchFamily="34" charset="0"/>
              </a:rPr>
              <a:t>scope </a:t>
            </a:r>
            <a:r>
              <a:rPr lang="en-GB" sz="3400" dirty="0">
                <a:latin typeface="Arial Rounded MT Bold" panose="020F0704030504030204" pitchFamily="34" charset="0"/>
              </a:rPr>
              <a:t>on urban  livelihoods </a:t>
            </a:r>
            <a:r>
              <a:rPr lang="en-GB" sz="3400" dirty="0" smtClean="0">
                <a:latin typeface="Arial Rounded MT Bold" panose="020F0704030504030204" pitchFamily="34" charset="0"/>
              </a:rPr>
              <a:t>e.g. </a:t>
            </a:r>
            <a:r>
              <a:rPr lang="en-GB" sz="3400" dirty="0">
                <a:latin typeface="Arial Rounded MT Bold" panose="020F0704030504030204" pitchFamily="34" charset="0"/>
              </a:rPr>
              <a:t>contribution of street vending to the </a:t>
            </a:r>
            <a:r>
              <a:rPr lang="en-GB" sz="3400" dirty="0" smtClean="0">
                <a:latin typeface="Arial Rounded MT Bold" panose="020F0704030504030204" pitchFamily="34" charset="0"/>
              </a:rPr>
              <a:t>Zimbabwe's </a:t>
            </a:r>
            <a:r>
              <a:rPr lang="en-GB" sz="3400" dirty="0">
                <a:latin typeface="Arial Rounded MT Bold" panose="020F0704030504030204" pitchFamily="34" charset="0"/>
              </a:rPr>
              <a:t>economy (Mazhambe, 2017); opportunities and challenges faced by women involved in informal cross-border trade in Mutare (Manjokoto and  Ranga, 2017); </a:t>
            </a:r>
            <a:r>
              <a:rPr lang="en-US" sz="3400" dirty="0">
                <a:latin typeface="Arial Rounded MT Bold" panose="020F0704030504030204" pitchFamily="34" charset="0"/>
              </a:rPr>
              <a:t>formalisation of the informal sector in Zimbabwe (Uzhenyu, 2015</a:t>
            </a:r>
          </a:p>
          <a:p>
            <a:pPr lvl="0" algn="just"/>
            <a:r>
              <a:rPr lang="en-GB" sz="3400" dirty="0">
                <a:latin typeface="Arial Rounded MT Bold" panose="020F0704030504030204" pitchFamily="34" charset="0"/>
              </a:rPr>
              <a:t>I</a:t>
            </a:r>
            <a:r>
              <a:rPr lang="en-GB" sz="3400" dirty="0" smtClean="0">
                <a:latin typeface="Arial Rounded MT Bold" panose="020F0704030504030204" pitchFamily="34" charset="0"/>
              </a:rPr>
              <a:t>nformality </a:t>
            </a:r>
            <a:r>
              <a:rPr lang="en-GB" sz="3400" dirty="0">
                <a:latin typeface="Arial Rounded MT Bold" panose="020F0704030504030204" pitchFamily="34" charset="0"/>
              </a:rPr>
              <a:t>in Zimbabwe is due to </a:t>
            </a:r>
            <a:r>
              <a:rPr lang="en-GB" sz="3400" dirty="0" smtClean="0">
                <a:latin typeface="Arial Rounded MT Bold" panose="020F0704030504030204" pitchFamily="34" charset="0"/>
              </a:rPr>
              <a:t>privatisation</a:t>
            </a:r>
            <a:r>
              <a:rPr lang="en-GB" sz="3400" dirty="0">
                <a:latin typeface="Arial Rounded MT Bold" panose="020F0704030504030204" pitchFamily="34" charset="0"/>
              </a:rPr>
              <a:t>, liberalisation and limited job opportunities (Bratton and Masunungure, 2011; Njaya, 2014).</a:t>
            </a:r>
            <a:endParaRPr lang="en-US" sz="3400" dirty="0">
              <a:latin typeface="Arial Rounded MT Bold" panose="020F0704030504030204" pitchFamily="34" charset="0"/>
            </a:endParaRPr>
          </a:p>
          <a:p>
            <a:pPr lvl="0" algn="just"/>
            <a:r>
              <a:rPr lang="en-GB" sz="3400" dirty="0">
                <a:latin typeface="Arial Rounded MT Bold" panose="020F0704030504030204" pitchFamily="34" charset="0"/>
              </a:rPr>
              <a:t> More than 90% of Zimbabwe’s economy is informal (ILO, 2018) and contributes 48% and 42% of the </a:t>
            </a:r>
            <a:r>
              <a:rPr lang="en-GB" sz="3400" dirty="0" smtClean="0">
                <a:latin typeface="Arial Rounded MT Bold" panose="020F0704030504030204" pitchFamily="34" charset="0"/>
              </a:rPr>
              <a:t>GDP and </a:t>
            </a:r>
            <a:r>
              <a:rPr lang="en-GB" sz="3400" dirty="0">
                <a:latin typeface="Arial Rounded MT Bold" panose="020F0704030504030204" pitchFamily="34" charset="0"/>
              </a:rPr>
              <a:t>total national employment </a:t>
            </a:r>
            <a:endParaRPr lang="en-US" sz="3400" dirty="0">
              <a:latin typeface="Arial Rounded MT Bold" panose="020F0704030504030204" pitchFamily="34" charset="0"/>
            </a:endParaRPr>
          </a:p>
          <a:p>
            <a:pPr lvl="0" algn="just"/>
            <a:r>
              <a:rPr lang="en-GB" sz="3400" dirty="0">
                <a:latin typeface="Arial Rounded MT Bold" panose="020F0704030504030204" pitchFamily="34" charset="0"/>
              </a:rPr>
              <a:t>Street vending is proliferating in Harare irrespective of laws such  as The Harare (Hawkers) by-laws 2013 .</a:t>
            </a:r>
            <a:endParaRPr lang="en-US" sz="3400" dirty="0">
              <a:latin typeface="Arial Rounded MT Bold" panose="020F0704030504030204" pitchFamily="34" charset="0"/>
            </a:endParaRPr>
          </a:p>
          <a:p>
            <a:pPr lvl="0" algn="just"/>
            <a:r>
              <a:rPr lang="en-GB" sz="3400" dirty="0">
                <a:latin typeface="Arial Rounded MT Bold" panose="020F0704030504030204" pitchFamily="34" charset="0"/>
              </a:rPr>
              <a:t>In 2005 </a:t>
            </a:r>
            <a:r>
              <a:rPr lang="en-GB" sz="3400" dirty="0" smtClean="0">
                <a:latin typeface="Arial Rounded MT Bold" panose="020F0704030504030204" pitchFamily="34" charset="0"/>
              </a:rPr>
              <a:t>Operation </a:t>
            </a:r>
            <a:r>
              <a:rPr lang="en-GB" sz="3400" dirty="0">
                <a:latin typeface="Arial Rounded MT Bold" panose="020F0704030504030204" pitchFamily="34" charset="0"/>
              </a:rPr>
              <a:t>Restore </a:t>
            </a:r>
            <a:r>
              <a:rPr lang="en-GB" sz="3400" dirty="0" smtClean="0">
                <a:latin typeface="Arial Rounded MT Bold" panose="020F0704030504030204" pitchFamily="34" charset="0"/>
              </a:rPr>
              <a:t>Order was initiated  </a:t>
            </a:r>
            <a:r>
              <a:rPr lang="en-GB" sz="3400" dirty="0">
                <a:latin typeface="Arial Rounded MT Bold" panose="020F0704030504030204" pitchFamily="34" charset="0"/>
              </a:rPr>
              <a:t>to remove slums and informal enterprises </a:t>
            </a:r>
            <a:r>
              <a:rPr lang="en-GB" sz="3400" dirty="0" smtClean="0">
                <a:latin typeface="Arial Rounded MT Bold" panose="020F0704030504030204" pitchFamily="34" charset="0"/>
              </a:rPr>
              <a:t>(Tibaijuka, 2005)</a:t>
            </a:r>
            <a:endParaRPr lang="en-US" sz="3400" dirty="0"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538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Objective(s) / Research Questions   of the study </a:t>
            </a:r>
            <a:endParaRPr lang="en-US" sz="3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400" dirty="0" smtClean="0">
                <a:latin typeface="Arial Rounded MT Bold" panose="020F0704030504030204" pitchFamily="34" charset="0"/>
              </a:rPr>
              <a:t>The </a:t>
            </a:r>
            <a:r>
              <a:rPr lang="en-US" sz="2400" dirty="0">
                <a:latin typeface="Arial Rounded MT Bold" panose="020F0704030504030204" pitchFamily="34" charset="0"/>
              </a:rPr>
              <a:t>study sought to explore the extent to which the social </a:t>
            </a:r>
            <a:r>
              <a:rPr lang="en-US" sz="2400" dirty="0" smtClean="0">
                <a:latin typeface="Arial Rounded MT Bold" panose="020F0704030504030204" pitchFamily="34" charset="0"/>
              </a:rPr>
              <a:t>protection  </a:t>
            </a:r>
            <a:r>
              <a:rPr lang="en-US" sz="2400" dirty="0">
                <a:latin typeface="Arial Rounded MT Bold" panose="020F0704030504030204" pitchFamily="34" charset="0"/>
              </a:rPr>
              <a:t>policy of </a:t>
            </a:r>
            <a:r>
              <a:rPr lang="en-US" sz="2400" dirty="0" smtClean="0">
                <a:latin typeface="Arial Rounded MT Bold" panose="020F0704030504030204" pitchFamily="34" charset="0"/>
              </a:rPr>
              <a:t>Zimbabwe </a:t>
            </a:r>
            <a:r>
              <a:rPr lang="en-US" sz="2400" dirty="0">
                <a:latin typeface="Arial Rounded MT Bold" panose="020F0704030504030204" pitchFamily="34" charset="0"/>
              </a:rPr>
              <a:t>has excluded informal sector </a:t>
            </a:r>
            <a:r>
              <a:rPr lang="en-US" sz="2400" dirty="0" smtClean="0">
                <a:latin typeface="Arial Rounded MT Bold" panose="020F0704030504030204" pitchFamily="34" charset="0"/>
              </a:rPr>
              <a:t>practitioners</a:t>
            </a:r>
            <a:endParaRPr lang="en-US" sz="2400" dirty="0">
              <a:latin typeface="Arial Rounded MT Bold" panose="020F0704030504030204" pitchFamily="34" charset="0"/>
            </a:endParaRPr>
          </a:p>
          <a:p>
            <a:pPr marL="0" lvl="0" indent="0" algn="just">
              <a:buNone/>
            </a:pPr>
            <a:r>
              <a:rPr lang="en-US" sz="2400" b="1" dirty="0">
                <a:latin typeface="Arial Rounded MT Bold" panose="020F0704030504030204" pitchFamily="34" charset="0"/>
              </a:rPr>
              <a:t>Research Questions</a:t>
            </a:r>
          </a:p>
          <a:p>
            <a:pPr lvl="0" algn="just"/>
            <a:r>
              <a:rPr lang="en-US" sz="2400" dirty="0">
                <a:latin typeface="Arial Rounded MT Bold" panose="020F0704030504030204" pitchFamily="34" charset="0"/>
              </a:rPr>
              <a:t>To achieve the above objective, the following research questions were formulated:</a:t>
            </a:r>
          </a:p>
          <a:p>
            <a:pPr lvl="0" algn="just"/>
            <a:r>
              <a:rPr lang="en-US" sz="2400" dirty="0" smtClean="0">
                <a:latin typeface="Arial Rounded MT Bold" panose="020F0704030504030204" pitchFamily="34" charset="0"/>
              </a:rPr>
              <a:t>(RQ1): What </a:t>
            </a:r>
            <a:r>
              <a:rPr lang="en-US" sz="2400" dirty="0">
                <a:latin typeface="Arial Rounded MT Bold" panose="020F0704030504030204" pitchFamily="34" charset="0"/>
              </a:rPr>
              <a:t>is the current social protection policy for informal sector workers in Zimbabwe?</a:t>
            </a:r>
          </a:p>
          <a:p>
            <a:pPr lvl="0" algn="just"/>
            <a:r>
              <a:rPr lang="en-US" sz="2400" dirty="0" smtClean="0">
                <a:latin typeface="Arial Rounded MT Bold" panose="020F0704030504030204" pitchFamily="34" charset="0"/>
              </a:rPr>
              <a:t>(</a:t>
            </a:r>
            <a:r>
              <a:rPr lang="en-US" sz="2400" dirty="0">
                <a:latin typeface="Arial Rounded MT Bold" panose="020F0704030504030204" pitchFamily="34" charset="0"/>
              </a:rPr>
              <a:t>RQ2): What   </a:t>
            </a:r>
            <a:r>
              <a:rPr lang="en-US" sz="2400" dirty="0" smtClean="0">
                <a:latin typeface="Arial Rounded MT Bold" panose="020F0704030504030204" pitchFamily="34" charset="0"/>
              </a:rPr>
              <a:t>are </a:t>
            </a:r>
            <a:r>
              <a:rPr lang="en-US" sz="2400" dirty="0">
                <a:latin typeface="Arial Rounded MT Bold" panose="020F0704030504030204" pitchFamily="34" charset="0"/>
              </a:rPr>
              <a:t>the opportunities and the limitations towards the creation of a viable social protection policy for informal sector workers?</a:t>
            </a:r>
          </a:p>
          <a:p>
            <a:pPr lvl="0" algn="just"/>
            <a:r>
              <a:rPr lang="en-US" sz="2400" dirty="0" smtClean="0">
                <a:latin typeface="Arial Rounded MT Bold" panose="020F0704030504030204" pitchFamily="34" charset="0"/>
              </a:rPr>
              <a:t>(RQ3</a:t>
            </a:r>
            <a:r>
              <a:rPr lang="en-US" sz="2400" dirty="0">
                <a:latin typeface="Arial Rounded MT Bold" panose="020F0704030504030204" pitchFamily="34" charset="0"/>
              </a:rPr>
              <a:t>): Is there an alternative model for the implementation of the social protection policy for informal sector workers in Zimbabwe?</a:t>
            </a:r>
          </a:p>
        </p:txBody>
      </p:sp>
    </p:spTree>
    <p:extLst>
      <p:ext uri="{BB962C8B-B14F-4D97-AF65-F5344CB8AC3E}">
        <p14:creationId xmlns:p14="http://schemas.microsoft.com/office/powerpoint/2010/main" val="2211654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Conceptual framework for social protection for informal workers</a:t>
            </a: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 </a:t>
            </a:r>
            <a:r>
              <a:rPr lang="en-US" dirty="0">
                <a:latin typeface="Arial Rounded MT Bold" panose="020F0704030504030204" pitchFamily="34" charset="0"/>
              </a:rPr>
              <a:t>conceptual framework for social protection was developed by WIEGO (1999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</a:rPr>
              <a:t>Social protection schemes are based on a paper presented at the WIEGO-ILO STEP joint workshop “Social Protection for Women in the Informal </a:t>
            </a:r>
            <a:r>
              <a:rPr lang="en-US" dirty="0" smtClean="0">
                <a:latin typeface="Arial Rounded MT Bold" panose="020F0704030504030204" pitchFamily="34" charset="0"/>
              </a:rPr>
              <a:t>Sector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 </a:t>
            </a:r>
            <a:r>
              <a:rPr lang="en-US" dirty="0">
                <a:latin typeface="Arial Rounded MT Bold" panose="020F0704030504030204" pitchFamily="34" charset="0"/>
              </a:rPr>
              <a:t>The main question </a:t>
            </a:r>
            <a:r>
              <a:rPr lang="en-US" dirty="0" smtClean="0">
                <a:latin typeface="Arial Rounded MT Bold" panose="020F0704030504030204" pitchFamily="34" charset="0"/>
              </a:rPr>
              <a:t>from the conference was : </a:t>
            </a:r>
          </a:p>
          <a:p>
            <a:pPr marL="0" indent="0">
              <a:buNone/>
            </a:pPr>
            <a:r>
              <a:rPr lang="en-US" dirty="0" smtClean="0">
                <a:latin typeface="Arial Rounded MT Bold" panose="020F0704030504030204" pitchFamily="34" charset="0"/>
              </a:rPr>
              <a:t>“</a:t>
            </a:r>
            <a:r>
              <a:rPr lang="en-US" i="1" dirty="0">
                <a:latin typeface="Arial Rounded MT Bold" panose="020F0704030504030204" pitchFamily="34" charset="0"/>
              </a:rPr>
              <a:t>Under what circumstances can which kind of workers in the informal economy secure access to what core measures of provision, which can be incrementally improved upon in the future” </a:t>
            </a:r>
            <a:r>
              <a:rPr lang="en-US" dirty="0">
                <a:latin typeface="Arial Rounded MT Bold" panose="020F0704030504030204" pitchFamily="34" charset="0"/>
              </a:rPr>
              <a:t>(WIEGO, 1999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  <a:endParaRPr lang="en-US" i="1" dirty="0"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Core </a:t>
            </a:r>
            <a:r>
              <a:rPr lang="en-US" dirty="0">
                <a:latin typeface="Arial Rounded MT Bold" panose="020F0704030504030204" pitchFamily="34" charset="0"/>
              </a:rPr>
              <a:t>elements of this framework depends on the understanding that social protection is an undisputable part of work (WIEGO, 1999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A </a:t>
            </a:r>
            <a:r>
              <a:rPr lang="en-US" dirty="0">
                <a:latin typeface="Arial Rounded MT Bold" panose="020F0704030504030204" pitchFamily="34" charset="0"/>
              </a:rPr>
              <a:t>sustainable social protection scheme should be able to withstand contingencies or shocks e.g. climate change  </a:t>
            </a:r>
          </a:p>
        </p:txBody>
      </p:sp>
    </p:spTree>
    <p:extLst>
      <p:ext uri="{BB962C8B-B14F-4D97-AF65-F5344CB8AC3E}">
        <p14:creationId xmlns:p14="http://schemas.microsoft.com/office/powerpoint/2010/main" val="1890243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Key attributes of social protection programmes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694147"/>
              </p:ext>
            </p:extLst>
          </p:nvPr>
        </p:nvGraphicFramePr>
        <p:xfrm>
          <a:off x="1187448" y="1690688"/>
          <a:ext cx="9817103" cy="4425339"/>
        </p:xfrm>
        <a:graphic>
          <a:graphicData uri="http://schemas.openxmlformats.org/drawingml/2006/table">
            <a:tbl>
              <a:tblPr firstRow="1" firstCol="1" bandRow="1"/>
              <a:tblGrid>
                <a:gridCol w="2641603">
                  <a:extLst>
                    <a:ext uri="{9D8B030D-6E8A-4147-A177-3AD203B41FA5}">
                      <a16:colId xmlns:a16="http://schemas.microsoft.com/office/drawing/2014/main" xmlns="" val="2639341961"/>
                    </a:ext>
                  </a:extLst>
                </a:gridCol>
                <a:gridCol w="7175500">
                  <a:extLst>
                    <a:ext uri="{9D8B030D-6E8A-4147-A177-3AD203B41FA5}">
                      <a16:colId xmlns:a16="http://schemas.microsoft.com/office/drawing/2014/main" xmlns="" val="230238208"/>
                    </a:ext>
                  </a:extLst>
                </a:gridCol>
              </a:tblGrid>
              <a:tr h="58654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Attribute </a:t>
                      </a:r>
                      <a:endParaRPr lang="en-US" sz="28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Explanation </a:t>
                      </a:r>
                      <a:endParaRPr lang="en-US" sz="2800" dirty="0">
                        <a:effectLst/>
                        <a:latin typeface="Arial Rounded MT Bold" panose="020F07040305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0252848"/>
                  </a:ext>
                </a:extLst>
              </a:tr>
              <a:tr h="7172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Consistency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There should be certainty that the services or benefits will be provided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0981400"/>
                  </a:ext>
                </a:extLst>
              </a:tr>
              <a:tr h="7172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Predictability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Beneficiaries should know when to expect services or access benefits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96309810"/>
                  </a:ext>
                </a:extLst>
              </a:tr>
              <a:tr h="6544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services or benefits should meet the identified needs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41155083"/>
                  </a:ext>
                </a:extLst>
              </a:tr>
              <a:tr h="65445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Sustainability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benefits should have long lasting effects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9197999"/>
                  </a:ext>
                </a:extLst>
              </a:tr>
              <a:tr h="71726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i="1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Transparency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Arial Rounded MT Bold" panose="020F07040305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criteria used to select beneficiaries should be clear and understandable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4801516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970550" y="90100"/>
            <a:ext cx="197419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 Gandure (2009)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86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Research methods </a:t>
            </a:r>
            <a:endParaRPr lang="en-US" sz="3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GB" dirty="0">
                <a:latin typeface="Arial Rounded MT Bold" panose="020F0704030504030204" pitchFamily="34" charset="0"/>
              </a:rPr>
              <a:t>Archival and secondary data (including a </a:t>
            </a:r>
            <a:r>
              <a:rPr lang="en-GB" dirty="0" smtClean="0">
                <a:latin typeface="Arial Rounded MT Bold" panose="020F0704030504030204" pitchFamily="34" charset="0"/>
              </a:rPr>
              <a:t>policy analysis)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lvl="0" algn="just"/>
            <a:r>
              <a:rPr lang="en-GB" dirty="0" smtClean="0">
                <a:latin typeface="Arial Rounded MT Bold" panose="020F0704030504030204" pitchFamily="34" charset="0"/>
              </a:rPr>
              <a:t>Semi-structured </a:t>
            </a:r>
            <a:r>
              <a:rPr lang="en-GB" dirty="0">
                <a:latin typeface="Arial Rounded MT Bold" panose="020F0704030504030204" pitchFamily="34" charset="0"/>
              </a:rPr>
              <a:t>interviews </a:t>
            </a:r>
            <a:r>
              <a:rPr lang="en-GB" dirty="0" smtClean="0">
                <a:latin typeface="Arial Rounded MT Bold" panose="020F0704030504030204" pitchFamily="34" charset="0"/>
              </a:rPr>
              <a:t>with 20 vendors (random sampling) and 10 institutional </a:t>
            </a:r>
            <a:r>
              <a:rPr lang="en-GB" dirty="0">
                <a:latin typeface="Arial Rounded MT Bold" panose="020F0704030504030204" pitchFamily="34" charset="0"/>
              </a:rPr>
              <a:t>and community role </a:t>
            </a:r>
            <a:r>
              <a:rPr lang="en-GB" dirty="0" smtClean="0">
                <a:latin typeface="Arial Rounded MT Bold" panose="020F0704030504030204" pitchFamily="34" charset="0"/>
              </a:rPr>
              <a:t>players (purposive sampling )</a:t>
            </a:r>
            <a:endParaRPr lang="en-US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en-GB" dirty="0" smtClean="0">
                <a:latin typeface="Arial Rounded MT Bold" panose="020F0704030504030204" pitchFamily="34" charset="0"/>
              </a:rPr>
              <a:t>Structured </a:t>
            </a:r>
            <a:r>
              <a:rPr lang="en-GB" dirty="0">
                <a:latin typeface="Arial Rounded MT Bold" panose="020F0704030504030204" pitchFamily="34" charset="0"/>
              </a:rPr>
              <a:t>participant observation  </a:t>
            </a:r>
            <a:r>
              <a:rPr lang="en-GB" dirty="0" smtClean="0">
                <a:latin typeface="Arial Rounded MT Bold" panose="020F0704030504030204" pitchFamily="34" charset="0"/>
              </a:rPr>
              <a:t>entails - </a:t>
            </a:r>
            <a:r>
              <a:rPr lang="en-GB" dirty="0">
                <a:latin typeface="Arial Rounded MT Bold" panose="020F0704030504030204" pitchFamily="34" charset="0"/>
              </a:rPr>
              <a:t>What is going on here? </a:t>
            </a:r>
            <a:endParaRPr lang="en-GB" dirty="0" smtClean="0">
              <a:latin typeface="Arial Rounded MT Bold" panose="020F0704030504030204" pitchFamily="34" charset="0"/>
            </a:endParaRPr>
          </a:p>
          <a:p>
            <a:pPr algn="just"/>
            <a:r>
              <a:rPr lang="en-GB" dirty="0" smtClean="0">
                <a:latin typeface="Arial Rounded MT Bold" panose="020F0704030504030204" pitchFamily="34" charset="0"/>
              </a:rPr>
              <a:t>The study was carried out in Harare's CBD.  Harare is  the capital , judiciary , industrial  and political nerve centre of Zimbabwe .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863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0"/>
              </a:rPr>
              <a:t>D</a:t>
            </a:r>
            <a:r>
              <a:rPr lang="en-GB" sz="3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ata </a:t>
            </a:r>
            <a:r>
              <a:rPr lang="en-GB" sz="3600" dirty="0">
                <a:solidFill>
                  <a:srgbClr val="0070C0"/>
                </a:solidFill>
                <a:latin typeface="Arial Rounded MT Bold" panose="020F0704030504030204" pitchFamily="34" charset="0"/>
              </a:rPr>
              <a:t>management and analysis</a:t>
            </a:r>
            <a:endParaRPr lang="en-US" sz="3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sz="3300" dirty="0" smtClean="0">
                <a:latin typeface="Arial Rounded MT Bold" panose="020F0704030504030204" pitchFamily="34" charset="0"/>
              </a:rPr>
              <a:t>Qualitative thematic data </a:t>
            </a:r>
            <a:r>
              <a:rPr lang="en-GB" sz="3300" dirty="0">
                <a:latin typeface="Arial Rounded MT Bold" panose="020F0704030504030204" pitchFamily="34" charset="0"/>
              </a:rPr>
              <a:t>analysis </a:t>
            </a:r>
            <a:r>
              <a:rPr lang="en-GB" sz="3300" dirty="0" smtClean="0">
                <a:latin typeface="Arial Rounded MT Bold" panose="020F0704030504030204" pitchFamily="34" charset="0"/>
              </a:rPr>
              <a:t>was through </a:t>
            </a:r>
            <a:r>
              <a:rPr lang="en-GB" sz="3300" dirty="0">
                <a:latin typeface="Arial Rounded MT Bold" panose="020F0704030504030204" pitchFamily="34" charset="0"/>
              </a:rPr>
              <a:t>the a</a:t>
            </a:r>
            <a:r>
              <a:rPr lang="en-GB" sz="3300" dirty="0" smtClean="0">
                <a:latin typeface="Arial Rounded MT Bold" panose="020F0704030504030204" pitchFamily="34" charset="0"/>
              </a:rPr>
              <a:t> </a:t>
            </a:r>
            <a:r>
              <a:rPr lang="en-GB" sz="3300" dirty="0">
                <a:latin typeface="Arial Rounded MT Bold" panose="020F0704030504030204" pitchFamily="34" charset="0"/>
              </a:rPr>
              <a:t>three-stage interactive structure (Miles and Huberman, 1994</a:t>
            </a:r>
            <a:r>
              <a:rPr lang="en-GB" sz="3300" dirty="0" smtClean="0">
                <a:latin typeface="Arial Rounded MT Bold" panose="020F0704030504030204" pitchFamily="34" charset="0"/>
              </a:rPr>
              <a:t>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3300" dirty="0" smtClean="0">
                <a:latin typeface="Arial Rounded MT Bold" panose="020F0704030504030204" pitchFamily="34" charset="0"/>
              </a:rPr>
              <a:t>Data </a:t>
            </a:r>
            <a:r>
              <a:rPr lang="en-GB" sz="3300" dirty="0">
                <a:latin typeface="Arial Rounded MT Bold" panose="020F0704030504030204" pitchFamily="34" charset="0"/>
              </a:rPr>
              <a:t>reduction is an iterative and continuing process which produces summaries and coding as well as various ways to display data (e.g. frequency counts and matrices).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3300" dirty="0" smtClean="0">
                <a:latin typeface="Arial Rounded MT Bold" panose="020F0704030504030204" pitchFamily="34" charset="0"/>
              </a:rPr>
              <a:t> </a:t>
            </a:r>
            <a:r>
              <a:rPr lang="en-GB" sz="3300" dirty="0">
                <a:latin typeface="Arial Rounded MT Bold" panose="020F0704030504030204" pitchFamily="34" charset="0"/>
              </a:rPr>
              <a:t>D</a:t>
            </a:r>
            <a:r>
              <a:rPr lang="en-GB" sz="3300" dirty="0" smtClean="0">
                <a:latin typeface="Arial Rounded MT Bold" panose="020F0704030504030204" pitchFamily="34" charset="0"/>
              </a:rPr>
              <a:t>ata coded </a:t>
            </a:r>
            <a:r>
              <a:rPr lang="en-GB" sz="3300" dirty="0">
                <a:latin typeface="Arial Rounded MT Bold" panose="020F0704030504030204" pitchFamily="34" charset="0"/>
              </a:rPr>
              <a:t>into themes.  Patterns emanating from the data </a:t>
            </a:r>
            <a:r>
              <a:rPr lang="en-GB" sz="3300" dirty="0" smtClean="0">
                <a:latin typeface="Arial Rounded MT Bold" panose="020F0704030504030204" pitchFamily="34" charset="0"/>
              </a:rPr>
              <a:t>were noted </a:t>
            </a:r>
            <a:r>
              <a:rPr lang="en-GB" sz="3300" dirty="0">
                <a:latin typeface="Arial Rounded MT Bold" panose="020F0704030504030204" pitchFamily="34" charset="0"/>
              </a:rPr>
              <a:t>down for further analysis (Strauss and Corbin, 1990).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3300" dirty="0" smtClean="0">
                <a:latin typeface="Arial Rounded MT Bold" panose="020F0704030504030204" pitchFamily="34" charset="0"/>
              </a:rPr>
              <a:t>Data analysis for </a:t>
            </a:r>
            <a:r>
              <a:rPr lang="en-GB" sz="3300" dirty="0">
                <a:latin typeface="Arial Rounded MT Bold" panose="020F0704030504030204" pitchFamily="34" charset="0"/>
              </a:rPr>
              <a:t>further </a:t>
            </a:r>
            <a:r>
              <a:rPr lang="en-GB" sz="3300" dirty="0" smtClean="0">
                <a:latin typeface="Arial Rounded MT Bold" panose="020F0704030504030204" pitchFamily="34" charset="0"/>
              </a:rPr>
              <a:t>validation of  </a:t>
            </a:r>
            <a:r>
              <a:rPr lang="en-GB" sz="3300" dirty="0">
                <a:latin typeface="Arial Rounded MT Bold" panose="020F0704030504030204" pitchFamily="34" charset="0"/>
              </a:rPr>
              <a:t>emerging themes. </a:t>
            </a:r>
            <a:endParaRPr lang="en-GB" sz="3300" dirty="0" smtClean="0">
              <a:latin typeface="Arial Rounded MT Bold" panose="020F0704030504030204" pitchFamily="34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3300" dirty="0" smtClean="0">
                <a:latin typeface="Arial Rounded MT Bold" panose="020F0704030504030204" pitchFamily="34" charset="0"/>
              </a:rPr>
              <a:t>Conclusions were </a:t>
            </a:r>
            <a:r>
              <a:rPr lang="en-GB" sz="3300" dirty="0">
                <a:latin typeface="Arial Rounded MT Bold" panose="020F0704030504030204" pitchFamily="34" charset="0"/>
              </a:rPr>
              <a:t>drawn by testing the data credibility. Data display will be in the form of text, graphs, images and tables to show emerging patterns and relationships.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676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1459</TotalTime>
  <Words>1827</Words>
  <Application>Microsoft Office PowerPoint</Application>
  <PresentationFormat>Widescreen</PresentationFormat>
  <Paragraphs>151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Arial Rounded MT Bold</vt:lpstr>
      <vt:lpstr>Calibri</vt:lpstr>
      <vt:lpstr>Calibri Light</vt:lpstr>
      <vt:lpstr>Times New Roman</vt:lpstr>
      <vt:lpstr>Wingdings</vt:lpstr>
      <vt:lpstr>Office Theme</vt:lpstr>
      <vt:lpstr>       Social protection for informal sector practitioners in Harare: Opportunities and limitations </vt:lpstr>
      <vt:lpstr>Background and problem statement </vt:lpstr>
      <vt:lpstr>Background(Cntd)</vt:lpstr>
      <vt:lpstr>The informal sector in Zimbabwe</vt:lpstr>
      <vt:lpstr>Objective(s) / Research Questions   of the study </vt:lpstr>
      <vt:lpstr>Conceptual framework for social protection for informal workers </vt:lpstr>
      <vt:lpstr>Key attributes of social protection programmes </vt:lpstr>
      <vt:lpstr>Research methods </vt:lpstr>
      <vt:lpstr>Data management and analysis</vt:lpstr>
      <vt:lpstr>Results and Discussion</vt:lpstr>
      <vt:lpstr>Traditional forms of social security </vt:lpstr>
      <vt:lpstr>Traditional forms of social security  (contd) </vt:lpstr>
      <vt:lpstr>Challenges to social protection initiatives in the informal economy</vt:lpstr>
      <vt:lpstr>The role of NSSA in social protection </vt:lpstr>
      <vt:lpstr>NSSA and informal sector workers</vt:lpstr>
      <vt:lpstr>Limitations of formal social protection schemes to cover the informal sector</vt:lpstr>
      <vt:lpstr>Extending formal social security to the informal sector </vt:lpstr>
      <vt:lpstr>Extending formal social security to the informal sector (cntd )</vt:lpstr>
      <vt:lpstr>Conclusion  </vt:lpstr>
      <vt:lpstr> Recommendations / Policy Implications  </vt:lpstr>
      <vt:lpstr>Tatenda ! Thank You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tanyanyiwavi@gmail.com</dc:creator>
  <cp:lastModifiedBy>AP-RIC</cp:lastModifiedBy>
  <cp:revision>78</cp:revision>
  <dcterms:created xsi:type="dcterms:W3CDTF">2019-04-08T15:20:21Z</dcterms:created>
  <dcterms:modified xsi:type="dcterms:W3CDTF">2019-12-03T09:18:52Z</dcterms:modified>
</cp:coreProperties>
</file>