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3" r:id="rId8"/>
    <p:sldId id="262" r:id="rId9"/>
    <p:sldId id="264" r:id="rId10"/>
    <p:sldId id="265"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588" autoAdjust="0"/>
    <p:restoredTop sz="94662" autoAdjust="0"/>
  </p:normalViewPr>
  <p:slideViewPr>
    <p:cSldViewPr>
      <p:cViewPr varScale="1">
        <p:scale>
          <a:sx n="116" d="100"/>
          <a:sy n="116" d="100"/>
        </p:scale>
        <p:origin x="2178" y="10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AFCB054-4046-449C-93B0-7277903C0669}" type="datetimeFigureOut">
              <a:rPr lang="en-US" smtClean="0"/>
              <a:t>12/3/2019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E2E2C0-443E-452D-9850-7952AB329741}" type="slidenum">
              <a:rPr lang="en-US" smtClean="0"/>
              <a:t>‹#›</a:t>
            </a:fld>
            <a:endParaRPr lang="en-US"/>
          </a:p>
        </p:txBody>
      </p:sp>
    </p:spTree>
    <p:extLst>
      <p:ext uri="{BB962C8B-B14F-4D97-AF65-F5344CB8AC3E}">
        <p14:creationId xmlns:p14="http://schemas.microsoft.com/office/powerpoint/2010/main" val="18988221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FCB054-4046-449C-93B0-7277903C0669}" type="datetimeFigureOut">
              <a:rPr lang="en-US" smtClean="0"/>
              <a:t>12/3/2019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E2E2C0-443E-452D-9850-7952AB329741}" type="slidenum">
              <a:rPr lang="en-US" smtClean="0"/>
              <a:t>‹#›</a:t>
            </a:fld>
            <a:endParaRPr lang="en-US"/>
          </a:p>
        </p:txBody>
      </p:sp>
    </p:spTree>
    <p:extLst>
      <p:ext uri="{BB962C8B-B14F-4D97-AF65-F5344CB8AC3E}">
        <p14:creationId xmlns:p14="http://schemas.microsoft.com/office/powerpoint/2010/main" val="7070458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FCB054-4046-449C-93B0-7277903C0669}" type="datetimeFigureOut">
              <a:rPr lang="en-US" smtClean="0"/>
              <a:t>12/3/2019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E2E2C0-443E-452D-9850-7952AB329741}" type="slidenum">
              <a:rPr lang="en-US" smtClean="0"/>
              <a:t>‹#›</a:t>
            </a:fld>
            <a:endParaRPr lang="en-US"/>
          </a:p>
        </p:txBody>
      </p:sp>
    </p:spTree>
    <p:extLst>
      <p:ext uri="{BB962C8B-B14F-4D97-AF65-F5344CB8AC3E}">
        <p14:creationId xmlns:p14="http://schemas.microsoft.com/office/powerpoint/2010/main" val="30288658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FCB054-4046-449C-93B0-7277903C0669}" type="datetimeFigureOut">
              <a:rPr lang="en-US" smtClean="0"/>
              <a:t>12/3/2019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E2E2C0-443E-452D-9850-7952AB329741}" type="slidenum">
              <a:rPr lang="en-US" smtClean="0"/>
              <a:t>‹#›</a:t>
            </a:fld>
            <a:endParaRPr lang="en-US"/>
          </a:p>
        </p:txBody>
      </p:sp>
    </p:spTree>
    <p:extLst>
      <p:ext uri="{BB962C8B-B14F-4D97-AF65-F5344CB8AC3E}">
        <p14:creationId xmlns:p14="http://schemas.microsoft.com/office/powerpoint/2010/main" val="1776207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AFCB054-4046-449C-93B0-7277903C0669}" type="datetimeFigureOut">
              <a:rPr lang="en-US" smtClean="0"/>
              <a:t>12/3/2019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E2E2C0-443E-452D-9850-7952AB329741}" type="slidenum">
              <a:rPr lang="en-US" smtClean="0"/>
              <a:t>‹#›</a:t>
            </a:fld>
            <a:endParaRPr lang="en-US"/>
          </a:p>
        </p:txBody>
      </p:sp>
    </p:spTree>
    <p:extLst>
      <p:ext uri="{BB962C8B-B14F-4D97-AF65-F5344CB8AC3E}">
        <p14:creationId xmlns:p14="http://schemas.microsoft.com/office/powerpoint/2010/main" val="17363505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AFCB054-4046-449C-93B0-7277903C0669}" type="datetimeFigureOut">
              <a:rPr lang="en-US" smtClean="0"/>
              <a:t>12/3/2019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E2E2C0-443E-452D-9850-7952AB329741}" type="slidenum">
              <a:rPr lang="en-US" smtClean="0"/>
              <a:t>‹#›</a:t>
            </a:fld>
            <a:endParaRPr lang="en-US"/>
          </a:p>
        </p:txBody>
      </p:sp>
    </p:spTree>
    <p:extLst>
      <p:ext uri="{BB962C8B-B14F-4D97-AF65-F5344CB8AC3E}">
        <p14:creationId xmlns:p14="http://schemas.microsoft.com/office/powerpoint/2010/main" val="20210667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AFCB054-4046-449C-93B0-7277903C0669}" type="datetimeFigureOut">
              <a:rPr lang="en-US" smtClean="0"/>
              <a:t>12/3/2019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3E2E2C0-443E-452D-9850-7952AB329741}" type="slidenum">
              <a:rPr lang="en-US" smtClean="0"/>
              <a:t>‹#›</a:t>
            </a:fld>
            <a:endParaRPr lang="en-US"/>
          </a:p>
        </p:txBody>
      </p:sp>
    </p:spTree>
    <p:extLst>
      <p:ext uri="{BB962C8B-B14F-4D97-AF65-F5344CB8AC3E}">
        <p14:creationId xmlns:p14="http://schemas.microsoft.com/office/powerpoint/2010/main" val="28668487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AFCB054-4046-449C-93B0-7277903C0669}" type="datetimeFigureOut">
              <a:rPr lang="en-US" smtClean="0"/>
              <a:t>12/3/2019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3E2E2C0-443E-452D-9850-7952AB329741}" type="slidenum">
              <a:rPr lang="en-US" smtClean="0"/>
              <a:t>‹#›</a:t>
            </a:fld>
            <a:endParaRPr lang="en-US"/>
          </a:p>
        </p:txBody>
      </p:sp>
    </p:spTree>
    <p:extLst>
      <p:ext uri="{BB962C8B-B14F-4D97-AF65-F5344CB8AC3E}">
        <p14:creationId xmlns:p14="http://schemas.microsoft.com/office/powerpoint/2010/main" val="40534742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FCB054-4046-449C-93B0-7277903C0669}" type="datetimeFigureOut">
              <a:rPr lang="en-US" smtClean="0"/>
              <a:t>12/3/2019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3E2E2C0-443E-452D-9850-7952AB329741}" type="slidenum">
              <a:rPr lang="en-US" smtClean="0"/>
              <a:t>‹#›</a:t>
            </a:fld>
            <a:endParaRPr lang="en-US"/>
          </a:p>
        </p:txBody>
      </p:sp>
    </p:spTree>
    <p:extLst>
      <p:ext uri="{BB962C8B-B14F-4D97-AF65-F5344CB8AC3E}">
        <p14:creationId xmlns:p14="http://schemas.microsoft.com/office/powerpoint/2010/main" val="40350677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FCB054-4046-449C-93B0-7277903C0669}" type="datetimeFigureOut">
              <a:rPr lang="en-US" smtClean="0"/>
              <a:t>12/3/2019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E2E2C0-443E-452D-9850-7952AB329741}" type="slidenum">
              <a:rPr lang="en-US" smtClean="0"/>
              <a:t>‹#›</a:t>
            </a:fld>
            <a:endParaRPr lang="en-US"/>
          </a:p>
        </p:txBody>
      </p:sp>
    </p:spTree>
    <p:extLst>
      <p:ext uri="{BB962C8B-B14F-4D97-AF65-F5344CB8AC3E}">
        <p14:creationId xmlns:p14="http://schemas.microsoft.com/office/powerpoint/2010/main" val="29247800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FCB054-4046-449C-93B0-7277903C0669}" type="datetimeFigureOut">
              <a:rPr lang="en-US" smtClean="0"/>
              <a:t>12/3/2019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E2E2C0-443E-452D-9850-7952AB329741}" type="slidenum">
              <a:rPr lang="en-US" smtClean="0"/>
              <a:t>‹#›</a:t>
            </a:fld>
            <a:endParaRPr lang="en-US"/>
          </a:p>
        </p:txBody>
      </p:sp>
    </p:spTree>
    <p:extLst>
      <p:ext uri="{BB962C8B-B14F-4D97-AF65-F5344CB8AC3E}">
        <p14:creationId xmlns:p14="http://schemas.microsoft.com/office/powerpoint/2010/main" val="34204946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FCB054-4046-449C-93B0-7277903C0669}" type="datetimeFigureOut">
              <a:rPr lang="en-US" smtClean="0"/>
              <a:t>12/3/2019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E2E2C0-443E-452D-9850-7952AB329741}" type="slidenum">
              <a:rPr lang="en-US" smtClean="0"/>
              <a:t>‹#›</a:t>
            </a:fld>
            <a:endParaRPr lang="en-US"/>
          </a:p>
        </p:txBody>
      </p:sp>
    </p:spTree>
    <p:extLst>
      <p:ext uri="{BB962C8B-B14F-4D97-AF65-F5344CB8AC3E}">
        <p14:creationId xmlns:p14="http://schemas.microsoft.com/office/powerpoint/2010/main" val="17270266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457200"/>
            <a:ext cx="8610600" cy="5943600"/>
          </a:xfrm>
        </p:spPr>
        <p:txBody>
          <a:bodyPr/>
          <a:lstStyle/>
          <a:p>
            <a:r>
              <a:rPr lang="en-US" sz="3600" b="1" dirty="0">
                <a:solidFill>
                  <a:schemeClr val="tx2"/>
                </a:solidFill>
              </a:rPr>
              <a:t>SKILLS ACQUISITION AND LABOUR MARKET OPPORTUNITIES FOR GRADUATES OF HIGHER EDUCATION: AN ANALYSIS OF PUBLIC UNIVERSITIES IN CAMEROON</a:t>
            </a:r>
            <a:endParaRPr lang="en-US" sz="3600" dirty="0">
              <a:solidFill>
                <a:schemeClr val="tx2"/>
              </a:solidFill>
            </a:endParaRPr>
          </a:p>
          <a:p>
            <a:r>
              <a:rPr lang="en-US" b="1" dirty="0"/>
              <a:t>By </a:t>
            </a:r>
            <a:endParaRPr lang="en-US" dirty="0"/>
          </a:p>
          <a:p>
            <a:r>
              <a:rPr lang="en-US" sz="4400" b="1" dirty="0">
                <a:solidFill>
                  <a:srgbClr val="00B0F0"/>
                </a:solidFill>
              </a:rPr>
              <a:t>Sophie </a:t>
            </a:r>
            <a:r>
              <a:rPr lang="en-US" sz="4400" b="1" dirty="0" err="1">
                <a:solidFill>
                  <a:srgbClr val="00B0F0"/>
                </a:solidFill>
              </a:rPr>
              <a:t>Ekume</a:t>
            </a:r>
            <a:r>
              <a:rPr lang="en-US" sz="4400" b="1" dirty="0">
                <a:solidFill>
                  <a:srgbClr val="00B0F0"/>
                </a:solidFill>
              </a:rPr>
              <a:t> </a:t>
            </a:r>
            <a:r>
              <a:rPr lang="en-US" sz="4400" b="1" dirty="0" err="1">
                <a:solidFill>
                  <a:srgbClr val="00B0F0"/>
                </a:solidFill>
              </a:rPr>
              <a:t>Etomes</a:t>
            </a:r>
            <a:r>
              <a:rPr lang="en-US" sz="4400" b="1" dirty="0">
                <a:solidFill>
                  <a:srgbClr val="00B0F0"/>
                </a:solidFill>
              </a:rPr>
              <a:t>, PhD</a:t>
            </a:r>
            <a:endParaRPr lang="en-US" sz="4400" dirty="0">
              <a:solidFill>
                <a:srgbClr val="00B0F0"/>
              </a:solidFill>
            </a:endParaRPr>
          </a:p>
          <a:p>
            <a:r>
              <a:rPr lang="en-US" b="1" dirty="0"/>
              <a:t> Department of Educational Foundations and Administration, Faculty of Education, University of </a:t>
            </a:r>
            <a:r>
              <a:rPr lang="en-US" b="1" dirty="0" err="1"/>
              <a:t>Buea</a:t>
            </a:r>
            <a:r>
              <a:rPr lang="en-US" b="1" dirty="0"/>
              <a:t>, Cameroon</a:t>
            </a:r>
            <a:endParaRPr lang="en-US" dirty="0"/>
          </a:p>
          <a:p>
            <a:endParaRPr lang="en-US" dirty="0"/>
          </a:p>
        </p:txBody>
      </p:sp>
    </p:spTree>
    <p:extLst>
      <p:ext uri="{BB962C8B-B14F-4D97-AF65-F5344CB8AC3E}">
        <p14:creationId xmlns:p14="http://schemas.microsoft.com/office/powerpoint/2010/main" val="24898573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8763000" cy="381000"/>
          </a:xfrm>
        </p:spPr>
        <p:txBody>
          <a:bodyPr>
            <a:normAutofit fontScale="90000"/>
          </a:bodyPr>
          <a:lstStyle/>
          <a:p>
            <a:pPr algn="l"/>
            <a:r>
              <a:rPr lang="en-US" dirty="0">
                <a:solidFill>
                  <a:schemeClr val="tx2"/>
                </a:solidFill>
              </a:rPr>
              <a:t>CONTINUE……..</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480526287"/>
              </p:ext>
            </p:extLst>
          </p:nvPr>
        </p:nvGraphicFramePr>
        <p:xfrm>
          <a:off x="152400" y="609600"/>
          <a:ext cx="8915400" cy="6156960"/>
        </p:xfrm>
        <a:graphic>
          <a:graphicData uri="http://schemas.openxmlformats.org/drawingml/2006/table">
            <a:tbl>
              <a:tblPr firstRow="1" bandRow="1">
                <a:tableStyleId>{5C22544A-7EE6-4342-B048-85BDC9FD1C3A}</a:tableStyleId>
              </a:tblPr>
              <a:tblGrid>
                <a:gridCol w="1295400"/>
                <a:gridCol w="3429000"/>
                <a:gridCol w="4191000"/>
              </a:tblGrid>
              <a:tr h="370840">
                <a:tc gridSpan="2">
                  <a:txBody>
                    <a:bodyPr/>
                    <a:lstStyle/>
                    <a:p>
                      <a:r>
                        <a:rPr lang="en-US" sz="2000" dirty="0" smtClean="0"/>
                        <a:t>ENTREPRENEURIAL SKILLS AND EMPLOYMENT OF GRADUATES</a:t>
                      </a:r>
                      <a:endParaRPr lang="en-US" sz="2000" dirty="0"/>
                    </a:p>
                  </a:txBody>
                  <a:tcPr/>
                </a:tc>
                <a:tc hMerge="1">
                  <a:txBody>
                    <a:bodyPr/>
                    <a:lstStyle/>
                    <a:p>
                      <a:endParaRPr lang="en-US" dirty="0"/>
                    </a:p>
                  </a:txBody>
                  <a:tcPr/>
                </a:tc>
                <a:tc>
                  <a:txBody>
                    <a:bodyPr/>
                    <a:lstStyle/>
                    <a:p>
                      <a:r>
                        <a:rPr lang="en-US" sz="2000" dirty="0" smtClean="0"/>
                        <a:t>INDICATORS</a:t>
                      </a:r>
                      <a:endParaRPr lang="en-US" sz="2000" dirty="0"/>
                    </a:p>
                  </a:txBody>
                  <a:tcPr/>
                </a:tc>
              </a:tr>
              <a:tr h="370840">
                <a:tc>
                  <a:txBody>
                    <a:bodyPr/>
                    <a:lstStyle/>
                    <a:p>
                      <a:r>
                        <a:rPr lang="en-US" sz="2000" dirty="0" smtClean="0"/>
                        <a:t>Graduates opinion </a:t>
                      </a:r>
                      <a:endParaRPr lang="en-US" sz="2000" dirty="0"/>
                    </a:p>
                  </a:txBody>
                  <a:tcPr/>
                </a:tc>
                <a:tc>
                  <a:txBody>
                    <a:bodyPr/>
                    <a:lstStyle/>
                    <a:p>
                      <a:pPr marL="342900" indent="-342900">
                        <a:buFontTx/>
                        <a:buChar char="-"/>
                      </a:pPr>
                      <a:r>
                        <a:rPr lang="en-US" sz="2000" dirty="0" smtClean="0"/>
                        <a:t>77.0% indicated</a:t>
                      </a:r>
                      <a:r>
                        <a:rPr lang="en-US" sz="2000" baseline="0" dirty="0" smtClean="0"/>
                        <a:t> that</a:t>
                      </a:r>
                      <a:r>
                        <a:rPr lang="en-US" sz="2000" dirty="0" smtClean="0"/>
                        <a:t> graduates lack</a:t>
                      </a:r>
                      <a:r>
                        <a:rPr lang="en-US" sz="2000" baseline="0" dirty="0" smtClean="0"/>
                        <a:t> entrepreneurial skills.</a:t>
                      </a:r>
                    </a:p>
                    <a:p>
                      <a:pPr marL="342900" indent="-342900">
                        <a:buFontTx/>
                        <a:buChar char="-"/>
                      </a:pPr>
                      <a:r>
                        <a:rPr lang="en-US" sz="2000" baseline="0" dirty="0" smtClean="0"/>
                        <a:t>69.6% employed, 30.4% unemployed &amp; 3 self-emp.</a:t>
                      </a:r>
                    </a:p>
                  </a:txBody>
                  <a:tcPr/>
                </a:tc>
                <a:tc>
                  <a:txBody>
                    <a:bodyPr/>
                    <a:lstStyle/>
                    <a:p>
                      <a:pPr marL="285750" indent="-285750">
                        <a:buFontTx/>
                        <a:buChar char="-"/>
                      </a:pPr>
                      <a:r>
                        <a:rPr lang="en-US" sz="2000" dirty="0" smtClean="0"/>
                        <a:t>How to start a business</a:t>
                      </a:r>
                    </a:p>
                    <a:p>
                      <a:pPr marL="285750" indent="-285750">
                        <a:buFontTx/>
                        <a:buChar char="-"/>
                      </a:pPr>
                      <a:r>
                        <a:rPr lang="en-US" sz="2000" dirty="0" smtClean="0"/>
                        <a:t>Creativity and innovativeness</a:t>
                      </a:r>
                    </a:p>
                    <a:p>
                      <a:pPr marL="285750" indent="-285750">
                        <a:buFontTx/>
                        <a:buChar char="-"/>
                      </a:pPr>
                      <a:r>
                        <a:rPr lang="en-US" sz="2000" dirty="0" smtClean="0"/>
                        <a:t>How to raise capital</a:t>
                      </a:r>
                    </a:p>
                    <a:p>
                      <a:pPr marL="285750" indent="-285750">
                        <a:buFontTx/>
                        <a:buChar char="-"/>
                      </a:pPr>
                      <a:r>
                        <a:rPr lang="en-US" sz="2000" dirty="0" smtClean="0"/>
                        <a:t>Commercial and legal aspects in a business, </a:t>
                      </a:r>
                      <a:r>
                        <a:rPr lang="en-US" sz="2000" dirty="0" err="1" smtClean="0"/>
                        <a:t>etc</a:t>
                      </a:r>
                      <a:endParaRPr lang="en-US" sz="2000" dirty="0"/>
                    </a:p>
                  </a:txBody>
                  <a:tcPr/>
                </a:tc>
              </a:tr>
              <a:tr h="370840">
                <a:tc>
                  <a:txBody>
                    <a:bodyPr/>
                    <a:lstStyle/>
                    <a:p>
                      <a:r>
                        <a:rPr lang="en-US" sz="2000" dirty="0" smtClean="0"/>
                        <a:t>Employers’ opinion</a:t>
                      </a:r>
                      <a:endParaRPr lang="en-US" sz="2000" dirty="0"/>
                    </a:p>
                  </a:txBody>
                  <a:tcPr/>
                </a:tc>
                <a:tc>
                  <a:txBody>
                    <a:bodyPr/>
                    <a:lstStyle/>
                    <a:p>
                      <a:r>
                        <a:rPr lang="en-US" sz="2000" dirty="0" smtClean="0"/>
                        <a:t>71.9% indicated that graduates lack entrepreneurial skills</a:t>
                      </a:r>
                    </a:p>
                    <a:p>
                      <a:endParaRPr lang="en-US" sz="2000" dirty="0"/>
                    </a:p>
                  </a:txBody>
                  <a:tcPr/>
                </a:tc>
                <a:tc>
                  <a:txBody>
                    <a:bodyPr/>
                    <a:lstStyle/>
                    <a:p>
                      <a:pPr marL="285750" indent="-285750">
                        <a:buFontTx/>
                        <a:buChar char="-"/>
                      </a:pPr>
                      <a:r>
                        <a:rPr lang="en-US" sz="2000" dirty="0" smtClean="0"/>
                        <a:t>How to start a business</a:t>
                      </a:r>
                    </a:p>
                    <a:p>
                      <a:pPr marL="285750" indent="-285750">
                        <a:buFontTx/>
                        <a:buChar char="-"/>
                      </a:pPr>
                      <a:r>
                        <a:rPr lang="en-US" sz="2000" dirty="0" smtClean="0"/>
                        <a:t>Creativity and innovativeness</a:t>
                      </a:r>
                    </a:p>
                    <a:p>
                      <a:pPr marL="285750" indent="-285750">
                        <a:buFontTx/>
                        <a:buChar char="-"/>
                      </a:pPr>
                      <a:r>
                        <a:rPr lang="en-US" sz="2000" dirty="0" smtClean="0"/>
                        <a:t>How to raise capital</a:t>
                      </a:r>
                    </a:p>
                    <a:p>
                      <a:pPr marL="285750" indent="-285750">
                        <a:buFontTx/>
                        <a:buChar char="-"/>
                      </a:pPr>
                      <a:r>
                        <a:rPr lang="en-US" sz="2000" dirty="0" smtClean="0"/>
                        <a:t>Commercial and legal aspects in </a:t>
                      </a:r>
                      <a:endParaRPr lang="en-US" sz="2000" dirty="0"/>
                    </a:p>
                  </a:txBody>
                  <a:tcPr/>
                </a:tc>
              </a:tr>
              <a:tr h="370840">
                <a:tc gridSpan="3">
                  <a:txBody>
                    <a:bodyPr/>
                    <a:lstStyle/>
                    <a:p>
                      <a:r>
                        <a:rPr lang="en-US" sz="2000" dirty="0" smtClean="0">
                          <a:solidFill>
                            <a:srgbClr val="FF0000"/>
                          </a:solidFill>
                        </a:rPr>
                        <a:t>Discussion: </a:t>
                      </a:r>
                      <a:r>
                        <a:rPr lang="en-US" sz="2000" kern="1200" dirty="0" smtClean="0">
                          <a:solidFill>
                            <a:schemeClr val="dk1"/>
                          </a:solidFill>
                          <a:effectLst/>
                          <a:latin typeface="+mn-lt"/>
                          <a:ea typeface="+mn-ea"/>
                          <a:cs typeface="+mn-cs"/>
                        </a:rPr>
                        <a:t>Entrepreneurial education provides relevant skills in graduate such as financial literacy, money management, critical thinking and problem solving abilities which can enable self-employment and gainful employment. Building an entrepreneurial mindset will help to solve major problems in the society given that there is a direct relationship between entrepreneurial activities and economic development. Entrepreneurial education will also enable the applicability of knowledge acquired in practical situations which provides a wider opportunity for graduates in the </a:t>
                      </a:r>
                      <a:r>
                        <a:rPr lang="en-US" sz="2000" kern="1200" dirty="0" err="1" smtClean="0">
                          <a:solidFill>
                            <a:schemeClr val="dk1"/>
                          </a:solidFill>
                          <a:effectLst/>
                          <a:latin typeface="+mn-lt"/>
                          <a:ea typeface="+mn-ea"/>
                          <a:cs typeface="+mn-cs"/>
                        </a:rPr>
                        <a:t>labour</a:t>
                      </a:r>
                      <a:r>
                        <a:rPr lang="en-US" sz="2000" kern="1200" dirty="0" smtClean="0">
                          <a:solidFill>
                            <a:schemeClr val="dk1"/>
                          </a:solidFill>
                          <a:effectLst/>
                          <a:latin typeface="+mn-lt"/>
                          <a:ea typeface="+mn-ea"/>
                          <a:cs typeface="+mn-cs"/>
                        </a:rPr>
                        <a:t> market.</a:t>
                      </a:r>
                      <a:endParaRPr lang="en-US" sz="2000" dirty="0"/>
                    </a:p>
                  </a:txBody>
                  <a:tcPr/>
                </a:tc>
                <a:tc hMerge="1">
                  <a:txBody>
                    <a:bodyPr/>
                    <a:lstStyle/>
                    <a:p>
                      <a:endParaRPr lang="en-US" dirty="0"/>
                    </a:p>
                  </a:txBody>
                  <a:tcPr/>
                </a:tc>
                <a:tc hMerge="1">
                  <a:txBody>
                    <a:bodyPr/>
                    <a:lstStyle/>
                    <a:p>
                      <a:pPr marL="285750" indent="-285750">
                        <a:buFontTx/>
                        <a:buChar char="-"/>
                      </a:pPr>
                      <a:endParaRPr lang="en-US" dirty="0"/>
                    </a:p>
                  </a:txBody>
                  <a:tcPr/>
                </a:tc>
              </a:tr>
            </a:tbl>
          </a:graphicData>
        </a:graphic>
      </p:graphicFrame>
    </p:spTree>
    <p:extLst>
      <p:ext uri="{BB962C8B-B14F-4D97-AF65-F5344CB8AC3E}">
        <p14:creationId xmlns:p14="http://schemas.microsoft.com/office/powerpoint/2010/main" val="42200764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763000" cy="609600"/>
          </a:xfrm>
        </p:spPr>
        <p:txBody>
          <a:bodyPr>
            <a:normAutofit fontScale="90000"/>
          </a:bodyPr>
          <a:lstStyle/>
          <a:p>
            <a:r>
              <a:rPr lang="en-US" dirty="0" smtClean="0">
                <a:solidFill>
                  <a:schemeClr val="tx2"/>
                </a:solidFill>
              </a:rPr>
              <a:t>CONCLUSION</a:t>
            </a:r>
            <a:endParaRPr lang="en-US" dirty="0">
              <a:solidFill>
                <a:schemeClr val="tx2"/>
              </a:solidFill>
            </a:endParaRPr>
          </a:p>
        </p:txBody>
      </p:sp>
      <p:sp>
        <p:nvSpPr>
          <p:cNvPr id="3" name="Content Placeholder 2"/>
          <p:cNvSpPr>
            <a:spLocks noGrp="1"/>
          </p:cNvSpPr>
          <p:nvPr>
            <p:ph idx="1"/>
          </p:nvPr>
        </p:nvSpPr>
        <p:spPr>
          <a:xfrm>
            <a:off x="152400" y="990600"/>
            <a:ext cx="8763000" cy="5715000"/>
          </a:xfrm>
        </p:spPr>
        <p:txBody>
          <a:bodyPr>
            <a:noAutofit/>
          </a:bodyPr>
          <a:lstStyle/>
          <a:p>
            <a:r>
              <a:rPr lang="en-US" sz="3000" dirty="0" smtClean="0"/>
              <a:t>There  </a:t>
            </a:r>
            <a:r>
              <a:rPr lang="en-US" sz="3000" dirty="0"/>
              <a:t>is a direct relationship between social, technical, conceptual and entrepreneurial skills acquired by graduates and employment opportunity. </a:t>
            </a:r>
            <a:endParaRPr lang="en-US" sz="3000" dirty="0" smtClean="0"/>
          </a:p>
          <a:p>
            <a:r>
              <a:rPr lang="en-US" sz="3000" dirty="0" smtClean="0"/>
              <a:t>These </a:t>
            </a:r>
            <a:r>
              <a:rPr lang="en-US" sz="3000" dirty="0"/>
              <a:t>skills are not well developed in graduates of public universities in Cameroon and have negatively affected their employment level: there is a great disparity between the demand and supply of graduates’ skills in the </a:t>
            </a:r>
            <a:r>
              <a:rPr lang="en-US" sz="3000" dirty="0" err="1"/>
              <a:t>labour</a:t>
            </a:r>
            <a:r>
              <a:rPr lang="en-US" sz="3000" dirty="0"/>
              <a:t> market. </a:t>
            </a:r>
            <a:endParaRPr lang="en-US" sz="3000" dirty="0" smtClean="0"/>
          </a:p>
          <a:p>
            <a:r>
              <a:rPr lang="en-US" sz="3000" dirty="0" smtClean="0"/>
              <a:t>Most </a:t>
            </a:r>
            <a:r>
              <a:rPr lang="en-US" sz="3000" dirty="0"/>
              <a:t>graduates find it difficult to secure employment especially acquiring graduate level jobs. This has widened the gap between employers’ expectations and job </a:t>
            </a:r>
            <a:r>
              <a:rPr lang="en-US" sz="3000" dirty="0" smtClean="0"/>
              <a:t>expectations. </a:t>
            </a:r>
            <a:endParaRPr lang="en-US" sz="3000" dirty="0"/>
          </a:p>
        </p:txBody>
      </p:sp>
    </p:spTree>
    <p:extLst>
      <p:ext uri="{BB962C8B-B14F-4D97-AF65-F5344CB8AC3E}">
        <p14:creationId xmlns:p14="http://schemas.microsoft.com/office/powerpoint/2010/main" val="9013030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533400"/>
          </a:xfrm>
        </p:spPr>
        <p:txBody>
          <a:bodyPr>
            <a:normAutofit fontScale="90000"/>
          </a:bodyPr>
          <a:lstStyle/>
          <a:p>
            <a:r>
              <a:rPr lang="en-US" dirty="0" smtClean="0">
                <a:solidFill>
                  <a:schemeClr val="tx2"/>
                </a:solidFill>
              </a:rPr>
              <a:t>RECOMMENDATIONS </a:t>
            </a:r>
            <a:endParaRPr lang="en-US" dirty="0">
              <a:solidFill>
                <a:schemeClr val="tx2"/>
              </a:solidFill>
            </a:endParaRPr>
          </a:p>
        </p:txBody>
      </p:sp>
      <p:sp>
        <p:nvSpPr>
          <p:cNvPr id="3" name="Content Placeholder 2"/>
          <p:cNvSpPr>
            <a:spLocks noGrp="1"/>
          </p:cNvSpPr>
          <p:nvPr>
            <p:ph idx="1"/>
          </p:nvPr>
        </p:nvSpPr>
        <p:spPr>
          <a:xfrm>
            <a:off x="76200" y="762000"/>
            <a:ext cx="8839200" cy="6019800"/>
          </a:xfrm>
        </p:spPr>
        <p:txBody>
          <a:bodyPr>
            <a:normAutofit fontScale="85000" lnSpcReduction="20000"/>
          </a:bodyPr>
          <a:lstStyle/>
          <a:p>
            <a:pPr lvl="0"/>
            <a:r>
              <a:rPr lang="en-US" dirty="0"/>
              <a:t>Higher education institutions should design competency-based curriculum for all </a:t>
            </a:r>
            <a:r>
              <a:rPr lang="en-US" dirty="0" err="1"/>
              <a:t>programmes</a:t>
            </a:r>
            <a:r>
              <a:rPr lang="en-US" dirty="0"/>
              <a:t> to enable graduates acquire the relevant conceptual skills.</a:t>
            </a:r>
          </a:p>
          <a:p>
            <a:pPr lvl="0"/>
            <a:r>
              <a:rPr lang="en-US" dirty="0"/>
              <a:t>A closer engagement of universities and employers is recommended for better skills productivity.</a:t>
            </a:r>
          </a:p>
          <a:p>
            <a:pPr lvl="0"/>
            <a:r>
              <a:rPr lang="en-US" dirty="0"/>
              <a:t>Work placement </a:t>
            </a:r>
            <a:r>
              <a:rPr lang="en-US" dirty="0" err="1"/>
              <a:t>programmes</a:t>
            </a:r>
            <a:r>
              <a:rPr lang="en-US" dirty="0"/>
              <a:t> should be introduced in university </a:t>
            </a:r>
            <a:r>
              <a:rPr lang="en-US" dirty="0" err="1"/>
              <a:t>programmes</a:t>
            </a:r>
            <a:r>
              <a:rPr lang="en-US" dirty="0"/>
              <a:t> while the period of internship should be increased for better acquisition of technical and social skills. </a:t>
            </a:r>
          </a:p>
          <a:p>
            <a:pPr lvl="0"/>
            <a:r>
              <a:rPr lang="en-US" dirty="0" smtClean="0"/>
              <a:t>Entrepreneurship </a:t>
            </a:r>
            <a:r>
              <a:rPr lang="en-US" dirty="0"/>
              <a:t>should be included in the syllabus at the undergraduate level as a compulsory subject and incubation </a:t>
            </a:r>
            <a:r>
              <a:rPr lang="en-US" dirty="0" err="1"/>
              <a:t>programmes</a:t>
            </a:r>
            <a:r>
              <a:rPr lang="en-US" dirty="0"/>
              <a:t> should be created to promote self-employment and job creation in the private sector. </a:t>
            </a:r>
          </a:p>
          <a:p>
            <a:pPr lvl="0"/>
            <a:r>
              <a:rPr lang="en-US" dirty="0"/>
              <a:t>Higher education institutions should identify skills sets that will best serve the future </a:t>
            </a:r>
            <a:r>
              <a:rPr lang="en-US" dirty="0" err="1"/>
              <a:t>labour</a:t>
            </a:r>
            <a:r>
              <a:rPr lang="en-US" dirty="0"/>
              <a:t> market and align </a:t>
            </a:r>
            <a:r>
              <a:rPr lang="en-US" dirty="0" err="1"/>
              <a:t>programmes</a:t>
            </a:r>
            <a:r>
              <a:rPr lang="en-US" dirty="0"/>
              <a:t> to meet those needs to ensure effective transition of graduated to the </a:t>
            </a:r>
            <a:r>
              <a:rPr lang="en-US" dirty="0" err="1"/>
              <a:t>labour</a:t>
            </a:r>
            <a:r>
              <a:rPr lang="en-US" dirty="0"/>
              <a:t> market. </a:t>
            </a:r>
          </a:p>
        </p:txBody>
      </p:sp>
    </p:spTree>
    <p:extLst>
      <p:ext uri="{BB962C8B-B14F-4D97-AF65-F5344CB8AC3E}">
        <p14:creationId xmlns:p14="http://schemas.microsoft.com/office/powerpoint/2010/main" val="13931464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26162"/>
          </a:xfrm>
        </p:spPr>
        <p:txBody>
          <a:bodyPr>
            <a:normAutofit/>
          </a:bodyPr>
          <a:lstStyle/>
          <a:p>
            <a:r>
              <a:rPr lang="en-US" sz="8000" dirty="0" smtClean="0">
                <a:solidFill>
                  <a:schemeClr val="tx2"/>
                </a:solidFill>
              </a:rPr>
              <a:t>THANK YOU</a:t>
            </a:r>
            <a:endParaRPr lang="en-US" sz="8000" dirty="0">
              <a:solidFill>
                <a:schemeClr val="tx2"/>
              </a:solidFill>
            </a:endParaRPr>
          </a:p>
        </p:txBody>
      </p:sp>
    </p:spTree>
    <p:extLst>
      <p:ext uri="{BB962C8B-B14F-4D97-AF65-F5344CB8AC3E}">
        <p14:creationId xmlns:p14="http://schemas.microsoft.com/office/powerpoint/2010/main" val="18089407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8686800" cy="762000"/>
          </a:xfrm>
        </p:spPr>
        <p:txBody>
          <a:bodyPr>
            <a:normAutofit fontScale="90000"/>
          </a:bodyPr>
          <a:lstStyle/>
          <a:p>
            <a:r>
              <a:rPr lang="en-US" sz="5400" dirty="0" smtClean="0">
                <a:solidFill>
                  <a:schemeClr val="tx2"/>
                </a:solidFill>
              </a:rPr>
              <a:t>INTRODUCTION</a:t>
            </a:r>
            <a:r>
              <a:rPr lang="en-US" dirty="0" smtClean="0"/>
              <a:t> </a:t>
            </a:r>
            <a:endParaRPr lang="en-US" dirty="0"/>
          </a:p>
        </p:txBody>
      </p:sp>
      <p:sp>
        <p:nvSpPr>
          <p:cNvPr id="3" name="Content Placeholder 2"/>
          <p:cNvSpPr>
            <a:spLocks noGrp="1"/>
          </p:cNvSpPr>
          <p:nvPr>
            <p:ph idx="1"/>
          </p:nvPr>
        </p:nvSpPr>
        <p:spPr>
          <a:xfrm>
            <a:off x="304800" y="990600"/>
            <a:ext cx="8534400" cy="5638800"/>
          </a:xfrm>
        </p:spPr>
        <p:txBody>
          <a:bodyPr>
            <a:normAutofit/>
          </a:bodyPr>
          <a:lstStyle/>
          <a:p>
            <a:r>
              <a:rPr lang="en-US" sz="3400" dirty="0"/>
              <a:t>Graduates of higher education are the major inputs into the </a:t>
            </a:r>
            <a:r>
              <a:rPr lang="en-US" sz="3400" dirty="0" err="1"/>
              <a:t>labour</a:t>
            </a:r>
            <a:r>
              <a:rPr lang="en-US" sz="3400" dirty="0"/>
              <a:t> market and instruments of major changes in the society. This is only possible if the skills acquired are relevant to the society as a whole. </a:t>
            </a:r>
            <a:endParaRPr lang="en-US" sz="3400" dirty="0" smtClean="0"/>
          </a:p>
          <a:p>
            <a:r>
              <a:rPr lang="en-US" sz="3400" dirty="0" smtClean="0"/>
              <a:t>Skills acquisition and </a:t>
            </a:r>
            <a:r>
              <a:rPr lang="en-US" sz="3400" dirty="0" err="1" smtClean="0"/>
              <a:t>labour</a:t>
            </a:r>
            <a:r>
              <a:rPr lang="en-US" sz="3400" dirty="0" smtClean="0"/>
              <a:t> market opportunity.</a:t>
            </a:r>
          </a:p>
          <a:p>
            <a:r>
              <a:rPr lang="en-US" sz="3400" dirty="0" smtClean="0"/>
              <a:t>Education as an investment and as a consumption good</a:t>
            </a:r>
          </a:p>
        </p:txBody>
      </p:sp>
    </p:spTree>
    <p:extLst>
      <p:ext uri="{BB962C8B-B14F-4D97-AF65-F5344CB8AC3E}">
        <p14:creationId xmlns:p14="http://schemas.microsoft.com/office/powerpoint/2010/main" val="33507703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85800"/>
          </a:xfrm>
        </p:spPr>
        <p:txBody>
          <a:bodyPr>
            <a:normAutofit fontScale="90000"/>
          </a:bodyPr>
          <a:lstStyle/>
          <a:p>
            <a:pPr algn="l"/>
            <a:r>
              <a:rPr lang="en-US" dirty="0" smtClean="0">
                <a:solidFill>
                  <a:schemeClr val="tx2"/>
                </a:solidFill>
              </a:rPr>
              <a:t>CONTINUE…….</a:t>
            </a:r>
            <a:endParaRPr lang="en-US" dirty="0">
              <a:solidFill>
                <a:schemeClr val="tx2"/>
              </a:solidFill>
            </a:endParaRPr>
          </a:p>
        </p:txBody>
      </p:sp>
      <p:sp>
        <p:nvSpPr>
          <p:cNvPr id="3" name="Content Placeholder 2"/>
          <p:cNvSpPr>
            <a:spLocks noGrp="1"/>
          </p:cNvSpPr>
          <p:nvPr>
            <p:ph idx="1"/>
          </p:nvPr>
        </p:nvSpPr>
        <p:spPr>
          <a:xfrm>
            <a:off x="228600" y="990600"/>
            <a:ext cx="8763000" cy="5135563"/>
          </a:xfrm>
        </p:spPr>
        <p:txBody>
          <a:bodyPr/>
          <a:lstStyle/>
          <a:p>
            <a:r>
              <a:rPr lang="en-US" sz="3600" dirty="0" smtClean="0"/>
              <a:t>Objectives of higher education in Cameroon; its evolution</a:t>
            </a:r>
          </a:p>
          <a:p>
            <a:r>
              <a:rPr lang="en-US" sz="3600" dirty="0" smtClean="0"/>
              <a:t>Graduates of higher education in Cameroon face increasing challenges in the transition to employment</a:t>
            </a:r>
          </a:p>
          <a:p>
            <a:r>
              <a:rPr lang="en-US" sz="3600" dirty="0" smtClean="0"/>
              <a:t>Most of the graduates aspire to work with the government and it is obvious that the government cannot employ all graduates</a:t>
            </a:r>
            <a:r>
              <a:rPr lang="en-US" dirty="0" smtClean="0"/>
              <a:t>. </a:t>
            </a:r>
            <a:endParaRPr lang="en-US" dirty="0"/>
          </a:p>
        </p:txBody>
      </p:sp>
    </p:spTree>
    <p:extLst>
      <p:ext uri="{BB962C8B-B14F-4D97-AF65-F5344CB8AC3E}">
        <p14:creationId xmlns:p14="http://schemas.microsoft.com/office/powerpoint/2010/main" val="26717339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305800" cy="762000"/>
          </a:xfrm>
        </p:spPr>
        <p:txBody>
          <a:bodyPr>
            <a:normAutofit/>
          </a:bodyPr>
          <a:lstStyle/>
          <a:p>
            <a:r>
              <a:rPr lang="en-US" dirty="0" smtClean="0">
                <a:solidFill>
                  <a:schemeClr val="tx2"/>
                </a:solidFill>
              </a:rPr>
              <a:t>RESEARCH GOAL </a:t>
            </a:r>
            <a:endParaRPr lang="en-US" dirty="0">
              <a:solidFill>
                <a:schemeClr val="tx2"/>
              </a:solidFill>
            </a:endParaRPr>
          </a:p>
        </p:txBody>
      </p:sp>
      <p:sp>
        <p:nvSpPr>
          <p:cNvPr id="3" name="Content Placeholder 2"/>
          <p:cNvSpPr>
            <a:spLocks noGrp="1"/>
          </p:cNvSpPr>
          <p:nvPr>
            <p:ph idx="1"/>
          </p:nvPr>
        </p:nvSpPr>
        <p:spPr>
          <a:xfrm>
            <a:off x="152400" y="1066800"/>
            <a:ext cx="8839200" cy="5486400"/>
          </a:xfrm>
        </p:spPr>
        <p:txBody>
          <a:bodyPr>
            <a:noAutofit/>
          </a:bodyPr>
          <a:lstStyle/>
          <a:p>
            <a:r>
              <a:rPr lang="en-US" sz="3800" dirty="0" smtClean="0"/>
              <a:t>The goal of this study is to determine the link between the curriculum of public universities in Cameroon and the needs of the </a:t>
            </a:r>
            <a:r>
              <a:rPr lang="en-US" sz="3800" dirty="0" err="1" smtClean="0"/>
              <a:t>labour</a:t>
            </a:r>
            <a:r>
              <a:rPr lang="en-US" sz="3800" dirty="0" smtClean="0"/>
              <a:t> market, with focus on skills acquired and graduates employment and to identify the competencies required of university graduates by the </a:t>
            </a:r>
            <a:r>
              <a:rPr lang="en-US" sz="3800" dirty="0" err="1" smtClean="0"/>
              <a:t>labour</a:t>
            </a:r>
            <a:r>
              <a:rPr lang="en-US" sz="3800" dirty="0" smtClean="0"/>
              <a:t> market. </a:t>
            </a:r>
            <a:endParaRPr lang="en-US" sz="3800" dirty="0"/>
          </a:p>
        </p:txBody>
      </p:sp>
    </p:spTree>
    <p:extLst>
      <p:ext uri="{BB962C8B-B14F-4D97-AF65-F5344CB8AC3E}">
        <p14:creationId xmlns:p14="http://schemas.microsoft.com/office/powerpoint/2010/main" val="29662737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686800" cy="838200"/>
          </a:xfrm>
        </p:spPr>
        <p:txBody>
          <a:bodyPr>
            <a:normAutofit/>
          </a:bodyPr>
          <a:lstStyle/>
          <a:p>
            <a:r>
              <a:rPr lang="en-US" dirty="0" smtClean="0"/>
              <a:t>RESEARCH OBJECTIVES</a:t>
            </a:r>
            <a:endParaRPr lang="en-US" dirty="0"/>
          </a:p>
        </p:txBody>
      </p:sp>
      <p:sp>
        <p:nvSpPr>
          <p:cNvPr id="3" name="Content Placeholder 2"/>
          <p:cNvSpPr>
            <a:spLocks noGrp="1"/>
          </p:cNvSpPr>
          <p:nvPr>
            <p:ph idx="1"/>
          </p:nvPr>
        </p:nvSpPr>
        <p:spPr>
          <a:xfrm>
            <a:off x="152400" y="1143000"/>
            <a:ext cx="8763000" cy="5486400"/>
          </a:xfrm>
        </p:spPr>
        <p:txBody>
          <a:bodyPr>
            <a:normAutofit fontScale="85000" lnSpcReduction="10000"/>
          </a:bodyPr>
          <a:lstStyle/>
          <a:p>
            <a:pPr lvl="0"/>
            <a:r>
              <a:rPr lang="en-US" dirty="0" smtClean="0"/>
              <a:t>To </a:t>
            </a:r>
            <a:r>
              <a:rPr lang="en-US" dirty="0"/>
              <a:t>find out whether Social skills acquired enhance the employment of graduates with Bachelors’ degree from public universities in Cameroon.</a:t>
            </a:r>
          </a:p>
          <a:p>
            <a:pPr lvl="0"/>
            <a:r>
              <a:rPr lang="en-US" dirty="0"/>
              <a:t>To examine the extent to which technical skills acquired enhance the employment of graduates with Bachelors’ degree from public universities in Cameroon. </a:t>
            </a:r>
          </a:p>
          <a:p>
            <a:pPr lvl="0"/>
            <a:r>
              <a:rPr lang="en-US" dirty="0"/>
              <a:t>To investigate the conceptual skills acquired by graduates and the employment of graduates with Bachelors’ degree from public universities in Cameroon. </a:t>
            </a:r>
          </a:p>
          <a:p>
            <a:pPr lvl="0"/>
            <a:r>
              <a:rPr lang="en-US" dirty="0"/>
              <a:t>To examine the extent to which entrepreneurial skills enhances the employment of graduates with Bachelors’ degree from public universities in Cameroon. </a:t>
            </a:r>
          </a:p>
          <a:p>
            <a:endParaRPr lang="en-US" dirty="0"/>
          </a:p>
        </p:txBody>
      </p:sp>
    </p:spTree>
    <p:extLst>
      <p:ext uri="{BB962C8B-B14F-4D97-AF65-F5344CB8AC3E}">
        <p14:creationId xmlns:p14="http://schemas.microsoft.com/office/powerpoint/2010/main" val="10564348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
            <a:ext cx="8534400" cy="762000"/>
          </a:xfrm>
        </p:spPr>
        <p:txBody>
          <a:bodyPr>
            <a:normAutofit/>
          </a:bodyPr>
          <a:lstStyle/>
          <a:p>
            <a:r>
              <a:rPr lang="en-US" dirty="0" smtClean="0">
                <a:solidFill>
                  <a:schemeClr val="tx2"/>
                </a:solidFill>
              </a:rPr>
              <a:t>MATERIALS AND METHODS</a:t>
            </a:r>
            <a:endParaRPr lang="en-US" dirty="0">
              <a:solidFill>
                <a:schemeClr val="tx2"/>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437056533"/>
              </p:ext>
            </p:extLst>
          </p:nvPr>
        </p:nvGraphicFramePr>
        <p:xfrm>
          <a:off x="228600" y="990600"/>
          <a:ext cx="8686800" cy="4724400"/>
        </p:xfrm>
        <a:graphic>
          <a:graphicData uri="http://schemas.openxmlformats.org/drawingml/2006/table">
            <a:tbl>
              <a:tblPr firstRow="1" bandRow="1">
                <a:tableStyleId>{5C22544A-7EE6-4342-B048-85BDC9FD1C3A}</a:tableStyleId>
              </a:tblPr>
              <a:tblGrid>
                <a:gridCol w="1828800"/>
                <a:gridCol w="6858000"/>
              </a:tblGrid>
              <a:tr h="370840">
                <a:tc>
                  <a:txBody>
                    <a:bodyPr/>
                    <a:lstStyle/>
                    <a:p>
                      <a:r>
                        <a:rPr lang="en-US" sz="2800" dirty="0" smtClean="0"/>
                        <a:t>Research</a:t>
                      </a:r>
                      <a:r>
                        <a:rPr lang="en-US" sz="2800" baseline="0" dirty="0" smtClean="0"/>
                        <a:t> design </a:t>
                      </a:r>
                      <a:endParaRPr lang="en-US" sz="2800" dirty="0"/>
                    </a:p>
                  </a:txBody>
                  <a:tcPr/>
                </a:tc>
                <a:tc>
                  <a:txBody>
                    <a:bodyPr/>
                    <a:lstStyle/>
                    <a:p>
                      <a:r>
                        <a:rPr lang="en-US" sz="2800" dirty="0" smtClean="0"/>
                        <a:t>Survey</a:t>
                      </a:r>
                      <a:r>
                        <a:rPr lang="en-US" sz="2800" baseline="0" dirty="0" smtClean="0"/>
                        <a:t> </a:t>
                      </a:r>
                      <a:endParaRPr lang="en-US" sz="2800" dirty="0"/>
                    </a:p>
                  </a:txBody>
                  <a:tcPr/>
                </a:tc>
              </a:tr>
              <a:tr h="370840">
                <a:tc>
                  <a:txBody>
                    <a:bodyPr/>
                    <a:lstStyle/>
                    <a:p>
                      <a:r>
                        <a:rPr lang="en-US" sz="2800" dirty="0" smtClean="0"/>
                        <a:t>Population </a:t>
                      </a:r>
                      <a:endParaRPr lang="en-US" sz="2800" dirty="0"/>
                    </a:p>
                  </a:txBody>
                  <a:tcPr/>
                </a:tc>
                <a:tc>
                  <a:txBody>
                    <a:bodyPr/>
                    <a:lstStyle/>
                    <a:p>
                      <a:r>
                        <a:rPr lang="en-US" sz="2800" dirty="0" smtClean="0"/>
                        <a:t>79 graduates and 29 Employers</a:t>
                      </a:r>
                      <a:endParaRPr lang="en-US" sz="2800" dirty="0"/>
                    </a:p>
                  </a:txBody>
                  <a:tcPr/>
                </a:tc>
              </a:tr>
              <a:tr h="370840">
                <a:tc>
                  <a:txBody>
                    <a:bodyPr/>
                    <a:lstStyle/>
                    <a:p>
                      <a:r>
                        <a:rPr lang="en-US" sz="2800" dirty="0" smtClean="0"/>
                        <a:t>Instrument</a:t>
                      </a:r>
                      <a:r>
                        <a:rPr lang="en-US" sz="2800" baseline="0" dirty="0" smtClean="0"/>
                        <a:t> </a:t>
                      </a:r>
                      <a:endParaRPr lang="en-US" sz="2800" dirty="0"/>
                    </a:p>
                  </a:txBody>
                  <a:tcPr/>
                </a:tc>
                <a:tc>
                  <a:txBody>
                    <a:bodyPr/>
                    <a:lstStyle/>
                    <a:p>
                      <a:r>
                        <a:rPr lang="en-US" sz="2800" dirty="0" smtClean="0"/>
                        <a:t>Questionnaire</a:t>
                      </a:r>
                      <a:r>
                        <a:rPr lang="en-US" sz="2800" baseline="0" dirty="0" smtClean="0"/>
                        <a:t> (closed and open ended</a:t>
                      </a:r>
                      <a:endParaRPr lang="en-US" sz="2800" dirty="0"/>
                    </a:p>
                  </a:txBody>
                  <a:tcPr/>
                </a:tc>
              </a:tr>
              <a:tr h="370840">
                <a:tc>
                  <a:txBody>
                    <a:bodyPr/>
                    <a:lstStyle/>
                    <a:p>
                      <a:r>
                        <a:rPr lang="en-US" sz="2800" dirty="0" smtClean="0"/>
                        <a:t>Data analysis</a:t>
                      </a:r>
                      <a:endParaRPr lang="en-US" sz="2800" dirty="0"/>
                    </a:p>
                  </a:txBody>
                  <a:tcPr/>
                </a:tc>
                <a:tc>
                  <a:txBody>
                    <a:bodyPr/>
                    <a:lstStyle/>
                    <a:p>
                      <a:r>
                        <a:rPr lang="en-US" sz="2800" dirty="0" smtClean="0"/>
                        <a:t>SPSS</a:t>
                      </a:r>
                      <a:r>
                        <a:rPr lang="en-US" sz="2800" baseline="0" dirty="0" smtClean="0"/>
                        <a:t> (2.0), frequency counts and percentages for quantitative data and thematic approach was used for qualitative data with key concepts/themes, grounding and sample quotation. </a:t>
                      </a:r>
                      <a:endParaRPr lang="en-US" sz="2800" dirty="0"/>
                    </a:p>
                  </a:txBody>
                  <a:tcPr/>
                </a:tc>
              </a:tr>
              <a:tr h="370840">
                <a:tc>
                  <a:txBody>
                    <a:bodyPr/>
                    <a:lstStyle/>
                    <a:p>
                      <a:endParaRPr lang="en-US" sz="2800"/>
                    </a:p>
                  </a:txBody>
                  <a:tcPr/>
                </a:tc>
                <a:tc>
                  <a:txBody>
                    <a:bodyPr/>
                    <a:lstStyle/>
                    <a:p>
                      <a:endParaRPr lang="en-US" sz="2800" dirty="0"/>
                    </a:p>
                  </a:txBody>
                  <a:tcPr/>
                </a:tc>
              </a:tr>
            </a:tbl>
          </a:graphicData>
        </a:graphic>
      </p:graphicFrame>
    </p:spTree>
    <p:extLst>
      <p:ext uri="{BB962C8B-B14F-4D97-AF65-F5344CB8AC3E}">
        <p14:creationId xmlns:p14="http://schemas.microsoft.com/office/powerpoint/2010/main" val="35025756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610600" cy="533400"/>
          </a:xfrm>
        </p:spPr>
        <p:txBody>
          <a:bodyPr>
            <a:normAutofit fontScale="90000"/>
          </a:bodyPr>
          <a:lstStyle/>
          <a:p>
            <a:r>
              <a:rPr lang="en-US" dirty="0" smtClean="0">
                <a:solidFill>
                  <a:schemeClr val="tx2"/>
                </a:solidFill>
              </a:rPr>
              <a:t>FINDINGS AND DISCUSSION</a:t>
            </a:r>
            <a:endParaRPr lang="en-US" dirty="0">
              <a:solidFill>
                <a:schemeClr val="tx2"/>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41349756"/>
              </p:ext>
            </p:extLst>
          </p:nvPr>
        </p:nvGraphicFramePr>
        <p:xfrm>
          <a:off x="304800" y="914400"/>
          <a:ext cx="8610600" cy="5735084"/>
        </p:xfrm>
        <a:graphic>
          <a:graphicData uri="http://schemas.openxmlformats.org/drawingml/2006/table">
            <a:tbl>
              <a:tblPr firstRow="1" bandRow="1">
                <a:tableStyleId>{5C22544A-7EE6-4342-B048-85BDC9FD1C3A}</a:tableStyleId>
              </a:tblPr>
              <a:tblGrid>
                <a:gridCol w="1295400"/>
                <a:gridCol w="3352800"/>
                <a:gridCol w="3962400"/>
              </a:tblGrid>
              <a:tr h="771601">
                <a:tc gridSpan="2">
                  <a:txBody>
                    <a:bodyPr/>
                    <a:lstStyle/>
                    <a:p>
                      <a:pPr algn="ctr"/>
                      <a:r>
                        <a:rPr lang="en-US" sz="1800" dirty="0" smtClean="0"/>
                        <a:t>SOCIAL SKILLS AND EMPLOYMENT OF GRADUATES</a:t>
                      </a:r>
                      <a:endParaRPr lang="en-US" sz="1800" dirty="0"/>
                    </a:p>
                  </a:txBody>
                  <a:tcPr/>
                </a:tc>
                <a:tc hMerge="1">
                  <a:txBody>
                    <a:bodyPr/>
                    <a:lstStyle/>
                    <a:p>
                      <a:endParaRPr lang="en-US" dirty="0"/>
                    </a:p>
                  </a:txBody>
                  <a:tcPr/>
                </a:tc>
                <a:tc>
                  <a:txBody>
                    <a:bodyPr/>
                    <a:lstStyle/>
                    <a:p>
                      <a:pPr algn="ctr"/>
                      <a:r>
                        <a:rPr lang="en-US" sz="1800" dirty="0" smtClean="0"/>
                        <a:t>INDICATORS</a:t>
                      </a:r>
                      <a:endParaRPr lang="en-US" sz="1800" dirty="0"/>
                    </a:p>
                  </a:txBody>
                  <a:tcPr/>
                </a:tc>
              </a:tr>
              <a:tr h="1590599">
                <a:tc>
                  <a:txBody>
                    <a:bodyPr/>
                    <a:lstStyle/>
                    <a:p>
                      <a:r>
                        <a:rPr lang="en-US" sz="1800" dirty="0" smtClean="0"/>
                        <a:t>Graduates opinion</a:t>
                      </a:r>
                      <a:endParaRPr lang="en-US" sz="1800" dirty="0"/>
                    </a:p>
                  </a:txBody>
                  <a:tcPr/>
                </a:tc>
                <a:tc>
                  <a:txBody>
                    <a:bodyPr/>
                    <a:lstStyle/>
                    <a:p>
                      <a:r>
                        <a:rPr lang="en-US" sz="1800" dirty="0" smtClean="0"/>
                        <a:t>84.5% agreed</a:t>
                      </a:r>
                      <a:r>
                        <a:rPr lang="en-US" sz="1800" baseline="0" dirty="0" smtClean="0"/>
                        <a:t> that social skills were not developed in their </a:t>
                      </a:r>
                      <a:r>
                        <a:rPr lang="en-US" sz="1800" baseline="0" dirty="0" err="1" smtClean="0"/>
                        <a:t>programme</a:t>
                      </a:r>
                      <a:r>
                        <a:rPr lang="en-US" sz="1800" baseline="0" dirty="0" smtClean="0"/>
                        <a:t> of study. </a:t>
                      </a:r>
                      <a:endParaRPr lang="en-US" sz="1800" dirty="0"/>
                    </a:p>
                  </a:txBody>
                  <a:tcPr/>
                </a:tc>
                <a:tc>
                  <a:txBody>
                    <a:bodyPr/>
                    <a:lstStyle/>
                    <a:p>
                      <a:pPr marL="285750" indent="-285750">
                        <a:buFontTx/>
                        <a:buChar char="-"/>
                      </a:pPr>
                      <a:r>
                        <a:rPr lang="en-US" sz="1800" dirty="0" smtClean="0"/>
                        <a:t>Effective</a:t>
                      </a:r>
                      <a:r>
                        <a:rPr lang="en-US" sz="1800" baseline="0" dirty="0" smtClean="0"/>
                        <a:t> communication in English and French;</a:t>
                      </a:r>
                    </a:p>
                    <a:p>
                      <a:pPr marL="285750" indent="-285750">
                        <a:buFontTx/>
                        <a:buChar char="-"/>
                      </a:pPr>
                      <a:r>
                        <a:rPr lang="en-US" sz="1800" baseline="0" dirty="0" smtClean="0"/>
                        <a:t>written communication;</a:t>
                      </a:r>
                    </a:p>
                    <a:p>
                      <a:pPr marL="285750" indent="-285750">
                        <a:buFontTx/>
                        <a:buChar char="-"/>
                      </a:pPr>
                      <a:r>
                        <a:rPr lang="en-US" sz="1800" baseline="0" dirty="0" smtClean="0"/>
                        <a:t>Interpersonal skills</a:t>
                      </a:r>
                    </a:p>
                    <a:p>
                      <a:pPr marL="285750" indent="-285750">
                        <a:buFontTx/>
                        <a:buChar char="-"/>
                      </a:pPr>
                      <a:r>
                        <a:rPr lang="en-US" sz="1800" baseline="0" dirty="0" smtClean="0"/>
                        <a:t>Work in an interdisciplinary team</a:t>
                      </a:r>
                    </a:p>
                    <a:p>
                      <a:pPr marL="285750" indent="-285750">
                        <a:buFontTx/>
                        <a:buChar char="-"/>
                      </a:pPr>
                      <a:r>
                        <a:rPr lang="en-US" sz="1800" baseline="0" dirty="0" smtClean="0"/>
                        <a:t>Multiculturalism, </a:t>
                      </a:r>
                      <a:r>
                        <a:rPr lang="en-US" sz="1800" baseline="0" dirty="0" err="1" smtClean="0"/>
                        <a:t>etc</a:t>
                      </a:r>
                      <a:endParaRPr lang="en-US" sz="1800" dirty="0"/>
                    </a:p>
                  </a:txBody>
                  <a:tcPr/>
                </a:tc>
              </a:tr>
              <a:tr h="1763083">
                <a:tc>
                  <a:txBody>
                    <a:bodyPr/>
                    <a:lstStyle/>
                    <a:p>
                      <a:r>
                        <a:rPr lang="en-US" sz="1800" dirty="0" smtClean="0"/>
                        <a:t>Employers opinion </a:t>
                      </a:r>
                      <a:endParaRPr lang="en-US" sz="1800" dirty="0"/>
                    </a:p>
                  </a:txBody>
                  <a:tcPr/>
                </a:tc>
                <a:tc>
                  <a:txBody>
                    <a:bodyPr/>
                    <a:lstStyle/>
                    <a:p>
                      <a:r>
                        <a:rPr lang="en-US" sz="1800" dirty="0" smtClean="0"/>
                        <a:t>74.9% indicated</a:t>
                      </a:r>
                      <a:r>
                        <a:rPr lang="en-US" sz="1800" baseline="0" dirty="0" smtClean="0"/>
                        <a:t> that social skill were not developed in graduates degree </a:t>
                      </a:r>
                      <a:r>
                        <a:rPr lang="en-US" sz="1800" baseline="0" dirty="0" err="1" smtClean="0"/>
                        <a:t>programme</a:t>
                      </a:r>
                      <a:endParaRPr lang="en-US" sz="1800" dirty="0"/>
                    </a:p>
                  </a:txBody>
                  <a:tcPr/>
                </a:tc>
                <a:tc>
                  <a:txBody>
                    <a:bodyPr/>
                    <a:lstStyle/>
                    <a:p>
                      <a:pPr marL="285750" indent="-285750">
                        <a:buFontTx/>
                        <a:buChar char="-"/>
                      </a:pPr>
                      <a:r>
                        <a:rPr lang="en-US" sz="1800" dirty="0" smtClean="0"/>
                        <a:t>Effective</a:t>
                      </a:r>
                      <a:r>
                        <a:rPr lang="en-US" sz="1800" baseline="0" dirty="0" smtClean="0"/>
                        <a:t> communication in English and French;</a:t>
                      </a:r>
                    </a:p>
                    <a:p>
                      <a:pPr marL="285750" indent="-285750">
                        <a:buFontTx/>
                        <a:buChar char="-"/>
                      </a:pPr>
                      <a:r>
                        <a:rPr lang="en-US" sz="1800" baseline="0" dirty="0" smtClean="0"/>
                        <a:t>written communication;</a:t>
                      </a:r>
                    </a:p>
                    <a:p>
                      <a:pPr marL="285750" indent="-285750">
                        <a:buFontTx/>
                        <a:buChar char="-"/>
                      </a:pPr>
                      <a:r>
                        <a:rPr lang="en-US" sz="1800" baseline="0" dirty="0" smtClean="0"/>
                        <a:t>Interpersonal skills</a:t>
                      </a:r>
                    </a:p>
                    <a:p>
                      <a:pPr marL="285750" indent="-285750">
                        <a:buFontTx/>
                        <a:buChar char="-"/>
                      </a:pPr>
                      <a:r>
                        <a:rPr lang="en-US" sz="1800" baseline="0" dirty="0" smtClean="0"/>
                        <a:t>Work in an interdisciplinary team</a:t>
                      </a:r>
                    </a:p>
                    <a:p>
                      <a:pPr marL="285750" indent="-285750">
                        <a:buFontTx/>
                        <a:buChar char="-"/>
                      </a:pPr>
                      <a:r>
                        <a:rPr lang="en-US" sz="1800" baseline="0" dirty="0" smtClean="0"/>
                        <a:t>Multiculturalism, </a:t>
                      </a:r>
                      <a:r>
                        <a:rPr lang="en-US" sz="1800" baseline="0" dirty="0" err="1" smtClean="0"/>
                        <a:t>etc</a:t>
                      </a:r>
                      <a:endParaRPr lang="en-US" sz="1800" baseline="0" dirty="0" smtClean="0"/>
                    </a:p>
                  </a:txBody>
                  <a:tcPr/>
                </a:tc>
              </a:tr>
              <a:tr h="1023303">
                <a:tc gridSpan="3">
                  <a:txBody>
                    <a:bodyPr/>
                    <a:lstStyle/>
                    <a:p>
                      <a:r>
                        <a:rPr lang="en-US" sz="1800" dirty="0" smtClean="0">
                          <a:solidFill>
                            <a:srgbClr val="FF0000"/>
                          </a:solidFill>
                        </a:rPr>
                        <a:t>Discussion:</a:t>
                      </a:r>
                      <a:r>
                        <a:rPr lang="en-US" sz="1800" dirty="0" smtClean="0">
                          <a:solidFill>
                            <a:schemeClr val="tx2"/>
                          </a:solidFill>
                        </a:rPr>
                        <a:t> </a:t>
                      </a:r>
                      <a:r>
                        <a:rPr lang="en-US" sz="1800" kern="1200" dirty="0" smtClean="0">
                          <a:solidFill>
                            <a:schemeClr val="dk1"/>
                          </a:solidFill>
                          <a:effectLst/>
                          <a:latin typeface="+mn-lt"/>
                          <a:ea typeface="+mn-ea"/>
                          <a:cs typeface="+mn-cs"/>
                        </a:rPr>
                        <a:t>Today’s job market </a:t>
                      </a:r>
                      <a:r>
                        <a:rPr lang="en-US" sz="1800" kern="1200" dirty="0" err="1" smtClean="0">
                          <a:solidFill>
                            <a:schemeClr val="dk1"/>
                          </a:solidFill>
                          <a:effectLst/>
                          <a:latin typeface="+mn-lt"/>
                          <a:ea typeface="+mn-ea"/>
                          <a:cs typeface="+mn-cs"/>
                        </a:rPr>
                        <a:t>favours</a:t>
                      </a:r>
                      <a:r>
                        <a:rPr lang="en-US" sz="1800" kern="1200" dirty="0" smtClean="0">
                          <a:solidFill>
                            <a:schemeClr val="dk1"/>
                          </a:solidFill>
                          <a:effectLst/>
                          <a:latin typeface="+mn-lt"/>
                          <a:ea typeface="+mn-ea"/>
                          <a:cs typeface="+mn-cs"/>
                        </a:rPr>
                        <a:t> those who have relevant social skills such as team player, language skills (written and oral) and the ability to find access to new information. the new analysis of Harvard Education Economist, workers who combine social and technical skills are the best in modern economy as measured by a 7.2% point increase in available jobs and 26% wage increase between 1980 and 2012 .</a:t>
                      </a:r>
                      <a:endParaRPr lang="en-US" sz="1800" dirty="0"/>
                    </a:p>
                  </a:txBody>
                  <a:tcPr/>
                </a:tc>
                <a:tc hMerge="1">
                  <a:txBody>
                    <a:bodyPr/>
                    <a:lstStyle/>
                    <a:p>
                      <a:endParaRPr lang="en-US" sz="2000" dirty="0"/>
                    </a:p>
                  </a:txBody>
                  <a:tcPr/>
                </a:tc>
                <a:tc hMerge="1">
                  <a:txBody>
                    <a:bodyPr/>
                    <a:lstStyle/>
                    <a:p>
                      <a:pPr marL="285750" indent="-285750">
                        <a:buFontTx/>
                        <a:buChar char="-"/>
                      </a:pPr>
                      <a:endParaRPr lang="en-US" sz="2000" baseline="0" dirty="0" smtClean="0"/>
                    </a:p>
                  </a:txBody>
                  <a:tcPr/>
                </a:tc>
              </a:tr>
            </a:tbl>
          </a:graphicData>
        </a:graphic>
      </p:graphicFrame>
    </p:spTree>
    <p:extLst>
      <p:ext uri="{BB962C8B-B14F-4D97-AF65-F5344CB8AC3E}">
        <p14:creationId xmlns:p14="http://schemas.microsoft.com/office/powerpoint/2010/main" val="32143522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09600"/>
          </a:xfrm>
        </p:spPr>
        <p:txBody>
          <a:bodyPr>
            <a:normAutofit fontScale="90000"/>
          </a:bodyPr>
          <a:lstStyle/>
          <a:p>
            <a:pPr algn="l"/>
            <a:r>
              <a:rPr lang="en-US" dirty="0" smtClean="0">
                <a:solidFill>
                  <a:schemeClr val="tx2"/>
                </a:solidFill>
              </a:rPr>
              <a:t>CONTINUE……..</a:t>
            </a:r>
            <a:endParaRPr lang="en-US" dirty="0">
              <a:solidFill>
                <a:schemeClr val="tx2"/>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569511597"/>
              </p:ext>
            </p:extLst>
          </p:nvPr>
        </p:nvGraphicFramePr>
        <p:xfrm>
          <a:off x="152400" y="762000"/>
          <a:ext cx="8839200" cy="6156960"/>
        </p:xfrm>
        <a:graphic>
          <a:graphicData uri="http://schemas.openxmlformats.org/drawingml/2006/table">
            <a:tbl>
              <a:tblPr firstRow="1" bandRow="1">
                <a:tableStyleId>{5C22544A-7EE6-4342-B048-85BDC9FD1C3A}</a:tableStyleId>
              </a:tblPr>
              <a:tblGrid>
                <a:gridCol w="1219200"/>
                <a:gridCol w="4572000"/>
                <a:gridCol w="3048000"/>
              </a:tblGrid>
              <a:tr h="370840">
                <a:tc gridSpan="2">
                  <a:txBody>
                    <a:bodyPr/>
                    <a:lstStyle/>
                    <a:p>
                      <a:r>
                        <a:rPr lang="en-US" sz="1900" dirty="0" smtClean="0"/>
                        <a:t>TECHNICAL SKILLS AND EMPLOYMENT OF GRADUATES</a:t>
                      </a:r>
                      <a:endParaRPr lang="en-US" sz="1900" dirty="0"/>
                    </a:p>
                  </a:txBody>
                  <a:tcPr/>
                </a:tc>
                <a:tc hMerge="1">
                  <a:txBody>
                    <a:bodyPr/>
                    <a:lstStyle/>
                    <a:p>
                      <a:endParaRPr lang="en-US" dirty="0"/>
                    </a:p>
                  </a:txBody>
                  <a:tcPr/>
                </a:tc>
                <a:tc>
                  <a:txBody>
                    <a:bodyPr/>
                    <a:lstStyle/>
                    <a:p>
                      <a:r>
                        <a:rPr lang="en-US" sz="1900" dirty="0" smtClean="0"/>
                        <a:t>INDICATORS</a:t>
                      </a:r>
                      <a:endParaRPr lang="en-US" sz="1900" dirty="0"/>
                    </a:p>
                  </a:txBody>
                  <a:tcPr/>
                </a:tc>
              </a:tr>
              <a:tr h="370840">
                <a:tc>
                  <a:txBody>
                    <a:bodyPr/>
                    <a:lstStyle/>
                    <a:p>
                      <a:r>
                        <a:rPr lang="en-US" sz="1900" dirty="0" smtClean="0"/>
                        <a:t>Graduates opinion </a:t>
                      </a:r>
                      <a:endParaRPr lang="en-US" sz="1900" dirty="0"/>
                    </a:p>
                  </a:txBody>
                  <a:tcPr/>
                </a:tc>
                <a:tc>
                  <a:txBody>
                    <a:bodyPr/>
                    <a:lstStyle/>
                    <a:p>
                      <a:pPr marL="285750" indent="-285750">
                        <a:buFontTx/>
                        <a:buChar char="-"/>
                      </a:pPr>
                      <a:r>
                        <a:rPr lang="en-US" sz="1900" dirty="0" smtClean="0"/>
                        <a:t>94.9%</a:t>
                      </a:r>
                      <a:r>
                        <a:rPr lang="en-US" sz="1900" baseline="0" dirty="0" smtClean="0"/>
                        <a:t> of the graduates did practical training in the course of their </a:t>
                      </a:r>
                      <a:r>
                        <a:rPr lang="en-US" sz="1900" baseline="0" dirty="0" err="1" smtClean="0"/>
                        <a:t>programme</a:t>
                      </a:r>
                      <a:endParaRPr lang="en-US" sz="1900" baseline="0" dirty="0" smtClean="0"/>
                    </a:p>
                    <a:p>
                      <a:pPr marL="285750" indent="-285750">
                        <a:buFontTx/>
                        <a:buChar char="-"/>
                      </a:pPr>
                      <a:r>
                        <a:rPr lang="en-US" sz="1900" baseline="0" dirty="0" smtClean="0"/>
                        <a:t>92.4% carried out independent research projects</a:t>
                      </a:r>
                    </a:p>
                    <a:p>
                      <a:pPr marL="285750" indent="-285750">
                        <a:buFontTx/>
                        <a:buChar char="-"/>
                      </a:pPr>
                      <a:r>
                        <a:rPr lang="en-US" sz="1900" baseline="0" dirty="0" smtClean="0"/>
                        <a:t>53.2% worked with teachers outside the course requirement</a:t>
                      </a:r>
                    </a:p>
                  </a:txBody>
                  <a:tcPr/>
                </a:tc>
                <a:tc>
                  <a:txBody>
                    <a:bodyPr/>
                    <a:lstStyle/>
                    <a:p>
                      <a:pPr marL="285750" indent="-285750">
                        <a:buFontTx/>
                        <a:buChar char="-"/>
                      </a:pPr>
                      <a:r>
                        <a:rPr lang="en-US" sz="1900" dirty="0" smtClean="0"/>
                        <a:t>internship, practicum, field experience and worked with other students on projects</a:t>
                      </a:r>
                    </a:p>
                    <a:p>
                      <a:pPr marL="285750" indent="-285750">
                        <a:buFontTx/>
                        <a:buChar char="-"/>
                      </a:pPr>
                      <a:r>
                        <a:rPr lang="en-US" sz="1900" dirty="0" smtClean="0"/>
                        <a:t>Projects, long essay, </a:t>
                      </a:r>
                      <a:r>
                        <a:rPr lang="en-US" sz="1900" dirty="0" err="1" smtClean="0"/>
                        <a:t>etc</a:t>
                      </a:r>
                      <a:endParaRPr lang="en-US" sz="1900" dirty="0" smtClean="0"/>
                    </a:p>
                    <a:p>
                      <a:pPr marL="285750" indent="-285750">
                        <a:buFontTx/>
                        <a:buChar char="-"/>
                      </a:pPr>
                      <a:r>
                        <a:rPr lang="en-US" sz="1900" dirty="0" smtClean="0"/>
                        <a:t>Projects</a:t>
                      </a:r>
                      <a:endParaRPr lang="en-US" sz="1900" dirty="0"/>
                    </a:p>
                  </a:txBody>
                  <a:tcPr/>
                </a:tc>
              </a:tr>
              <a:tr h="370840">
                <a:tc>
                  <a:txBody>
                    <a:bodyPr/>
                    <a:lstStyle/>
                    <a:p>
                      <a:r>
                        <a:rPr lang="en-US" sz="1900" dirty="0" smtClean="0"/>
                        <a:t>Employers opinion </a:t>
                      </a:r>
                      <a:endParaRPr lang="en-US" sz="1900" dirty="0"/>
                    </a:p>
                  </a:txBody>
                  <a:tcPr/>
                </a:tc>
                <a:tc>
                  <a:txBody>
                    <a:bodyPr/>
                    <a:lstStyle/>
                    <a:p>
                      <a:r>
                        <a:rPr lang="en-US" sz="1900" dirty="0" smtClean="0"/>
                        <a:t>87.6% indicated</a:t>
                      </a:r>
                      <a:r>
                        <a:rPr lang="en-US" sz="1900" baseline="0" dirty="0" smtClean="0"/>
                        <a:t> that graduates lack relevant technical skills</a:t>
                      </a:r>
                    </a:p>
                  </a:txBody>
                  <a:tcPr/>
                </a:tc>
                <a:tc>
                  <a:txBody>
                    <a:bodyPr/>
                    <a:lstStyle/>
                    <a:p>
                      <a:pPr marL="285750" indent="-285750">
                        <a:buFontTx/>
                        <a:buChar char="-"/>
                      </a:pPr>
                      <a:r>
                        <a:rPr lang="en-US" sz="1900" dirty="0" smtClean="0"/>
                        <a:t>Lack the ability to adapt to new changes</a:t>
                      </a:r>
                    </a:p>
                    <a:p>
                      <a:pPr marL="285750" indent="-285750">
                        <a:buFontTx/>
                        <a:buChar char="-"/>
                      </a:pPr>
                      <a:r>
                        <a:rPr lang="en-US" sz="1900" dirty="0" smtClean="0"/>
                        <a:t>Limited leadership skills</a:t>
                      </a:r>
                    </a:p>
                    <a:p>
                      <a:pPr marL="285750" indent="-285750">
                        <a:buFontTx/>
                        <a:buChar char="-"/>
                      </a:pPr>
                      <a:r>
                        <a:rPr lang="en-US" sz="1900" dirty="0" smtClean="0"/>
                        <a:t>Interpretation of given task</a:t>
                      </a:r>
                      <a:endParaRPr lang="en-US" sz="1900" dirty="0"/>
                    </a:p>
                  </a:txBody>
                  <a:tcPr/>
                </a:tc>
              </a:tr>
              <a:tr h="370840">
                <a:tc gridSpan="3">
                  <a:txBody>
                    <a:bodyPr/>
                    <a:lstStyle/>
                    <a:p>
                      <a:r>
                        <a:rPr lang="en-US" sz="1900" dirty="0" smtClean="0">
                          <a:solidFill>
                            <a:srgbClr val="FF0000"/>
                          </a:solidFill>
                        </a:rPr>
                        <a:t>Discussion: </a:t>
                      </a:r>
                      <a:r>
                        <a:rPr lang="en-US" sz="1900" kern="1200" dirty="0" smtClean="0">
                          <a:solidFill>
                            <a:schemeClr val="dk1"/>
                          </a:solidFill>
                          <a:effectLst/>
                          <a:latin typeface="+mn-lt"/>
                          <a:ea typeface="+mn-ea"/>
                          <a:cs typeface="+mn-cs"/>
                        </a:rPr>
                        <a:t>Results revealed that most of the graduates have undergone work-based learning (internship/practicum) but the period</a:t>
                      </a:r>
                      <a:r>
                        <a:rPr lang="en-US" sz="1900" kern="1200" baseline="0" dirty="0" smtClean="0">
                          <a:solidFill>
                            <a:schemeClr val="dk1"/>
                          </a:solidFill>
                          <a:effectLst/>
                          <a:latin typeface="+mn-lt"/>
                          <a:ea typeface="+mn-ea"/>
                          <a:cs typeface="+mn-cs"/>
                        </a:rPr>
                        <a:t> of practical training is not enough for </a:t>
                      </a:r>
                      <a:r>
                        <a:rPr lang="en-US" sz="1900" kern="1200" dirty="0" smtClean="0">
                          <a:solidFill>
                            <a:schemeClr val="dk1"/>
                          </a:solidFill>
                          <a:effectLst/>
                          <a:latin typeface="+mn-lt"/>
                          <a:ea typeface="+mn-ea"/>
                          <a:cs typeface="+mn-cs"/>
                        </a:rPr>
                        <a:t>effective acquisition of practical knowledge. The duration of practical training as opined by many of the graduates 34(45.9%) was 3months, followed by one month and two months. Only a very few of the graduates stated that their duration of practical training lasted for four months, six months and less than a month. In addition, students did not go for work placement which is very relevant for technical skills acquisition. As such, most of the employers provide</a:t>
                      </a:r>
                      <a:r>
                        <a:rPr lang="en-US" sz="1900" kern="1200" baseline="0" dirty="0" smtClean="0">
                          <a:solidFill>
                            <a:schemeClr val="dk1"/>
                          </a:solidFill>
                          <a:effectLst/>
                          <a:latin typeface="+mn-lt"/>
                          <a:ea typeface="+mn-ea"/>
                          <a:cs typeface="+mn-cs"/>
                        </a:rPr>
                        <a:t> in-service training for graduates to gain work experience.</a:t>
                      </a:r>
                      <a:endParaRPr lang="en-US" sz="1900" dirty="0" smtClean="0"/>
                    </a:p>
                  </a:txBody>
                  <a:tcPr/>
                </a:tc>
                <a:tc hMerge="1">
                  <a:txBody>
                    <a:bodyPr/>
                    <a:lstStyle/>
                    <a:p>
                      <a:endParaRPr lang="en-US" baseline="0" dirty="0" smtClean="0"/>
                    </a:p>
                  </a:txBody>
                  <a:tcPr/>
                </a:tc>
                <a:tc hMerge="1">
                  <a:txBody>
                    <a:bodyPr/>
                    <a:lstStyle/>
                    <a:p>
                      <a:pPr marL="285750" indent="-285750">
                        <a:buFontTx/>
                        <a:buChar char="-"/>
                      </a:pPr>
                      <a:endParaRPr lang="en-US" dirty="0"/>
                    </a:p>
                  </a:txBody>
                  <a:tcPr/>
                </a:tc>
              </a:tr>
            </a:tbl>
          </a:graphicData>
        </a:graphic>
      </p:graphicFrame>
    </p:spTree>
    <p:extLst>
      <p:ext uri="{BB962C8B-B14F-4D97-AF65-F5344CB8AC3E}">
        <p14:creationId xmlns:p14="http://schemas.microsoft.com/office/powerpoint/2010/main" val="15782112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458200" cy="609600"/>
          </a:xfrm>
        </p:spPr>
        <p:txBody>
          <a:bodyPr>
            <a:normAutofit fontScale="90000"/>
          </a:bodyPr>
          <a:lstStyle/>
          <a:p>
            <a:pPr algn="l"/>
            <a:r>
              <a:rPr lang="en-US" dirty="0">
                <a:solidFill>
                  <a:schemeClr val="tx2"/>
                </a:solidFill>
              </a:rPr>
              <a:t>CONTINUE……..</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204508774"/>
              </p:ext>
            </p:extLst>
          </p:nvPr>
        </p:nvGraphicFramePr>
        <p:xfrm>
          <a:off x="76200" y="990600"/>
          <a:ext cx="8915400" cy="5857240"/>
        </p:xfrm>
        <a:graphic>
          <a:graphicData uri="http://schemas.openxmlformats.org/drawingml/2006/table">
            <a:tbl>
              <a:tblPr firstRow="1" bandRow="1">
                <a:tableStyleId>{5C22544A-7EE6-4342-B048-85BDC9FD1C3A}</a:tableStyleId>
              </a:tblPr>
              <a:tblGrid>
                <a:gridCol w="1219200"/>
                <a:gridCol w="4419600"/>
                <a:gridCol w="3276600"/>
              </a:tblGrid>
              <a:tr h="370840">
                <a:tc gridSpan="2">
                  <a:txBody>
                    <a:bodyPr/>
                    <a:lstStyle/>
                    <a:p>
                      <a:r>
                        <a:rPr lang="en-US" dirty="0" smtClean="0"/>
                        <a:t>CONCEPTUAL SKILLS AND EMPLOYMENT OF GRADUATES</a:t>
                      </a:r>
                      <a:endParaRPr lang="en-US" dirty="0"/>
                    </a:p>
                  </a:txBody>
                  <a:tcPr/>
                </a:tc>
                <a:tc hMerge="1">
                  <a:txBody>
                    <a:bodyPr/>
                    <a:lstStyle/>
                    <a:p>
                      <a:endParaRPr lang="en-US" dirty="0"/>
                    </a:p>
                  </a:txBody>
                  <a:tcPr/>
                </a:tc>
                <a:tc>
                  <a:txBody>
                    <a:bodyPr/>
                    <a:lstStyle/>
                    <a:p>
                      <a:r>
                        <a:rPr lang="en-US" dirty="0" smtClean="0"/>
                        <a:t>INDICATORS</a:t>
                      </a:r>
                      <a:endParaRPr lang="en-US" dirty="0"/>
                    </a:p>
                  </a:txBody>
                  <a:tcPr/>
                </a:tc>
              </a:tr>
              <a:tr h="370840">
                <a:tc>
                  <a:txBody>
                    <a:bodyPr/>
                    <a:lstStyle/>
                    <a:p>
                      <a:r>
                        <a:rPr lang="en-US" sz="1900" dirty="0" smtClean="0"/>
                        <a:t>Graduates opinion</a:t>
                      </a:r>
                      <a:endParaRPr lang="en-US" sz="1900" dirty="0"/>
                    </a:p>
                  </a:txBody>
                  <a:tcPr/>
                </a:tc>
                <a:tc>
                  <a:txBody>
                    <a:bodyPr/>
                    <a:lstStyle/>
                    <a:p>
                      <a:r>
                        <a:rPr lang="en-US" sz="1900" dirty="0" smtClean="0"/>
                        <a:t>83.9% indicated that conceptual skills is not well developed</a:t>
                      </a:r>
                      <a:endParaRPr lang="en-US" sz="1900" dirty="0"/>
                    </a:p>
                  </a:txBody>
                  <a:tcPr/>
                </a:tc>
                <a:tc>
                  <a:txBody>
                    <a:bodyPr/>
                    <a:lstStyle/>
                    <a:p>
                      <a:pPr marL="285750" indent="-285750">
                        <a:buFontTx/>
                        <a:buChar char="-"/>
                      </a:pPr>
                      <a:r>
                        <a:rPr lang="en-US" sz="1900" dirty="0" smtClean="0"/>
                        <a:t>Analytical</a:t>
                      </a:r>
                      <a:r>
                        <a:rPr lang="en-US" sz="1900" baseline="0" dirty="0" smtClean="0"/>
                        <a:t> skills</a:t>
                      </a:r>
                    </a:p>
                    <a:p>
                      <a:pPr marL="285750" indent="-285750">
                        <a:buFontTx/>
                        <a:buChar char="-"/>
                      </a:pPr>
                      <a:r>
                        <a:rPr lang="en-US" sz="1900" baseline="0" dirty="0" smtClean="0"/>
                        <a:t>Communication skills</a:t>
                      </a:r>
                    </a:p>
                    <a:p>
                      <a:pPr marL="285750" indent="-285750">
                        <a:buFontTx/>
                        <a:buChar char="-"/>
                      </a:pPr>
                      <a:r>
                        <a:rPr lang="en-US" sz="1900" baseline="0" dirty="0" smtClean="0"/>
                        <a:t>Creative and self-confidence</a:t>
                      </a:r>
                    </a:p>
                    <a:p>
                      <a:pPr marL="285750" indent="-285750">
                        <a:buFontTx/>
                        <a:buChar char="-"/>
                      </a:pPr>
                      <a:r>
                        <a:rPr lang="en-US" sz="1900" baseline="0" dirty="0" smtClean="0"/>
                        <a:t>Planning and organizing</a:t>
                      </a:r>
                      <a:endParaRPr lang="en-US" sz="1900" dirty="0"/>
                    </a:p>
                  </a:txBody>
                  <a:tcPr/>
                </a:tc>
              </a:tr>
              <a:tr h="370840">
                <a:tc>
                  <a:txBody>
                    <a:bodyPr/>
                    <a:lstStyle/>
                    <a:p>
                      <a:r>
                        <a:rPr lang="en-US" sz="1900" dirty="0" smtClean="0"/>
                        <a:t>Employers’ opinion</a:t>
                      </a:r>
                      <a:endParaRPr lang="en-US" sz="1900" dirty="0"/>
                    </a:p>
                  </a:txBody>
                  <a:tcPr/>
                </a:tc>
                <a:tc>
                  <a:txBody>
                    <a:bodyPr/>
                    <a:lstStyle/>
                    <a:p>
                      <a:r>
                        <a:rPr lang="en-US" sz="1900" dirty="0" smtClean="0"/>
                        <a:t>70.1% indicated that conceptual skills are not well developed in graduates</a:t>
                      </a:r>
                      <a:endParaRPr lang="en-US" sz="1900" dirty="0"/>
                    </a:p>
                  </a:txBody>
                  <a:tcPr/>
                </a:tc>
                <a:tc>
                  <a:txBody>
                    <a:bodyPr/>
                    <a:lstStyle/>
                    <a:p>
                      <a:pPr marL="285750" indent="-285750">
                        <a:buFontTx/>
                        <a:buChar char="-"/>
                      </a:pPr>
                      <a:r>
                        <a:rPr lang="en-US" sz="1900" dirty="0" smtClean="0"/>
                        <a:t>Planning and organizing</a:t>
                      </a:r>
                    </a:p>
                    <a:p>
                      <a:pPr marL="285750" indent="-285750">
                        <a:buFontTx/>
                        <a:buChar char="-"/>
                      </a:pPr>
                      <a:r>
                        <a:rPr lang="en-US" sz="1900" dirty="0" smtClean="0"/>
                        <a:t>Analytical</a:t>
                      </a:r>
                      <a:r>
                        <a:rPr lang="en-US" sz="1900" baseline="0" dirty="0" smtClean="0"/>
                        <a:t> skills</a:t>
                      </a:r>
                    </a:p>
                    <a:p>
                      <a:pPr marL="285750" indent="-285750">
                        <a:buFontTx/>
                        <a:buChar char="-"/>
                      </a:pPr>
                      <a:r>
                        <a:rPr lang="en-US" sz="1900" baseline="0" dirty="0" smtClean="0"/>
                        <a:t>Problem solving </a:t>
                      </a:r>
                    </a:p>
                    <a:p>
                      <a:pPr marL="285750" indent="-285750">
                        <a:buFontTx/>
                        <a:buChar char="-"/>
                      </a:pPr>
                      <a:r>
                        <a:rPr lang="en-US" sz="1900" baseline="0" dirty="0" smtClean="0"/>
                        <a:t>Communication skills</a:t>
                      </a:r>
                    </a:p>
                    <a:p>
                      <a:pPr marL="285750" indent="-285750">
                        <a:buFontTx/>
                        <a:buChar char="-"/>
                      </a:pPr>
                      <a:r>
                        <a:rPr lang="en-US" sz="1900" baseline="0" dirty="0" smtClean="0"/>
                        <a:t>Creative and self-confidence</a:t>
                      </a:r>
                      <a:endParaRPr lang="en-US" sz="1900" dirty="0" smtClean="0"/>
                    </a:p>
                  </a:txBody>
                  <a:tcPr/>
                </a:tc>
              </a:tr>
              <a:tr h="370840">
                <a:tc gridSpan="3">
                  <a:txBody>
                    <a:bodyPr/>
                    <a:lstStyle/>
                    <a:p>
                      <a:r>
                        <a:rPr lang="en-US" sz="1900" dirty="0" smtClean="0">
                          <a:solidFill>
                            <a:srgbClr val="FF0000"/>
                          </a:solidFill>
                        </a:rPr>
                        <a:t>Discussion:</a:t>
                      </a:r>
                      <a:r>
                        <a:rPr lang="en-US" sz="1900" dirty="0" smtClean="0"/>
                        <a:t> </a:t>
                      </a:r>
                      <a:r>
                        <a:rPr lang="en-US" sz="1900" kern="1200" dirty="0" smtClean="0">
                          <a:solidFill>
                            <a:schemeClr val="dk1"/>
                          </a:solidFill>
                          <a:effectLst/>
                          <a:latin typeface="+mn-lt"/>
                          <a:ea typeface="+mn-ea"/>
                          <a:cs typeface="+mn-cs"/>
                        </a:rPr>
                        <a:t>Conceptual skills such as creativity, innovation and problem solving are productive skills that increase the output of any business or organization. Graduates may possess knowledge in their specific area of specialty but to effectively use these skills in the </a:t>
                      </a:r>
                      <a:r>
                        <a:rPr lang="en-US" sz="1900" kern="1200" dirty="0" err="1" smtClean="0">
                          <a:solidFill>
                            <a:schemeClr val="dk1"/>
                          </a:solidFill>
                          <a:effectLst/>
                          <a:latin typeface="+mn-lt"/>
                          <a:ea typeface="+mn-ea"/>
                          <a:cs typeface="+mn-cs"/>
                        </a:rPr>
                        <a:t>labour</a:t>
                      </a:r>
                      <a:r>
                        <a:rPr lang="en-US" sz="1900" kern="1200" dirty="0" smtClean="0">
                          <a:solidFill>
                            <a:schemeClr val="dk1"/>
                          </a:solidFill>
                          <a:effectLst/>
                          <a:latin typeface="+mn-lt"/>
                          <a:ea typeface="+mn-ea"/>
                          <a:cs typeface="+mn-cs"/>
                        </a:rPr>
                        <a:t> market is a problem which is partly caused by lack of work placement and inadequate time for internship.</a:t>
                      </a:r>
                      <a:r>
                        <a:rPr lang="en-US" sz="1900" kern="1200" baseline="0" dirty="0" smtClean="0">
                          <a:solidFill>
                            <a:schemeClr val="dk1"/>
                          </a:solidFill>
                          <a:effectLst/>
                          <a:latin typeface="+mn-lt"/>
                          <a:ea typeface="+mn-ea"/>
                          <a:cs typeface="+mn-cs"/>
                        </a:rPr>
                        <a:t> </a:t>
                      </a:r>
                      <a:r>
                        <a:rPr lang="en-US" sz="1900" kern="1200" dirty="0" err="1" smtClean="0">
                          <a:solidFill>
                            <a:schemeClr val="dk1"/>
                          </a:solidFill>
                          <a:effectLst/>
                          <a:latin typeface="+mn-lt"/>
                          <a:ea typeface="+mn-ea"/>
                          <a:cs typeface="+mn-cs"/>
                        </a:rPr>
                        <a:t>Raykov</a:t>
                      </a:r>
                      <a:r>
                        <a:rPr lang="en-US" sz="1900" kern="1200" dirty="0" smtClean="0">
                          <a:solidFill>
                            <a:schemeClr val="dk1"/>
                          </a:solidFill>
                          <a:effectLst/>
                          <a:latin typeface="+mn-lt"/>
                          <a:ea typeface="+mn-ea"/>
                          <a:cs typeface="+mn-cs"/>
                        </a:rPr>
                        <a:t> (2014) explained that, innovative work and creativity are often considered as preconditions for organizational viability in today’s highly competitive global economy, they are crucial for the modern economy, employee productivity and participation in organizational change and innovative workplace practices.</a:t>
                      </a:r>
                      <a:endParaRPr lang="en-US" sz="1900" dirty="0"/>
                    </a:p>
                  </a:txBody>
                  <a:tcPr/>
                </a:tc>
                <a:tc hMerge="1">
                  <a:txBody>
                    <a:bodyPr/>
                    <a:lstStyle/>
                    <a:p>
                      <a:endParaRPr lang="en-US" dirty="0"/>
                    </a:p>
                  </a:txBody>
                  <a:tcPr/>
                </a:tc>
                <a:tc hMerge="1">
                  <a:txBody>
                    <a:bodyPr/>
                    <a:lstStyle/>
                    <a:p>
                      <a:pPr marL="285750" indent="-285750">
                        <a:buFontTx/>
                        <a:buChar char="-"/>
                      </a:pPr>
                      <a:endParaRPr lang="en-US" dirty="0" smtClean="0"/>
                    </a:p>
                  </a:txBody>
                  <a:tcPr/>
                </a:tc>
              </a:tr>
            </a:tbl>
          </a:graphicData>
        </a:graphic>
      </p:graphicFrame>
    </p:spTree>
    <p:extLst>
      <p:ext uri="{BB962C8B-B14F-4D97-AF65-F5344CB8AC3E}">
        <p14:creationId xmlns:p14="http://schemas.microsoft.com/office/powerpoint/2010/main" val="39330599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173</TotalTime>
  <Words>1248</Words>
  <Application>Microsoft Office PowerPoint</Application>
  <PresentationFormat>On-screen Show (4:3)</PresentationFormat>
  <Paragraphs>107</Paragraphs>
  <Slides>13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Calibri</vt:lpstr>
      <vt:lpstr>Office Theme</vt:lpstr>
      <vt:lpstr>PowerPoint Presentation</vt:lpstr>
      <vt:lpstr>INTRODUCTION </vt:lpstr>
      <vt:lpstr>CONTINUE…….</vt:lpstr>
      <vt:lpstr>RESEARCH GOAL </vt:lpstr>
      <vt:lpstr>RESEARCH OBJECTIVES</vt:lpstr>
      <vt:lpstr>MATERIALS AND METHODS</vt:lpstr>
      <vt:lpstr>FINDINGS AND DISCUSSION</vt:lpstr>
      <vt:lpstr>CONTINUE……..</vt:lpstr>
      <vt:lpstr>CONTINUE……..</vt:lpstr>
      <vt:lpstr>CONTINUE……..</vt:lpstr>
      <vt:lpstr>CONCLUSION</vt:lpstr>
      <vt:lpstr>RECOMMENDATIONS </vt:lpstr>
      <vt:lpstr>THANK YOU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AP-RIC</cp:lastModifiedBy>
  <cp:revision>22</cp:revision>
  <dcterms:created xsi:type="dcterms:W3CDTF">2019-11-13T14:29:00Z</dcterms:created>
  <dcterms:modified xsi:type="dcterms:W3CDTF">2019-12-03T10:12:56Z</dcterms:modified>
</cp:coreProperties>
</file>