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73" r:id="rId4"/>
    <p:sldId id="271" r:id="rId5"/>
    <p:sldId id="272" r:id="rId6"/>
    <p:sldId id="277" r:id="rId7"/>
    <p:sldId id="274" r:id="rId8"/>
    <p:sldId id="279" r:id="rId9"/>
    <p:sldId id="263" r:id="rId10"/>
    <p:sldId id="275" r:id="rId11"/>
    <p:sldId id="283" r:id="rId12"/>
    <p:sldId id="276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F4830-5CD4-4C71-985C-0708E9B0BE14}" type="doc">
      <dgm:prSet loTypeId="urn:microsoft.com/office/officeart/2005/8/layout/StepDownProcess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8450B70-D18C-4E1D-97E9-FA8BA06091D9}">
      <dgm:prSet phldrT="[Text]"/>
      <dgm:spPr/>
      <dgm:t>
        <a:bodyPr/>
        <a:lstStyle/>
        <a:p>
          <a:r>
            <a:rPr lang="en-US" dirty="0" smtClean="0"/>
            <a:t>Ugandans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D3A29EAE-789C-47E5-9852-BCEC72920C67}" type="parTrans" cxnId="{E5063A27-7015-42DC-B1DA-489D94936D4B}">
      <dgm:prSet/>
      <dgm:spPr/>
      <dgm:t>
        <a:bodyPr/>
        <a:lstStyle/>
        <a:p>
          <a:endParaRPr lang="en-US"/>
        </a:p>
      </dgm:t>
    </dgm:pt>
    <dgm:pt modelId="{5476BBDE-A636-40EE-8272-09D0B7700854}" type="sibTrans" cxnId="{E5063A27-7015-42DC-B1DA-489D94936D4B}">
      <dgm:prSet/>
      <dgm:spPr/>
      <dgm:t>
        <a:bodyPr/>
        <a:lstStyle/>
        <a:p>
          <a:endParaRPr lang="en-US"/>
        </a:p>
      </dgm:t>
    </dgm:pt>
    <dgm:pt modelId="{C1B61D4D-7B51-471F-A0A6-E55A5EC41A8E}">
      <dgm:prSet phldrT="[Text]"/>
      <dgm:spPr/>
      <dgm:t>
        <a:bodyPr/>
        <a:lstStyle/>
        <a:p>
          <a:r>
            <a:rPr lang="en-US" dirty="0" smtClean="0"/>
            <a:t>Male 26 yrs. old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5710F621-701D-41BB-85BB-C0B920115602}" type="parTrans" cxnId="{EE0A8727-A6A5-4A4A-8E84-2B46A6195433}">
      <dgm:prSet/>
      <dgm:spPr/>
      <dgm:t>
        <a:bodyPr/>
        <a:lstStyle/>
        <a:p>
          <a:endParaRPr lang="en-US"/>
        </a:p>
      </dgm:t>
    </dgm:pt>
    <dgm:pt modelId="{3F762C5C-6E64-4A25-ACCC-7257C2D7624F}" type="sibTrans" cxnId="{EE0A8727-A6A5-4A4A-8E84-2B46A6195433}">
      <dgm:prSet/>
      <dgm:spPr/>
      <dgm:t>
        <a:bodyPr/>
        <a:lstStyle/>
        <a:p>
          <a:endParaRPr lang="en-US"/>
        </a:p>
      </dgm:t>
    </dgm:pt>
    <dgm:pt modelId="{F20117B0-FCD8-4927-B2D0-4FE779DC2A9B}">
      <dgm:prSet phldrT="[Text]"/>
      <dgm:spPr/>
      <dgm:t>
        <a:bodyPr/>
        <a:lstStyle/>
        <a:p>
          <a:r>
            <a:rPr lang="en-US" dirty="0" smtClean="0"/>
            <a:t>Congolese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B7B5CF59-8994-46C1-B996-2D89DD31FA35}" type="parTrans" cxnId="{616F7DC2-8C47-419A-9301-3002DA2ECB22}">
      <dgm:prSet/>
      <dgm:spPr/>
      <dgm:t>
        <a:bodyPr/>
        <a:lstStyle/>
        <a:p>
          <a:endParaRPr lang="en-US"/>
        </a:p>
      </dgm:t>
    </dgm:pt>
    <dgm:pt modelId="{73C4C127-0365-4ABF-A0E4-A1536DE07080}" type="sibTrans" cxnId="{616F7DC2-8C47-419A-9301-3002DA2ECB22}">
      <dgm:prSet/>
      <dgm:spPr/>
      <dgm:t>
        <a:bodyPr/>
        <a:lstStyle/>
        <a:p>
          <a:endParaRPr lang="en-US"/>
        </a:p>
      </dgm:t>
    </dgm:pt>
    <dgm:pt modelId="{255827E2-CE07-427C-839C-BE2E51FCDBB8}">
      <dgm:prSet phldrT="[Text]"/>
      <dgm:spPr/>
      <dgm:t>
        <a:bodyPr/>
        <a:lstStyle/>
        <a:p>
          <a:r>
            <a:rPr lang="en-US" dirty="0" smtClean="0"/>
            <a:t>Male 29 yrs. old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CC67C3C2-15A4-4506-BA33-B1FE8A669FD6}" type="parTrans" cxnId="{57307241-4596-4C81-AEDD-3103B1A40EE5}">
      <dgm:prSet/>
      <dgm:spPr/>
      <dgm:t>
        <a:bodyPr/>
        <a:lstStyle/>
        <a:p>
          <a:endParaRPr lang="en-US"/>
        </a:p>
      </dgm:t>
    </dgm:pt>
    <dgm:pt modelId="{22B85B52-EEDB-48AC-9998-BE0D123F7FE8}" type="sibTrans" cxnId="{57307241-4596-4C81-AEDD-3103B1A40EE5}">
      <dgm:prSet/>
      <dgm:spPr/>
      <dgm:t>
        <a:bodyPr/>
        <a:lstStyle/>
        <a:p>
          <a:endParaRPr lang="en-US"/>
        </a:p>
      </dgm:t>
    </dgm:pt>
    <dgm:pt modelId="{0D636056-30D8-4434-99F7-E38A6E2B8161}">
      <dgm:prSet phldrT="[Text]"/>
      <dgm:spPr/>
      <dgm:t>
        <a:bodyPr/>
        <a:lstStyle/>
        <a:p>
          <a:r>
            <a:rPr lang="en-US" dirty="0" err="1" smtClean="0"/>
            <a:t>Darfuris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BB5BFE0E-B039-45BE-BD5F-A1F8AB17574F}" type="parTrans" cxnId="{509F2F7C-8BDB-46E3-A012-91E3DFD74DCA}">
      <dgm:prSet/>
      <dgm:spPr/>
      <dgm:t>
        <a:bodyPr/>
        <a:lstStyle/>
        <a:p>
          <a:endParaRPr lang="en-US"/>
        </a:p>
      </dgm:t>
    </dgm:pt>
    <dgm:pt modelId="{29834D85-C3E6-4A35-9EB5-194ABE6020BC}" type="sibTrans" cxnId="{509F2F7C-8BDB-46E3-A012-91E3DFD74DCA}">
      <dgm:prSet/>
      <dgm:spPr/>
      <dgm:t>
        <a:bodyPr/>
        <a:lstStyle/>
        <a:p>
          <a:endParaRPr lang="en-US"/>
        </a:p>
      </dgm:t>
    </dgm:pt>
    <dgm:pt modelId="{EB73341C-FA6D-4FF7-B456-80B171416073}">
      <dgm:prSet phldrT="[Text]"/>
      <dgm:spPr/>
      <dgm:t>
        <a:bodyPr/>
        <a:lstStyle/>
        <a:p>
          <a:r>
            <a:rPr lang="en-US" dirty="0" smtClean="0"/>
            <a:t>Female 37 yrs. old</a:t>
          </a:r>
          <a:endParaRPr lang="en-US" dirty="0"/>
        </a:p>
      </dgm:t>
    </dgm:pt>
    <dgm:pt modelId="{5C5935E1-BAE2-4D91-8B68-D10D7258F065}" type="parTrans" cxnId="{6C0BB095-DBF9-4112-9471-CA1181FC05C4}">
      <dgm:prSet/>
      <dgm:spPr/>
      <dgm:t>
        <a:bodyPr/>
        <a:lstStyle/>
        <a:p>
          <a:endParaRPr lang="en-US"/>
        </a:p>
      </dgm:t>
    </dgm:pt>
    <dgm:pt modelId="{B0586EBB-0B75-4D86-AC0E-E8B7B8946A17}" type="sibTrans" cxnId="{6C0BB095-DBF9-4112-9471-CA1181FC05C4}">
      <dgm:prSet/>
      <dgm:spPr/>
      <dgm:t>
        <a:bodyPr/>
        <a:lstStyle/>
        <a:p>
          <a:endParaRPr lang="en-US"/>
        </a:p>
      </dgm:t>
    </dgm:pt>
    <dgm:pt modelId="{3791C0EA-2A16-4B79-AE66-267F4C96876D}">
      <dgm:prSet phldrT="[Text]"/>
      <dgm:spPr/>
      <dgm:t>
        <a:bodyPr/>
        <a:lstStyle/>
        <a:p>
          <a:r>
            <a:rPr lang="en-US" dirty="0" smtClean="0"/>
            <a:t>Male 32 yrs. old</a:t>
          </a:r>
          <a:endParaRPr lang="en-US" dirty="0"/>
        </a:p>
      </dgm:t>
    </dgm:pt>
    <dgm:pt modelId="{51AE5850-1421-4D2B-9EDB-A11AC19873DC}" type="parTrans" cxnId="{6CCAD765-FAAF-43CB-B066-63D48E3ACEB0}">
      <dgm:prSet/>
      <dgm:spPr/>
      <dgm:t>
        <a:bodyPr/>
        <a:lstStyle/>
        <a:p>
          <a:endParaRPr lang="en-US"/>
        </a:p>
      </dgm:t>
    </dgm:pt>
    <dgm:pt modelId="{E6EC0DB1-165D-4E4E-A44A-0C2D946F2E51}" type="sibTrans" cxnId="{6CCAD765-FAAF-43CB-B066-63D48E3ACEB0}">
      <dgm:prSet/>
      <dgm:spPr/>
      <dgm:t>
        <a:bodyPr/>
        <a:lstStyle/>
        <a:p>
          <a:endParaRPr lang="en-US"/>
        </a:p>
      </dgm:t>
    </dgm:pt>
    <dgm:pt modelId="{B2C469B4-0CDE-40F9-9410-C16C43AD7482}">
      <dgm:prSet phldrT="[Text]"/>
      <dgm:spPr/>
      <dgm:t>
        <a:bodyPr/>
        <a:lstStyle/>
        <a:p>
          <a:r>
            <a:rPr lang="en-US" dirty="0" smtClean="0"/>
            <a:t>Male 29 yrs. old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158A2766-962C-4CB8-A9B4-88F62B127508}" type="parTrans" cxnId="{869E22BB-6B2C-43BA-987A-7E9AF44CDAD1}">
      <dgm:prSet/>
      <dgm:spPr/>
      <dgm:t>
        <a:bodyPr/>
        <a:lstStyle/>
        <a:p>
          <a:endParaRPr lang="en-US"/>
        </a:p>
      </dgm:t>
    </dgm:pt>
    <dgm:pt modelId="{5C75794C-4B94-4990-B1F7-BF2E1A096A86}" type="sibTrans" cxnId="{869E22BB-6B2C-43BA-987A-7E9AF44CDAD1}">
      <dgm:prSet/>
      <dgm:spPr/>
      <dgm:t>
        <a:bodyPr/>
        <a:lstStyle/>
        <a:p>
          <a:endParaRPr lang="en-US"/>
        </a:p>
      </dgm:t>
    </dgm:pt>
    <dgm:pt modelId="{C27AB41A-C17C-4E00-83D2-888DA29D59E4}">
      <dgm:prSet phldrT="[Text]"/>
      <dgm:spPr/>
      <dgm:t>
        <a:bodyPr/>
        <a:lstStyle/>
        <a:p>
          <a:r>
            <a:rPr lang="en-US" dirty="0" smtClean="0"/>
            <a:t>Male 34 yrs. old</a:t>
          </a:r>
          <a:endParaRPr lang="en-US" dirty="0"/>
        </a:p>
      </dgm:t>
    </dgm:pt>
    <dgm:pt modelId="{C081B042-020C-4DB2-B88E-26517E745D11}" type="parTrans" cxnId="{40BE75CB-9DD3-476E-A7D6-4F01D90157AC}">
      <dgm:prSet/>
      <dgm:spPr/>
      <dgm:t>
        <a:bodyPr/>
        <a:lstStyle/>
        <a:p>
          <a:endParaRPr lang="en-US"/>
        </a:p>
      </dgm:t>
    </dgm:pt>
    <dgm:pt modelId="{9ACB7BBD-81A5-4225-9C59-10DF6A486F5D}" type="sibTrans" cxnId="{40BE75CB-9DD3-476E-A7D6-4F01D90157AC}">
      <dgm:prSet/>
      <dgm:spPr/>
      <dgm:t>
        <a:bodyPr/>
        <a:lstStyle/>
        <a:p>
          <a:endParaRPr lang="en-US"/>
        </a:p>
      </dgm:t>
    </dgm:pt>
    <dgm:pt modelId="{BD511126-F6D7-4BAD-8419-2BB3E4669837}">
      <dgm:prSet phldrT="[Text]"/>
      <dgm:spPr/>
      <dgm:t>
        <a:bodyPr/>
        <a:lstStyle/>
        <a:p>
          <a:r>
            <a:rPr lang="en-US" dirty="0" smtClean="0"/>
            <a:t>Male 45 yrs. old</a:t>
          </a:r>
          <a:endParaRPr lang="en-US" dirty="0"/>
        </a:p>
      </dgm:t>
    </dgm:pt>
    <dgm:pt modelId="{A13C98A0-4EF7-4FC9-86B9-FE2DD1AAF1D9}" type="parTrans" cxnId="{475CDF49-FA85-44A9-85E8-C8C5BC26B88D}">
      <dgm:prSet/>
      <dgm:spPr/>
      <dgm:t>
        <a:bodyPr/>
        <a:lstStyle/>
        <a:p>
          <a:endParaRPr lang="en-US"/>
        </a:p>
      </dgm:t>
    </dgm:pt>
    <dgm:pt modelId="{DAAF4011-0DB2-48FE-98E2-D9F96F82E842}" type="sibTrans" cxnId="{475CDF49-FA85-44A9-85E8-C8C5BC26B88D}">
      <dgm:prSet/>
      <dgm:spPr/>
      <dgm:t>
        <a:bodyPr/>
        <a:lstStyle/>
        <a:p>
          <a:endParaRPr lang="en-US"/>
        </a:p>
      </dgm:t>
    </dgm:pt>
    <dgm:pt modelId="{49E75884-D824-4D4E-830C-58F8C138C4F8}">
      <dgm:prSet phldrT="[Text]"/>
      <dgm:spPr/>
      <dgm:t>
        <a:bodyPr/>
        <a:lstStyle/>
        <a:p>
          <a:r>
            <a:rPr lang="en-US" dirty="0" smtClean="0"/>
            <a:t>Male 50 yrs. old</a:t>
          </a:r>
          <a:endParaRPr lang="en-US" dirty="0"/>
        </a:p>
      </dgm:t>
    </dgm:pt>
    <dgm:pt modelId="{EF89BCFA-7C2F-4671-A7F9-9393E8836BDE}" type="parTrans" cxnId="{103BA40F-B0B1-409F-8109-2E958719985F}">
      <dgm:prSet/>
      <dgm:spPr/>
      <dgm:t>
        <a:bodyPr/>
        <a:lstStyle/>
        <a:p>
          <a:endParaRPr lang="en-US"/>
        </a:p>
      </dgm:t>
    </dgm:pt>
    <dgm:pt modelId="{0F2FC2BE-DBDD-44DF-8FA6-93B4CAE0A092}" type="sibTrans" cxnId="{103BA40F-B0B1-409F-8109-2E958719985F}">
      <dgm:prSet/>
      <dgm:spPr/>
      <dgm:t>
        <a:bodyPr/>
        <a:lstStyle/>
        <a:p>
          <a:endParaRPr lang="en-US"/>
        </a:p>
      </dgm:t>
    </dgm:pt>
    <dgm:pt modelId="{45ED0C05-200A-4844-9779-77E75B1B9868}">
      <dgm:prSet phldrT="[Text]"/>
      <dgm:spPr/>
      <dgm:t>
        <a:bodyPr/>
        <a:lstStyle/>
        <a:p>
          <a:r>
            <a:rPr lang="en-US" dirty="0" smtClean="0"/>
            <a:t>Male 40 yrs. old</a:t>
          </a:r>
          <a:endParaRPr lang="en-US" dirty="0"/>
        </a:p>
      </dgm:t>
    </dgm:pt>
    <dgm:pt modelId="{4F7627A6-5BC9-440B-8498-8FC34447CFEC}" type="parTrans" cxnId="{50CEAEDF-B43B-4E86-AD9E-AE7EAA233E9C}">
      <dgm:prSet/>
      <dgm:spPr/>
      <dgm:t>
        <a:bodyPr/>
        <a:lstStyle/>
        <a:p>
          <a:endParaRPr lang="en-US"/>
        </a:p>
      </dgm:t>
    </dgm:pt>
    <dgm:pt modelId="{1E21ABEE-058B-43CD-BA2A-D214399827AC}" type="sibTrans" cxnId="{50CEAEDF-B43B-4E86-AD9E-AE7EAA233E9C}">
      <dgm:prSet/>
      <dgm:spPr/>
      <dgm:t>
        <a:bodyPr/>
        <a:lstStyle/>
        <a:p>
          <a:endParaRPr lang="en-US"/>
        </a:p>
      </dgm:t>
    </dgm:pt>
    <dgm:pt modelId="{7C2B2D97-27D7-4AD3-A3D4-77E747D100B2}">
      <dgm:prSet phldrT="[Text]"/>
      <dgm:spPr/>
      <dgm:t>
        <a:bodyPr/>
        <a:lstStyle/>
        <a:p>
          <a:r>
            <a:rPr lang="en-US" dirty="0" smtClean="0"/>
            <a:t>Female 52 yrs. old</a:t>
          </a:r>
          <a:endParaRPr lang="en-US" dirty="0"/>
        </a:p>
      </dgm:t>
    </dgm:pt>
    <dgm:pt modelId="{EC3B36F1-F443-40C3-89EF-0184319E2BF9}" type="parTrans" cxnId="{8720CB6C-3E58-4453-A2A2-630D4A5E1A09}">
      <dgm:prSet/>
      <dgm:spPr/>
      <dgm:t>
        <a:bodyPr/>
        <a:lstStyle/>
        <a:p>
          <a:endParaRPr lang="en-US"/>
        </a:p>
      </dgm:t>
    </dgm:pt>
    <dgm:pt modelId="{FDDD81B9-62DC-4C5C-8FDE-5F2D79BFAD76}" type="sibTrans" cxnId="{8720CB6C-3E58-4453-A2A2-630D4A5E1A09}">
      <dgm:prSet/>
      <dgm:spPr/>
      <dgm:t>
        <a:bodyPr/>
        <a:lstStyle/>
        <a:p>
          <a:endParaRPr lang="en-US"/>
        </a:p>
      </dgm:t>
    </dgm:pt>
    <dgm:pt modelId="{08ECF78B-FAD5-4D9C-8E49-B3383B679E74}" type="pres">
      <dgm:prSet presAssocID="{A33F4830-5CD4-4C71-985C-0708E9B0BE1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A25F1EE-EBF1-4624-880B-D3BCF13A2F47}" type="pres">
      <dgm:prSet presAssocID="{98450B70-D18C-4E1D-97E9-FA8BA06091D9}" presName="composite" presStyleCnt="0"/>
      <dgm:spPr/>
    </dgm:pt>
    <dgm:pt modelId="{1DBDDA96-9BFE-4E8D-B03A-B2FB6EE49E38}" type="pres">
      <dgm:prSet presAssocID="{98450B70-D18C-4E1D-97E9-FA8BA06091D9}" presName="bentUpArrow1" presStyleLbl="alignImgPlace1" presStyleIdx="0" presStyleCnt="2"/>
      <dgm:spPr/>
      <dgm:extLst>
        <a:ext uri="{E40237B7-FDA0-4F09-8148-C483321AD2D9}">
          <dgm14:cNvPr xmlns:dgm14="http://schemas.microsoft.com/office/drawing/2010/diagram" id="0" name="" title="Group A to Group B"/>
        </a:ext>
      </dgm:extLst>
    </dgm:pt>
    <dgm:pt modelId="{E2700167-FF4B-4025-A48B-3CB1A8B5F4C4}" type="pres">
      <dgm:prSet presAssocID="{98450B70-D18C-4E1D-97E9-FA8BA06091D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BB2B3-43BF-4BBF-B8B9-75901CCFACA5}" type="pres">
      <dgm:prSet presAssocID="{98450B70-D18C-4E1D-97E9-FA8BA06091D9}" presName="ChildText" presStyleLbl="revTx" presStyleIdx="0" presStyleCnt="3" custScaleX="141096" custLinFactNeighborX="23399" custLinFactNeighborY="19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CB33E-F6DE-4B22-86E1-389888939D48}" type="pres">
      <dgm:prSet presAssocID="{5476BBDE-A636-40EE-8272-09D0B7700854}" presName="sibTrans" presStyleCnt="0"/>
      <dgm:spPr/>
    </dgm:pt>
    <dgm:pt modelId="{0B9F427B-E521-4A0D-A610-47D9D62FF434}" type="pres">
      <dgm:prSet presAssocID="{F20117B0-FCD8-4927-B2D0-4FE779DC2A9B}" presName="composite" presStyleCnt="0"/>
      <dgm:spPr/>
    </dgm:pt>
    <dgm:pt modelId="{CB65E7BF-26FC-4997-A604-64C56983E379}" type="pres">
      <dgm:prSet presAssocID="{F20117B0-FCD8-4927-B2D0-4FE779DC2A9B}" presName="bentUpArrow1" presStyleLbl="alignImgPlace1" presStyleIdx="1" presStyleCnt="2"/>
      <dgm:spPr/>
      <dgm:extLst>
        <a:ext uri="{E40237B7-FDA0-4F09-8148-C483321AD2D9}">
          <dgm14:cNvPr xmlns:dgm14="http://schemas.microsoft.com/office/drawing/2010/diagram" id="0" name="" title="Group B to Group C"/>
        </a:ext>
      </dgm:extLst>
    </dgm:pt>
    <dgm:pt modelId="{1D736981-5D82-4672-9205-279958AACFE2}" type="pres">
      <dgm:prSet presAssocID="{F20117B0-FCD8-4927-B2D0-4FE779DC2A9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2CCDB-7FE7-42D3-9D84-BC2F375234DF}" type="pres">
      <dgm:prSet presAssocID="{F20117B0-FCD8-4927-B2D0-4FE779DC2A9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7C21B-758A-4A9D-8566-914D35C1B9FC}" type="pres">
      <dgm:prSet presAssocID="{73C4C127-0365-4ABF-A0E4-A1536DE07080}" presName="sibTrans" presStyleCnt="0"/>
      <dgm:spPr/>
    </dgm:pt>
    <dgm:pt modelId="{27AC4152-3790-436F-BE68-EF7D8416D588}" type="pres">
      <dgm:prSet presAssocID="{0D636056-30D8-4434-99F7-E38A6E2B8161}" presName="composite" presStyleCnt="0"/>
      <dgm:spPr/>
    </dgm:pt>
    <dgm:pt modelId="{AE7ECB50-F4B1-47FD-BE6E-79C06FC25BB6}" type="pres">
      <dgm:prSet presAssocID="{0D636056-30D8-4434-99F7-E38A6E2B816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851A9-1F6F-48CC-BFC2-772E576ABA27}" type="pres">
      <dgm:prSet presAssocID="{0D636056-30D8-4434-99F7-E38A6E2B816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CAD765-FAAF-43CB-B066-63D48E3ACEB0}" srcId="{F20117B0-FCD8-4927-B2D0-4FE779DC2A9B}" destId="{3791C0EA-2A16-4B79-AE66-267F4C96876D}" srcOrd="1" destOrd="0" parTransId="{51AE5850-1421-4D2B-9EDB-A11AC19873DC}" sibTransId="{E6EC0DB1-165D-4E4E-A44A-0C2D946F2E51}"/>
    <dgm:cxn modelId="{40BE75CB-9DD3-476E-A7D6-4F01D90157AC}" srcId="{0D636056-30D8-4434-99F7-E38A6E2B8161}" destId="{C27AB41A-C17C-4E00-83D2-888DA29D59E4}" srcOrd="1" destOrd="0" parTransId="{C081B042-020C-4DB2-B88E-26517E745D11}" sibTransId="{9ACB7BBD-81A5-4225-9C59-10DF6A486F5D}"/>
    <dgm:cxn modelId="{EC9019F7-4AFB-49A4-BEE3-23F53816727D}" type="presOf" srcId="{F20117B0-FCD8-4927-B2D0-4FE779DC2A9B}" destId="{1D736981-5D82-4672-9205-279958AACFE2}" srcOrd="0" destOrd="0" presId="urn:microsoft.com/office/officeart/2005/8/layout/StepDownProcess"/>
    <dgm:cxn modelId="{63FAC972-9231-4E8B-B53A-FBCAEC427180}" type="presOf" srcId="{C27AB41A-C17C-4E00-83D2-888DA29D59E4}" destId="{ECB851A9-1F6F-48CC-BFC2-772E576ABA27}" srcOrd="0" destOrd="1" presId="urn:microsoft.com/office/officeart/2005/8/layout/StepDownProcess"/>
    <dgm:cxn modelId="{E3BCF25D-051F-4B15-8CB7-553C9669A1DC}" type="presOf" srcId="{BD511126-F6D7-4BAD-8419-2BB3E4669837}" destId="{ECB851A9-1F6F-48CC-BFC2-772E576ABA27}" srcOrd="0" destOrd="2" presId="urn:microsoft.com/office/officeart/2005/8/layout/StepDownProcess"/>
    <dgm:cxn modelId="{E5063A27-7015-42DC-B1DA-489D94936D4B}" srcId="{A33F4830-5CD4-4C71-985C-0708E9B0BE14}" destId="{98450B70-D18C-4E1D-97E9-FA8BA06091D9}" srcOrd="0" destOrd="0" parTransId="{D3A29EAE-789C-47E5-9852-BCEC72920C67}" sibTransId="{5476BBDE-A636-40EE-8272-09D0B7700854}"/>
    <dgm:cxn modelId="{FF63BE61-AA51-4F53-B71F-142493D3B7A7}" type="presOf" srcId="{49E75884-D824-4D4E-830C-58F8C138C4F8}" destId="{ECB851A9-1F6F-48CC-BFC2-772E576ABA27}" srcOrd="0" destOrd="3" presId="urn:microsoft.com/office/officeart/2005/8/layout/StepDownProcess"/>
    <dgm:cxn modelId="{6C0BB095-DBF9-4112-9471-CA1181FC05C4}" srcId="{98450B70-D18C-4E1D-97E9-FA8BA06091D9}" destId="{EB73341C-FA6D-4FF7-B456-80B171416073}" srcOrd="1" destOrd="0" parTransId="{5C5935E1-BAE2-4D91-8B68-D10D7258F065}" sibTransId="{B0586EBB-0B75-4D86-AC0E-E8B7B8946A17}"/>
    <dgm:cxn modelId="{103BA40F-B0B1-409F-8109-2E958719985F}" srcId="{0D636056-30D8-4434-99F7-E38A6E2B8161}" destId="{49E75884-D824-4D4E-830C-58F8C138C4F8}" srcOrd="3" destOrd="0" parTransId="{EF89BCFA-7C2F-4671-A7F9-9393E8836BDE}" sibTransId="{0F2FC2BE-DBDD-44DF-8FA6-93B4CAE0A092}"/>
    <dgm:cxn modelId="{EE0A8727-A6A5-4A4A-8E84-2B46A6195433}" srcId="{98450B70-D18C-4E1D-97E9-FA8BA06091D9}" destId="{C1B61D4D-7B51-471F-A0A6-E55A5EC41A8E}" srcOrd="0" destOrd="0" parTransId="{5710F621-701D-41BB-85BB-C0B920115602}" sibTransId="{3F762C5C-6E64-4A25-ACCC-7257C2D7624F}"/>
    <dgm:cxn modelId="{9387700C-DE9C-43FE-96DF-790EF91A06EF}" type="presOf" srcId="{B2C469B4-0CDE-40F9-9410-C16C43AD7482}" destId="{ECB851A9-1F6F-48CC-BFC2-772E576ABA27}" srcOrd="0" destOrd="0" presId="urn:microsoft.com/office/officeart/2005/8/layout/StepDownProcess"/>
    <dgm:cxn modelId="{6FDC87A3-6592-4D1B-9C61-14B51D6B6DA3}" type="presOf" srcId="{C1B61D4D-7B51-471F-A0A6-E55A5EC41A8E}" destId="{B00BB2B3-43BF-4BBF-B8B9-75901CCFACA5}" srcOrd="0" destOrd="0" presId="urn:microsoft.com/office/officeart/2005/8/layout/StepDownProcess"/>
    <dgm:cxn modelId="{B1FEF889-B846-4C00-91A3-D3E3C339383D}" type="presOf" srcId="{3791C0EA-2A16-4B79-AE66-267F4C96876D}" destId="{5812CCDB-7FE7-42D3-9D84-BC2F375234DF}" srcOrd="0" destOrd="1" presId="urn:microsoft.com/office/officeart/2005/8/layout/StepDownProcess"/>
    <dgm:cxn modelId="{50CEAEDF-B43B-4E86-AD9E-AE7EAA233E9C}" srcId="{F20117B0-FCD8-4927-B2D0-4FE779DC2A9B}" destId="{45ED0C05-200A-4844-9779-77E75B1B9868}" srcOrd="2" destOrd="0" parTransId="{4F7627A6-5BC9-440B-8498-8FC34447CFEC}" sibTransId="{1E21ABEE-058B-43CD-BA2A-D214399827AC}"/>
    <dgm:cxn modelId="{131F7697-1855-4B30-824B-71BAF0D73CAE}" type="presOf" srcId="{A33F4830-5CD4-4C71-985C-0708E9B0BE14}" destId="{08ECF78B-FAD5-4D9C-8E49-B3383B679E74}" srcOrd="0" destOrd="0" presId="urn:microsoft.com/office/officeart/2005/8/layout/StepDownProcess"/>
    <dgm:cxn modelId="{57307241-4596-4C81-AEDD-3103B1A40EE5}" srcId="{F20117B0-FCD8-4927-B2D0-4FE779DC2A9B}" destId="{255827E2-CE07-427C-839C-BE2E51FCDBB8}" srcOrd="0" destOrd="0" parTransId="{CC67C3C2-15A4-4506-BA33-B1FE8A669FD6}" sibTransId="{22B85B52-EEDB-48AC-9998-BE0D123F7FE8}"/>
    <dgm:cxn modelId="{869E22BB-6B2C-43BA-987A-7E9AF44CDAD1}" srcId="{0D636056-30D8-4434-99F7-E38A6E2B8161}" destId="{B2C469B4-0CDE-40F9-9410-C16C43AD7482}" srcOrd="0" destOrd="0" parTransId="{158A2766-962C-4CB8-A9B4-88F62B127508}" sibTransId="{5C75794C-4B94-4990-B1F7-BF2E1A096A86}"/>
    <dgm:cxn modelId="{509F2F7C-8BDB-46E3-A012-91E3DFD74DCA}" srcId="{A33F4830-5CD4-4C71-985C-0708E9B0BE14}" destId="{0D636056-30D8-4434-99F7-E38A6E2B8161}" srcOrd="2" destOrd="0" parTransId="{BB5BFE0E-B039-45BE-BD5F-A1F8AB17574F}" sibTransId="{29834D85-C3E6-4A35-9EB5-194ABE6020BC}"/>
    <dgm:cxn modelId="{221F458D-E980-4094-A81B-744D7F7184EB}" type="presOf" srcId="{45ED0C05-200A-4844-9779-77E75B1B9868}" destId="{5812CCDB-7FE7-42D3-9D84-BC2F375234DF}" srcOrd="0" destOrd="2" presId="urn:microsoft.com/office/officeart/2005/8/layout/StepDownProcess"/>
    <dgm:cxn modelId="{475CDF49-FA85-44A9-85E8-C8C5BC26B88D}" srcId="{0D636056-30D8-4434-99F7-E38A6E2B8161}" destId="{BD511126-F6D7-4BAD-8419-2BB3E4669837}" srcOrd="2" destOrd="0" parTransId="{A13C98A0-4EF7-4FC9-86B9-FE2DD1AAF1D9}" sibTransId="{DAAF4011-0DB2-48FE-98E2-D9F96F82E842}"/>
    <dgm:cxn modelId="{B63F18D8-1EED-42EB-A0C7-E8B22BA60175}" type="presOf" srcId="{0D636056-30D8-4434-99F7-E38A6E2B8161}" destId="{AE7ECB50-F4B1-47FD-BE6E-79C06FC25BB6}" srcOrd="0" destOrd="0" presId="urn:microsoft.com/office/officeart/2005/8/layout/StepDownProcess"/>
    <dgm:cxn modelId="{8FF50AB5-A2B9-4BB9-942F-7B2FE2AE5B3F}" type="presOf" srcId="{98450B70-D18C-4E1D-97E9-FA8BA06091D9}" destId="{E2700167-FF4B-4025-A48B-3CB1A8B5F4C4}" srcOrd="0" destOrd="0" presId="urn:microsoft.com/office/officeart/2005/8/layout/StepDownProcess"/>
    <dgm:cxn modelId="{8720CB6C-3E58-4453-A2A2-630D4A5E1A09}" srcId="{98450B70-D18C-4E1D-97E9-FA8BA06091D9}" destId="{7C2B2D97-27D7-4AD3-A3D4-77E747D100B2}" srcOrd="2" destOrd="0" parTransId="{EC3B36F1-F443-40C3-89EF-0184319E2BF9}" sibTransId="{FDDD81B9-62DC-4C5C-8FDE-5F2D79BFAD76}"/>
    <dgm:cxn modelId="{B1E97AD2-4A16-4C33-ABC4-E34F84DE097B}" type="presOf" srcId="{255827E2-CE07-427C-839C-BE2E51FCDBB8}" destId="{5812CCDB-7FE7-42D3-9D84-BC2F375234DF}" srcOrd="0" destOrd="0" presId="urn:microsoft.com/office/officeart/2005/8/layout/StepDownProcess"/>
    <dgm:cxn modelId="{BED63754-39A6-4956-94D4-FE3DBE08216A}" type="presOf" srcId="{EB73341C-FA6D-4FF7-B456-80B171416073}" destId="{B00BB2B3-43BF-4BBF-B8B9-75901CCFACA5}" srcOrd="0" destOrd="1" presId="urn:microsoft.com/office/officeart/2005/8/layout/StepDownProcess"/>
    <dgm:cxn modelId="{616F7DC2-8C47-419A-9301-3002DA2ECB22}" srcId="{A33F4830-5CD4-4C71-985C-0708E9B0BE14}" destId="{F20117B0-FCD8-4927-B2D0-4FE779DC2A9B}" srcOrd="1" destOrd="0" parTransId="{B7B5CF59-8994-46C1-B996-2D89DD31FA35}" sibTransId="{73C4C127-0365-4ABF-A0E4-A1536DE07080}"/>
    <dgm:cxn modelId="{5B787100-7ED7-4C20-8FEE-8EB3FB600121}" type="presOf" srcId="{7C2B2D97-27D7-4AD3-A3D4-77E747D100B2}" destId="{B00BB2B3-43BF-4BBF-B8B9-75901CCFACA5}" srcOrd="0" destOrd="2" presId="urn:microsoft.com/office/officeart/2005/8/layout/StepDownProcess"/>
    <dgm:cxn modelId="{06CC7795-3437-4613-92CE-0575A857E544}" type="presParOf" srcId="{08ECF78B-FAD5-4D9C-8E49-B3383B679E74}" destId="{CA25F1EE-EBF1-4624-880B-D3BCF13A2F47}" srcOrd="0" destOrd="0" presId="urn:microsoft.com/office/officeart/2005/8/layout/StepDownProcess"/>
    <dgm:cxn modelId="{AB1B63B4-206F-42CE-BFD7-F359B240D5A0}" type="presParOf" srcId="{CA25F1EE-EBF1-4624-880B-D3BCF13A2F47}" destId="{1DBDDA96-9BFE-4E8D-B03A-B2FB6EE49E38}" srcOrd="0" destOrd="0" presId="urn:microsoft.com/office/officeart/2005/8/layout/StepDownProcess"/>
    <dgm:cxn modelId="{441F164E-8D77-4198-AE89-047311D9D8CF}" type="presParOf" srcId="{CA25F1EE-EBF1-4624-880B-D3BCF13A2F47}" destId="{E2700167-FF4B-4025-A48B-3CB1A8B5F4C4}" srcOrd="1" destOrd="0" presId="urn:microsoft.com/office/officeart/2005/8/layout/StepDownProcess"/>
    <dgm:cxn modelId="{6E18BECB-1DDD-4009-AB49-20DE7BCC6FC0}" type="presParOf" srcId="{CA25F1EE-EBF1-4624-880B-D3BCF13A2F47}" destId="{B00BB2B3-43BF-4BBF-B8B9-75901CCFACA5}" srcOrd="2" destOrd="0" presId="urn:microsoft.com/office/officeart/2005/8/layout/StepDownProcess"/>
    <dgm:cxn modelId="{AE0DE8C8-E979-4765-83B7-EF8C3922C362}" type="presParOf" srcId="{08ECF78B-FAD5-4D9C-8E49-B3383B679E74}" destId="{939CB33E-F6DE-4B22-86E1-389888939D48}" srcOrd="1" destOrd="0" presId="urn:microsoft.com/office/officeart/2005/8/layout/StepDownProcess"/>
    <dgm:cxn modelId="{245C2C74-273F-4DF8-B8FD-BD9C431431C5}" type="presParOf" srcId="{08ECF78B-FAD5-4D9C-8E49-B3383B679E74}" destId="{0B9F427B-E521-4A0D-A610-47D9D62FF434}" srcOrd="2" destOrd="0" presId="urn:microsoft.com/office/officeart/2005/8/layout/StepDownProcess"/>
    <dgm:cxn modelId="{BCA2D9F6-DDA9-4FA0-8982-9377517EE353}" type="presParOf" srcId="{0B9F427B-E521-4A0D-A610-47D9D62FF434}" destId="{CB65E7BF-26FC-4997-A604-64C56983E379}" srcOrd="0" destOrd="0" presId="urn:microsoft.com/office/officeart/2005/8/layout/StepDownProcess"/>
    <dgm:cxn modelId="{C6675712-1CF7-4590-9485-8EA83BB63841}" type="presParOf" srcId="{0B9F427B-E521-4A0D-A610-47D9D62FF434}" destId="{1D736981-5D82-4672-9205-279958AACFE2}" srcOrd="1" destOrd="0" presId="urn:microsoft.com/office/officeart/2005/8/layout/StepDownProcess"/>
    <dgm:cxn modelId="{62241558-0554-4276-B13E-0CD4E850BB2E}" type="presParOf" srcId="{0B9F427B-E521-4A0D-A610-47D9D62FF434}" destId="{5812CCDB-7FE7-42D3-9D84-BC2F375234DF}" srcOrd="2" destOrd="0" presId="urn:microsoft.com/office/officeart/2005/8/layout/StepDownProcess"/>
    <dgm:cxn modelId="{5FD0D6BD-F374-4EE4-ABA2-C793330AA253}" type="presParOf" srcId="{08ECF78B-FAD5-4D9C-8E49-B3383B679E74}" destId="{11E7C21B-758A-4A9D-8566-914D35C1B9FC}" srcOrd="3" destOrd="0" presId="urn:microsoft.com/office/officeart/2005/8/layout/StepDownProcess"/>
    <dgm:cxn modelId="{9891F015-8E6B-4808-98E3-A39C8FC3A2E3}" type="presParOf" srcId="{08ECF78B-FAD5-4D9C-8E49-B3383B679E74}" destId="{27AC4152-3790-436F-BE68-EF7D8416D588}" srcOrd="4" destOrd="0" presId="urn:microsoft.com/office/officeart/2005/8/layout/StepDownProcess"/>
    <dgm:cxn modelId="{7D7EA350-5B59-42D6-96E0-8B06810DEDBB}" type="presParOf" srcId="{27AC4152-3790-436F-BE68-EF7D8416D588}" destId="{AE7ECB50-F4B1-47FD-BE6E-79C06FC25BB6}" srcOrd="0" destOrd="0" presId="urn:microsoft.com/office/officeart/2005/8/layout/StepDownProcess"/>
    <dgm:cxn modelId="{7D934F8A-97F5-4B7E-BE5D-1A84D8B72B25}" type="presParOf" srcId="{27AC4152-3790-436F-BE68-EF7D8416D588}" destId="{ECB851A9-1F6F-48CC-BFC2-772E576ABA2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ta2.unhcr.org/en/documents/details/6967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qualtimes.org/starting-over-in-in-the-most?lang=en#.XdUaS-gzaM8" TargetMode="External"/><Relationship Id="rId2" Type="http://schemas.openxmlformats.org/officeDocument/2006/relationships/hyperlink" Target="https://data2.unhcr.org/en/country/ug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world.org/docid/4b7baba52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refworld.org/docid/544e4f154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newhumanitarian.org/news/2019/02/28/donors-freeze-uganda-refugee-aid-after-un-mismanagement-scanda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today.com/story/news/world/2017/03/27/uganda-refugee-program-strains/9944792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316" y="3574473"/>
            <a:ext cx="9753600" cy="1752600"/>
          </a:xfrm>
        </p:spPr>
        <p:txBody>
          <a:bodyPr/>
          <a:lstStyle/>
          <a:p>
            <a:r>
              <a:rPr lang="en-US" dirty="0" smtClean="0"/>
              <a:t>Uganda: A Paradoxical Paradise?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316" y="5334000"/>
            <a:ext cx="7848600" cy="1143000"/>
          </a:xfrm>
        </p:spPr>
        <p:txBody>
          <a:bodyPr/>
          <a:lstStyle/>
          <a:p>
            <a:r>
              <a:rPr lang="en-US" dirty="0" smtClean="0"/>
              <a:t>Elena Habersky</a:t>
            </a:r>
          </a:p>
          <a:p>
            <a:r>
              <a:rPr lang="en-US" dirty="0" smtClean="0"/>
              <a:t>Center for Migration and Refugee Studies, AUC</a:t>
            </a:r>
          </a:p>
          <a:p>
            <a:r>
              <a:rPr lang="en-US" dirty="0" smtClean="0"/>
              <a:t>Wednesday, </a:t>
            </a:r>
            <a:r>
              <a:rPr lang="en-US" smtClean="0"/>
              <a:t>December </a:t>
            </a:r>
            <a:r>
              <a:rPr lang="en-US" dirty="0"/>
              <a:t>4</a:t>
            </a:r>
            <a:r>
              <a:rPr lang="en-US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430340"/>
            <a:ext cx="5562600" cy="3455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012" y="5769804"/>
            <a:ext cx="1790700" cy="10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550610"/>
            <a:ext cx="9605662" cy="11429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Abdul Salam*, 29 years old, Western Darfur State, Sudan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295400"/>
            <a:ext cx="5755273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812" y="1122110"/>
            <a:ext cx="5334000" cy="679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8 years in Kampala; registered refugee. Younger brother in Kampala and older brother in S. Sudan, rest of family still in Darfur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Journeyed from Darfur to S. Sudan (2 months), then Uganda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Has a Bachelor’s which he paid for himself by selling goods in S. Sudan (porous borders)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Happy Uganda has stability, but it concerned with the 2021 presidential elections. If there was a political issue, believes Uganda would kick them out, no problem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411" y="1"/>
            <a:ext cx="1522413" cy="9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7614" y="1600200"/>
            <a:ext cx="9753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While Uganda’s welcoming of refugees and progressive laws should be lauded by the international community, the view of Uganda as a “refugee paradise” should be further critiqued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Uganda is able to exploit the EU/international system for their own personal gain. However, this gain is rarely seen by the public or the refugee communities.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 order to gain transparency and accountability, Uganda attempts to manage migration at the expense of refugees.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Uganda 2019-2020 Refugee Response Plan: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data2.unhcr.org/en/documents/details/69674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927 million USD (2019), 826 million USD(2020), over 100 partners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540" y="5981700"/>
            <a:ext cx="143928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62" y="1630362"/>
            <a:ext cx="7581900" cy="505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1012" y="2057400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H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N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K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Y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O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</a:rPr>
              <a:t>U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</a:rPr>
              <a:t>!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446" y="0"/>
            <a:ext cx="179237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Presentation 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905000"/>
            <a:ext cx="97536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Background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Uganda Refugee Policy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Theoretical Framework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Ethnographic Fieldwork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812" y="5739735"/>
            <a:ext cx="1714788" cy="104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2" y="685800"/>
            <a:ext cx="5791200" cy="583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812" y="615315"/>
            <a:ext cx="464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Uganda</a:t>
            </a:r>
            <a:r>
              <a:rPr lang="en-US" sz="2800" dirty="0">
                <a:solidFill>
                  <a:schemeClr val="tx2"/>
                </a:solidFill>
              </a:rPr>
              <a:t>, officially the Republic of </a:t>
            </a:r>
            <a:r>
              <a:rPr lang="en-US" sz="2800" dirty="0" smtClean="0">
                <a:solidFill>
                  <a:schemeClr val="tx2"/>
                </a:solidFill>
              </a:rPr>
              <a:t>Uganda, is </a:t>
            </a:r>
            <a:r>
              <a:rPr lang="en-US" sz="2800" dirty="0">
                <a:solidFill>
                  <a:schemeClr val="tx2"/>
                </a:solidFill>
              </a:rPr>
              <a:t>a landlocked country (except for its borders with Lake Victoria and Lake Albert) in East-Central Africa. It is bordered to the east by </a:t>
            </a:r>
            <a:r>
              <a:rPr lang="en-US" sz="2800" dirty="0">
                <a:solidFill>
                  <a:srgbClr val="FF0000"/>
                </a:solidFill>
              </a:rPr>
              <a:t>Kenya</a:t>
            </a:r>
            <a:r>
              <a:rPr lang="en-US" sz="2800" dirty="0">
                <a:solidFill>
                  <a:schemeClr val="tx2"/>
                </a:solidFill>
              </a:rPr>
              <a:t>, to the north by </a:t>
            </a:r>
            <a:r>
              <a:rPr lang="en-US" sz="2800" dirty="0">
                <a:solidFill>
                  <a:srgbClr val="FF0000"/>
                </a:solidFill>
              </a:rPr>
              <a:t>South Sudan</a:t>
            </a:r>
            <a:r>
              <a:rPr lang="en-US" sz="2800" dirty="0">
                <a:solidFill>
                  <a:schemeClr val="tx2"/>
                </a:solidFill>
              </a:rPr>
              <a:t>, to the west by the </a:t>
            </a:r>
            <a:r>
              <a:rPr lang="en-US" sz="2800" dirty="0">
                <a:solidFill>
                  <a:srgbClr val="FF0000"/>
                </a:solidFill>
              </a:rPr>
              <a:t>Democratic Republic of the Congo</a:t>
            </a:r>
            <a:r>
              <a:rPr lang="en-US" sz="2800" dirty="0">
                <a:solidFill>
                  <a:schemeClr val="tx2"/>
                </a:solidFill>
              </a:rPr>
              <a:t>, to the south-west by </a:t>
            </a:r>
            <a:r>
              <a:rPr lang="en-US" sz="2800" dirty="0">
                <a:solidFill>
                  <a:srgbClr val="FF0000"/>
                </a:solidFill>
              </a:rPr>
              <a:t>Rwanda</a:t>
            </a:r>
            <a:r>
              <a:rPr lang="en-US" sz="2800" dirty="0">
                <a:solidFill>
                  <a:schemeClr val="tx2"/>
                </a:solidFill>
              </a:rPr>
              <a:t>, and to the south by </a:t>
            </a:r>
            <a:r>
              <a:rPr lang="en-US" sz="2800" dirty="0">
                <a:solidFill>
                  <a:srgbClr val="FF0000"/>
                </a:solidFill>
              </a:rPr>
              <a:t>Tanzania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3646" y="0"/>
            <a:ext cx="1335179" cy="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17414"/>
            <a:ext cx="5181598" cy="4507186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Uganda currently hosts the most refugees </a:t>
            </a:r>
            <a:r>
              <a:rPr lang="en-US" sz="2600" dirty="0">
                <a:solidFill>
                  <a:schemeClr val="tx2"/>
                </a:solidFill>
              </a:rPr>
              <a:t>in Africa: 1,362,269 (31/10/19) </a:t>
            </a:r>
            <a:r>
              <a:rPr lang="en-US" sz="2600" dirty="0">
                <a:hlinkClick r:id="rId2"/>
              </a:rPr>
              <a:t>https://</a:t>
            </a:r>
            <a:r>
              <a:rPr lang="en-US" sz="2600" dirty="0" smtClean="0">
                <a:hlinkClick r:id="rId2"/>
              </a:rPr>
              <a:t>data2.unhcr.org/en/country/uga</a:t>
            </a:r>
            <a:endParaRPr lang="en-US" sz="2600" dirty="0" smtClean="0"/>
          </a:p>
          <a:p>
            <a:r>
              <a:rPr lang="en-US" sz="2600" dirty="0" smtClean="0">
                <a:solidFill>
                  <a:schemeClr val="tx2"/>
                </a:solidFill>
              </a:rPr>
              <a:t>27.6% of these refugees live in the Kampala district</a:t>
            </a:r>
          </a:p>
          <a:p>
            <a:r>
              <a:rPr lang="en-US" sz="2600" dirty="0" smtClean="0">
                <a:solidFill>
                  <a:schemeClr val="tx2"/>
                </a:solidFill>
              </a:rPr>
              <a:t>Billed as a “Paradise for Refugees</a:t>
            </a:r>
            <a:r>
              <a:rPr lang="en-US" sz="2600" dirty="0">
                <a:solidFill>
                  <a:schemeClr val="tx2"/>
                </a:solidFill>
              </a:rPr>
              <a:t>”: </a:t>
            </a:r>
            <a:r>
              <a:rPr lang="en-US" sz="2600" dirty="0">
                <a:hlinkClick r:id="rId3"/>
              </a:rPr>
              <a:t>https://www.equaltimes.org/starting-over-in-in-the-most?lang=en#.</a:t>
            </a:r>
            <a:r>
              <a:rPr lang="en-US" sz="2600" dirty="0" smtClean="0">
                <a:hlinkClick r:id="rId3"/>
              </a:rPr>
              <a:t>XdUaS-gzaM8</a:t>
            </a:r>
            <a:endParaRPr lang="en-US" sz="2600" dirty="0" smtClean="0"/>
          </a:p>
          <a:p>
            <a:endParaRPr lang="en-US" sz="2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1817414"/>
            <a:ext cx="6172202" cy="4507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1519" y="1"/>
            <a:ext cx="15018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Uganda Refugee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2" y="1600200"/>
            <a:ext cx="4876802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095500"/>
            <a:ext cx="55626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9212" y="2095500"/>
            <a:ext cx="54864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Economically, Uganda is considered a low-income </a:t>
            </a:r>
            <a:r>
              <a:rPr lang="en-US" sz="2400" dirty="0" smtClean="0"/>
              <a:t>country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2006 </a:t>
            </a:r>
            <a:r>
              <a:rPr lang="en-US" sz="2400" dirty="0" smtClean="0"/>
              <a:t>‘</a:t>
            </a:r>
            <a:r>
              <a:rPr lang="en-US" sz="2400" dirty="0" smtClean="0">
                <a:hlinkClick r:id="rId3"/>
              </a:rPr>
              <a:t>Refugees Act</a:t>
            </a:r>
            <a:r>
              <a:rPr lang="en-US" sz="2400" dirty="0" smtClean="0"/>
              <a:t>’ </a:t>
            </a:r>
            <a:r>
              <a:rPr lang="en-US" sz="2400" dirty="0"/>
              <a:t>and 2010 </a:t>
            </a:r>
            <a:r>
              <a:rPr lang="en-US" sz="2400" dirty="0" smtClean="0"/>
              <a:t>‘</a:t>
            </a:r>
            <a:r>
              <a:rPr lang="en-US" sz="2400" dirty="0" smtClean="0">
                <a:hlinkClick r:id="rId4"/>
              </a:rPr>
              <a:t>Refugees Regulations</a:t>
            </a:r>
            <a:r>
              <a:rPr lang="en-US" sz="2400" dirty="0" smtClean="0"/>
              <a:t>’ </a:t>
            </a:r>
            <a:r>
              <a:rPr lang="en-US" sz="2400" dirty="0"/>
              <a:t>laws allows asylum-seekers and refugees to access services, </a:t>
            </a:r>
            <a:r>
              <a:rPr lang="en-US" sz="2400" dirty="0" smtClean="0"/>
              <a:t>like healthcare and education, </a:t>
            </a:r>
            <a:r>
              <a:rPr lang="en-US" sz="2400" dirty="0"/>
              <a:t>on par with </a:t>
            </a:r>
            <a:r>
              <a:rPr lang="en-US" sz="2400" dirty="0" smtClean="0"/>
              <a:t>services </a:t>
            </a:r>
            <a:r>
              <a:rPr lang="en-US" sz="2400" dirty="0"/>
              <a:t>provided to </a:t>
            </a:r>
            <a:r>
              <a:rPr lang="en-US" sz="2400" dirty="0" smtClean="0"/>
              <a:t>nationals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003" y="0"/>
            <a:ext cx="179237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Bakewell</a:t>
            </a:r>
            <a:r>
              <a:rPr lang="en-US" dirty="0">
                <a:solidFill>
                  <a:schemeClr val="tx2"/>
                </a:solidFill>
              </a:rPr>
              <a:t>, Oliver. "'Keeping them in their Place': The Ambivalent Relationship between Development and Migration in Africa." Third World Quarterly 29, no. 7 (2008): 1341-1358.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Chimni</a:t>
            </a:r>
            <a:r>
              <a:rPr lang="en-US" dirty="0">
                <a:solidFill>
                  <a:schemeClr val="tx2"/>
                </a:solidFill>
              </a:rPr>
              <a:t>, B. S. "Aid, Relief, and Containment: The First Asylum Country and Beyond." International Migration 40, no. 5 (2002): 75-94.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Chimni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B. S. "The Geopolitics of Refugee Studies: A View from the South." Journal of Refugee Studies 11, no. 4 (1998): 350-374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err="1">
                <a:solidFill>
                  <a:schemeClr val="tx2"/>
                </a:solidFill>
              </a:rPr>
              <a:t>Ilcan</a:t>
            </a:r>
            <a:r>
              <a:rPr lang="en-US" dirty="0">
                <a:solidFill>
                  <a:schemeClr val="tx2"/>
                </a:solidFill>
              </a:rPr>
              <a:t>, S., M. Oliver, and L. </a:t>
            </a:r>
            <a:r>
              <a:rPr lang="en-US" dirty="0" err="1">
                <a:solidFill>
                  <a:schemeClr val="tx2"/>
                </a:solidFill>
              </a:rPr>
              <a:t>Connoy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smtClean="0">
                <a:solidFill>
                  <a:schemeClr val="tx2"/>
                </a:solidFill>
              </a:rPr>
              <a:t>"</a:t>
            </a:r>
            <a:r>
              <a:rPr lang="en-US" dirty="0">
                <a:solidFill>
                  <a:schemeClr val="tx2"/>
                </a:solidFill>
              </a:rPr>
              <a:t>Humanitarian Assistance, Refugee Management, and Self-Reliance Schemes: </a:t>
            </a:r>
            <a:r>
              <a:rPr lang="en-US" dirty="0" err="1">
                <a:solidFill>
                  <a:schemeClr val="tx2"/>
                </a:solidFill>
              </a:rPr>
              <a:t>Nakivale</a:t>
            </a:r>
            <a:r>
              <a:rPr lang="en-US" dirty="0">
                <a:solidFill>
                  <a:schemeClr val="tx2"/>
                </a:solidFill>
              </a:rPr>
              <a:t> Refugee Settlement". </a:t>
            </a:r>
            <a:r>
              <a:rPr lang="en-US" dirty="0" smtClean="0">
                <a:solidFill>
                  <a:schemeClr val="tx2"/>
                </a:solidFill>
              </a:rPr>
              <a:t>Luann </a:t>
            </a:r>
            <a:r>
              <a:rPr lang="en-US" dirty="0">
                <a:solidFill>
                  <a:schemeClr val="tx2"/>
                </a:solidFill>
              </a:rPr>
              <a:t>Good-Gingrich and Stefan </a:t>
            </a:r>
            <a:r>
              <a:rPr lang="en-US" dirty="0" err="1">
                <a:solidFill>
                  <a:schemeClr val="tx2"/>
                </a:solidFill>
              </a:rPr>
              <a:t>Köngeter</a:t>
            </a:r>
            <a:r>
              <a:rPr lang="en-US" dirty="0">
                <a:solidFill>
                  <a:schemeClr val="tx2"/>
                </a:solidFill>
              </a:rPr>
              <a:t>, eds., Transnational social policy – Social support in a world on the move. London and New York: </a:t>
            </a:r>
            <a:r>
              <a:rPr lang="en-US" dirty="0" err="1">
                <a:solidFill>
                  <a:schemeClr val="tx2"/>
                </a:solidFill>
              </a:rPr>
              <a:t>Routledge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smtClean="0">
                <a:solidFill>
                  <a:schemeClr val="tx2"/>
                </a:solidFill>
              </a:rPr>
              <a:t>(2017): </a:t>
            </a:r>
            <a:r>
              <a:rPr lang="en-US" dirty="0">
                <a:solidFill>
                  <a:schemeClr val="tx2"/>
                </a:solidFill>
              </a:rPr>
              <a:t>152-177.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46" y="0"/>
            <a:ext cx="179237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3- March 29, 2019</a:t>
            </a:r>
            <a:endParaRPr lang="en-US" dirty="0"/>
          </a:p>
        </p:txBody>
      </p:sp>
      <p:graphicFrame>
        <p:nvGraphicFramePr>
          <p:cNvPr id="5" name="Content Placeholder 4" descr="Step down process diagram showing sequence of 3 steps in descending order with task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398368"/>
              </p:ext>
            </p:extLst>
          </p:nvPr>
        </p:nvGraphicFramePr>
        <p:xfrm>
          <a:off x="6262688" y="1828800"/>
          <a:ext cx="5470524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Conducted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18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Ethnographic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Interviews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Focused on </a:t>
            </a:r>
            <a:r>
              <a:rPr lang="en-US" sz="3200" dirty="0" smtClean="0">
                <a:solidFill>
                  <a:srgbClr val="FF0000"/>
                </a:solidFill>
              </a:rPr>
              <a:t>Ugandan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Congolese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tx2"/>
                </a:solidFill>
              </a:rPr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Darfuri </a:t>
            </a:r>
            <a:r>
              <a:rPr lang="en-US" sz="3200" dirty="0" smtClean="0">
                <a:solidFill>
                  <a:schemeClr val="tx2"/>
                </a:solidFill>
              </a:rPr>
              <a:t>interlocutors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Met with the </a:t>
            </a:r>
            <a:r>
              <a:rPr lang="en-US" sz="3200" dirty="0" smtClean="0">
                <a:solidFill>
                  <a:srgbClr val="FF0000"/>
                </a:solidFill>
              </a:rPr>
              <a:t>Refugee Law Project</a:t>
            </a:r>
            <a:r>
              <a:rPr lang="en-US" sz="3200" dirty="0"/>
              <a:t>, </a:t>
            </a:r>
            <a:r>
              <a:rPr lang="en-US" sz="3200" dirty="0" smtClean="0">
                <a:solidFill>
                  <a:schemeClr val="tx2"/>
                </a:solidFill>
              </a:rPr>
              <a:t>Makerere University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152400"/>
            <a:ext cx="373380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6412" y="5899915"/>
            <a:ext cx="1522413" cy="9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06" y="513648"/>
            <a:ext cx="9605662" cy="11429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Dr. Suzie </a:t>
            </a:r>
            <a:r>
              <a:rPr lang="en-US" sz="2400" b="1" dirty="0" err="1" smtClean="0">
                <a:solidFill>
                  <a:schemeClr val="tx2"/>
                </a:solidFill>
              </a:rPr>
              <a:t>Nansozi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Muwanga</a:t>
            </a:r>
            <a:r>
              <a:rPr lang="en-US" sz="2400" b="1" dirty="0" smtClean="0">
                <a:solidFill>
                  <a:schemeClr val="tx2"/>
                </a:solidFill>
              </a:rPr>
              <a:t>, Uganda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4950" y="1302327"/>
            <a:ext cx="7543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06" y="1524000"/>
            <a:ext cx="3429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8012" y="1257300"/>
            <a:ext cx="754380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All Ugandans are skeptical why the government of Uganda is going against its East African neighbors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Corruption only solidified this view: </a:t>
            </a:r>
            <a:r>
              <a:rPr lang="en-US" sz="2400" dirty="0">
                <a:hlinkClick r:id="rId3"/>
              </a:rPr>
              <a:t>http://www.thenewhumanitarian.org/news/2019/02/28/donors-freeze-uganda-refugee-aid-after-un-mismanagement-scandal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Is the humanitarian aid a win-win situation for the country and the refugees?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Longer wait times in medical clinics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Decrease in quality of services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Competition breeds resentment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446" y="3464"/>
            <a:ext cx="179237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533400"/>
            <a:ext cx="9605662" cy="11429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Pierre*, 36 years old, Democratic Republic of the Congo 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295400"/>
            <a:ext cx="3581400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4950" y="1302327"/>
            <a:ext cx="754380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As of March 2019, had been in Uganda for 4 months with his wife and 3 children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Originally entered and went to a refugee settlement on the border with the DRC-has a mixed migration background (refugee +economic migrant)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However, 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there was no food </a:t>
            </a:r>
            <a:r>
              <a:rPr lang="en-US" sz="2400" dirty="0" smtClean="0">
                <a:solidFill>
                  <a:schemeClr val="tx2"/>
                </a:solidFill>
              </a:rPr>
              <a:t>and he helped organize a protest, which put him in a precarious situation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He went immediately to Kampala, but now has difficulty finding stable work and is unsure how we will get his oldest child into school next year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012" y="1"/>
            <a:ext cx="1674813" cy="10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frican continent presentation (widescreen).potx" id="{F42A0941-6CB4-4809-B667-50A0FBFDAED3}" vid="{EA80EFC7-A52F-45C2-BB2C-FFB3BF4A734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381</TotalTime>
  <Words>800</Words>
  <Application>Microsoft Office PowerPoint</Application>
  <PresentationFormat>Custom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African continent presentation 16x9</vt:lpstr>
      <vt:lpstr>Uganda: A Paradoxical Paradise?</vt:lpstr>
      <vt:lpstr>Presentation outline</vt:lpstr>
      <vt:lpstr>PowerPoint Presentation</vt:lpstr>
      <vt:lpstr>Background</vt:lpstr>
      <vt:lpstr>Uganda Refugee Policy </vt:lpstr>
      <vt:lpstr>Theoretical framework</vt:lpstr>
      <vt:lpstr>March 3- March 29, 2019</vt:lpstr>
      <vt:lpstr>PowerPoint Presentation</vt:lpstr>
      <vt:lpstr>PowerPoint Presentation</vt:lpstr>
      <vt:lpstr>PowerPoint Presentation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Cairo to Kampala</dc:title>
  <dc:creator>Gapp3</dc:creator>
  <cp:lastModifiedBy>AP-RIC</cp:lastModifiedBy>
  <cp:revision>39</cp:revision>
  <dcterms:created xsi:type="dcterms:W3CDTF">2019-04-16T08:48:41Z</dcterms:created>
  <dcterms:modified xsi:type="dcterms:W3CDTF">2019-12-03T11:16:31Z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