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49253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008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5988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84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925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513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0246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63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452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536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640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39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36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205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96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91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4114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82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38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917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5250180" y="1267730"/>
            <a:ext cx="1691640" cy="615934"/>
            <a:chOff x="5250180" y="1267730"/>
            <a:chExt cx="1691640" cy="615934"/>
          </a:xfrm>
        </p:grpSpPr>
        <p:cxnSp>
          <p:nvCxnSpPr>
            <p:cNvPr id="20" name="Google Shape;20;p2"/>
            <p:cNvCxnSpPr/>
            <p:nvPr/>
          </p:nvCxnSpPr>
          <p:spPr>
            <a:xfrm>
              <a:off x="525018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21" name="Google Shape;21;p2"/>
            <p:cNvCxnSpPr/>
            <p:nvPr/>
          </p:nvCxnSpPr>
          <p:spPr>
            <a:xfrm>
              <a:off x="694182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22" name="Google Shape;22;p2"/>
            <p:cNvCxnSpPr/>
            <p:nvPr/>
          </p:nvCxnSpPr>
          <p:spPr>
            <a:xfrm>
              <a:off x="5250180" y="1883664"/>
              <a:ext cx="169164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23" name="Google Shape;23;p2"/>
          <p:cNvSpPr txBox="1">
            <a:spLocks noGrp="1"/>
          </p:cNvSpPr>
          <p:nvPr>
            <p:ph type="ctrTitle"/>
          </p:nvPr>
        </p:nvSpPr>
        <p:spPr>
          <a:xfrm>
            <a:off x="1629103" y="2244830"/>
            <a:ext cx="8933796" cy="243723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6800"/>
              <a:buFont typeface="Arial"/>
              <a:buNone/>
              <a:defRPr sz="6800" b="0" cap="none">
                <a:solidFill>
                  <a:srgbClr val="26262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1629101" y="4682062"/>
            <a:ext cx="8936846" cy="457201"/>
          </a:xfrm>
          <a:prstGeom prst="rect">
            <a:avLst/>
          </a:prstGeom>
          <a:noFill/>
          <a:ln>
            <a:noFill/>
          </a:ln>
        </p:spPr>
        <p:txBody>
          <a:bodyPr spcFirstLastPara="1" wrap="square" lIns="91425" tIns="45700" rIns="91425" bIns="45700" anchor="t" anchorCtr="0">
            <a:noAutofit/>
          </a:bodyPr>
          <a:lstStyle>
            <a:lvl1pPr lvl="0" algn="ctr">
              <a:lnSpc>
                <a:spcPct val="110000"/>
              </a:lnSpc>
              <a:spcBef>
                <a:spcPts val="0"/>
              </a:spcBef>
              <a:spcAft>
                <a:spcPts val="0"/>
              </a:spcAft>
              <a:buSzPts val="1800"/>
              <a:buNone/>
              <a:defRPr sz="1800">
                <a:solidFill>
                  <a:srgbClr val="0C0C0C"/>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25" name="Google Shape;25;p2"/>
          <p:cNvSpPr txBox="1">
            <a:spLocks noGrp="1"/>
          </p:cNvSpPr>
          <p:nvPr>
            <p:ph type="dt" idx="10"/>
          </p:nvPr>
        </p:nvSpPr>
        <p:spPr>
          <a:xfrm>
            <a:off x="5318760" y="1341256"/>
            <a:ext cx="1554480" cy="48554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ftr" idx="11"/>
          </p:nvPr>
        </p:nvSpPr>
        <p:spPr>
          <a:xfrm>
            <a:off x="1629100" y="5177408"/>
            <a:ext cx="5730295"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
          <p:cNvSpPr txBox="1">
            <a:spLocks noGrp="1"/>
          </p:cNvSpPr>
          <p:nvPr>
            <p:ph type="sldNum" idx="12"/>
          </p:nvPr>
        </p:nvSpPr>
        <p:spPr>
          <a:xfrm>
            <a:off x="8606920" y="5177408"/>
            <a:ext cx="195598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800" b="0" i="0" u="none" strike="noStrike" cap="none">
                <a:solidFill>
                  <a:srgbClr val="262626"/>
                </a:solidFill>
                <a:latin typeface="Arial"/>
                <a:ea typeface="Arial"/>
                <a:cs typeface="Arial"/>
                <a:sym typeface="Arial"/>
              </a:defRPr>
            </a:lvl1pPr>
            <a:lvl2pPr marL="0" lvl="1" indent="0" algn="r">
              <a:spcBef>
                <a:spcPts val="0"/>
              </a:spcBef>
              <a:buNone/>
              <a:defRPr sz="800" b="0" i="0" u="none" strike="noStrike" cap="none">
                <a:solidFill>
                  <a:srgbClr val="262626"/>
                </a:solidFill>
                <a:latin typeface="Arial"/>
                <a:ea typeface="Arial"/>
                <a:cs typeface="Arial"/>
                <a:sym typeface="Arial"/>
              </a:defRPr>
            </a:lvl2pPr>
            <a:lvl3pPr marL="0" lvl="2" indent="0" algn="r">
              <a:spcBef>
                <a:spcPts val="0"/>
              </a:spcBef>
              <a:buNone/>
              <a:defRPr sz="800" b="0" i="0" u="none" strike="noStrike" cap="none">
                <a:solidFill>
                  <a:srgbClr val="262626"/>
                </a:solidFill>
                <a:latin typeface="Arial"/>
                <a:ea typeface="Arial"/>
                <a:cs typeface="Arial"/>
                <a:sym typeface="Arial"/>
              </a:defRPr>
            </a:lvl3pPr>
            <a:lvl4pPr marL="0" lvl="3" indent="0" algn="r">
              <a:spcBef>
                <a:spcPts val="0"/>
              </a:spcBef>
              <a:buNone/>
              <a:defRPr sz="800" b="0" i="0" u="none" strike="noStrike" cap="none">
                <a:solidFill>
                  <a:srgbClr val="262626"/>
                </a:solidFill>
                <a:latin typeface="Arial"/>
                <a:ea typeface="Arial"/>
                <a:cs typeface="Arial"/>
                <a:sym typeface="Arial"/>
              </a:defRPr>
            </a:lvl4pPr>
            <a:lvl5pPr marL="0" lvl="4" indent="0" algn="r">
              <a:spcBef>
                <a:spcPts val="0"/>
              </a:spcBef>
              <a:buNone/>
              <a:defRPr sz="800" b="0" i="0" u="none" strike="noStrike" cap="none">
                <a:solidFill>
                  <a:srgbClr val="262626"/>
                </a:solidFill>
                <a:latin typeface="Arial"/>
                <a:ea typeface="Arial"/>
                <a:cs typeface="Arial"/>
                <a:sym typeface="Arial"/>
              </a:defRPr>
            </a:lvl5pPr>
            <a:lvl6pPr marL="0" lvl="5" indent="0" algn="r">
              <a:spcBef>
                <a:spcPts val="0"/>
              </a:spcBef>
              <a:buNone/>
              <a:defRPr sz="800" b="0" i="0" u="none" strike="noStrike" cap="none">
                <a:solidFill>
                  <a:srgbClr val="262626"/>
                </a:solidFill>
                <a:latin typeface="Arial"/>
                <a:ea typeface="Arial"/>
                <a:cs typeface="Arial"/>
                <a:sym typeface="Arial"/>
              </a:defRPr>
            </a:lvl6pPr>
            <a:lvl7pPr marL="0" lvl="6" indent="0" algn="r">
              <a:spcBef>
                <a:spcPts val="0"/>
              </a:spcBef>
              <a:buNone/>
              <a:defRPr sz="800" b="0" i="0" u="none" strike="noStrike" cap="none">
                <a:solidFill>
                  <a:srgbClr val="262626"/>
                </a:solidFill>
                <a:latin typeface="Arial"/>
                <a:ea typeface="Arial"/>
                <a:cs typeface="Arial"/>
                <a:sym typeface="Arial"/>
              </a:defRPr>
            </a:lvl7pPr>
            <a:lvl8pPr marL="0" lvl="7" indent="0" algn="r">
              <a:spcBef>
                <a:spcPts val="0"/>
              </a:spcBef>
              <a:buNone/>
              <a:defRPr sz="800" b="0" i="0" u="none" strike="noStrike" cap="none">
                <a:solidFill>
                  <a:srgbClr val="262626"/>
                </a:solidFill>
                <a:latin typeface="Arial"/>
                <a:ea typeface="Arial"/>
                <a:cs typeface="Arial"/>
                <a:sym typeface="Arial"/>
              </a:defRPr>
            </a:lvl8pPr>
            <a:lvl9pPr marL="0" lvl="8" indent="0" algn="r">
              <a:spcBef>
                <a:spcPts val="0"/>
              </a:spcBef>
              <a:buNone/>
              <a:defRPr sz="800" b="0" i="0" u="none" strike="noStrike" cap="none">
                <a:solidFill>
                  <a:srgbClr val="26262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1"/>
          <p:cNvSpPr txBox="1">
            <a:spLocks noGrp="1"/>
          </p:cNvSpPr>
          <p:nvPr>
            <p:ph type="body" idx="1"/>
          </p:nvPr>
        </p:nvSpPr>
        <p:spPr>
          <a:xfrm rot="5400000">
            <a:off x="4171188" y="-1001268"/>
            <a:ext cx="3849624" cy="1005840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94" name="Google Shape;94;p11"/>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1"/>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1"/>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2"/>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100" name="Google Shape;100;p12"/>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31" name="Google Shape;31;p3"/>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4"/>
        <p:cNvGrpSpPr/>
        <p:nvPr/>
      </p:nvGrpSpPr>
      <p:grpSpPr>
        <a:xfrm>
          <a:off x="0" y="0"/>
          <a:ext cx="0" cy="0"/>
          <a:chOff x="0" y="0"/>
          <a:chExt cx="0" cy="0"/>
        </a:xfrm>
      </p:grpSpPr>
      <p:sp>
        <p:nvSpPr>
          <p:cNvPr id="35" name="Google Shape;35;p4"/>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4"/>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135880" y="1267730"/>
            <a:ext cx="1920240" cy="73152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txBox="1">
            <a:spLocks noGrp="1"/>
          </p:cNvSpPr>
          <p:nvPr>
            <p:ph type="title"/>
          </p:nvPr>
        </p:nvSpPr>
        <p:spPr>
          <a:xfrm>
            <a:off x="1629156" y="2275165"/>
            <a:ext cx="8933688" cy="2406895"/>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6800"/>
              <a:buFont typeface="Arial"/>
              <a:buNone/>
              <a:defRPr sz="6800" cap="none">
                <a:solidFill>
                  <a:srgbClr val="26262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0" name="Google Shape;40;p4"/>
          <p:cNvGrpSpPr/>
          <p:nvPr/>
        </p:nvGrpSpPr>
        <p:grpSpPr>
          <a:xfrm>
            <a:off x="5250180" y="1267730"/>
            <a:ext cx="1691640" cy="615934"/>
            <a:chOff x="5250180" y="1267730"/>
            <a:chExt cx="1691640" cy="615934"/>
          </a:xfrm>
        </p:grpSpPr>
        <p:cxnSp>
          <p:nvCxnSpPr>
            <p:cNvPr id="41" name="Google Shape;41;p4"/>
            <p:cNvCxnSpPr/>
            <p:nvPr/>
          </p:nvCxnSpPr>
          <p:spPr>
            <a:xfrm>
              <a:off x="525018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42" name="Google Shape;42;p4"/>
            <p:cNvCxnSpPr/>
            <p:nvPr/>
          </p:nvCxnSpPr>
          <p:spPr>
            <a:xfrm>
              <a:off x="694182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43" name="Google Shape;43;p4"/>
            <p:cNvCxnSpPr/>
            <p:nvPr/>
          </p:nvCxnSpPr>
          <p:spPr>
            <a:xfrm>
              <a:off x="5250180" y="1883664"/>
              <a:ext cx="169164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44" name="Google Shape;44;p4"/>
          <p:cNvSpPr txBox="1">
            <a:spLocks noGrp="1"/>
          </p:cNvSpPr>
          <p:nvPr>
            <p:ph type="body" idx="1"/>
          </p:nvPr>
        </p:nvSpPr>
        <p:spPr>
          <a:xfrm>
            <a:off x="1629156" y="4682062"/>
            <a:ext cx="8939784"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10000"/>
              </a:lnSpc>
              <a:spcBef>
                <a:spcPts val="900"/>
              </a:spcBef>
              <a:spcAft>
                <a:spcPts val="0"/>
              </a:spcAft>
              <a:buSzPts val="1800"/>
              <a:buNone/>
              <a:defRPr sz="1800">
                <a:solidFill>
                  <a:srgbClr val="0C0C0C"/>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45" name="Google Shape;45;p4"/>
          <p:cNvSpPr txBox="1">
            <a:spLocks noGrp="1"/>
          </p:cNvSpPr>
          <p:nvPr>
            <p:ph type="dt" idx="10"/>
          </p:nvPr>
        </p:nvSpPr>
        <p:spPr>
          <a:xfrm>
            <a:off x="5318760" y="1344502"/>
            <a:ext cx="1554480" cy="49878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
          <p:cNvSpPr txBox="1">
            <a:spLocks noGrp="1"/>
          </p:cNvSpPr>
          <p:nvPr>
            <p:ph type="ftr" idx="11"/>
          </p:nvPr>
        </p:nvSpPr>
        <p:spPr>
          <a:xfrm>
            <a:off x="1629157" y="5177408"/>
            <a:ext cx="566013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sldNum" idx="12"/>
          </p:nvPr>
        </p:nvSpPr>
        <p:spPr>
          <a:xfrm>
            <a:off x="8604504" y="5177408"/>
            <a:ext cx="1958339"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800" b="0" i="0" u="none" strike="noStrike" cap="none">
                <a:solidFill>
                  <a:srgbClr val="262626"/>
                </a:solidFill>
                <a:latin typeface="Arial"/>
                <a:ea typeface="Arial"/>
                <a:cs typeface="Arial"/>
                <a:sym typeface="Arial"/>
              </a:defRPr>
            </a:lvl1pPr>
            <a:lvl2pPr marL="0" lvl="1" indent="0" algn="r">
              <a:spcBef>
                <a:spcPts val="0"/>
              </a:spcBef>
              <a:buNone/>
              <a:defRPr sz="800" b="0" i="0" u="none" strike="noStrike" cap="none">
                <a:solidFill>
                  <a:srgbClr val="262626"/>
                </a:solidFill>
                <a:latin typeface="Arial"/>
                <a:ea typeface="Arial"/>
                <a:cs typeface="Arial"/>
                <a:sym typeface="Arial"/>
              </a:defRPr>
            </a:lvl2pPr>
            <a:lvl3pPr marL="0" lvl="2" indent="0" algn="r">
              <a:spcBef>
                <a:spcPts val="0"/>
              </a:spcBef>
              <a:buNone/>
              <a:defRPr sz="800" b="0" i="0" u="none" strike="noStrike" cap="none">
                <a:solidFill>
                  <a:srgbClr val="262626"/>
                </a:solidFill>
                <a:latin typeface="Arial"/>
                <a:ea typeface="Arial"/>
                <a:cs typeface="Arial"/>
                <a:sym typeface="Arial"/>
              </a:defRPr>
            </a:lvl3pPr>
            <a:lvl4pPr marL="0" lvl="3" indent="0" algn="r">
              <a:spcBef>
                <a:spcPts val="0"/>
              </a:spcBef>
              <a:buNone/>
              <a:defRPr sz="800" b="0" i="0" u="none" strike="noStrike" cap="none">
                <a:solidFill>
                  <a:srgbClr val="262626"/>
                </a:solidFill>
                <a:latin typeface="Arial"/>
                <a:ea typeface="Arial"/>
                <a:cs typeface="Arial"/>
                <a:sym typeface="Arial"/>
              </a:defRPr>
            </a:lvl4pPr>
            <a:lvl5pPr marL="0" lvl="4" indent="0" algn="r">
              <a:spcBef>
                <a:spcPts val="0"/>
              </a:spcBef>
              <a:buNone/>
              <a:defRPr sz="800" b="0" i="0" u="none" strike="noStrike" cap="none">
                <a:solidFill>
                  <a:srgbClr val="262626"/>
                </a:solidFill>
                <a:latin typeface="Arial"/>
                <a:ea typeface="Arial"/>
                <a:cs typeface="Arial"/>
                <a:sym typeface="Arial"/>
              </a:defRPr>
            </a:lvl5pPr>
            <a:lvl6pPr marL="0" lvl="5" indent="0" algn="r">
              <a:spcBef>
                <a:spcPts val="0"/>
              </a:spcBef>
              <a:buNone/>
              <a:defRPr sz="800" b="0" i="0" u="none" strike="noStrike" cap="none">
                <a:solidFill>
                  <a:srgbClr val="262626"/>
                </a:solidFill>
                <a:latin typeface="Arial"/>
                <a:ea typeface="Arial"/>
                <a:cs typeface="Arial"/>
                <a:sym typeface="Arial"/>
              </a:defRPr>
            </a:lvl6pPr>
            <a:lvl7pPr marL="0" lvl="6" indent="0" algn="r">
              <a:spcBef>
                <a:spcPts val="0"/>
              </a:spcBef>
              <a:buNone/>
              <a:defRPr sz="800" b="0" i="0" u="none" strike="noStrike" cap="none">
                <a:solidFill>
                  <a:srgbClr val="262626"/>
                </a:solidFill>
                <a:latin typeface="Arial"/>
                <a:ea typeface="Arial"/>
                <a:cs typeface="Arial"/>
                <a:sym typeface="Arial"/>
              </a:defRPr>
            </a:lvl7pPr>
            <a:lvl8pPr marL="0" lvl="7" indent="0" algn="r">
              <a:spcBef>
                <a:spcPts val="0"/>
              </a:spcBef>
              <a:buNone/>
              <a:defRPr sz="800" b="0" i="0" u="none" strike="noStrike" cap="none">
                <a:solidFill>
                  <a:srgbClr val="262626"/>
                </a:solidFill>
                <a:latin typeface="Arial"/>
                <a:ea typeface="Arial"/>
                <a:cs typeface="Arial"/>
                <a:sym typeface="Arial"/>
              </a:defRPr>
            </a:lvl8pPr>
            <a:lvl9pPr marL="0" lvl="8" indent="0" algn="r">
              <a:spcBef>
                <a:spcPts val="0"/>
              </a:spcBef>
              <a:buNone/>
              <a:defRPr sz="800" b="0" i="0" u="none" strike="noStrike" cap="none">
                <a:solidFill>
                  <a:srgbClr val="26262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
          <p:cNvSpPr txBox="1">
            <a:spLocks noGrp="1"/>
          </p:cNvSpPr>
          <p:nvPr>
            <p:ph type="body" idx="1"/>
          </p:nvPr>
        </p:nvSpPr>
        <p:spPr>
          <a:xfrm>
            <a:off x="1066800" y="2103120"/>
            <a:ext cx="4663440" cy="374904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1" name="Google Shape;51;p5"/>
          <p:cNvSpPr txBox="1">
            <a:spLocks noGrp="1"/>
          </p:cNvSpPr>
          <p:nvPr>
            <p:ph type="body" idx="2"/>
          </p:nvPr>
        </p:nvSpPr>
        <p:spPr>
          <a:xfrm>
            <a:off x="6461760" y="2103120"/>
            <a:ext cx="4663440" cy="374904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2" name="Google Shape;52;p5"/>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6"/>
          <p:cNvSpPr txBox="1">
            <a:spLocks noGrp="1"/>
          </p:cNvSpPr>
          <p:nvPr>
            <p:ph type="body" idx="1"/>
          </p:nvPr>
        </p:nvSpPr>
        <p:spPr>
          <a:xfrm>
            <a:off x="1069848" y="2074334"/>
            <a:ext cx="4663440" cy="640080"/>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SzPts val="1900"/>
              <a:buNone/>
              <a:defRPr sz="1900" b="1" i="0">
                <a:solidFill>
                  <a:schemeClr val="dk1"/>
                </a:solidFill>
                <a:latin typeface="Arial"/>
                <a:ea typeface="Arial"/>
                <a:cs typeface="Arial"/>
                <a:sym typeface="Arial"/>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58" name="Google Shape;58;p6"/>
          <p:cNvSpPr txBox="1">
            <a:spLocks noGrp="1"/>
          </p:cNvSpPr>
          <p:nvPr>
            <p:ph type="body" idx="2"/>
          </p:nvPr>
        </p:nvSpPr>
        <p:spPr>
          <a:xfrm>
            <a:off x="1069848" y="2792472"/>
            <a:ext cx="4663440" cy="3163825"/>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9" name="Google Shape;59;p6"/>
          <p:cNvSpPr txBox="1">
            <a:spLocks noGrp="1"/>
          </p:cNvSpPr>
          <p:nvPr>
            <p:ph type="body" idx="3"/>
          </p:nvPr>
        </p:nvSpPr>
        <p:spPr>
          <a:xfrm>
            <a:off x="6458712" y="2074334"/>
            <a:ext cx="4663440" cy="640080"/>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SzPts val="1900"/>
              <a:buNone/>
              <a:defRPr sz="1900" b="1">
                <a:solidFill>
                  <a:schemeClr val="dk1"/>
                </a:solidFill>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60" name="Google Shape;60;p6"/>
          <p:cNvSpPr txBox="1">
            <a:spLocks noGrp="1"/>
          </p:cNvSpPr>
          <p:nvPr>
            <p:ph type="body" idx="4"/>
          </p:nvPr>
        </p:nvSpPr>
        <p:spPr>
          <a:xfrm>
            <a:off x="6458712" y="2792471"/>
            <a:ext cx="4663440" cy="3164509"/>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61" name="Google Shape;61;p6"/>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7"/>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8"/>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3"/>
        <p:cNvGrpSpPr/>
        <p:nvPr/>
      </p:nvGrpSpPr>
      <p:grpSpPr>
        <a:xfrm>
          <a:off x="0" y="0"/>
          <a:ext cx="0" cy="0"/>
          <a:chOff x="0" y="0"/>
          <a:chExt cx="0" cy="0"/>
        </a:xfrm>
      </p:grpSpPr>
      <p:sp>
        <p:nvSpPr>
          <p:cNvPr id="74" name="Google Shape;74;p9"/>
          <p:cNvSpPr/>
          <p:nvPr/>
        </p:nvSpPr>
        <p:spPr>
          <a:xfrm>
            <a:off x="8119870" y="237744"/>
            <a:ext cx="3826596" cy="6382512"/>
          </a:xfrm>
          <a:prstGeom prst="rect">
            <a:avLst/>
          </a:prstGeom>
          <a:solidFill>
            <a:srgbClr val="D8D8D8">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8254660" y="374904"/>
            <a:ext cx="3557016"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txBox="1">
            <a:spLocks noGrp="1"/>
          </p:cNvSpPr>
          <p:nvPr>
            <p:ph type="title"/>
          </p:nvPr>
        </p:nvSpPr>
        <p:spPr>
          <a:xfrm>
            <a:off x="8458200" y="607392"/>
            <a:ext cx="3161963" cy="16459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Arial"/>
              <a:buNone/>
              <a:defRPr sz="3200" b="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9"/>
          <p:cNvSpPr txBox="1">
            <a:spLocks noGrp="1"/>
          </p:cNvSpPr>
          <p:nvPr>
            <p:ph type="body" idx="1"/>
          </p:nvPr>
        </p:nvSpPr>
        <p:spPr>
          <a:xfrm>
            <a:off x="685800" y="609600"/>
            <a:ext cx="6858000" cy="5334000"/>
          </a:xfrm>
          <a:prstGeom prst="rect">
            <a:avLst/>
          </a:prstGeom>
          <a:noFill/>
          <a:ln>
            <a:noFill/>
          </a:ln>
        </p:spPr>
        <p:txBody>
          <a:bodyPr spcFirstLastPara="1" wrap="square" lIns="91425" tIns="45700" rIns="91425" bIns="45700" anchor="t" anchorCtr="0">
            <a:noAutofit/>
          </a:bodyPr>
          <a:lstStyle>
            <a:lvl1pPr marL="457200" lvl="0" indent="-349250" algn="l">
              <a:lnSpc>
                <a:spcPct val="110000"/>
              </a:lnSpc>
              <a:spcBef>
                <a:spcPts val="900"/>
              </a:spcBef>
              <a:spcAft>
                <a:spcPts val="0"/>
              </a:spcAft>
              <a:buSzPts val="1900"/>
              <a:buChar char="◦"/>
              <a:defRPr sz="19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78" name="Google Shape;78;p9"/>
          <p:cNvSpPr txBox="1">
            <a:spLocks noGrp="1"/>
          </p:cNvSpPr>
          <p:nvPr>
            <p:ph type="body" idx="2"/>
          </p:nvPr>
        </p:nvSpPr>
        <p:spPr>
          <a:xfrm>
            <a:off x="8458200" y="2336800"/>
            <a:ext cx="3161963" cy="36068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800"/>
              </a:spcBef>
              <a:spcAft>
                <a:spcPts val="0"/>
              </a:spcAft>
              <a:buSzPts val="1800"/>
              <a:buNone/>
              <a:defRPr sz="18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79" name="Google Shape;79;p9"/>
          <p:cNvSpPr txBox="1">
            <a:spLocks noGrp="1"/>
          </p:cNvSpPr>
          <p:nvPr>
            <p:ph type="dt" idx="10"/>
          </p:nvPr>
        </p:nvSpPr>
        <p:spPr>
          <a:xfrm>
            <a:off x="5588000" y="6035040"/>
            <a:ext cx="1955800"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
          <p:cNvSpPr txBox="1">
            <a:spLocks noGrp="1"/>
          </p:cNvSpPr>
          <p:nvPr>
            <p:ph type="ftr" idx="11"/>
          </p:nvPr>
        </p:nvSpPr>
        <p:spPr>
          <a:xfrm>
            <a:off x="685801" y="6035040"/>
            <a:ext cx="45847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sldNum" idx="12"/>
          </p:nvPr>
        </p:nvSpPr>
        <p:spPr>
          <a:xfrm>
            <a:off x="10396728" y="6035040"/>
            <a:ext cx="1223435"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800" b="0" i="0" u="none" strike="noStrike" cap="none">
                <a:solidFill>
                  <a:srgbClr val="262626"/>
                </a:solidFill>
                <a:latin typeface="Arial"/>
                <a:ea typeface="Arial"/>
                <a:cs typeface="Arial"/>
                <a:sym typeface="Arial"/>
              </a:defRPr>
            </a:lvl1pPr>
            <a:lvl2pPr marL="0" lvl="1" indent="0" algn="r">
              <a:spcBef>
                <a:spcPts val="0"/>
              </a:spcBef>
              <a:buNone/>
              <a:defRPr sz="800" b="0" i="0" u="none" strike="noStrike" cap="none">
                <a:solidFill>
                  <a:srgbClr val="262626"/>
                </a:solidFill>
                <a:latin typeface="Arial"/>
                <a:ea typeface="Arial"/>
                <a:cs typeface="Arial"/>
                <a:sym typeface="Arial"/>
              </a:defRPr>
            </a:lvl2pPr>
            <a:lvl3pPr marL="0" lvl="2" indent="0" algn="r">
              <a:spcBef>
                <a:spcPts val="0"/>
              </a:spcBef>
              <a:buNone/>
              <a:defRPr sz="800" b="0" i="0" u="none" strike="noStrike" cap="none">
                <a:solidFill>
                  <a:srgbClr val="262626"/>
                </a:solidFill>
                <a:latin typeface="Arial"/>
                <a:ea typeface="Arial"/>
                <a:cs typeface="Arial"/>
                <a:sym typeface="Arial"/>
              </a:defRPr>
            </a:lvl3pPr>
            <a:lvl4pPr marL="0" lvl="3" indent="0" algn="r">
              <a:spcBef>
                <a:spcPts val="0"/>
              </a:spcBef>
              <a:buNone/>
              <a:defRPr sz="800" b="0" i="0" u="none" strike="noStrike" cap="none">
                <a:solidFill>
                  <a:srgbClr val="262626"/>
                </a:solidFill>
                <a:latin typeface="Arial"/>
                <a:ea typeface="Arial"/>
                <a:cs typeface="Arial"/>
                <a:sym typeface="Arial"/>
              </a:defRPr>
            </a:lvl4pPr>
            <a:lvl5pPr marL="0" lvl="4" indent="0" algn="r">
              <a:spcBef>
                <a:spcPts val="0"/>
              </a:spcBef>
              <a:buNone/>
              <a:defRPr sz="800" b="0" i="0" u="none" strike="noStrike" cap="none">
                <a:solidFill>
                  <a:srgbClr val="262626"/>
                </a:solidFill>
                <a:latin typeface="Arial"/>
                <a:ea typeface="Arial"/>
                <a:cs typeface="Arial"/>
                <a:sym typeface="Arial"/>
              </a:defRPr>
            </a:lvl5pPr>
            <a:lvl6pPr marL="0" lvl="5" indent="0" algn="r">
              <a:spcBef>
                <a:spcPts val="0"/>
              </a:spcBef>
              <a:buNone/>
              <a:defRPr sz="800" b="0" i="0" u="none" strike="noStrike" cap="none">
                <a:solidFill>
                  <a:srgbClr val="262626"/>
                </a:solidFill>
                <a:latin typeface="Arial"/>
                <a:ea typeface="Arial"/>
                <a:cs typeface="Arial"/>
                <a:sym typeface="Arial"/>
              </a:defRPr>
            </a:lvl6pPr>
            <a:lvl7pPr marL="0" lvl="6" indent="0" algn="r">
              <a:spcBef>
                <a:spcPts val="0"/>
              </a:spcBef>
              <a:buNone/>
              <a:defRPr sz="800" b="0" i="0" u="none" strike="noStrike" cap="none">
                <a:solidFill>
                  <a:srgbClr val="262626"/>
                </a:solidFill>
                <a:latin typeface="Arial"/>
                <a:ea typeface="Arial"/>
                <a:cs typeface="Arial"/>
                <a:sym typeface="Arial"/>
              </a:defRPr>
            </a:lvl7pPr>
            <a:lvl8pPr marL="0" lvl="7" indent="0" algn="r">
              <a:spcBef>
                <a:spcPts val="0"/>
              </a:spcBef>
              <a:buNone/>
              <a:defRPr sz="800" b="0" i="0" u="none" strike="noStrike" cap="none">
                <a:solidFill>
                  <a:srgbClr val="262626"/>
                </a:solidFill>
                <a:latin typeface="Arial"/>
                <a:ea typeface="Arial"/>
                <a:cs typeface="Arial"/>
                <a:sym typeface="Arial"/>
              </a:defRPr>
            </a:lvl8pPr>
            <a:lvl9pPr marL="0" lvl="8" indent="0" algn="r">
              <a:spcBef>
                <a:spcPts val="0"/>
              </a:spcBef>
              <a:buNone/>
              <a:defRPr sz="800" b="0" i="0" u="none" strike="noStrike" cap="none">
                <a:solidFill>
                  <a:srgbClr val="26262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2"/>
        <p:cNvGrpSpPr/>
        <p:nvPr/>
      </p:nvGrpSpPr>
      <p:grpSpPr>
        <a:xfrm>
          <a:off x="0" y="0"/>
          <a:ext cx="0" cy="0"/>
          <a:chOff x="0" y="0"/>
          <a:chExt cx="0" cy="0"/>
        </a:xfrm>
      </p:grpSpPr>
      <p:sp>
        <p:nvSpPr>
          <p:cNvPr id="83" name="Google Shape;83;p10"/>
          <p:cNvSpPr/>
          <p:nvPr/>
        </p:nvSpPr>
        <p:spPr>
          <a:xfrm>
            <a:off x="8119870" y="237744"/>
            <a:ext cx="3826596" cy="6382512"/>
          </a:xfrm>
          <a:prstGeom prst="rect">
            <a:avLst/>
          </a:prstGeom>
          <a:solidFill>
            <a:srgbClr val="D8D8D8">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a:spLocks noGrp="1"/>
          </p:cNvSpPr>
          <p:nvPr>
            <p:ph type="pic" idx="2"/>
          </p:nvPr>
        </p:nvSpPr>
        <p:spPr>
          <a:xfrm>
            <a:off x="228599" y="237744"/>
            <a:ext cx="7696201" cy="6382512"/>
          </a:xfrm>
          <a:prstGeom prst="rect">
            <a:avLst/>
          </a:prstGeom>
          <a:solidFill>
            <a:srgbClr val="BFCBCB"/>
          </a:solidFill>
          <a:ln>
            <a:noFill/>
          </a:ln>
        </p:spPr>
        <p:txBody>
          <a:bodyPr spcFirstLastPara="1" wrap="square" lIns="91425" tIns="45700" rIns="91425" bIns="45700" anchor="t" anchorCtr="0">
            <a:noAutofit/>
          </a:bodyPr>
          <a:lstStyle>
            <a:lvl1pPr marR="0" lvl="0" algn="l" rtl="0">
              <a:lnSpc>
                <a:spcPct val="110000"/>
              </a:lnSpc>
              <a:spcBef>
                <a:spcPts val="900"/>
              </a:spcBef>
              <a:spcAft>
                <a:spcPts val="0"/>
              </a:spcAft>
              <a:buClr>
                <a:srgbClr val="262626"/>
              </a:buClr>
              <a:buSzPts val="3200"/>
              <a:buFont typeface="Garamond"/>
              <a:buNone/>
              <a:defRPr sz="3200" b="0" i="0" u="none" strike="noStrike" cap="none">
                <a:solidFill>
                  <a:schemeClr val="dk1"/>
                </a:solidFill>
                <a:latin typeface="Arial"/>
                <a:ea typeface="Arial"/>
                <a:cs typeface="Arial"/>
                <a:sym typeface="Arial"/>
              </a:defRPr>
            </a:lvl1pPr>
            <a:lvl2pPr marR="0" lvl="1" algn="l" rtl="0">
              <a:lnSpc>
                <a:spcPct val="100000"/>
              </a:lnSpc>
              <a:spcBef>
                <a:spcPts val="500"/>
              </a:spcBef>
              <a:spcAft>
                <a:spcPts val="0"/>
              </a:spcAft>
              <a:buClr>
                <a:srgbClr val="262626"/>
              </a:buClr>
              <a:buSzPts val="2800"/>
              <a:buFont typeface="Garamond"/>
              <a:buNone/>
              <a:defRPr sz="2800" b="0" i="0" u="none" strike="noStrike" cap="none">
                <a:solidFill>
                  <a:schemeClr val="dk1"/>
                </a:solidFill>
                <a:latin typeface="Arial"/>
                <a:ea typeface="Arial"/>
                <a:cs typeface="Arial"/>
                <a:sym typeface="Arial"/>
              </a:defRPr>
            </a:lvl2pPr>
            <a:lvl3pPr marR="0" lvl="2" algn="l" rtl="0">
              <a:lnSpc>
                <a:spcPct val="100000"/>
              </a:lnSpc>
              <a:spcBef>
                <a:spcPts val="500"/>
              </a:spcBef>
              <a:spcAft>
                <a:spcPts val="0"/>
              </a:spcAft>
              <a:buClr>
                <a:srgbClr val="262626"/>
              </a:buClr>
              <a:buSzPts val="2400"/>
              <a:buFont typeface="Garamond"/>
              <a:buNone/>
              <a:defRPr sz="24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Arial"/>
                <a:ea typeface="Arial"/>
                <a:cs typeface="Arial"/>
                <a:sym typeface="Arial"/>
              </a:defRPr>
            </a:lvl4pPr>
            <a:lvl5pPr marR="0" lvl="4"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Arial"/>
                <a:ea typeface="Arial"/>
                <a:cs typeface="Arial"/>
                <a:sym typeface="Arial"/>
              </a:defRPr>
            </a:lvl5pPr>
            <a:lvl6pPr marR="0" lvl="5"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Arial"/>
                <a:ea typeface="Arial"/>
                <a:cs typeface="Arial"/>
                <a:sym typeface="Arial"/>
              </a:defRPr>
            </a:lvl9pPr>
          </a:lstStyle>
          <a:p>
            <a:endParaRPr/>
          </a:p>
        </p:txBody>
      </p:sp>
      <p:sp>
        <p:nvSpPr>
          <p:cNvPr id="85" name="Google Shape;85;p10"/>
          <p:cNvSpPr txBox="1">
            <a:spLocks noGrp="1"/>
          </p:cNvSpPr>
          <p:nvPr>
            <p:ph type="dt" idx="10"/>
          </p:nvPr>
        </p:nvSpPr>
        <p:spPr>
          <a:xfrm>
            <a:off x="5662337" y="6035040"/>
            <a:ext cx="2071963"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b="1">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
          <p:cNvSpPr txBox="1">
            <a:spLocks noGrp="1"/>
          </p:cNvSpPr>
          <p:nvPr>
            <p:ph type="ftr" idx="11"/>
          </p:nvPr>
        </p:nvSpPr>
        <p:spPr>
          <a:xfrm>
            <a:off x="612648" y="6035040"/>
            <a:ext cx="4588002"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1000" b="1">
                <a:solidFill>
                  <a:srgbClr val="FFFF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sldNum" idx="12"/>
          </p:nvPr>
        </p:nvSpPr>
        <p:spPr>
          <a:xfrm>
            <a:off x="10396728" y="6035040"/>
            <a:ext cx="1225296"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8" name="Google Shape;88;p10"/>
          <p:cNvSpPr/>
          <p:nvPr/>
        </p:nvSpPr>
        <p:spPr>
          <a:xfrm>
            <a:off x="8254660" y="374904"/>
            <a:ext cx="3557016"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txBox="1">
            <a:spLocks noGrp="1"/>
          </p:cNvSpPr>
          <p:nvPr>
            <p:ph type="title"/>
          </p:nvPr>
        </p:nvSpPr>
        <p:spPr>
          <a:xfrm>
            <a:off x="8477250" y="603504"/>
            <a:ext cx="3144774" cy="16459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Arial"/>
              <a:buNone/>
              <a:defRPr sz="3200" b="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0"/>
          <p:cNvSpPr txBox="1">
            <a:spLocks noGrp="1"/>
          </p:cNvSpPr>
          <p:nvPr>
            <p:ph type="body" idx="1"/>
          </p:nvPr>
        </p:nvSpPr>
        <p:spPr>
          <a:xfrm>
            <a:off x="8477250" y="2386584"/>
            <a:ext cx="3144774" cy="3511296"/>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800"/>
              </a:spcBef>
              <a:spcAft>
                <a:spcPts val="0"/>
              </a:spcAft>
              <a:buSzPts val="1800"/>
              <a:buNone/>
              <a:defRPr sz="18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1"/>
          <p:cNvSpPr/>
          <p:nvPr/>
        </p:nvSpPr>
        <p:spPr>
          <a:xfrm>
            <a:off x="234696" y="237744"/>
            <a:ext cx="11722608" cy="6382512"/>
          </a:xfrm>
          <a:prstGeom prst="rect">
            <a:avLst/>
          </a:prstGeom>
          <a:solidFill>
            <a:srgbClr val="BFBFB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371856" y="374904"/>
            <a:ext cx="11448288" cy="6108192"/>
          </a:xfrm>
          <a:prstGeom prst="rect">
            <a:avLst/>
          </a:prstGeom>
          <a:noFill/>
          <a:ln w="9525" cap="sq" cmpd="sng">
            <a:solidFill>
              <a:srgbClr val="26262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62626"/>
              </a:buClr>
              <a:buSzPts val="4000"/>
              <a:buFont typeface="Arial"/>
              <a:buNone/>
              <a:defRPr sz="4000" b="1"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10000"/>
              </a:lnSpc>
              <a:spcBef>
                <a:spcPts val="900"/>
              </a:spcBef>
              <a:spcAft>
                <a:spcPts val="0"/>
              </a:spcAft>
              <a:buClr>
                <a:srgbClr val="262626"/>
              </a:buClr>
              <a:buSzPts val="1500"/>
              <a:buFont typeface="Garamond"/>
              <a:buChar char="◦"/>
              <a:defRPr sz="1500" b="0" i="0" u="none" strike="noStrike" cap="none">
                <a:solidFill>
                  <a:schemeClr val="dk1"/>
                </a:solidFill>
                <a:latin typeface="Arial"/>
                <a:ea typeface="Arial"/>
                <a:cs typeface="Arial"/>
                <a:sym typeface="Arial"/>
              </a:defRPr>
            </a:lvl1pPr>
            <a:lvl2pPr marL="914400" marR="0" lvl="1" indent="-311150" algn="l" rtl="0">
              <a:lnSpc>
                <a:spcPct val="100000"/>
              </a:lnSpc>
              <a:spcBef>
                <a:spcPts val="500"/>
              </a:spcBef>
              <a:spcAft>
                <a:spcPts val="0"/>
              </a:spcAft>
              <a:buClr>
                <a:srgbClr val="262626"/>
              </a:buClr>
              <a:buSzPts val="1300"/>
              <a:buFont typeface="Garamond"/>
              <a:buChar char="◦"/>
              <a:defRPr sz="1300" b="0" i="0" u="none" strike="noStrike" cap="none">
                <a:solidFill>
                  <a:schemeClr val="dk1"/>
                </a:solidFill>
                <a:latin typeface="Arial"/>
                <a:ea typeface="Arial"/>
                <a:cs typeface="Arial"/>
                <a:sym typeface="Arial"/>
              </a:defRPr>
            </a:lvl2pPr>
            <a:lvl3pPr marL="1371600" marR="0" lvl="2" indent="-298450" algn="l" rtl="0">
              <a:lnSpc>
                <a:spcPct val="100000"/>
              </a:lnSpc>
              <a:spcBef>
                <a:spcPts val="500"/>
              </a:spcBef>
              <a:spcAft>
                <a:spcPts val="0"/>
              </a:spcAft>
              <a:buClr>
                <a:srgbClr val="262626"/>
              </a:buClr>
              <a:buSzPts val="1100"/>
              <a:buFont typeface="Garamond"/>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500"/>
              </a:spcBef>
              <a:spcAft>
                <a:spcPts val="0"/>
              </a:spcAft>
              <a:buClr>
                <a:srgbClr val="262626"/>
              </a:buClr>
              <a:buSzPts val="1100"/>
              <a:buFont typeface="Garamond"/>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500"/>
              </a:spcBef>
              <a:spcAft>
                <a:spcPts val="0"/>
              </a:spcAft>
              <a:buClr>
                <a:srgbClr val="262626"/>
              </a:buClr>
              <a:buSzPts val="1100"/>
              <a:buFont typeface="Garamond"/>
              <a:buChar char="◦"/>
              <a:defRPr sz="1100" b="0" i="0" u="none" strike="noStrike" cap="none">
                <a:solidFill>
                  <a:schemeClr val="dk1"/>
                </a:solidFill>
                <a:latin typeface="Arial"/>
                <a:ea typeface="Arial"/>
                <a:cs typeface="Arial"/>
                <a:sym typeface="Arial"/>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800" b="0" i="0" u="none" strike="noStrike" cap="none">
                <a:solidFill>
                  <a:srgbClr val="3F3F3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800" b="0" i="0" u="none" strike="noStrike" cap="none">
                <a:solidFill>
                  <a:srgbClr val="26262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b="0" i="0" u="none" strike="noStrike" cap="none">
                <a:solidFill>
                  <a:srgbClr val="3F3F3F"/>
                </a:solidFill>
                <a:latin typeface="Arial"/>
                <a:ea typeface="Arial"/>
                <a:cs typeface="Arial"/>
                <a:sym typeface="Arial"/>
              </a:defRPr>
            </a:lvl1pPr>
            <a:lvl2pPr marL="0" marR="0" lvl="1" indent="0" algn="r" rtl="0">
              <a:spcBef>
                <a:spcPts val="0"/>
              </a:spcBef>
              <a:buNone/>
              <a:defRPr sz="800" b="0" i="0" u="none" strike="noStrike" cap="none">
                <a:solidFill>
                  <a:srgbClr val="3F3F3F"/>
                </a:solidFill>
                <a:latin typeface="Arial"/>
                <a:ea typeface="Arial"/>
                <a:cs typeface="Arial"/>
                <a:sym typeface="Arial"/>
              </a:defRPr>
            </a:lvl2pPr>
            <a:lvl3pPr marL="0" marR="0" lvl="2" indent="0" algn="r" rtl="0">
              <a:spcBef>
                <a:spcPts val="0"/>
              </a:spcBef>
              <a:buNone/>
              <a:defRPr sz="800" b="0" i="0" u="none" strike="noStrike" cap="none">
                <a:solidFill>
                  <a:srgbClr val="3F3F3F"/>
                </a:solidFill>
                <a:latin typeface="Arial"/>
                <a:ea typeface="Arial"/>
                <a:cs typeface="Arial"/>
                <a:sym typeface="Arial"/>
              </a:defRPr>
            </a:lvl3pPr>
            <a:lvl4pPr marL="0" marR="0" lvl="3" indent="0" algn="r" rtl="0">
              <a:spcBef>
                <a:spcPts val="0"/>
              </a:spcBef>
              <a:buNone/>
              <a:defRPr sz="800" b="0" i="0" u="none" strike="noStrike" cap="none">
                <a:solidFill>
                  <a:srgbClr val="3F3F3F"/>
                </a:solidFill>
                <a:latin typeface="Arial"/>
                <a:ea typeface="Arial"/>
                <a:cs typeface="Arial"/>
                <a:sym typeface="Arial"/>
              </a:defRPr>
            </a:lvl4pPr>
            <a:lvl5pPr marL="0" marR="0" lvl="4" indent="0" algn="r" rtl="0">
              <a:spcBef>
                <a:spcPts val="0"/>
              </a:spcBef>
              <a:buNone/>
              <a:defRPr sz="800" b="0" i="0" u="none" strike="noStrike" cap="none">
                <a:solidFill>
                  <a:srgbClr val="3F3F3F"/>
                </a:solidFill>
                <a:latin typeface="Arial"/>
                <a:ea typeface="Arial"/>
                <a:cs typeface="Arial"/>
                <a:sym typeface="Arial"/>
              </a:defRPr>
            </a:lvl5pPr>
            <a:lvl6pPr marL="0" marR="0" lvl="5" indent="0" algn="r" rtl="0">
              <a:spcBef>
                <a:spcPts val="0"/>
              </a:spcBef>
              <a:buNone/>
              <a:defRPr sz="800" b="0" i="0" u="none" strike="noStrike" cap="none">
                <a:solidFill>
                  <a:srgbClr val="3F3F3F"/>
                </a:solidFill>
                <a:latin typeface="Arial"/>
                <a:ea typeface="Arial"/>
                <a:cs typeface="Arial"/>
                <a:sym typeface="Arial"/>
              </a:defRPr>
            </a:lvl6pPr>
            <a:lvl7pPr marL="0" marR="0" lvl="6" indent="0" algn="r" rtl="0">
              <a:spcBef>
                <a:spcPts val="0"/>
              </a:spcBef>
              <a:buNone/>
              <a:defRPr sz="800" b="0" i="0" u="none" strike="noStrike" cap="none">
                <a:solidFill>
                  <a:srgbClr val="3F3F3F"/>
                </a:solidFill>
                <a:latin typeface="Arial"/>
                <a:ea typeface="Arial"/>
                <a:cs typeface="Arial"/>
                <a:sym typeface="Arial"/>
              </a:defRPr>
            </a:lvl7pPr>
            <a:lvl8pPr marL="0" marR="0" lvl="7" indent="0" algn="r" rtl="0">
              <a:spcBef>
                <a:spcPts val="0"/>
              </a:spcBef>
              <a:buNone/>
              <a:defRPr sz="800" b="0" i="0" u="none" strike="noStrike" cap="none">
                <a:solidFill>
                  <a:srgbClr val="3F3F3F"/>
                </a:solidFill>
                <a:latin typeface="Arial"/>
                <a:ea typeface="Arial"/>
                <a:cs typeface="Arial"/>
                <a:sym typeface="Arial"/>
              </a:defRPr>
            </a:lvl8pPr>
            <a:lvl9pPr marL="0" marR="0" lvl="8" indent="0" algn="r" rtl="0">
              <a:spcBef>
                <a:spcPts val="0"/>
              </a:spcBef>
              <a:buNone/>
              <a:defRPr sz="800" b="0" i="0" u="none" strike="noStrike" cap="none">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60000" sy="60000" flip="none" algn="tl"/>
        </a:blipFill>
        <a:effectLst/>
      </p:bgPr>
    </p:bg>
    <p:spTree>
      <p:nvGrpSpPr>
        <p:cNvPr id="1" name="Shape 106"/>
        <p:cNvGrpSpPr/>
        <p:nvPr/>
      </p:nvGrpSpPr>
      <p:grpSpPr>
        <a:xfrm>
          <a:off x="0" y="0"/>
          <a:ext cx="0" cy="0"/>
          <a:chOff x="0" y="0"/>
          <a:chExt cx="0" cy="0"/>
        </a:xfrm>
      </p:grpSpPr>
      <p:sp>
        <p:nvSpPr>
          <p:cNvPr id="107" name="Google Shape;107;p13"/>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8" name="Google Shape;108;p13"/>
          <p:cNvSpPr/>
          <p:nvPr/>
        </p:nvSpPr>
        <p:spPr>
          <a:xfrm>
            <a:off x="632108" y="610955"/>
            <a:ext cx="10927784" cy="5636090"/>
          </a:xfrm>
          <a:prstGeom prst="rect">
            <a:avLst/>
          </a:prstGeom>
          <a:solidFill>
            <a:srgbClr val="FFFFFF"/>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797052" y="777240"/>
            <a:ext cx="10597896" cy="5303520"/>
          </a:xfrm>
          <a:prstGeom prst="rect">
            <a:avLst/>
          </a:prstGeom>
          <a:blipFill rotWithShape="1">
            <a:blip r:embed="rId3">
              <a:alphaModFix/>
            </a:blip>
            <a:tile tx="0" ty="0" sx="60000" sy="60000" flip="none" algn="tl"/>
          </a:blip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txBox="1">
            <a:spLocks noGrp="1"/>
          </p:cNvSpPr>
          <p:nvPr>
            <p:ph type="ctrTitle"/>
          </p:nvPr>
        </p:nvSpPr>
        <p:spPr>
          <a:xfrm>
            <a:off x="1263520" y="1272800"/>
            <a:ext cx="6544620" cy="4312402"/>
          </a:xfrm>
          <a:prstGeom prst="rect">
            <a:avLst/>
          </a:prstGeom>
          <a:noFill/>
          <a:ln>
            <a:noFill/>
          </a:ln>
        </p:spPr>
        <p:txBody>
          <a:bodyPr spcFirstLastPara="1" wrap="square" lIns="91425" tIns="45700" rIns="91425" bIns="45700" anchor="ctr" anchorCtr="0">
            <a:noAutofit/>
          </a:bodyPr>
          <a:lstStyle/>
          <a:p>
            <a:pPr marL="0" lvl="0" indent="0" algn="r" rtl="0">
              <a:lnSpc>
                <a:spcPct val="83000"/>
              </a:lnSpc>
              <a:spcBef>
                <a:spcPts val="0"/>
              </a:spcBef>
              <a:spcAft>
                <a:spcPts val="0"/>
              </a:spcAft>
              <a:buClr>
                <a:schemeClr val="dk1"/>
              </a:buClr>
              <a:buSzPts val="3600"/>
              <a:buFont typeface="Arial"/>
              <a:buNone/>
            </a:pPr>
            <a:r>
              <a:rPr lang="en-GB" sz="3600">
                <a:solidFill>
                  <a:schemeClr val="dk1"/>
                </a:solidFill>
              </a:rPr>
              <a:t>A NEW MODEL FOR MANAGING DISPLACEMENT</a:t>
            </a:r>
            <a:endParaRPr/>
          </a:p>
        </p:txBody>
      </p:sp>
      <p:sp>
        <p:nvSpPr>
          <p:cNvPr id="111" name="Google Shape;111;p13"/>
          <p:cNvSpPr txBox="1">
            <a:spLocks noGrp="1"/>
          </p:cNvSpPr>
          <p:nvPr>
            <p:ph type="subTitle" idx="1"/>
          </p:nvPr>
        </p:nvSpPr>
        <p:spPr>
          <a:xfrm>
            <a:off x="8129872" y="1272800"/>
            <a:ext cx="2829380" cy="4312402"/>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SzPts val="2000"/>
              <a:buNone/>
            </a:pPr>
            <a:r>
              <a:rPr lang="en-GB" sz="2000">
                <a:solidFill>
                  <a:schemeClr val="dk1"/>
                </a:solidFill>
              </a:rPr>
              <a:t>How the case of Syrian</a:t>
            </a:r>
            <a:br>
              <a:rPr lang="en-GB" sz="2000">
                <a:solidFill>
                  <a:schemeClr val="dk1"/>
                </a:solidFill>
              </a:rPr>
            </a:br>
            <a:r>
              <a:rPr lang="en-GB" sz="2000">
                <a:solidFill>
                  <a:schemeClr val="dk1"/>
                </a:solidFill>
              </a:rPr>
              <a:t>visitors in KSA relates to Nigeria, Malaysia, and a potential solution for alleviating the crisis in North Africa</a:t>
            </a:r>
            <a:endParaRPr sz="2000"/>
          </a:p>
        </p:txBody>
      </p:sp>
      <p:cxnSp>
        <p:nvCxnSpPr>
          <p:cNvPr id="112" name="Google Shape;112;p13"/>
          <p:cNvCxnSpPr/>
          <p:nvPr/>
        </p:nvCxnSpPr>
        <p:spPr>
          <a:xfrm>
            <a:off x="8129872" y="2057401"/>
            <a:ext cx="0" cy="2743200"/>
          </a:xfrm>
          <a:prstGeom prst="straightConnector1">
            <a:avLst/>
          </a:prstGeom>
          <a:noFill/>
          <a:ln w="12700" cap="flat" cmpd="sng">
            <a:solidFill>
              <a:srgbClr val="3F3F3F"/>
            </a:solidFill>
            <a:prstDash val="solid"/>
            <a:round/>
            <a:headEnd type="none" w="sm" len="sm"/>
            <a:tailEnd type="none" w="sm" len="sm"/>
          </a:ln>
        </p:spPr>
      </p:cxnSp>
      <p:sp>
        <p:nvSpPr>
          <p:cNvPr id="113" name="Google Shape;113;p13"/>
          <p:cNvSpPr txBox="1"/>
          <p:nvPr/>
        </p:nvSpPr>
        <p:spPr>
          <a:xfrm>
            <a:off x="4978761" y="4158009"/>
            <a:ext cx="2829380" cy="642592"/>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rgbClr val="262626"/>
              </a:buClr>
              <a:buSzPts val="2000"/>
              <a:buFont typeface="Garamond"/>
              <a:buNone/>
            </a:pPr>
            <a:r>
              <a:rPr lang="en-GB" sz="2000" b="0" i="0" u="none" strike="noStrike" cap="none">
                <a:solidFill>
                  <a:schemeClr val="dk1"/>
                </a:solidFill>
                <a:latin typeface="Arial"/>
                <a:ea typeface="Arial"/>
                <a:cs typeface="Arial"/>
                <a:sym typeface="Arial"/>
              </a:rPr>
              <a:t>Emina Osmandzikovic</a:t>
            </a:r>
            <a:endParaRPr sz="2000" b="0" i="0" u="none" strike="noStrike" cap="none">
              <a:solidFill>
                <a:srgbClr val="0C0C0C"/>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1066800" y="642600"/>
            <a:ext cx="7103100" cy="13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4000"/>
              <a:buFont typeface="Arial"/>
              <a:buNone/>
            </a:pPr>
            <a:r>
              <a:rPr lang="en-GB" b="0"/>
              <a:t>The countries of North Africa | Libya</a:t>
            </a:r>
            <a:endParaRPr/>
          </a:p>
        </p:txBody>
      </p:sp>
      <p:sp>
        <p:nvSpPr>
          <p:cNvPr id="170" name="Google Shape;170;p22"/>
          <p:cNvSpPr txBox="1">
            <a:spLocks noGrp="1"/>
          </p:cNvSpPr>
          <p:nvPr>
            <p:ph type="body" idx="1"/>
          </p:nvPr>
        </p:nvSpPr>
        <p:spPr>
          <a:xfrm>
            <a:off x="1066800" y="2325100"/>
            <a:ext cx="10058400" cy="3627600"/>
          </a:xfrm>
          <a:prstGeom prst="rect">
            <a:avLst/>
          </a:prstGeom>
          <a:noFill/>
          <a:ln>
            <a:noFill/>
          </a:ln>
        </p:spPr>
        <p:txBody>
          <a:bodyPr spcFirstLastPara="1" wrap="square" lIns="91425" tIns="45700" rIns="91425" bIns="45700" anchor="t" anchorCtr="0">
            <a:noAutofit/>
          </a:bodyPr>
          <a:lstStyle/>
          <a:p>
            <a:pPr marL="182880" lvl="0" indent="-182880" algn="just" rtl="0">
              <a:lnSpc>
                <a:spcPct val="90000"/>
              </a:lnSpc>
              <a:spcBef>
                <a:spcPts val="0"/>
              </a:spcBef>
              <a:spcAft>
                <a:spcPts val="0"/>
              </a:spcAft>
              <a:buSzPts val="1387"/>
              <a:buChar char="◦"/>
            </a:pPr>
            <a:r>
              <a:rPr lang="en-GB" sz="1387"/>
              <a:t>As the deadliest migration route to Europe, Libya infamously depicts the criminalization of migrant detention, which has led to the proliferation of recidivist government policies toward migrants and refugees around the world with global complicity.</a:t>
            </a:r>
            <a:endParaRPr/>
          </a:p>
          <a:p>
            <a:pPr marL="182880" lvl="0" indent="-182880" algn="just" rtl="0">
              <a:lnSpc>
                <a:spcPct val="90000"/>
              </a:lnSpc>
              <a:spcBef>
                <a:spcPts val="900"/>
              </a:spcBef>
              <a:spcAft>
                <a:spcPts val="0"/>
              </a:spcAft>
              <a:buSzPts val="1387"/>
              <a:buChar char="◦"/>
            </a:pPr>
            <a:r>
              <a:rPr lang="en-GB" sz="1387"/>
              <a:t>The legitimation of such a response was given more wind to push forward by EU’s unremitting complicity, resulting in an intricate network of detention facilities burgeoning across Libya that preceded both the post-2011 era of lawlessness in the country and the 2015 European refugee crisis. In early November, 200 migrants, kicked out of a detention camp in the south of Tripoli, marched on Hotel GDF and forced their way inside, joining 800 already camped there, in a base designed to hold a maximum of 600, according to The Guardian.</a:t>
            </a:r>
            <a:endParaRPr/>
          </a:p>
          <a:p>
            <a:pPr marL="182880" lvl="0" indent="-182880" algn="just" rtl="0">
              <a:lnSpc>
                <a:spcPct val="90000"/>
              </a:lnSpc>
              <a:spcBef>
                <a:spcPts val="900"/>
              </a:spcBef>
              <a:spcAft>
                <a:spcPts val="0"/>
              </a:spcAft>
              <a:buSzPts val="1387"/>
              <a:buChar char="◦"/>
            </a:pPr>
            <a:r>
              <a:rPr lang="en-GB" sz="1387"/>
              <a:t>However, the precarious operation of migration on Libyan soil has a long and torrid history that deeply implicates the European Union and extends further back into history from the Libyan civil war of 2011 and the European refugee crisis of 2015. Historically, Libya’s unique strategic position has been the starting platform for restrictive and all-encompassing measures for different types of migrants, under the heavy influence and support of various EU Member States. </a:t>
            </a:r>
            <a:endParaRPr/>
          </a:p>
          <a:p>
            <a:pPr marL="182880" lvl="0" indent="-182880" algn="just" rtl="0">
              <a:lnSpc>
                <a:spcPct val="90000"/>
              </a:lnSpc>
              <a:spcBef>
                <a:spcPts val="900"/>
              </a:spcBef>
              <a:spcAft>
                <a:spcPts val="0"/>
              </a:spcAft>
              <a:buSzPts val="1387"/>
              <a:buChar char="◦"/>
            </a:pPr>
            <a:r>
              <a:rPr lang="en-GB" sz="1387"/>
              <a:t>As early as 2005, Italy commented on deplorable conditions in Libya’s detention centres in front of the European Commission. The peak of Libya’s changing policies from the open-border 1990s was the imposition of the strict visa system in 2007, which paved the way for fortification of detention centres across the country and the criminalization of (irregular) migration, primarily oriented toward African migrants, according to some accounts. </a:t>
            </a:r>
            <a:endParaRPr/>
          </a:p>
          <a:p>
            <a:pPr marL="182880" lvl="0" indent="-182880" algn="just" rtl="0">
              <a:lnSpc>
                <a:spcPct val="90000"/>
              </a:lnSpc>
              <a:spcBef>
                <a:spcPts val="900"/>
              </a:spcBef>
              <a:spcAft>
                <a:spcPts val="0"/>
              </a:spcAft>
              <a:buSzPts val="1387"/>
              <a:buChar char="◦"/>
            </a:pPr>
            <a:r>
              <a:rPr lang="en-GB" sz="1387"/>
              <a:t>In Libya, things are now worse than ever before. The Libyan interior ministry official, Mabrouk Abdelahfid, was appointed and tasked with closing or improving detention centres in May this year, however progress has been painstakingly slow. </a:t>
            </a:r>
            <a:endParaRPr/>
          </a:p>
          <a:p>
            <a:pPr marL="182880" lvl="0" indent="-94805" algn="l" rtl="0">
              <a:lnSpc>
                <a:spcPct val="90000"/>
              </a:lnSpc>
              <a:spcBef>
                <a:spcPts val="900"/>
              </a:spcBef>
              <a:spcAft>
                <a:spcPts val="0"/>
              </a:spcAft>
              <a:buSzPts val="1387"/>
              <a:buNone/>
            </a:pPr>
            <a:endParaRPr sz="1387"/>
          </a:p>
        </p:txBody>
      </p:sp>
      <p:pic>
        <p:nvPicPr>
          <p:cNvPr id="171" name="Google Shape;171;p22"/>
          <p:cNvPicPr preferRelativeResize="0"/>
          <p:nvPr/>
        </p:nvPicPr>
        <p:blipFill>
          <a:blip r:embed="rId3">
            <a:alphaModFix/>
          </a:blip>
          <a:stretch>
            <a:fillRect/>
          </a:stretch>
        </p:blipFill>
        <p:spPr>
          <a:xfrm>
            <a:off x="8267700" y="642600"/>
            <a:ext cx="2857500" cy="160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1066800" y="642600"/>
            <a:ext cx="7060500" cy="13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4000"/>
              <a:buFont typeface="Arial"/>
              <a:buNone/>
            </a:pPr>
            <a:r>
              <a:rPr lang="en-GB" b="0"/>
              <a:t>The countries of North Africa | Morocco</a:t>
            </a:r>
            <a:endParaRPr/>
          </a:p>
        </p:txBody>
      </p:sp>
      <p:sp>
        <p:nvSpPr>
          <p:cNvPr id="177" name="Google Shape;177;p23"/>
          <p:cNvSpPr txBox="1">
            <a:spLocks noGrp="1"/>
          </p:cNvSpPr>
          <p:nvPr>
            <p:ph type="body" idx="1"/>
          </p:nvPr>
        </p:nvSpPr>
        <p:spPr>
          <a:xfrm>
            <a:off x="1066800" y="2242800"/>
            <a:ext cx="10058400" cy="3710100"/>
          </a:xfrm>
          <a:prstGeom prst="rect">
            <a:avLst/>
          </a:prstGeom>
          <a:noFill/>
          <a:ln>
            <a:noFill/>
          </a:ln>
        </p:spPr>
        <p:txBody>
          <a:bodyPr spcFirstLastPara="1" wrap="square" lIns="91425" tIns="45700" rIns="91425" bIns="45700" anchor="t" anchorCtr="0">
            <a:noAutofit/>
          </a:bodyPr>
          <a:lstStyle/>
          <a:p>
            <a:pPr marL="182880" lvl="0" indent="-182880" algn="just" rtl="0">
              <a:lnSpc>
                <a:spcPct val="100000"/>
              </a:lnSpc>
              <a:spcBef>
                <a:spcPts val="0"/>
              </a:spcBef>
              <a:spcAft>
                <a:spcPts val="0"/>
              </a:spcAft>
              <a:buSzPts val="1275"/>
              <a:buChar char="◦"/>
            </a:pPr>
            <a:r>
              <a:rPr lang="en-GB" sz="1275"/>
              <a:t>In 2018, Morocco became the main departure point for migrants to Europe, overtaking Libya where the coast guard has prevented more departures with help from the European Union. Morocco is only 14 kilometers south of the Spanish coast, and shares land borders with the small Spanish enclaves of Melilla and Ceuta on its northern coast, which are surrounded by a 6 meter-high fence topped with razor wire.</a:t>
            </a:r>
            <a:endParaRPr/>
          </a:p>
          <a:p>
            <a:pPr marL="182880" lvl="0" indent="-182880" algn="just" rtl="0">
              <a:lnSpc>
                <a:spcPct val="100000"/>
              </a:lnSpc>
              <a:spcBef>
                <a:spcPts val="900"/>
              </a:spcBef>
              <a:spcAft>
                <a:spcPts val="0"/>
              </a:spcAft>
              <a:buSzPts val="1275"/>
              <a:buChar char="◦"/>
            </a:pPr>
            <a:r>
              <a:rPr lang="en-GB" sz="1275"/>
              <a:t>Under a new crackdown this year, authorities are sending undocumented migrants they pick up to southern towns, far from the land and sea borders with Spain. They are also clearing migrant camps in the forests and halting the sale of dinghies and inflatables. According to official figures as of May the country had stopped 30,000 people from illegally crossing to Spain this year and busted 60 migrant trafficking networks.</a:t>
            </a:r>
            <a:endParaRPr/>
          </a:p>
          <a:p>
            <a:pPr marL="182880" lvl="0" indent="-182880" algn="just" rtl="0">
              <a:lnSpc>
                <a:spcPct val="100000"/>
              </a:lnSpc>
              <a:spcBef>
                <a:spcPts val="900"/>
              </a:spcBef>
              <a:spcAft>
                <a:spcPts val="0"/>
              </a:spcAft>
              <a:buSzPts val="1275"/>
              <a:buChar char="◦"/>
            </a:pPr>
            <a:r>
              <a:rPr lang="en-GB" sz="1275"/>
              <a:t>Morocco is also about to complete a new 3 meter-high fence within its own territory around Ceuta to deter crossings, according to residents near the enclave.</a:t>
            </a:r>
            <a:endParaRPr/>
          </a:p>
          <a:p>
            <a:pPr marL="182880" lvl="0" indent="-182880" algn="just" rtl="0">
              <a:lnSpc>
                <a:spcPct val="100000"/>
              </a:lnSpc>
              <a:spcBef>
                <a:spcPts val="900"/>
              </a:spcBef>
              <a:spcAft>
                <a:spcPts val="0"/>
              </a:spcAft>
              <a:buSzPts val="1275"/>
              <a:buChar char="◦"/>
            </a:pPr>
            <a:r>
              <a:rPr lang="en-GB" sz="1275"/>
              <a:t>As crossing to Europe becomes ever harder, many Africans are now deciding to stay in Morocco and seek work, benefiting from a legalization policy launched by Morocco in 2013. Over 50,000 migrants, 75% of whom are from Sub-Saharan Africa, obtained residency cards since 2013, according to official figures.</a:t>
            </a:r>
            <a:endParaRPr/>
          </a:p>
          <a:p>
            <a:pPr marL="182880" lvl="0" indent="-182880" algn="just" rtl="0">
              <a:lnSpc>
                <a:spcPct val="100000"/>
              </a:lnSpc>
              <a:spcBef>
                <a:spcPts val="900"/>
              </a:spcBef>
              <a:spcAft>
                <a:spcPts val="0"/>
              </a:spcAft>
              <a:buSzPts val="1275"/>
              <a:buChar char="◦"/>
            </a:pPr>
            <a:r>
              <a:rPr lang="en-GB" sz="1275"/>
              <a:t>Most migrants work in the informal sector doing low-paid jobs shunned by Moroccans, however.</a:t>
            </a:r>
            <a:endParaRPr/>
          </a:p>
          <a:p>
            <a:pPr marL="182880" lvl="0" indent="-182880" algn="just" rtl="0">
              <a:lnSpc>
                <a:spcPct val="100000"/>
              </a:lnSpc>
              <a:spcBef>
                <a:spcPts val="900"/>
              </a:spcBef>
              <a:spcAft>
                <a:spcPts val="0"/>
              </a:spcAft>
              <a:buSzPts val="1275"/>
              <a:buChar char="◦"/>
            </a:pPr>
            <a:r>
              <a:rPr lang="en-GB" sz="1275"/>
              <a:t>The President of Tangier region, Ilyas El Omari, urged the EU to help Morocco and his region integrate migrants through training programs and investment to create jobs and avoid tension between locals and migrants. The EU promised last year to give 140 million euros in border management aid to Morocco.</a:t>
            </a:r>
            <a:endParaRPr/>
          </a:p>
          <a:p>
            <a:pPr marL="182880" lvl="0" indent="-101917" algn="l" rtl="0">
              <a:lnSpc>
                <a:spcPct val="100000"/>
              </a:lnSpc>
              <a:spcBef>
                <a:spcPts val="900"/>
              </a:spcBef>
              <a:spcAft>
                <a:spcPts val="0"/>
              </a:spcAft>
              <a:buSzPts val="1275"/>
              <a:buNone/>
            </a:pPr>
            <a:endParaRPr sz="1275"/>
          </a:p>
        </p:txBody>
      </p:sp>
      <p:pic>
        <p:nvPicPr>
          <p:cNvPr id="178" name="Google Shape;178;p23"/>
          <p:cNvPicPr preferRelativeResize="0"/>
          <p:nvPr/>
        </p:nvPicPr>
        <p:blipFill>
          <a:blip r:embed="rId3">
            <a:alphaModFix/>
          </a:blip>
          <a:stretch>
            <a:fillRect/>
          </a:stretch>
        </p:blipFill>
        <p:spPr>
          <a:xfrm>
            <a:off x="8267700" y="642600"/>
            <a:ext cx="2857500" cy="1600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1629156" y="2677836"/>
            <a:ext cx="8933688" cy="2406895"/>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262626"/>
              </a:buClr>
              <a:buSzPts val="4800"/>
              <a:buFont typeface="Arial"/>
              <a:buNone/>
            </a:pPr>
            <a:r>
              <a:rPr lang="en-GB" sz="4800" b="0"/>
              <a:t>THE LINK WITH THE SAUDI MODEL</a:t>
            </a:r>
            <a:br>
              <a:rPr lang="en-GB" sz="4800" b="0"/>
            </a:br>
            <a:endParaRPr sz="48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2800"/>
              <a:buFont typeface="Arial"/>
              <a:buNone/>
            </a:pPr>
            <a:r>
              <a:rPr lang="en-GB" sz="2800" b="0"/>
              <a:t>The link with the Saudi model of better migration management</a:t>
            </a:r>
            <a:endParaRPr/>
          </a:p>
        </p:txBody>
      </p:sp>
      <p:sp>
        <p:nvSpPr>
          <p:cNvPr id="189" name="Google Shape;189;p25"/>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Autofit/>
          </a:bodyPr>
          <a:lstStyle/>
          <a:p>
            <a:pPr marL="182880" lvl="0" indent="-182880" algn="just" rtl="0">
              <a:lnSpc>
                <a:spcPct val="110000"/>
              </a:lnSpc>
              <a:spcBef>
                <a:spcPts val="0"/>
              </a:spcBef>
              <a:spcAft>
                <a:spcPts val="0"/>
              </a:spcAft>
              <a:buSzPts val="1500"/>
              <a:buChar char="◦"/>
            </a:pPr>
            <a:r>
              <a:rPr lang="en-GB"/>
              <a:t>One of the potential solutions for the migrant crisis in North Africa might be a hybrid model that encompasses the Nigerian, Malaysian and Saudi models, aided by the IOM and UNHCR, in order to alleviate the overall situation in countries with acute crises, such as Morocco and Libya. </a:t>
            </a:r>
            <a:endParaRPr/>
          </a:p>
          <a:p>
            <a:pPr marL="182880" lvl="0" indent="-182880" algn="just" rtl="0">
              <a:lnSpc>
                <a:spcPct val="110000"/>
              </a:lnSpc>
              <a:spcBef>
                <a:spcPts val="0"/>
              </a:spcBef>
              <a:spcAft>
                <a:spcPts val="0"/>
              </a:spcAft>
              <a:buSzPts val="1500"/>
              <a:buChar char="◦"/>
            </a:pPr>
            <a:r>
              <a:rPr lang="en-GB"/>
              <a:t>Given the importance of the Nigerian, Malaysian and Saudi cases for non-signatory countries of the 1951 Refugee Conventions that are finding themselves stranded between the sea of (irregular) migrants and refugees, and the European Union, it is essential to take away from these ‘unorthodox’ cases and assess how they can be applied in countries hit by the global refugee crisis the hardest – countries of North Africa.</a:t>
            </a:r>
            <a:endParaRPr/>
          </a:p>
          <a:p>
            <a:pPr marL="182880" lvl="0" indent="-182880" algn="just" rtl="0">
              <a:lnSpc>
                <a:spcPct val="110000"/>
              </a:lnSpc>
              <a:spcBef>
                <a:spcPts val="900"/>
              </a:spcBef>
              <a:spcAft>
                <a:spcPts val="0"/>
              </a:spcAft>
              <a:buSzPts val="1500"/>
              <a:buChar char="◦"/>
            </a:pPr>
            <a:r>
              <a:rPr lang="en-GB"/>
              <a:t>One potential avenue is to better understand how the governments can localize the solution to the refugee/migrant crisis, regionalize their alliance in order to alleviate migrants and refugees from harsh socio-economic conditions, and make a regionally agreed-upon agreement with the European Union in order to alleviate their own bargaining situation in the crisis.</a:t>
            </a:r>
            <a:endParaRPr/>
          </a:p>
          <a:p>
            <a:pPr marL="182880" lvl="0" indent="-182880" algn="just" rtl="0">
              <a:lnSpc>
                <a:spcPct val="110000"/>
              </a:lnSpc>
              <a:spcBef>
                <a:spcPts val="900"/>
              </a:spcBef>
              <a:spcAft>
                <a:spcPts val="0"/>
              </a:spcAft>
              <a:buSzPts val="1500"/>
              <a:buChar char="◦"/>
            </a:pPr>
            <a:r>
              <a:rPr lang="en-GB"/>
              <a:t>Moreover, there needs to be a semi-structured survey of different types of migrants in the region in order to better understand their needs, their conditions in their countries of origin and their aspirations, so that their placement, with or without the help of the UN (refer to the cases of Malaysia and Nigeria) can be optimally accommodated.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1629156" y="2275165"/>
            <a:ext cx="8933688" cy="2406895"/>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262626"/>
              </a:buClr>
              <a:buSzPts val="4800"/>
              <a:buFont typeface="Arial"/>
              <a:buNone/>
            </a:pPr>
            <a:r>
              <a:rPr lang="en-GB" sz="4800" b="0"/>
              <a:t>THE 1951 REFUGEE CONVENTION</a:t>
            </a:r>
            <a:br>
              <a:rPr lang="en-GB" sz="4800" b="0"/>
            </a:br>
            <a:endParaRPr sz="4800" b="0"/>
          </a:p>
        </p:txBody>
      </p:sp>
      <p:sp>
        <p:nvSpPr>
          <p:cNvPr id="195" name="Google Shape;195;p26"/>
          <p:cNvSpPr txBox="1">
            <a:spLocks noGrp="1"/>
          </p:cNvSpPr>
          <p:nvPr>
            <p:ph type="body" idx="1"/>
          </p:nvPr>
        </p:nvSpPr>
        <p:spPr>
          <a:xfrm>
            <a:off x="1629156" y="4682062"/>
            <a:ext cx="8939700" cy="4572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1800"/>
              <a:buNone/>
            </a:pPr>
            <a:r>
              <a:rPr lang="en-GB"/>
              <a:t>Global applicability and regionally-specific relevance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1066800" y="642600"/>
            <a:ext cx="7412400" cy="13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4000"/>
              <a:buFont typeface="Arial"/>
              <a:buNone/>
            </a:pPr>
            <a:r>
              <a:rPr lang="en-GB" sz="3000" b="0"/>
              <a:t>The 1951 Refugee Convention | the forgotten truth</a:t>
            </a:r>
            <a:endParaRPr sz="3000"/>
          </a:p>
        </p:txBody>
      </p:sp>
      <p:sp>
        <p:nvSpPr>
          <p:cNvPr id="201" name="Google Shape;201;p27"/>
          <p:cNvSpPr txBox="1">
            <a:spLocks noGrp="1"/>
          </p:cNvSpPr>
          <p:nvPr>
            <p:ph type="body" idx="1"/>
          </p:nvPr>
        </p:nvSpPr>
        <p:spPr>
          <a:xfrm>
            <a:off x="1066800" y="2442824"/>
            <a:ext cx="10058400" cy="3510000"/>
          </a:xfrm>
          <a:prstGeom prst="rect">
            <a:avLst/>
          </a:prstGeom>
          <a:noFill/>
          <a:ln>
            <a:noFill/>
          </a:ln>
        </p:spPr>
        <p:txBody>
          <a:bodyPr spcFirstLastPara="1" wrap="square" lIns="91425" tIns="45700" rIns="91425" bIns="45700" anchor="t" anchorCtr="0">
            <a:noAutofit/>
          </a:bodyPr>
          <a:lstStyle/>
          <a:p>
            <a:pPr marL="182880" lvl="0" indent="-182880" algn="just" rtl="0">
              <a:lnSpc>
                <a:spcPct val="90000"/>
              </a:lnSpc>
              <a:spcBef>
                <a:spcPts val="0"/>
              </a:spcBef>
              <a:spcAft>
                <a:spcPts val="0"/>
              </a:spcAft>
              <a:buSzPts val="1387"/>
              <a:buChar char="◦"/>
            </a:pPr>
            <a:r>
              <a:rPr lang="en-GB" sz="1387"/>
              <a:t>The 1951 Convention and the 1967 Protocol have been created as a locally-based solution to the direct consequence of World War II - the largest refugee crisis recorded in history at the time. In the aftermath of World War II, the UN Refugee Agency was established with the aim of assisting nations to accommodate displaced populations in Europe and has since expanded its mandate to engage with displaced populations globally.</a:t>
            </a:r>
            <a:endParaRPr/>
          </a:p>
          <a:p>
            <a:pPr marL="182880" lvl="0" indent="-182880" algn="just" rtl="0">
              <a:lnSpc>
                <a:spcPct val="90000"/>
              </a:lnSpc>
              <a:spcBef>
                <a:spcPts val="900"/>
              </a:spcBef>
              <a:spcAft>
                <a:spcPts val="0"/>
              </a:spcAft>
              <a:buSzPts val="1387"/>
              <a:buChar char="◦"/>
            </a:pPr>
            <a:r>
              <a:rPr lang="en-GB" sz="1387"/>
              <a:t>In practice, however, states have outsourced the bulk of their responsibilities to the UN Refugee Agency. With respect to the agency’s already strained mandate and an exponentially increasing number of emerging crises that onset more forced displacement, the fact stands that the organization has no logistical capability of addressing the needs of such a large number of persons in need. According to the UNHCR, twenty people were driven from their homes every minute in 2016, or one every three seconds. As of 2018, the number of forcibly displaced people is almost 70 million globally, unprecedented numbers that are demonstrating the shortcomings in the Convention system. </a:t>
            </a:r>
            <a:endParaRPr/>
          </a:p>
          <a:p>
            <a:pPr marL="182880" lvl="0" indent="-182880" algn="just" rtl="0">
              <a:lnSpc>
                <a:spcPct val="90000"/>
              </a:lnSpc>
              <a:spcBef>
                <a:spcPts val="900"/>
              </a:spcBef>
              <a:spcAft>
                <a:spcPts val="0"/>
              </a:spcAft>
              <a:buSzPts val="1387"/>
              <a:buChar char="◦"/>
            </a:pPr>
            <a:r>
              <a:rPr lang="en-GB" sz="1387"/>
              <a:t>In Europe, a place of refuge to more than a million Syrians, the 1951 Convention signatory countries have had a difficult time processing an unprecedented number of asylum applications in the midst of the refugee crisis. This is due to an over reliance on the UNHCR to handle initial reception and resettlement and an absence of political will to accept Syrian refugees. The role of the UNHCR is supposed to be supportive of the States Parties in receiving displaced persons but States have deferred responsibility to the office for both reception and settlement. The Syrian crisis sets an ominous precedent for upcoming humanitarian crises as it shows how the current global regime struggles in its initial response as well as providing long-term sustainable solutions for displaced persons. </a:t>
            </a:r>
            <a:endParaRPr/>
          </a:p>
          <a:p>
            <a:pPr marL="182880" lvl="0" indent="-94805" algn="l" rtl="0">
              <a:lnSpc>
                <a:spcPct val="90000"/>
              </a:lnSpc>
              <a:spcBef>
                <a:spcPts val="900"/>
              </a:spcBef>
              <a:spcAft>
                <a:spcPts val="0"/>
              </a:spcAft>
              <a:buSzPts val="1387"/>
              <a:buNone/>
            </a:pPr>
            <a:endParaRPr sz="1387"/>
          </a:p>
        </p:txBody>
      </p:sp>
      <p:pic>
        <p:nvPicPr>
          <p:cNvPr id="202" name="Google Shape;202;p27"/>
          <p:cNvPicPr preferRelativeResize="0"/>
          <p:nvPr/>
        </p:nvPicPr>
        <p:blipFill>
          <a:blip r:embed="rId3">
            <a:alphaModFix/>
          </a:blip>
          <a:stretch>
            <a:fillRect/>
          </a:stretch>
        </p:blipFill>
        <p:spPr>
          <a:xfrm>
            <a:off x="8582013" y="642588"/>
            <a:ext cx="2543175" cy="1800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1629156" y="2661058"/>
            <a:ext cx="8933688" cy="2406895"/>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262626"/>
              </a:buClr>
              <a:buSzPts val="4770"/>
              <a:buFont typeface="Arial"/>
              <a:buNone/>
            </a:pPr>
            <a:r>
              <a:rPr lang="en-GB" sz="3600" b="0"/>
              <a:t>DATA COLLECTION AS A WAY OF CHANGING THE </a:t>
            </a:r>
            <a:r>
              <a:rPr lang="en-GB" sz="3600" b="0" i="1"/>
              <a:t>STATUS QUO</a:t>
            </a:r>
            <a:r>
              <a:rPr lang="en-GB" sz="3600"/>
              <a:t/>
            </a:r>
            <a:br>
              <a:rPr lang="en-GB" sz="3600"/>
            </a:b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1066800" y="642600"/>
            <a:ext cx="5951100" cy="13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3200"/>
              <a:buFont typeface="Arial"/>
              <a:buNone/>
            </a:pPr>
            <a:r>
              <a:rPr lang="en-GB" sz="3200" b="0"/>
              <a:t>The importance of data collection within displacement</a:t>
            </a:r>
            <a:endParaRPr/>
          </a:p>
        </p:txBody>
      </p:sp>
      <p:sp>
        <p:nvSpPr>
          <p:cNvPr id="213" name="Google Shape;213;p29"/>
          <p:cNvSpPr txBox="1">
            <a:spLocks noGrp="1"/>
          </p:cNvSpPr>
          <p:nvPr>
            <p:ph type="body" idx="1"/>
          </p:nvPr>
        </p:nvSpPr>
        <p:spPr>
          <a:xfrm>
            <a:off x="917475" y="2860395"/>
            <a:ext cx="10058400" cy="3849600"/>
          </a:xfrm>
          <a:prstGeom prst="rect">
            <a:avLst/>
          </a:prstGeom>
          <a:noFill/>
          <a:ln>
            <a:noFill/>
          </a:ln>
        </p:spPr>
        <p:txBody>
          <a:bodyPr spcFirstLastPara="1" wrap="square" lIns="91425" tIns="45700" rIns="91425" bIns="45700" anchor="t" anchorCtr="0">
            <a:noAutofit/>
          </a:bodyPr>
          <a:lstStyle/>
          <a:p>
            <a:pPr marL="182880" lvl="0" indent="-182880" algn="just" rtl="0">
              <a:lnSpc>
                <a:spcPct val="110000"/>
              </a:lnSpc>
              <a:spcBef>
                <a:spcPts val="0"/>
              </a:spcBef>
              <a:spcAft>
                <a:spcPts val="0"/>
              </a:spcAft>
              <a:buSzPts val="1500"/>
              <a:buChar char="◦"/>
            </a:pPr>
            <a:r>
              <a:rPr lang="en-GB"/>
              <a:t>Overall, as a comprehensive program, the Saudi approach to reception and accommodation of displaced populations has demonstrated a wide area of coverage, flexibility, and adaptability in the wake of external crises. At its core, the approach covers legal status, education, healthcare, employment and societal integration. In terms of social integration, interviews and subsequent topic modelling were done with displaced Syrians in KSA with five themes  emerging sense of displacement, family, uncertainty, legal status regulation and education for children. </a:t>
            </a:r>
            <a:endParaRPr/>
          </a:p>
          <a:p>
            <a:pPr marL="182880" lvl="0" indent="-182880" algn="just" rtl="0">
              <a:lnSpc>
                <a:spcPct val="110000"/>
              </a:lnSpc>
              <a:spcBef>
                <a:spcPts val="900"/>
              </a:spcBef>
              <a:spcAft>
                <a:spcPts val="0"/>
              </a:spcAft>
              <a:buSzPts val="1500"/>
              <a:buChar char="◦"/>
            </a:pPr>
            <a:r>
              <a:rPr lang="en-GB"/>
              <a:t>The Saudi model, however, is not unique in providing an alternative to traditional approaches to refugee reception and integration, wherein Nigeria and Malaysia both transcended the line between ‘migrants’ and ‘refugees’ in order to accommodate a large population of concern, alleviate them from poverty, morph their legal status and provide more stability to their respective regions. Struggling with an unprecedented number of refugees and migrants, both the countries of North Africa and the EU Member States on the other side of the Mediterranean can take from the three examples in order to create a more comprehensive system and a new model for managing displacement.</a:t>
            </a:r>
            <a:endParaRPr/>
          </a:p>
        </p:txBody>
      </p:sp>
      <p:pic>
        <p:nvPicPr>
          <p:cNvPr id="214" name="Google Shape;214;p29"/>
          <p:cNvPicPr preferRelativeResize="0"/>
          <p:nvPr/>
        </p:nvPicPr>
        <p:blipFill>
          <a:blip r:embed="rId3">
            <a:alphaModFix/>
          </a:blip>
          <a:stretch>
            <a:fillRect/>
          </a:stretch>
        </p:blipFill>
        <p:spPr>
          <a:xfrm>
            <a:off x="7679250" y="642600"/>
            <a:ext cx="3445950" cy="2159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1629156" y="2275165"/>
            <a:ext cx="8933688" cy="2406895"/>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262626"/>
              </a:buClr>
              <a:buSzPts val="5400"/>
              <a:buFont typeface="Arial"/>
              <a:buNone/>
            </a:pPr>
            <a:r>
              <a:rPr lang="en-GB" sz="5400" b="0"/>
              <a:t>LIMITATIONS AND NEXT STEPS</a:t>
            </a:r>
            <a:endParaRPr/>
          </a:p>
        </p:txBody>
      </p:sp>
      <p:sp>
        <p:nvSpPr>
          <p:cNvPr id="220" name="Google Shape;220;p30"/>
          <p:cNvSpPr txBox="1">
            <a:spLocks noGrp="1"/>
          </p:cNvSpPr>
          <p:nvPr>
            <p:ph type="body" idx="1"/>
          </p:nvPr>
        </p:nvSpPr>
        <p:spPr>
          <a:xfrm>
            <a:off x="1629156" y="4682062"/>
            <a:ext cx="8939784" cy="4572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1800"/>
              <a:buNone/>
            </a:pPr>
            <a:r>
              <a:rPr lang="en-GB" sz="1400"/>
              <a:t>The issue of applicability and generalizability, especially in active combat zones (ex: Libya)</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ctrTitle"/>
          </p:nvPr>
        </p:nvSpPr>
        <p:spPr>
          <a:xfrm>
            <a:off x="1629103" y="2244830"/>
            <a:ext cx="8933796" cy="2437232"/>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262626"/>
              </a:buClr>
              <a:buSzPts val="6800"/>
              <a:buFont typeface="Arial"/>
              <a:buNone/>
            </a:pPr>
            <a:r>
              <a:rPr lang="en-GB"/>
              <a:t>Q &amp; 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4000"/>
              <a:buFont typeface="Arial"/>
              <a:buNone/>
            </a:pPr>
            <a:r>
              <a:rPr lang="en-GB" b="0"/>
              <a:t>Table of content</a:t>
            </a:r>
            <a:endParaRPr/>
          </a:p>
        </p:txBody>
      </p:sp>
      <p:sp>
        <p:nvSpPr>
          <p:cNvPr id="119" name="Google Shape;119;p14"/>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Autofit/>
          </a:bodyPr>
          <a:lstStyle/>
          <a:p>
            <a:pPr marL="182880" lvl="0" indent="-182880" algn="l" rtl="0">
              <a:lnSpc>
                <a:spcPct val="110000"/>
              </a:lnSpc>
              <a:spcBef>
                <a:spcPts val="0"/>
              </a:spcBef>
              <a:spcAft>
                <a:spcPts val="0"/>
              </a:spcAft>
              <a:buSzPts val="1500"/>
              <a:buChar char="◦"/>
            </a:pPr>
            <a:r>
              <a:rPr lang="en-GB"/>
              <a:t>Alternative models of managing displacement – transcending the line between ‘refugees’ and ‘migrants’</a:t>
            </a:r>
            <a:endParaRPr/>
          </a:p>
          <a:p>
            <a:pPr marL="182880" lvl="0" indent="-182880" algn="l" rtl="0">
              <a:lnSpc>
                <a:spcPct val="110000"/>
              </a:lnSpc>
              <a:spcBef>
                <a:spcPts val="900"/>
              </a:spcBef>
              <a:spcAft>
                <a:spcPts val="0"/>
              </a:spcAft>
              <a:buSzPts val="1500"/>
              <a:buChar char="◦"/>
            </a:pPr>
            <a:r>
              <a:rPr lang="en-GB"/>
              <a:t>The cases of Malaysia and Nigeria – commonalities and differences</a:t>
            </a:r>
            <a:endParaRPr/>
          </a:p>
          <a:p>
            <a:pPr marL="182880" lvl="0" indent="-182880" algn="l" rtl="0">
              <a:lnSpc>
                <a:spcPct val="110000"/>
              </a:lnSpc>
              <a:spcBef>
                <a:spcPts val="900"/>
              </a:spcBef>
              <a:spcAft>
                <a:spcPts val="0"/>
              </a:spcAft>
              <a:buSzPts val="1500"/>
              <a:buChar char="◦"/>
            </a:pPr>
            <a:r>
              <a:rPr lang="en-GB"/>
              <a:t>The Saudi model towards displaced Syrians – intricacies, lessons and applicability</a:t>
            </a:r>
            <a:endParaRPr/>
          </a:p>
          <a:p>
            <a:pPr marL="182880" lvl="0" indent="-182880" algn="l" rtl="0">
              <a:lnSpc>
                <a:spcPct val="110000"/>
              </a:lnSpc>
              <a:spcBef>
                <a:spcPts val="900"/>
              </a:spcBef>
              <a:spcAft>
                <a:spcPts val="0"/>
              </a:spcAft>
              <a:buSzPts val="1500"/>
              <a:buChar char="◦"/>
            </a:pPr>
            <a:r>
              <a:rPr lang="en-GB"/>
              <a:t>The countries of North Africa – brief history of restructuring and limiting (irregular) migration </a:t>
            </a:r>
            <a:endParaRPr/>
          </a:p>
          <a:p>
            <a:pPr marL="182880" lvl="0" indent="-182880" algn="l" rtl="0">
              <a:lnSpc>
                <a:spcPct val="110000"/>
              </a:lnSpc>
              <a:spcBef>
                <a:spcPts val="900"/>
              </a:spcBef>
              <a:spcAft>
                <a:spcPts val="0"/>
              </a:spcAft>
              <a:buSzPts val="1500"/>
              <a:buChar char="◦"/>
            </a:pPr>
            <a:r>
              <a:rPr lang="en-GB"/>
              <a:t>The link between the Saudi model and the countries of North Africa</a:t>
            </a:r>
            <a:endParaRPr/>
          </a:p>
          <a:p>
            <a:pPr marL="182880" lvl="0" indent="-182880" algn="l" rtl="0">
              <a:lnSpc>
                <a:spcPct val="110000"/>
              </a:lnSpc>
              <a:spcBef>
                <a:spcPts val="900"/>
              </a:spcBef>
              <a:spcAft>
                <a:spcPts val="0"/>
              </a:spcAft>
              <a:buSzPts val="1500"/>
              <a:buChar char="◦"/>
            </a:pPr>
            <a:r>
              <a:rPr lang="en-GB"/>
              <a:t>The link between the Saudi model and the countries of East Africa</a:t>
            </a:r>
            <a:endParaRPr/>
          </a:p>
          <a:p>
            <a:pPr marL="182880" lvl="0" indent="-182880" algn="l" rtl="0">
              <a:lnSpc>
                <a:spcPct val="110000"/>
              </a:lnSpc>
              <a:spcBef>
                <a:spcPts val="900"/>
              </a:spcBef>
              <a:spcAft>
                <a:spcPts val="0"/>
              </a:spcAft>
              <a:buSzPts val="1500"/>
              <a:buChar char="◦"/>
            </a:pPr>
            <a:r>
              <a:rPr lang="en-GB"/>
              <a:t>Global applicability and the relevance of the 1951 Refugee Convention</a:t>
            </a:r>
            <a:endParaRPr/>
          </a:p>
          <a:p>
            <a:pPr marL="182880" lvl="0" indent="-182880" algn="l" rtl="0">
              <a:lnSpc>
                <a:spcPct val="110000"/>
              </a:lnSpc>
              <a:spcBef>
                <a:spcPts val="900"/>
              </a:spcBef>
              <a:spcAft>
                <a:spcPts val="0"/>
              </a:spcAft>
              <a:buSzPts val="1500"/>
              <a:buChar char="◦"/>
            </a:pPr>
            <a:r>
              <a:rPr lang="en-GB"/>
              <a:t>The importance of data collection in changing the </a:t>
            </a:r>
            <a:r>
              <a:rPr lang="en-GB" i="1"/>
              <a:t>status quo</a:t>
            </a:r>
            <a:endParaRPr/>
          </a:p>
          <a:p>
            <a:pPr marL="182880" lvl="0" indent="-182880" algn="l" rtl="0">
              <a:lnSpc>
                <a:spcPct val="110000"/>
              </a:lnSpc>
              <a:spcBef>
                <a:spcPts val="900"/>
              </a:spcBef>
              <a:spcAft>
                <a:spcPts val="0"/>
              </a:spcAft>
              <a:buSzPts val="1500"/>
              <a:buChar char="◦"/>
            </a:pPr>
            <a:r>
              <a:rPr lang="en-GB"/>
              <a:t>Limitations and next steps</a:t>
            </a:r>
            <a:endParaRPr/>
          </a:p>
          <a:p>
            <a:pPr marL="182880" lvl="0" indent="-182880" algn="l" rtl="0">
              <a:lnSpc>
                <a:spcPct val="110000"/>
              </a:lnSpc>
              <a:spcBef>
                <a:spcPts val="900"/>
              </a:spcBef>
              <a:spcAft>
                <a:spcPts val="0"/>
              </a:spcAft>
              <a:buSzPts val="1500"/>
              <a:buChar char="◦"/>
            </a:pPr>
            <a:r>
              <a:rPr lang="en-GB"/>
              <a:t>Q &amp; A </a:t>
            </a:r>
            <a:endParaRPr/>
          </a:p>
          <a:p>
            <a:pPr marL="182880" lvl="0" indent="-87629" algn="l" rtl="0">
              <a:lnSpc>
                <a:spcPct val="110000"/>
              </a:lnSpc>
              <a:spcBef>
                <a:spcPts val="900"/>
              </a:spcBef>
              <a:spcAft>
                <a:spcPts val="0"/>
              </a:spcAft>
              <a:buSzPts val="15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p:cNvSpPr txBox="1">
            <a:spLocks noGrp="1"/>
          </p:cNvSpPr>
          <p:nvPr>
            <p:ph type="title"/>
          </p:nvPr>
        </p:nvSpPr>
        <p:spPr>
          <a:xfrm>
            <a:off x="1629156" y="2275165"/>
            <a:ext cx="8933688" cy="2406895"/>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262626"/>
              </a:buClr>
              <a:buSzPts val="3600"/>
              <a:buFont typeface="Arial"/>
              <a:buNone/>
            </a:pPr>
            <a:r>
              <a:rPr lang="en-GB" sz="3600" b="0"/>
              <a:t>ALTERNATIVE MODELS OF MANAGING DISPLACEMENT</a:t>
            </a:r>
            <a:endParaRPr/>
          </a:p>
        </p:txBody>
      </p:sp>
      <p:sp>
        <p:nvSpPr>
          <p:cNvPr id="125" name="Google Shape;125;p15"/>
          <p:cNvSpPr txBox="1">
            <a:spLocks noGrp="1"/>
          </p:cNvSpPr>
          <p:nvPr>
            <p:ph type="body" idx="1"/>
          </p:nvPr>
        </p:nvSpPr>
        <p:spPr>
          <a:xfrm>
            <a:off x="1629156" y="4682062"/>
            <a:ext cx="8939784" cy="457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260"/>
              <a:buNone/>
            </a:pPr>
            <a:r>
              <a:rPr lang="en-GB" sz="1260"/>
              <a:t>transcending the line between ‘refugees’ and ‘migrants’</a:t>
            </a:r>
            <a:br>
              <a:rPr lang="en-GB" sz="1260"/>
            </a:br>
            <a:endParaRPr sz="126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1066800" y="642598"/>
            <a:ext cx="10058400" cy="882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4000"/>
              <a:buFont typeface="Arial"/>
              <a:buNone/>
            </a:pPr>
            <a:r>
              <a:rPr lang="en-GB" sz="3600" b="0"/>
              <a:t>Alternative models of managing displacement</a:t>
            </a:r>
            <a:endParaRPr sz="3600"/>
          </a:p>
        </p:txBody>
      </p:sp>
      <p:sp>
        <p:nvSpPr>
          <p:cNvPr id="131" name="Google Shape;131;p16"/>
          <p:cNvSpPr txBox="1">
            <a:spLocks noGrp="1"/>
          </p:cNvSpPr>
          <p:nvPr>
            <p:ph type="body" idx="1"/>
          </p:nvPr>
        </p:nvSpPr>
        <p:spPr>
          <a:xfrm>
            <a:off x="1066800" y="1525201"/>
            <a:ext cx="10058400" cy="4427700"/>
          </a:xfrm>
          <a:prstGeom prst="rect">
            <a:avLst/>
          </a:prstGeom>
          <a:noFill/>
          <a:ln>
            <a:noFill/>
          </a:ln>
        </p:spPr>
        <p:txBody>
          <a:bodyPr spcFirstLastPara="1" wrap="square" lIns="91425" tIns="45700" rIns="91425" bIns="45700" anchor="t" anchorCtr="0">
            <a:noAutofit/>
          </a:bodyPr>
          <a:lstStyle/>
          <a:p>
            <a:pPr marL="182880" lvl="0" indent="-182880" algn="just" rtl="0">
              <a:lnSpc>
                <a:spcPct val="90000"/>
              </a:lnSpc>
              <a:spcBef>
                <a:spcPts val="0"/>
              </a:spcBef>
              <a:spcAft>
                <a:spcPts val="0"/>
              </a:spcAft>
              <a:buSzPts val="1162"/>
              <a:buChar char="◦"/>
            </a:pPr>
            <a:r>
              <a:rPr lang="en-GB" sz="1162"/>
              <a:t>Historically, despite clear definitions that set the foundation of refugee assistance, the world’s governments had been content with yielding the primary responsibility of refugee reception to the UNHCR. However, there remains a gap that is yet to be filled by effective response mechanisms on regional and local levels. </a:t>
            </a:r>
            <a:endParaRPr/>
          </a:p>
          <a:p>
            <a:pPr marL="182880" lvl="0" indent="-182880" algn="just" rtl="0">
              <a:lnSpc>
                <a:spcPct val="90000"/>
              </a:lnSpc>
              <a:spcBef>
                <a:spcPts val="900"/>
              </a:spcBef>
              <a:spcAft>
                <a:spcPts val="0"/>
              </a:spcAft>
              <a:buSzPts val="1162"/>
              <a:buChar char="◦"/>
            </a:pPr>
            <a:r>
              <a:rPr lang="en-GB" sz="1162"/>
              <a:t>Displacement is, unfortunately, becoming a semi-permanent status for many; namely, displaced persons cannot be seen as a temporary issue that is quickly resolved. </a:t>
            </a:r>
            <a:endParaRPr sz="1162"/>
          </a:p>
          <a:p>
            <a:pPr marL="182880" lvl="0" indent="-182880" algn="just" rtl="0">
              <a:lnSpc>
                <a:spcPct val="90000"/>
              </a:lnSpc>
              <a:spcBef>
                <a:spcPts val="900"/>
              </a:spcBef>
              <a:spcAft>
                <a:spcPts val="0"/>
              </a:spcAft>
              <a:buSzPts val="1162"/>
              <a:buChar char="◦"/>
            </a:pPr>
            <a:r>
              <a:rPr lang="en-GB" sz="1162"/>
              <a:t>The most evident example is the Syrian refugee crisis with 5.6 million Syrians having fled the country as a result of an armed conflict that shows no signs of ending. Plus, it is unlikely that many of displaced Syrians will be able to return to Syria for at least a generation.</a:t>
            </a:r>
            <a:endParaRPr sz="1162"/>
          </a:p>
          <a:p>
            <a:pPr marL="182880" lvl="0" indent="-182911" algn="just" rtl="0">
              <a:lnSpc>
                <a:spcPct val="90000"/>
              </a:lnSpc>
              <a:spcBef>
                <a:spcPts val="900"/>
              </a:spcBef>
              <a:spcAft>
                <a:spcPts val="0"/>
              </a:spcAft>
              <a:buSzPts val="1163"/>
              <a:buChar char="◦"/>
            </a:pPr>
            <a:r>
              <a:rPr lang="en-GB" sz="1162"/>
              <a:t>In contrast, in the first quarter of 2019, only 492 people arrived in Italy via the Central Mediterranean route (compared to approximately 6,000 in the first quarter of 2018), of which only 44 nationals from the Horn of Africa.</a:t>
            </a:r>
            <a:endParaRPr sz="1162"/>
          </a:p>
          <a:p>
            <a:pPr marL="182880" lvl="0" indent="-182880" algn="just" rtl="0">
              <a:lnSpc>
                <a:spcPct val="90000"/>
              </a:lnSpc>
              <a:spcBef>
                <a:spcPts val="900"/>
              </a:spcBef>
              <a:spcAft>
                <a:spcPts val="0"/>
              </a:spcAft>
              <a:buSzPts val="1162"/>
              <a:buChar char="◦"/>
            </a:pPr>
            <a:r>
              <a:rPr lang="en-GB" sz="1162"/>
              <a:t>However, there remains a gap that is yet to be filled by effective response mechanisms on regional and local levels that, in a dual manner, address the needs of the local population in addition to properly tackling the issues related to refugees and asylum. </a:t>
            </a:r>
            <a:endParaRPr/>
          </a:p>
          <a:p>
            <a:pPr marL="182880" lvl="0" indent="-182880" algn="just" rtl="0">
              <a:lnSpc>
                <a:spcPct val="90000"/>
              </a:lnSpc>
              <a:spcBef>
                <a:spcPts val="900"/>
              </a:spcBef>
              <a:spcAft>
                <a:spcPts val="0"/>
              </a:spcAft>
              <a:buSzPts val="1162"/>
              <a:buChar char="◦"/>
            </a:pPr>
            <a:r>
              <a:rPr lang="en-GB" sz="1162"/>
              <a:t>The three cases of Saudi Arabia, Malaysia and Nigeria serve as examples of alternative approaches to reception and accommodation of displaced populations. The Malaysian approach was designed and implemented in collaboration with UNHCR in its entirety, recognizing the protection needs of displaced Acehnese refugees. The case of Nigeria includes a regional agreement as an overarching mechanism of the normalization of refugees’ protection and access to the labour markets in the greater region. </a:t>
            </a:r>
            <a:endParaRPr/>
          </a:p>
          <a:p>
            <a:pPr marL="182880" lvl="0" indent="-182880" algn="just" rtl="0">
              <a:lnSpc>
                <a:spcPct val="90000"/>
              </a:lnSpc>
              <a:spcBef>
                <a:spcPts val="900"/>
              </a:spcBef>
              <a:spcAft>
                <a:spcPts val="0"/>
              </a:spcAft>
              <a:buSzPts val="1162"/>
              <a:buChar char="◦"/>
            </a:pPr>
            <a:r>
              <a:rPr lang="en-GB" sz="1162"/>
              <a:t>Overall, the West African approach to reception and accommodation of displaced populations has a regional treaty as its backbone in addition to an agreement with the UNHCR and a recognition of refugees as such. The West African approach has successfully attempted to bridge the gap between asylum and economic aspects of migration, wherein the mandate of the treaty was expanded to incorporate asylum as a beneficiary category. What makes this case different is a relatively low number of refugees and asylees who are addressed by the program, in addition to them being scattered across several countries, rather than one.</a:t>
            </a:r>
            <a:endParaRPr/>
          </a:p>
          <a:p>
            <a:pPr marL="182880" lvl="0" indent="-182880" algn="just" rtl="0">
              <a:lnSpc>
                <a:spcPct val="90000"/>
              </a:lnSpc>
              <a:spcBef>
                <a:spcPts val="900"/>
              </a:spcBef>
              <a:spcAft>
                <a:spcPts val="0"/>
              </a:spcAft>
              <a:buSzPts val="1162"/>
              <a:buChar char="◦"/>
            </a:pPr>
            <a:r>
              <a:rPr lang="en-GB" sz="1162"/>
              <a:t>Although situated in different regions with contrasting number of beneficiaries, the three above-mentioned cases have been constructed as a direct consequence of locally-based and region-specific occurrences that have galvanized government actions. </a:t>
            </a:r>
            <a:endParaRPr/>
          </a:p>
          <a:p>
            <a:pPr marL="182880" lvl="0" indent="-109093" algn="l" rtl="0">
              <a:lnSpc>
                <a:spcPct val="90000"/>
              </a:lnSpc>
              <a:spcBef>
                <a:spcPts val="900"/>
              </a:spcBef>
              <a:spcAft>
                <a:spcPts val="0"/>
              </a:spcAft>
              <a:buSzPts val="1162"/>
              <a:buNone/>
            </a:pPr>
            <a:endParaRPr sz="1162"/>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1629156" y="2275165"/>
            <a:ext cx="8933688" cy="2406895"/>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262626"/>
              </a:buClr>
              <a:buSzPts val="6120"/>
              <a:buFont typeface="Arial"/>
              <a:buNone/>
            </a:pPr>
            <a:r>
              <a:rPr lang="en-GB" sz="4800" b="0"/>
              <a:t>THE CASES OF MALAYSIA AND NIGERIA </a:t>
            </a:r>
            <a:r>
              <a:rPr lang="en-GB" sz="4800"/>
              <a:t/>
            </a:r>
            <a:br>
              <a:rPr lang="en-GB" sz="4800"/>
            </a:br>
            <a:endParaRPr sz="4800"/>
          </a:p>
        </p:txBody>
      </p:sp>
      <p:sp>
        <p:nvSpPr>
          <p:cNvPr id="137" name="Google Shape;137;p17"/>
          <p:cNvSpPr txBox="1">
            <a:spLocks noGrp="1"/>
          </p:cNvSpPr>
          <p:nvPr>
            <p:ph type="body" idx="1"/>
          </p:nvPr>
        </p:nvSpPr>
        <p:spPr>
          <a:xfrm>
            <a:off x="1629156" y="4682062"/>
            <a:ext cx="8939784" cy="4572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1800"/>
              <a:buNone/>
            </a:pPr>
            <a:r>
              <a:rPr lang="en-GB"/>
              <a:t>commonalities and differences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4000"/>
              <a:buFont typeface="Arial"/>
              <a:buNone/>
            </a:pPr>
            <a:r>
              <a:rPr lang="en-GB" b="0"/>
              <a:t>The cases of Malaysia and Nigeria</a:t>
            </a:r>
            <a:endParaRPr/>
          </a:p>
        </p:txBody>
      </p:sp>
      <p:sp>
        <p:nvSpPr>
          <p:cNvPr id="143" name="Google Shape;143;p18"/>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Autofit/>
          </a:bodyPr>
          <a:lstStyle/>
          <a:p>
            <a:pPr marL="182880" lvl="0" indent="-182880" algn="just" rtl="0">
              <a:lnSpc>
                <a:spcPct val="90000"/>
              </a:lnSpc>
              <a:spcBef>
                <a:spcPts val="0"/>
              </a:spcBef>
              <a:spcAft>
                <a:spcPts val="0"/>
              </a:spcAft>
              <a:buSzPts val="1162"/>
              <a:buChar char="◦"/>
            </a:pPr>
            <a:r>
              <a:rPr lang="en-GB" sz="1162" b="1"/>
              <a:t>MALAYSIA</a:t>
            </a:r>
            <a:r>
              <a:rPr lang="en-GB" sz="1162"/>
              <a:t> - The Malaysian approach was designed and implemented in collaboration with UNHCR in its entirety, recognizing the protection needs of displaced Acehnese refugees. </a:t>
            </a:r>
            <a:endParaRPr/>
          </a:p>
          <a:p>
            <a:pPr marL="182880" lvl="0" indent="-182880" algn="just" rtl="0">
              <a:lnSpc>
                <a:spcPct val="90000"/>
              </a:lnSpc>
              <a:spcBef>
                <a:spcPts val="900"/>
              </a:spcBef>
              <a:spcAft>
                <a:spcPts val="0"/>
              </a:spcAft>
              <a:buSzPts val="1162"/>
              <a:buChar char="◦"/>
            </a:pPr>
            <a:r>
              <a:rPr lang="en-GB" sz="1162"/>
              <a:t>Prior to 2005, the government of Malaysia had labelled all undocumented persons as illegal immigrants, including refugees, resulting in massive and indiscriminate deportations of vulnerable populations. In the aftermath of the 2004 tsunami that triggered a magnitude 9.1 earthquake, devastated the coast of Indonesia’s Aceh province and killed more than 170 000 people, the Malaysian government made a decision to regularize the status of refugees and vulnerable migrants from the Indonesian Aceh province. </a:t>
            </a:r>
            <a:endParaRPr/>
          </a:p>
          <a:p>
            <a:pPr marL="182880" lvl="0" indent="-182880" algn="just" rtl="0">
              <a:lnSpc>
                <a:spcPct val="90000"/>
              </a:lnSpc>
              <a:spcBef>
                <a:spcPts val="900"/>
              </a:spcBef>
              <a:spcAft>
                <a:spcPts val="0"/>
              </a:spcAft>
              <a:buSzPts val="1162"/>
              <a:buChar char="◦"/>
            </a:pPr>
            <a:r>
              <a:rPr lang="en-GB" sz="1162"/>
              <a:t> The special permit granted the Acehnese refugees (i) the right to enter and remain on the territory of Malaysia for a period of two years, (ii) the right to work and have access to healthcare facilities comparable to those enjoyed by migrants in a regular situation on the national territory, and (iii) access to primary education on a discretionary basis. </a:t>
            </a:r>
            <a:endParaRPr/>
          </a:p>
          <a:p>
            <a:pPr marL="182880" lvl="0" indent="-182880" algn="just" rtl="0">
              <a:lnSpc>
                <a:spcPct val="90000"/>
              </a:lnSpc>
              <a:spcBef>
                <a:spcPts val="900"/>
              </a:spcBef>
              <a:spcAft>
                <a:spcPts val="0"/>
              </a:spcAft>
              <a:buSzPts val="1162"/>
              <a:buChar char="◦"/>
            </a:pPr>
            <a:r>
              <a:rPr lang="en-GB" sz="1162" b="1"/>
              <a:t>NIGERIA</a:t>
            </a:r>
            <a:r>
              <a:rPr lang="en-GB" sz="1162"/>
              <a:t> - The case of Nigeria includes a regional agreement as an overarching mechanism of the normalization of refugees’ protection and access to the labour markets in the greater region. </a:t>
            </a:r>
            <a:endParaRPr/>
          </a:p>
          <a:p>
            <a:pPr marL="182880" lvl="0" indent="-182880" algn="just" rtl="0">
              <a:lnSpc>
                <a:spcPct val="90000"/>
              </a:lnSpc>
              <a:spcBef>
                <a:spcPts val="900"/>
              </a:spcBef>
              <a:spcAft>
                <a:spcPts val="0"/>
              </a:spcAft>
              <a:buSzPts val="1162"/>
              <a:buChar char="◦"/>
            </a:pPr>
            <a:r>
              <a:rPr lang="en-GB" sz="1162"/>
              <a:t>The regularization of Sierra Leonean and Liberian refugees in Nigeria in 2007 included 339 people of concern and was done as a part of a larger regional agreement, as based on ECOWAS. The multipartite agreement acknowledged that the ECOWAS Protocols can be applied to refugees from Sierra Leone and Liberia in Nigeria. Moreover, the agreement promoted the exploration of a legal migrant status by all parties as a solution for refugees upon cessation of their refugee status. </a:t>
            </a:r>
            <a:endParaRPr/>
          </a:p>
          <a:p>
            <a:pPr marL="182880" lvl="0" indent="-182880" algn="just" rtl="0">
              <a:lnSpc>
                <a:spcPct val="90000"/>
              </a:lnSpc>
              <a:spcBef>
                <a:spcPts val="900"/>
              </a:spcBef>
              <a:spcAft>
                <a:spcPts val="0"/>
              </a:spcAft>
              <a:buSzPts val="1162"/>
              <a:buChar char="◦"/>
            </a:pPr>
            <a:r>
              <a:rPr lang="en-GB" sz="1162"/>
              <a:t>The agreement specified that the Sierra Leonean and Liberian refugees: (i) have the possibility to opt for legal migrant status on the basis of the ECOWAS Free Movement Protocol, (ii) have the governments of Sierra Leone and Liberia provide them with valid ID and travel documents, (iii) have the government of Nigeria provide them with residence permits for a period of two years, with the possibility of renewal, allowing them to work, reside and move freely within the country, and (iv) have the UNHCR cover the fees incurred for the issuance of passports and residence permits. </a:t>
            </a:r>
            <a:endParaRPr/>
          </a:p>
        </p:txBody>
      </p:sp>
      <p:pic>
        <p:nvPicPr>
          <p:cNvPr id="144" name="Google Shape;144;p18"/>
          <p:cNvPicPr preferRelativeResize="0"/>
          <p:nvPr/>
        </p:nvPicPr>
        <p:blipFill>
          <a:blip r:embed="rId3">
            <a:alphaModFix/>
          </a:blip>
          <a:stretch>
            <a:fillRect/>
          </a:stretch>
        </p:blipFill>
        <p:spPr>
          <a:xfrm>
            <a:off x="9025175" y="642597"/>
            <a:ext cx="2100025" cy="1276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1629156" y="2275165"/>
            <a:ext cx="8933688" cy="2406895"/>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262626"/>
              </a:buClr>
              <a:buSzPts val="4800"/>
              <a:buFont typeface="Arial"/>
              <a:buNone/>
            </a:pPr>
            <a:r>
              <a:rPr lang="en-GB" sz="4800" b="0"/>
              <a:t>THE SAUDI MODEL TOWARDS DISPLACED SYRIANS </a:t>
            </a:r>
            <a:r>
              <a:rPr lang="en-GB" sz="4800"/>
              <a:t/>
            </a:r>
            <a:br>
              <a:rPr lang="en-GB" sz="4800"/>
            </a:br>
            <a:endParaRPr sz="4800"/>
          </a:p>
        </p:txBody>
      </p:sp>
      <p:sp>
        <p:nvSpPr>
          <p:cNvPr id="150" name="Google Shape;150;p19"/>
          <p:cNvSpPr txBox="1">
            <a:spLocks noGrp="1"/>
          </p:cNvSpPr>
          <p:nvPr>
            <p:ph type="body" idx="1"/>
          </p:nvPr>
        </p:nvSpPr>
        <p:spPr>
          <a:xfrm>
            <a:off x="1629156" y="4682062"/>
            <a:ext cx="8939784" cy="4572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1800"/>
              <a:buNone/>
            </a:pPr>
            <a:r>
              <a:rPr lang="en-GB"/>
              <a:t>intricacies, lessons and applicability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1066800" y="642600"/>
            <a:ext cx="6836400" cy="13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4000"/>
              <a:buFont typeface="Arial"/>
              <a:buNone/>
            </a:pPr>
            <a:r>
              <a:rPr lang="en-GB" b="0"/>
              <a:t>The Saudi model towards displaced Syrians</a:t>
            </a:r>
            <a:endParaRPr/>
          </a:p>
        </p:txBody>
      </p:sp>
      <p:sp>
        <p:nvSpPr>
          <p:cNvPr id="156" name="Google Shape;156;p20"/>
          <p:cNvSpPr txBox="1">
            <a:spLocks noGrp="1"/>
          </p:cNvSpPr>
          <p:nvPr>
            <p:ph type="body" idx="1"/>
          </p:nvPr>
        </p:nvSpPr>
        <p:spPr>
          <a:xfrm>
            <a:off x="1066800" y="2103125"/>
            <a:ext cx="6751200" cy="3849600"/>
          </a:xfrm>
          <a:prstGeom prst="rect">
            <a:avLst/>
          </a:prstGeom>
          <a:noFill/>
          <a:ln>
            <a:noFill/>
          </a:ln>
        </p:spPr>
        <p:txBody>
          <a:bodyPr spcFirstLastPara="1" wrap="square" lIns="91425" tIns="45700" rIns="91425" bIns="45700" anchor="t" anchorCtr="0">
            <a:noAutofit/>
          </a:bodyPr>
          <a:lstStyle/>
          <a:p>
            <a:pPr marL="182880" lvl="0" indent="-163830" algn="just" rtl="0">
              <a:lnSpc>
                <a:spcPct val="110000"/>
              </a:lnSpc>
              <a:spcBef>
                <a:spcPts val="0"/>
              </a:spcBef>
              <a:spcAft>
                <a:spcPts val="0"/>
              </a:spcAft>
              <a:buSzPts val="1200"/>
              <a:buChar char="◦"/>
            </a:pPr>
            <a:r>
              <a:rPr lang="en-GB" sz="1200"/>
              <a:t>As a comprehensive program, the Saudi approach to reception and accommodation of displaced populations has demonstrated a wide area of coverage, flexibility, and adaptability in the wake of external crises. At its core, the approach covers legal status, education, healthcare, employment and societal integration. In terms of social integration, interviews and subsequent topic modelling were done with displaced Syrians in KSA with five themes emerging sense of displacement, family, uncertainty, legal status regulation and education for children. </a:t>
            </a:r>
            <a:endParaRPr sz="1200"/>
          </a:p>
          <a:p>
            <a:pPr marL="182880" lvl="0" indent="-87629" algn="l" rtl="0">
              <a:lnSpc>
                <a:spcPct val="110000"/>
              </a:lnSpc>
              <a:spcBef>
                <a:spcPts val="900"/>
              </a:spcBef>
              <a:spcAft>
                <a:spcPts val="0"/>
              </a:spcAft>
              <a:buSzPts val="1500"/>
              <a:buNone/>
            </a:pPr>
            <a:endParaRPr sz="1200"/>
          </a:p>
        </p:txBody>
      </p:sp>
      <p:pic>
        <p:nvPicPr>
          <p:cNvPr id="157" name="Google Shape;157;p20"/>
          <p:cNvPicPr preferRelativeResize="0"/>
          <p:nvPr/>
        </p:nvPicPr>
        <p:blipFill rotWithShape="1">
          <a:blip r:embed="rId3">
            <a:alphaModFix/>
          </a:blip>
          <a:srcRect l="8118" t="38654" r="48600" b="36392"/>
          <a:stretch/>
        </p:blipFill>
        <p:spPr>
          <a:xfrm>
            <a:off x="4048502" y="3707813"/>
            <a:ext cx="7076698" cy="2295146"/>
          </a:xfrm>
          <a:prstGeom prst="rect">
            <a:avLst/>
          </a:prstGeom>
          <a:noFill/>
          <a:ln>
            <a:noFill/>
          </a:ln>
        </p:spPr>
      </p:pic>
      <p:pic>
        <p:nvPicPr>
          <p:cNvPr id="158" name="Google Shape;158;p20"/>
          <p:cNvPicPr preferRelativeResize="0"/>
          <p:nvPr/>
        </p:nvPicPr>
        <p:blipFill>
          <a:blip r:embed="rId4">
            <a:alphaModFix/>
          </a:blip>
          <a:stretch>
            <a:fillRect/>
          </a:stretch>
        </p:blipFill>
        <p:spPr>
          <a:xfrm>
            <a:off x="8063225" y="642601"/>
            <a:ext cx="3061974" cy="298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1629156" y="2275165"/>
            <a:ext cx="8933688" cy="2406895"/>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262626"/>
              </a:buClr>
              <a:buSzPts val="6800"/>
              <a:buFont typeface="Arial"/>
              <a:buNone/>
            </a:pPr>
            <a:r>
              <a:rPr lang="en-GB" b="0"/>
              <a:t>THE COUNTRIES OF NORTH AFRICA </a:t>
            </a:r>
            <a:endParaRPr/>
          </a:p>
        </p:txBody>
      </p:sp>
      <p:sp>
        <p:nvSpPr>
          <p:cNvPr id="164" name="Google Shape;164;p21"/>
          <p:cNvSpPr txBox="1">
            <a:spLocks noGrp="1"/>
          </p:cNvSpPr>
          <p:nvPr>
            <p:ph type="body" idx="1"/>
          </p:nvPr>
        </p:nvSpPr>
        <p:spPr>
          <a:xfrm>
            <a:off x="1629156" y="4682062"/>
            <a:ext cx="8939784" cy="4572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1800"/>
              <a:buNone/>
            </a:pPr>
            <a:r>
              <a:rPr lang="en-GB"/>
              <a:t>brief history of restructuring and limiting (irregular) migration </a:t>
            </a:r>
            <a:endParaRPr/>
          </a:p>
        </p:txBody>
      </p:sp>
    </p:spTree>
  </p:cSld>
  <p:clrMapOvr>
    <a:masterClrMapping/>
  </p:clrMapOvr>
</p:sld>
</file>

<file path=ppt/theme/theme1.xml><?xml version="1.0" encoding="utf-8"?>
<a:theme xmlns:a="http://schemas.openxmlformats.org/drawingml/2006/main" name="SavonVTI">
  <a:themeElements>
    <a:clrScheme name="Custom 8">
      <a:dk1>
        <a:srgbClr val="000000"/>
      </a:dk1>
      <a:lt1>
        <a:srgbClr val="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2624</Words>
  <Application>Microsoft Office PowerPoint</Application>
  <PresentationFormat>Widescreen</PresentationFormat>
  <Paragraphs>72</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Garamond</vt:lpstr>
      <vt:lpstr>SavonVTI</vt:lpstr>
      <vt:lpstr>A NEW MODEL FOR MANAGING DISPLACEMENT</vt:lpstr>
      <vt:lpstr>Table of content</vt:lpstr>
      <vt:lpstr>ALTERNATIVE MODELS OF MANAGING DISPLACEMENT</vt:lpstr>
      <vt:lpstr>Alternative models of managing displacement</vt:lpstr>
      <vt:lpstr>THE CASES OF MALAYSIA AND NIGERIA  </vt:lpstr>
      <vt:lpstr>The cases of Malaysia and Nigeria</vt:lpstr>
      <vt:lpstr>THE SAUDI MODEL TOWARDS DISPLACED SYRIANS  </vt:lpstr>
      <vt:lpstr>The Saudi model towards displaced Syrians</vt:lpstr>
      <vt:lpstr>THE COUNTRIES OF NORTH AFRICA </vt:lpstr>
      <vt:lpstr>The countries of North Africa | Libya</vt:lpstr>
      <vt:lpstr>The countries of North Africa | Morocco</vt:lpstr>
      <vt:lpstr>THE LINK WITH THE SAUDI MODEL </vt:lpstr>
      <vt:lpstr>The link with the Saudi model of better migration management</vt:lpstr>
      <vt:lpstr>THE 1951 REFUGEE CONVENTION </vt:lpstr>
      <vt:lpstr>The 1951 Refugee Convention | the forgotten truth</vt:lpstr>
      <vt:lpstr>DATA COLLECTION AS A WAY OF CHANGING THE STATUS QUO </vt:lpstr>
      <vt:lpstr>The importance of data collection within displacement</vt:lpstr>
      <vt:lpstr>LIMITATIONS AND NEXT STEPS</vt:lpstr>
      <vt:lpstr>Q &amp;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MODEL FOR MANAGING DISPLACEMENT</dc:title>
  <dc:creator>AP-RIC</dc:creator>
  <cp:lastModifiedBy>AP-RIC</cp:lastModifiedBy>
  <cp:revision>1</cp:revision>
  <dcterms:modified xsi:type="dcterms:W3CDTF">2019-12-03T11:19:35Z</dcterms:modified>
</cp:coreProperties>
</file>