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BF976817-FC4F-45A5-9FC4-2961C8BAB134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12/3/2019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schwarzn@hu-berlin.de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larmphone.org/en/2019/11/12/the-hidden-battlefield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20D0569-15E7-42E1-B38A-616348CCF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6300" y="342901"/>
            <a:ext cx="9258300" cy="3086100"/>
          </a:xfrm>
        </p:spPr>
        <p:txBody>
          <a:bodyPr/>
          <a:lstStyle/>
          <a:p>
            <a:pPr algn="ctr"/>
            <a:r>
              <a:rPr lang="en-GB" b="1" dirty="0"/>
              <a:t>Governing with Integration</a:t>
            </a:r>
            <a:r>
              <a:rPr lang="en-GB" dirty="0"/>
              <a:t/>
            </a:r>
            <a:br>
              <a:rPr lang="en-GB" dirty="0"/>
            </a:br>
            <a:r>
              <a:rPr lang="en-GB" sz="4800" dirty="0"/>
              <a:t>____________________________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6F9066B4-1A6A-4A3A-B554-988728F5AD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6300" y="3949700"/>
            <a:ext cx="8864599" cy="237490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GB" sz="5400" dirty="0">
                <a:solidFill>
                  <a:srgbClr val="90C226"/>
                </a:solidFill>
                <a:ea typeface="+mj-ea"/>
                <a:cs typeface="+mj-cs"/>
              </a:rPr>
              <a:t>Migration control between North Africa and Europe</a:t>
            </a:r>
          </a:p>
          <a:p>
            <a:pPr algn="ctr"/>
            <a:endParaRPr lang="en-GB" sz="5400" dirty="0">
              <a:solidFill>
                <a:srgbClr val="90C226"/>
              </a:solidFill>
              <a:ea typeface="+mj-ea"/>
              <a:cs typeface="+mj-cs"/>
            </a:endParaRPr>
          </a:p>
          <a:p>
            <a:pPr algn="ctr"/>
            <a:r>
              <a:rPr lang="en-GB" sz="2900" dirty="0">
                <a:solidFill>
                  <a:srgbClr val="90C226"/>
                </a:solidFill>
                <a:ea typeface="+mj-ea"/>
                <a:cs typeface="+mj-cs"/>
              </a:rPr>
              <a:t>Nina Violetta Schwarz</a:t>
            </a:r>
          </a:p>
          <a:p>
            <a:pPr algn="ctr"/>
            <a:r>
              <a:rPr lang="en-GB" sz="2900" dirty="0">
                <a:solidFill>
                  <a:srgbClr val="90C226"/>
                </a:solidFill>
                <a:ea typeface="+mj-ea"/>
                <a:cs typeface="+mj-cs"/>
              </a:rPr>
              <a:t> Humboldt University Berlin/Germany</a:t>
            </a:r>
            <a:endParaRPr lang="en-GB" sz="2900" dirty="0"/>
          </a:p>
        </p:txBody>
      </p:sp>
    </p:spTree>
    <p:extLst>
      <p:ext uri="{BB962C8B-B14F-4D97-AF65-F5344CB8AC3E}">
        <p14:creationId xmlns:p14="http://schemas.microsoft.com/office/powerpoint/2010/main" val="2564875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nhaltsplatzhalter 24" descr="Ein Bild, das farbig, Regenschirm, Schild, Vogel enthält.&#10;&#10;Automatisch generierte Beschreibung">
            <a:extLst>
              <a:ext uri="{FF2B5EF4-FFF2-40B4-BE49-F238E27FC236}">
                <a16:creationId xmlns:a16="http://schemas.microsoft.com/office/drawing/2014/main" xmlns="" id="{7AE66D05-AE65-455B-9AD6-AD5E38C45F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41" r="28580"/>
          <a:stretch/>
        </p:blipFill>
        <p:spPr>
          <a:xfrm>
            <a:off x="4269854" y="-1"/>
            <a:ext cx="7922146" cy="6858001"/>
          </a:xfrm>
          <a:custGeom>
            <a:avLst/>
            <a:gdLst>
              <a:gd name="connsiteX0" fmla="*/ 379987 w 7922146"/>
              <a:gd name="connsiteY0" fmla="*/ 0 h 6858001"/>
              <a:gd name="connsiteX1" fmla="*/ 5304971 w 7922146"/>
              <a:gd name="connsiteY1" fmla="*/ 0 h 6858001"/>
              <a:gd name="connsiteX2" fmla="*/ 7065281 w 7922146"/>
              <a:gd name="connsiteY2" fmla="*/ 0 h 6858001"/>
              <a:gd name="connsiteX3" fmla="*/ 7397540 w 7922146"/>
              <a:gd name="connsiteY3" fmla="*/ 0 h 6858001"/>
              <a:gd name="connsiteX4" fmla="*/ 7397540 w 7922146"/>
              <a:gd name="connsiteY4" fmla="*/ 1 h 6858001"/>
              <a:gd name="connsiteX5" fmla="*/ 7922146 w 7922146"/>
              <a:gd name="connsiteY5" fmla="*/ 1 h 6858001"/>
              <a:gd name="connsiteX6" fmla="*/ 7922146 w 7922146"/>
              <a:gd name="connsiteY6" fmla="*/ 6858001 h 6858001"/>
              <a:gd name="connsiteX7" fmla="*/ 7065281 w 7922146"/>
              <a:gd name="connsiteY7" fmla="*/ 6858001 h 6858001"/>
              <a:gd name="connsiteX8" fmla="*/ 7065281 w 7922146"/>
              <a:gd name="connsiteY8" fmla="*/ 6858000 h 6858001"/>
              <a:gd name="connsiteX9" fmla="*/ 5932989 w 7922146"/>
              <a:gd name="connsiteY9" fmla="*/ 6858000 h 6858001"/>
              <a:gd name="connsiteX10" fmla="*/ 5932989 w 7922146"/>
              <a:gd name="connsiteY10" fmla="*/ 6858001 h 6858001"/>
              <a:gd name="connsiteX11" fmla="*/ 27809 w 7922146"/>
              <a:gd name="connsiteY11" fmla="*/ 6858001 h 6858001"/>
              <a:gd name="connsiteX12" fmla="*/ 1803228 w 7922146"/>
              <a:gd name="connsiteY12" fmla="*/ 4521201 h 6858001"/>
              <a:gd name="connsiteX13" fmla="*/ 0 w 7922146"/>
              <a:gd name="connsiteY13" fmla="*/ 0 h 6858001"/>
              <a:gd name="connsiteX14" fmla="*/ 379987 w 7922146"/>
              <a:gd name="connsiteY14" fmla="*/ 0 h 6858001"/>
              <a:gd name="connsiteX15" fmla="*/ 0 w 7922146"/>
              <a:gd name="connsiteY15" fmla="*/ 40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="" id="{E73CD854-E92A-4110-97EB-2303C2E38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243" y="609600"/>
            <a:ext cx="4763557" cy="5283200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GB" sz="4000" dirty="0"/>
              <a:t/>
            </a:r>
            <a:br>
              <a:rPr lang="en-GB" sz="4000" dirty="0"/>
            </a:br>
            <a:r>
              <a:rPr lang="en-GB" sz="4000" dirty="0"/>
              <a:t/>
            </a:r>
            <a:br>
              <a:rPr lang="en-GB" sz="4000" dirty="0"/>
            </a:br>
            <a:r>
              <a:rPr lang="en-GB" sz="4000" dirty="0"/>
              <a:t>Establishment of integration projects by the German government in Morocco</a:t>
            </a:r>
            <a:endParaRPr lang="en-US" sz="4000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64FA5DFF-7FE6-4855-84E6-DFA78EE978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2AFD8CBA-54A3-4363-991B-B9C631BBFA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23">
            <a:extLst>
              <a:ext uri="{FF2B5EF4-FFF2-40B4-BE49-F238E27FC236}">
                <a16:creationId xmlns:a16="http://schemas.microsoft.com/office/drawing/2014/main" xmlns="" id="{3F088236-D655-4F88-B238-E167623580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Rectangle 25">
            <a:extLst>
              <a:ext uri="{FF2B5EF4-FFF2-40B4-BE49-F238E27FC236}">
                <a16:creationId xmlns:a16="http://schemas.microsoft.com/office/drawing/2014/main" xmlns="" id="{3DAC0C92-199E-475C-9390-119A9B0272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Isosceles Triangle 24">
            <a:extLst>
              <a:ext uri="{FF2B5EF4-FFF2-40B4-BE49-F238E27FC236}">
                <a16:creationId xmlns:a16="http://schemas.microsoft.com/office/drawing/2014/main" xmlns="" id="{C4CFB339-0ED8-4FE2-9EF1-6D1375B849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Rectangle 27">
            <a:extLst>
              <a:ext uri="{FF2B5EF4-FFF2-40B4-BE49-F238E27FC236}">
                <a16:creationId xmlns:a16="http://schemas.microsoft.com/office/drawing/2014/main" xmlns="" id="{31896C80-2069-4431-9C19-83B9137344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4" name="Rectangle 28">
            <a:extLst>
              <a:ext uri="{FF2B5EF4-FFF2-40B4-BE49-F238E27FC236}">
                <a16:creationId xmlns:a16="http://schemas.microsoft.com/office/drawing/2014/main" xmlns="" id="{BF120A21-0841-4823-B0C4-28AEBCEF9B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6" name="Rectangle 29">
            <a:extLst>
              <a:ext uri="{FF2B5EF4-FFF2-40B4-BE49-F238E27FC236}">
                <a16:creationId xmlns:a16="http://schemas.microsoft.com/office/drawing/2014/main" xmlns="" id="{DBB05BAE-BBD3-4289-899F-A6851503C6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8" name="Isosceles Triangle 29">
            <a:extLst>
              <a:ext uri="{FF2B5EF4-FFF2-40B4-BE49-F238E27FC236}">
                <a16:creationId xmlns:a16="http://schemas.microsoft.com/office/drawing/2014/main" xmlns="" id="{9874D11C-36F5-4BBE-A490-019A54E953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69330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F4F3E4F7-E31B-47D6-BBA5-E4C5DDBF1D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1" name="Straight Connector 30">
              <a:extLst>
                <a:ext uri="{FF2B5EF4-FFF2-40B4-BE49-F238E27FC236}">
                  <a16:creationId xmlns:a16="http://schemas.microsoft.com/office/drawing/2014/main" xmlns="" id="{FAE3A2B9-B31F-4E5F-AD16-2DCF5A0108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EBE9E3B4-12C8-4AEF-8D69-DD4749DF69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23">
              <a:extLst>
                <a:ext uri="{FF2B5EF4-FFF2-40B4-BE49-F238E27FC236}">
                  <a16:creationId xmlns:a16="http://schemas.microsoft.com/office/drawing/2014/main" xmlns="" id="{04810E38-EA60-4569-A841-760E039969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25">
              <a:extLst>
                <a:ext uri="{FF2B5EF4-FFF2-40B4-BE49-F238E27FC236}">
                  <a16:creationId xmlns:a16="http://schemas.microsoft.com/office/drawing/2014/main" xmlns="" id="{D97E8711-778A-45D7-9F61-D156DCD3CE8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xmlns="" id="{F6F2E6B7-9AC6-4BF4-B44C-8B4BA3206D7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27">
              <a:extLst>
                <a:ext uri="{FF2B5EF4-FFF2-40B4-BE49-F238E27FC236}">
                  <a16:creationId xmlns:a16="http://schemas.microsoft.com/office/drawing/2014/main" xmlns="" id="{6CA1B54C-2E69-47B5-91D2-AF1C5CB9C4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Rectangle 28">
              <a:extLst>
                <a:ext uri="{FF2B5EF4-FFF2-40B4-BE49-F238E27FC236}">
                  <a16:creationId xmlns:a16="http://schemas.microsoft.com/office/drawing/2014/main" xmlns="" id="{CBC41E15-B6B3-4CC4-AAC5-B3F5C4A46D1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29">
              <a:extLst>
                <a:ext uri="{FF2B5EF4-FFF2-40B4-BE49-F238E27FC236}">
                  <a16:creationId xmlns:a16="http://schemas.microsoft.com/office/drawing/2014/main" xmlns="" id="{2C32EB1F-A535-47D6-8EA3-371566533C8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Isosceles Triangle 38">
              <a:extLst>
                <a:ext uri="{FF2B5EF4-FFF2-40B4-BE49-F238E27FC236}">
                  <a16:creationId xmlns:a16="http://schemas.microsoft.com/office/drawing/2014/main" xmlns="" id="{8B6E3236-B0B7-4B6C-9EA7-C0B14855DB3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>
              <a:extLst>
                <a:ext uri="{FF2B5EF4-FFF2-40B4-BE49-F238E27FC236}">
                  <a16:creationId xmlns:a16="http://schemas.microsoft.com/office/drawing/2014/main" xmlns="" id="{2DF32325-C042-4FE1-8C22-63942ACD5D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25" name="Inhaltsplatzhalter 24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21ECD54C-332A-495B-BA24-815A6182B3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5723" y="992080"/>
            <a:ext cx="5976931" cy="1864923"/>
          </a:xfrm>
          <a:prstGeom prst="rect">
            <a:avLst/>
          </a:prstGeom>
        </p:spPr>
      </p:pic>
      <p:pic>
        <p:nvPicPr>
          <p:cNvPr id="5" name="Inhaltsplatzhalter 4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3EE62FC6-5A6A-45E5-A1E1-CA461B88C3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5855" y="4000998"/>
            <a:ext cx="6616106" cy="179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01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xmlns="" id="{8267EEE4-6354-4F1C-9484-951F0EB92F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176" y="0"/>
            <a:ext cx="121856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1AE0B9C9-8AB5-4E93-B24C-AEB08DDF8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768" y="609600"/>
            <a:ext cx="5498361" cy="1320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 dirty="0"/>
              <a:t>Precarious living conditions of </a:t>
            </a:r>
            <a:br>
              <a:rPr lang="en-US" sz="2800" b="1" dirty="0"/>
            </a:br>
            <a:r>
              <a:rPr lang="en-US" sz="2800" b="1" dirty="0"/>
              <a:t>migrants in Morocco </a:t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xmlns="" id="{0E5A83F9-E6B8-40BD-9C0D-9A6F156507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rgbClr val="4157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5" name="Inhaltsplatzhalter 24" descr="Ein Bild, das draußen, Straße, Person, Personen enthält.&#10;&#10;Automatisch generierte Beschreibung">
            <a:extLst>
              <a:ext uri="{FF2B5EF4-FFF2-40B4-BE49-F238E27FC236}">
                <a16:creationId xmlns:a16="http://schemas.microsoft.com/office/drawing/2014/main" xmlns="" id="{95097F53-282F-4A49-98E0-7D867D24EB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42656" y="3640195"/>
            <a:ext cx="4774972" cy="3174655"/>
          </a:xfrm>
        </p:spPr>
      </p:pic>
      <p:pic>
        <p:nvPicPr>
          <p:cNvPr id="7" name="Inhaltsplatzhalter 6" descr="Ein Bild, das drinnen, schlampig, zugemüllt, Fenster enthält.&#10;&#10;Automatisch generierte Beschreibung">
            <a:extLst>
              <a:ext uri="{FF2B5EF4-FFF2-40B4-BE49-F238E27FC236}">
                <a16:creationId xmlns:a16="http://schemas.microsoft.com/office/drawing/2014/main" xmlns="" id="{AB4DED58-203B-4717-8DA8-BECC9DB509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243" r="9721" b="-3"/>
          <a:stretch/>
        </p:blipFill>
        <p:spPr>
          <a:xfrm>
            <a:off x="7009806" y="54086"/>
            <a:ext cx="4657341" cy="3448414"/>
          </a:xfrm>
          <a:prstGeom prst="rect">
            <a:avLst/>
          </a:prstGeom>
        </p:spPr>
      </p:pic>
      <p:pic>
        <p:nvPicPr>
          <p:cNvPr id="5" name="Inhaltsplatzhalter 4" descr="Ein Bild, das draußen, Bett, Gebäude, Zelt enthält.&#10;&#10;Automatisch generierte Beschreibung">
            <a:extLst>
              <a:ext uri="{FF2B5EF4-FFF2-40B4-BE49-F238E27FC236}">
                <a16:creationId xmlns:a16="http://schemas.microsoft.com/office/drawing/2014/main" xmlns="" id="{E2510D6A-2937-4666-A084-18DF039291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984" r="1182" b="-1"/>
          <a:stretch/>
        </p:blipFill>
        <p:spPr>
          <a:xfrm>
            <a:off x="849331" y="1925697"/>
            <a:ext cx="4657341" cy="342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251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xmlns="" id="{825886CF-F3C3-4509-950D-B5DF65B3D4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30" r="2" b="3565"/>
          <a:stretch/>
        </p:blipFill>
        <p:spPr>
          <a:xfrm>
            <a:off x="4269854" y="-1"/>
            <a:ext cx="7922146" cy="6858001"/>
          </a:xfrm>
          <a:custGeom>
            <a:avLst/>
            <a:gdLst>
              <a:gd name="connsiteX0" fmla="*/ 379987 w 7922146"/>
              <a:gd name="connsiteY0" fmla="*/ 0 h 6858001"/>
              <a:gd name="connsiteX1" fmla="*/ 5304971 w 7922146"/>
              <a:gd name="connsiteY1" fmla="*/ 0 h 6858001"/>
              <a:gd name="connsiteX2" fmla="*/ 7065281 w 7922146"/>
              <a:gd name="connsiteY2" fmla="*/ 0 h 6858001"/>
              <a:gd name="connsiteX3" fmla="*/ 7397540 w 7922146"/>
              <a:gd name="connsiteY3" fmla="*/ 0 h 6858001"/>
              <a:gd name="connsiteX4" fmla="*/ 7397540 w 7922146"/>
              <a:gd name="connsiteY4" fmla="*/ 1 h 6858001"/>
              <a:gd name="connsiteX5" fmla="*/ 7922146 w 7922146"/>
              <a:gd name="connsiteY5" fmla="*/ 1 h 6858001"/>
              <a:gd name="connsiteX6" fmla="*/ 7922146 w 7922146"/>
              <a:gd name="connsiteY6" fmla="*/ 6858001 h 6858001"/>
              <a:gd name="connsiteX7" fmla="*/ 7065281 w 7922146"/>
              <a:gd name="connsiteY7" fmla="*/ 6858001 h 6858001"/>
              <a:gd name="connsiteX8" fmla="*/ 7065281 w 7922146"/>
              <a:gd name="connsiteY8" fmla="*/ 6858000 h 6858001"/>
              <a:gd name="connsiteX9" fmla="*/ 5932989 w 7922146"/>
              <a:gd name="connsiteY9" fmla="*/ 6858000 h 6858001"/>
              <a:gd name="connsiteX10" fmla="*/ 5932989 w 7922146"/>
              <a:gd name="connsiteY10" fmla="*/ 6858001 h 6858001"/>
              <a:gd name="connsiteX11" fmla="*/ 27809 w 7922146"/>
              <a:gd name="connsiteY11" fmla="*/ 6858001 h 6858001"/>
              <a:gd name="connsiteX12" fmla="*/ 1803228 w 7922146"/>
              <a:gd name="connsiteY12" fmla="*/ 4521201 h 6858001"/>
              <a:gd name="connsiteX13" fmla="*/ 0 w 7922146"/>
              <a:gd name="connsiteY13" fmla="*/ 0 h 6858001"/>
              <a:gd name="connsiteX14" fmla="*/ 379987 w 7922146"/>
              <a:gd name="connsiteY14" fmla="*/ 0 h 6858001"/>
              <a:gd name="connsiteX15" fmla="*/ 0 w 7922146"/>
              <a:gd name="connsiteY15" fmla="*/ 40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xmlns="" id="{35DDBBBF-1F45-4694-AC37-41285D515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947057"/>
            <a:ext cx="3851122" cy="509430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2000" b="1" dirty="0">
                <a:solidFill>
                  <a:schemeClr val="accent1"/>
                </a:solidFill>
              </a:rPr>
              <a:t>Morocco 2013</a:t>
            </a:r>
          </a:p>
          <a:p>
            <a:pPr marL="0" indent="0" algn="ctr">
              <a:buNone/>
            </a:pPr>
            <a:r>
              <a:rPr lang="en-GB" sz="2000" dirty="0">
                <a:solidFill>
                  <a:schemeClr val="accent1"/>
                </a:solidFill>
              </a:rPr>
              <a:t>New Ministry of Migration  and  “Immigration Strategy” followed by the announcement of three relevant migration laws concerning asylum, integration and human trafficking.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>
                <a:solidFill>
                  <a:schemeClr val="accent1"/>
                </a:solidFill>
              </a:rPr>
              <a:t>Ministère Chargé des </a:t>
            </a:r>
            <a:r>
              <a:rPr lang="en-GB" dirty="0" err="1">
                <a:solidFill>
                  <a:schemeClr val="accent1"/>
                </a:solidFill>
              </a:rPr>
              <a:t>Marocains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Résidant</a:t>
            </a:r>
            <a:r>
              <a:rPr lang="en-GB" dirty="0">
                <a:solidFill>
                  <a:schemeClr val="accent1"/>
                </a:solidFill>
              </a:rPr>
              <a:t> à </a:t>
            </a:r>
            <a:r>
              <a:rPr lang="en-GB" dirty="0" err="1">
                <a:solidFill>
                  <a:schemeClr val="accent1"/>
                </a:solidFill>
              </a:rPr>
              <a:t>l’Etranger</a:t>
            </a:r>
            <a:r>
              <a:rPr lang="en-GB" dirty="0">
                <a:solidFill>
                  <a:schemeClr val="accent1"/>
                </a:solidFill>
              </a:rPr>
              <a:t> et des Affaires de la Migration (MCMREAM)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 err="1">
                <a:solidFill>
                  <a:schemeClr val="accent1"/>
                </a:solidFill>
              </a:rPr>
              <a:t>Stratégie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nationale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d’Immigration</a:t>
            </a:r>
            <a:r>
              <a:rPr lang="en-GB" dirty="0">
                <a:solidFill>
                  <a:schemeClr val="accent1"/>
                </a:solidFill>
              </a:rPr>
              <a:t> (SNIA)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64FA5DFF-7FE6-4855-84E6-DFA78EE978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2AFD8CBA-54A3-4363-991B-B9C631BBFA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23">
            <a:extLst>
              <a:ext uri="{FF2B5EF4-FFF2-40B4-BE49-F238E27FC236}">
                <a16:creationId xmlns:a16="http://schemas.microsoft.com/office/drawing/2014/main" xmlns="" id="{3F088236-D655-4F88-B238-E167623580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25">
            <a:extLst>
              <a:ext uri="{FF2B5EF4-FFF2-40B4-BE49-F238E27FC236}">
                <a16:creationId xmlns:a16="http://schemas.microsoft.com/office/drawing/2014/main" xmlns="" id="{3DAC0C92-199E-475C-9390-119A9B0272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Isosceles Triangle 24">
            <a:extLst>
              <a:ext uri="{FF2B5EF4-FFF2-40B4-BE49-F238E27FC236}">
                <a16:creationId xmlns:a16="http://schemas.microsoft.com/office/drawing/2014/main" xmlns="" id="{C4CFB339-0ED8-4FE2-9EF1-6D1375B849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Rectangle 27">
            <a:extLst>
              <a:ext uri="{FF2B5EF4-FFF2-40B4-BE49-F238E27FC236}">
                <a16:creationId xmlns:a16="http://schemas.microsoft.com/office/drawing/2014/main" xmlns="" id="{31896C80-2069-4431-9C19-83B9137344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Rectangle 28">
            <a:extLst>
              <a:ext uri="{FF2B5EF4-FFF2-40B4-BE49-F238E27FC236}">
                <a16:creationId xmlns:a16="http://schemas.microsoft.com/office/drawing/2014/main" xmlns="" id="{BF120A21-0841-4823-B0C4-28AEBCEF9B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Rectangle 29">
            <a:extLst>
              <a:ext uri="{FF2B5EF4-FFF2-40B4-BE49-F238E27FC236}">
                <a16:creationId xmlns:a16="http://schemas.microsoft.com/office/drawing/2014/main" xmlns="" id="{DBB05BAE-BBD3-4289-899F-A6851503C6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5" name="Isosceles Triangle 29">
            <a:extLst>
              <a:ext uri="{FF2B5EF4-FFF2-40B4-BE49-F238E27FC236}">
                <a16:creationId xmlns:a16="http://schemas.microsoft.com/office/drawing/2014/main" xmlns="" id="{9874D11C-36F5-4BBE-A490-019A54E953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17417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E0BF35CA-8AA0-428F-ABED-5B77A6C391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FA4A156A-791B-4BD9-8452-A798A15D22C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xmlns="" id="{27652CB1-59D3-4DAB-AD45-8DFB738958E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23">
              <a:extLst>
                <a:ext uri="{FF2B5EF4-FFF2-40B4-BE49-F238E27FC236}">
                  <a16:creationId xmlns:a16="http://schemas.microsoft.com/office/drawing/2014/main" xmlns="" id="{83539C1B-883E-4130-95FA-2A6FD3E49A6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2" name="Rectangle 25">
              <a:extLst>
                <a:ext uri="{FF2B5EF4-FFF2-40B4-BE49-F238E27FC236}">
                  <a16:creationId xmlns:a16="http://schemas.microsoft.com/office/drawing/2014/main" xmlns="" id="{244CEE5F-144C-437F-9472-22EE3E3D1C9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xmlns="" id="{0621BB31-AA71-4E9B-8854-3C62F162FE1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4" name="Rectangle 27">
              <a:extLst>
                <a:ext uri="{FF2B5EF4-FFF2-40B4-BE49-F238E27FC236}">
                  <a16:creationId xmlns:a16="http://schemas.microsoft.com/office/drawing/2014/main" xmlns="" id="{5336141D-E3C6-4E7B-8923-B31C3E16F0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5" name="Rectangle 28">
              <a:extLst>
                <a:ext uri="{FF2B5EF4-FFF2-40B4-BE49-F238E27FC236}">
                  <a16:creationId xmlns:a16="http://schemas.microsoft.com/office/drawing/2014/main" xmlns="" id="{F113BE6F-9D13-4E70-B7AB-C8CC2546AD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6" name="Rectangle 29">
              <a:extLst>
                <a:ext uri="{FF2B5EF4-FFF2-40B4-BE49-F238E27FC236}">
                  <a16:creationId xmlns:a16="http://schemas.microsoft.com/office/drawing/2014/main" xmlns="" id="{FBEB82C3-C636-4A90-B9A5-905EC38E01B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7" name="Isosceles Triangle 56">
              <a:extLst>
                <a:ext uri="{FF2B5EF4-FFF2-40B4-BE49-F238E27FC236}">
                  <a16:creationId xmlns:a16="http://schemas.microsoft.com/office/drawing/2014/main" xmlns="" id="{646B4C4A-5A81-43CF-93ED-5FA59D5BE7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8" name="Isosceles Triangle 57">
              <a:extLst>
                <a:ext uri="{FF2B5EF4-FFF2-40B4-BE49-F238E27FC236}">
                  <a16:creationId xmlns:a16="http://schemas.microsoft.com/office/drawing/2014/main" xmlns="" id="{C3715C1A-EBA1-41A6-AC20-D6A7C48717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3C8D6092-E970-40A8-A6A1-CE2B464B0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337" y="1265314"/>
            <a:ext cx="4299666" cy="380902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2600" b="1" dirty="0"/>
              <a:t>GIZ</a:t>
            </a:r>
            <a:r>
              <a:rPr lang="en-US" sz="2600" dirty="0"/>
              <a:t> </a:t>
            </a:r>
            <a:br>
              <a:rPr lang="en-US" sz="2600" dirty="0"/>
            </a:br>
            <a:r>
              <a:rPr lang="en-GB" sz="2600" dirty="0"/>
              <a:t>German federal enterprise for international cooperation</a:t>
            </a:r>
            <a:r>
              <a:rPr lang="en-US" sz="2600" dirty="0"/>
              <a:t> </a:t>
            </a:r>
            <a:br>
              <a:rPr lang="en-US" sz="2600" dirty="0"/>
            </a:br>
            <a:r>
              <a:rPr lang="en-US" sz="2600" dirty="0"/>
              <a:t>and </a:t>
            </a:r>
            <a:br>
              <a:rPr lang="en-US" sz="2600" dirty="0"/>
            </a:br>
            <a:r>
              <a:rPr lang="en-US" sz="2600" b="1" dirty="0"/>
              <a:t>Caritas Morocco</a:t>
            </a:r>
            <a:r>
              <a:rPr lang="en-US" sz="2600" dirty="0"/>
              <a:t>:</a:t>
            </a:r>
            <a:br>
              <a:rPr lang="en-US" sz="2600" dirty="0"/>
            </a:br>
            <a:r>
              <a:rPr lang="en-US" sz="2600" dirty="0"/>
              <a:t/>
            </a:r>
            <a:br>
              <a:rPr lang="en-US" sz="2600" dirty="0"/>
            </a:br>
            <a:r>
              <a:rPr lang="en-US" sz="2600" dirty="0"/>
              <a:t>Integration and Reintegration in Morocco </a:t>
            </a:r>
          </a:p>
        </p:txBody>
      </p:sp>
      <p:sp>
        <p:nvSpPr>
          <p:cNvPr id="63" name="Isosceles Triangle 59">
            <a:extLst>
              <a:ext uri="{FF2B5EF4-FFF2-40B4-BE49-F238E27FC236}">
                <a16:creationId xmlns:a16="http://schemas.microsoft.com/office/drawing/2014/main" xmlns="" id="{03D271DD-C9EA-4985-BA0C-037A88FA30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Inhaltsplatzhalter 4" descr="Ein Bild, das Screenshot enthält.&#10;&#10;Automatisch generierte Beschreibung">
            <a:extLst>
              <a:ext uri="{FF2B5EF4-FFF2-40B4-BE49-F238E27FC236}">
                <a16:creationId xmlns:a16="http://schemas.microsoft.com/office/drawing/2014/main" xmlns="" id="{1A45FFB9-59E1-44A3-8AAB-11DF5845BA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744" r="9375" b="-1"/>
          <a:stretch/>
        </p:blipFill>
        <p:spPr>
          <a:xfrm>
            <a:off x="888604" y="1791632"/>
            <a:ext cx="3765692" cy="328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785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roup 98">
            <a:extLst>
              <a:ext uri="{FF2B5EF4-FFF2-40B4-BE49-F238E27FC236}">
                <a16:creationId xmlns:a16="http://schemas.microsoft.com/office/drawing/2014/main" xmlns="" id="{3F993C45-B237-4CD5-A232-CD2DFFF5AB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xmlns="" id="{BE9EA4F6-F0E3-4DB3-8F82-B91A1F693A5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xmlns="" id="{43A7345F-1794-4777-80F8-B67B01BE7F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Rectangle 23">
              <a:extLst>
                <a:ext uri="{FF2B5EF4-FFF2-40B4-BE49-F238E27FC236}">
                  <a16:creationId xmlns:a16="http://schemas.microsoft.com/office/drawing/2014/main" xmlns="" id="{AEB4062E-9879-4D6E-8C9A-55D81D61C43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3" name="Rectangle 25">
              <a:extLst>
                <a:ext uri="{FF2B5EF4-FFF2-40B4-BE49-F238E27FC236}">
                  <a16:creationId xmlns:a16="http://schemas.microsoft.com/office/drawing/2014/main" xmlns="" id="{E0E1E50E-9B56-49FC-AC93-34C80F4385C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" name="Isosceles Triangle 103">
              <a:extLst>
                <a:ext uri="{FF2B5EF4-FFF2-40B4-BE49-F238E27FC236}">
                  <a16:creationId xmlns:a16="http://schemas.microsoft.com/office/drawing/2014/main" xmlns="" id="{786CF095-2697-4E6D-832B-E71B7C8D6D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5" name="Rectangle 27">
              <a:extLst>
                <a:ext uri="{FF2B5EF4-FFF2-40B4-BE49-F238E27FC236}">
                  <a16:creationId xmlns:a16="http://schemas.microsoft.com/office/drawing/2014/main" xmlns="" id="{A93A2EA0-D245-490B-A61D-8B32A8DF49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6" name="Rectangle 28">
              <a:extLst>
                <a:ext uri="{FF2B5EF4-FFF2-40B4-BE49-F238E27FC236}">
                  <a16:creationId xmlns:a16="http://schemas.microsoft.com/office/drawing/2014/main" xmlns="" id="{6BAC7BF2-009C-48C7-A7F2-2139B5079D9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7" name="Rectangle 29">
              <a:extLst>
                <a:ext uri="{FF2B5EF4-FFF2-40B4-BE49-F238E27FC236}">
                  <a16:creationId xmlns:a16="http://schemas.microsoft.com/office/drawing/2014/main" xmlns="" id="{7D60F62B-3828-4F12-B884-8A89253251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8" name="Isosceles Triangle 107">
              <a:extLst>
                <a:ext uri="{FF2B5EF4-FFF2-40B4-BE49-F238E27FC236}">
                  <a16:creationId xmlns:a16="http://schemas.microsoft.com/office/drawing/2014/main" xmlns="" id="{D8A41293-53F5-4380-B216-EB66A4353B6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9" name="Isosceles Triangle 108">
              <a:extLst>
                <a:ext uri="{FF2B5EF4-FFF2-40B4-BE49-F238E27FC236}">
                  <a16:creationId xmlns:a16="http://schemas.microsoft.com/office/drawing/2014/main" xmlns="" id="{A6DDE673-E05B-400B-B6E1-335E425D87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26" name="Rectangle 110">
            <a:extLst>
              <a:ext uri="{FF2B5EF4-FFF2-40B4-BE49-F238E27FC236}">
                <a16:creationId xmlns:a16="http://schemas.microsoft.com/office/drawing/2014/main" xmlns="" id="{2783C067-F8BF-4755-B516-8A0CD74CF6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66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Isosceles Triangle 112">
            <a:extLst>
              <a:ext uri="{FF2B5EF4-FFF2-40B4-BE49-F238E27FC236}">
                <a16:creationId xmlns:a16="http://schemas.microsoft.com/office/drawing/2014/main" xmlns="" id="{2ED796EC-E7FF-46DB-B912-FB08BF12AA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5" name="Isosceles Triangle 114">
            <a:extLst>
              <a:ext uri="{FF2B5EF4-FFF2-40B4-BE49-F238E27FC236}">
                <a16:creationId xmlns:a16="http://schemas.microsoft.com/office/drawing/2014/main" xmlns="" id="{549A2DAB-B431-487D-95AD-BB0FECB49E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1">
              <a:alpha val="8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xmlns="" id="{C5ECDEE1-7093-418F-9CF5-24EEB115C1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0134600" y="0"/>
            <a:ext cx="17272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xmlns="" id="{045062AF-EB11-4651-BC4A-4DA21768DE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D623D8EB-CBDC-4DDA-86C1-743F01D96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067" y="1397000"/>
            <a:ext cx="7766936" cy="397764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>
              <a:lnSpc>
                <a:spcPct val="90000"/>
              </a:lnSpc>
            </a:pP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/>
              <a:t>Integration projects in Morocco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soft tool of migration management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gain legitimacy within discourses on migration policy via the morally charged discourses on humanitarianism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are part of a “politics of fixation” 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dirty="0"/>
              <a:t/>
            </a:r>
            <a:br>
              <a:rPr lang="en-US" sz="2000" dirty="0"/>
            </a:br>
            <a:endParaRPr lang="en-US" sz="2000" b="1" dirty="0"/>
          </a:p>
        </p:txBody>
      </p:sp>
      <p:sp>
        <p:nvSpPr>
          <p:cNvPr id="121" name="Rectangle 27">
            <a:extLst>
              <a:ext uri="{FF2B5EF4-FFF2-40B4-BE49-F238E27FC236}">
                <a16:creationId xmlns:a16="http://schemas.microsoft.com/office/drawing/2014/main" xmlns="" id="{0819F787-32B4-46A8-BC57-C6571BCEE2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80897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0565C35A-C6FA-4269-822E-6DB5B9C488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F8BBEF76-F066-4551-8A87-AAFD9969E5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32">
              <a:extLst>
                <a:ext uri="{FF2B5EF4-FFF2-40B4-BE49-F238E27FC236}">
                  <a16:creationId xmlns:a16="http://schemas.microsoft.com/office/drawing/2014/main" xmlns="" id="{97E701E2-9884-4313-A922-224D075A7C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23">
              <a:extLst>
                <a:ext uri="{FF2B5EF4-FFF2-40B4-BE49-F238E27FC236}">
                  <a16:creationId xmlns:a16="http://schemas.microsoft.com/office/drawing/2014/main" xmlns="" id="{32C9DF5B-371A-4170-9F46-B6EE7EF028C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25">
              <a:extLst>
                <a:ext uri="{FF2B5EF4-FFF2-40B4-BE49-F238E27FC236}">
                  <a16:creationId xmlns:a16="http://schemas.microsoft.com/office/drawing/2014/main" xmlns="" id="{00EAEF78-4C36-4EC9-855A-C27427C36B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xmlns="" id="{5E397A22-38A0-4816-926B-740F8E1899B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Rectangle 27">
              <a:extLst>
                <a:ext uri="{FF2B5EF4-FFF2-40B4-BE49-F238E27FC236}">
                  <a16:creationId xmlns:a16="http://schemas.microsoft.com/office/drawing/2014/main" xmlns="" id="{A4756C8A-87DB-494D-999F-E6C0EB0BDA1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28">
              <a:extLst>
                <a:ext uri="{FF2B5EF4-FFF2-40B4-BE49-F238E27FC236}">
                  <a16:creationId xmlns:a16="http://schemas.microsoft.com/office/drawing/2014/main" xmlns="" id="{FB60A164-1613-43A9-A23E-870E89DD90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29">
              <a:extLst>
                <a:ext uri="{FF2B5EF4-FFF2-40B4-BE49-F238E27FC236}">
                  <a16:creationId xmlns:a16="http://schemas.microsoft.com/office/drawing/2014/main" xmlns="" id="{CA0CF5DE-8A99-4138-A0F0-C84DA0C732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>
              <a:extLst>
                <a:ext uri="{FF2B5EF4-FFF2-40B4-BE49-F238E27FC236}">
                  <a16:creationId xmlns:a16="http://schemas.microsoft.com/office/drawing/2014/main" xmlns="" id="{B41D911B-1F2A-43C3-BDE4-77A1F3D854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5" name="Isosceles Triangle 40">
              <a:extLst>
                <a:ext uri="{FF2B5EF4-FFF2-40B4-BE49-F238E27FC236}">
                  <a16:creationId xmlns:a16="http://schemas.microsoft.com/office/drawing/2014/main" xmlns="" id="{A429A86E-CFC2-4521-9A58-DF4BF96D950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xmlns="" id="{21029ED5-F105-4DD2-99C8-1E44228179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2D621E68-BF28-4A1C-B1A2-4E55E139E7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="" id="{BE8BBE4D-F0DF-49B9-B75A-99DAC53ACA7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23">
              <a:extLst>
                <a:ext uri="{FF2B5EF4-FFF2-40B4-BE49-F238E27FC236}">
                  <a16:creationId xmlns:a16="http://schemas.microsoft.com/office/drawing/2014/main" xmlns="" id="{E0F07DDC-34A6-46A1-9DE9-2BBE2931A55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8" name="Rectangle 25">
              <a:extLst>
                <a:ext uri="{FF2B5EF4-FFF2-40B4-BE49-F238E27FC236}">
                  <a16:creationId xmlns:a16="http://schemas.microsoft.com/office/drawing/2014/main" xmlns="" id="{2CEB2BF9-B8DB-45B9-86EA-D197B5B1AEF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7" name="Isosceles Triangle 48">
              <a:extLst>
                <a:ext uri="{FF2B5EF4-FFF2-40B4-BE49-F238E27FC236}">
                  <a16:creationId xmlns:a16="http://schemas.microsoft.com/office/drawing/2014/main" xmlns="" id="{08B5BB34-3801-4E70-A981-FE007635E1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Rectangle 27">
              <a:extLst>
                <a:ext uri="{FF2B5EF4-FFF2-40B4-BE49-F238E27FC236}">
                  <a16:creationId xmlns:a16="http://schemas.microsoft.com/office/drawing/2014/main" xmlns="" id="{38432A75-2CEB-463C-A8F2-ABB50A79F4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1" name="Rectangle 28">
              <a:extLst>
                <a:ext uri="{FF2B5EF4-FFF2-40B4-BE49-F238E27FC236}">
                  <a16:creationId xmlns:a16="http://schemas.microsoft.com/office/drawing/2014/main" xmlns="" id="{E7E850B8-C050-4597-8BEB-113FEC9A27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2" name="Rectangle 29">
              <a:extLst>
                <a:ext uri="{FF2B5EF4-FFF2-40B4-BE49-F238E27FC236}">
                  <a16:creationId xmlns:a16="http://schemas.microsoft.com/office/drawing/2014/main" xmlns="" id="{24ACC798-9CEC-4B6F-A8DD-F8E6FCCCF1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xmlns="" id="{1D58A8C6-1294-4CD9-89BC-F1E981A524A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4" name="Isosceles Triangle 53">
              <a:extLst>
                <a:ext uri="{FF2B5EF4-FFF2-40B4-BE49-F238E27FC236}">
                  <a16:creationId xmlns:a16="http://schemas.microsoft.com/office/drawing/2014/main" xmlns="" id="{F32F2ED6-6143-46C4-A641-72D42732B6F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5C9652B3-A450-4ED6-8FBF-F536BA60B4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xmlns="" id="{01745A66-5A8A-487C-808B-E1EF868374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192" r="1" b="18882"/>
          <a:stretch/>
        </p:blipFill>
        <p:spPr>
          <a:xfrm>
            <a:off x="568452" y="571500"/>
            <a:ext cx="11055096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914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Ein Bild, das draußen, Wasser, Natur, Strand enthält.&#10;&#10;Automatisch generierte Beschreibung">
            <a:extLst>
              <a:ext uri="{FF2B5EF4-FFF2-40B4-BE49-F238E27FC236}">
                <a16:creationId xmlns:a16="http://schemas.microsoft.com/office/drawing/2014/main" xmlns="" id="{A217384E-3729-42B4-AB42-A46BC3CE1F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77" r="14445"/>
          <a:stretch/>
        </p:blipFill>
        <p:spPr>
          <a:xfrm>
            <a:off x="4897314" y="-1"/>
            <a:ext cx="7294685" cy="6858001"/>
          </a:xfrm>
          <a:custGeom>
            <a:avLst/>
            <a:gdLst>
              <a:gd name="connsiteX0" fmla="*/ 379987 w 7922146"/>
              <a:gd name="connsiteY0" fmla="*/ 0 h 6858001"/>
              <a:gd name="connsiteX1" fmla="*/ 5304971 w 7922146"/>
              <a:gd name="connsiteY1" fmla="*/ 0 h 6858001"/>
              <a:gd name="connsiteX2" fmla="*/ 7065281 w 7922146"/>
              <a:gd name="connsiteY2" fmla="*/ 0 h 6858001"/>
              <a:gd name="connsiteX3" fmla="*/ 7397540 w 7922146"/>
              <a:gd name="connsiteY3" fmla="*/ 0 h 6858001"/>
              <a:gd name="connsiteX4" fmla="*/ 7397540 w 7922146"/>
              <a:gd name="connsiteY4" fmla="*/ 1 h 6858001"/>
              <a:gd name="connsiteX5" fmla="*/ 7922146 w 7922146"/>
              <a:gd name="connsiteY5" fmla="*/ 1 h 6858001"/>
              <a:gd name="connsiteX6" fmla="*/ 7922146 w 7922146"/>
              <a:gd name="connsiteY6" fmla="*/ 6858001 h 6858001"/>
              <a:gd name="connsiteX7" fmla="*/ 7065281 w 7922146"/>
              <a:gd name="connsiteY7" fmla="*/ 6858001 h 6858001"/>
              <a:gd name="connsiteX8" fmla="*/ 7065281 w 7922146"/>
              <a:gd name="connsiteY8" fmla="*/ 6858000 h 6858001"/>
              <a:gd name="connsiteX9" fmla="*/ 5932989 w 7922146"/>
              <a:gd name="connsiteY9" fmla="*/ 6858000 h 6858001"/>
              <a:gd name="connsiteX10" fmla="*/ 5932989 w 7922146"/>
              <a:gd name="connsiteY10" fmla="*/ 6858001 h 6858001"/>
              <a:gd name="connsiteX11" fmla="*/ 27809 w 7922146"/>
              <a:gd name="connsiteY11" fmla="*/ 6858001 h 6858001"/>
              <a:gd name="connsiteX12" fmla="*/ 1803228 w 7922146"/>
              <a:gd name="connsiteY12" fmla="*/ 4521201 h 6858001"/>
              <a:gd name="connsiteX13" fmla="*/ 0 w 7922146"/>
              <a:gd name="connsiteY13" fmla="*/ 0 h 6858001"/>
              <a:gd name="connsiteX14" fmla="*/ 379987 w 7922146"/>
              <a:gd name="connsiteY14" fmla="*/ 0 h 6858001"/>
              <a:gd name="connsiteX15" fmla="*/ 0 w 7922146"/>
              <a:gd name="connsiteY15" fmla="*/ 40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="" id="{5EA5CEA3-DA7D-432E-B630-85AC8CE20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listening</a:t>
            </a:r>
            <a:r>
              <a:rPr lang="de-DE" dirty="0"/>
              <a:t>!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C2BC15D1-5EB8-47DD-B4A8-11A90AAF0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Nina Violetta Schwarz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hlinkClick r:id="rId3"/>
              </a:rPr>
              <a:t>schwarzn@hu-berlin.de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de-DE" u="sng" dirty="0">
                <a:hlinkClick r:id="rId4"/>
              </a:rPr>
              <a:t>alarmphone.org</a:t>
            </a:r>
          </a:p>
          <a:p>
            <a:pPr marL="0" indent="0">
              <a:buNone/>
            </a:pPr>
            <a:r>
              <a:rPr lang="de-DE" u="sng" dirty="0">
                <a:hlinkClick r:id="rId4"/>
              </a:rPr>
              <a:t>alarmphone.org/en/2019/11/12/</a:t>
            </a:r>
            <a:r>
              <a:rPr lang="de-DE" u="sng" dirty="0" err="1">
                <a:hlinkClick r:id="rId4"/>
              </a:rPr>
              <a:t>the-hidden-battlefield</a:t>
            </a:r>
            <a:r>
              <a:rPr lang="de-DE" u="sng" dirty="0">
                <a:hlinkClick r:id="rId4"/>
              </a:rPr>
              <a:t>/</a:t>
            </a:r>
            <a:endParaRPr lang="en-GB" u="sng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36" name="Straight Connector 32">
            <a:extLst>
              <a:ext uri="{FF2B5EF4-FFF2-40B4-BE49-F238E27FC236}">
                <a16:creationId xmlns:a16="http://schemas.microsoft.com/office/drawing/2014/main" xmlns="" id="{64FA5DFF-7FE6-4855-84E6-DFA78EE978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2AFD8CBA-54A3-4363-991B-B9C631BBFA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23">
            <a:extLst>
              <a:ext uri="{FF2B5EF4-FFF2-40B4-BE49-F238E27FC236}">
                <a16:creationId xmlns:a16="http://schemas.microsoft.com/office/drawing/2014/main" xmlns="" id="{3F088236-D655-4F88-B238-E167623580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Rectangle 25">
            <a:extLst>
              <a:ext uri="{FF2B5EF4-FFF2-40B4-BE49-F238E27FC236}">
                <a16:creationId xmlns:a16="http://schemas.microsoft.com/office/drawing/2014/main" xmlns="" id="{3DAC0C92-199E-475C-9390-119A9B0272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Isosceles Triangle 24">
            <a:extLst>
              <a:ext uri="{FF2B5EF4-FFF2-40B4-BE49-F238E27FC236}">
                <a16:creationId xmlns:a16="http://schemas.microsoft.com/office/drawing/2014/main" xmlns="" id="{C4CFB339-0ED8-4FE2-9EF1-6D1375B849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Rectangle 27">
            <a:extLst>
              <a:ext uri="{FF2B5EF4-FFF2-40B4-BE49-F238E27FC236}">
                <a16:creationId xmlns:a16="http://schemas.microsoft.com/office/drawing/2014/main" xmlns="" id="{31896C80-2069-4431-9C19-83B9137344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5" name="Rectangle 28">
            <a:extLst>
              <a:ext uri="{FF2B5EF4-FFF2-40B4-BE49-F238E27FC236}">
                <a16:creationId xmlns:a16="http://schemas.microsoft.com/office/drawing/2014/main" xmlns="" id="{BF120A21-0841-4823-B0C4-28AEBCEF9B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7" name="Rectangle 29">
            <a:extLst>
              <a:ext uri="{FF2B5EF4-FFF2-40B4-BE49-F238E27FC236}">
                <a16:creationId xmlns:a16="http://schemas.microsoft.com/office/drawing/2014/main" xmlns="" id="{DBB05BAE-BBD3-4289-899F-A6851503C6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9" name="Isosceles Triangle 29">
            <a:extLst>
              <a:ext uri="{FF2B5EF4-FFF2-40B4-BE49-F238E27FC236}">
                <a16:creationId xmlns:a16="http://schemas.microsoft.com/office/drawing/2014/main" xmlns="" id="{9874D11C-36F5-4BBE-A490-019A54E953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222298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84</Words>
  <Application>Microsoft Office PowerPoint</Application>
  <PresentationFormat>Widescreen</PresentationFormat>
  <Paragraphs>21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Trebuchet MS</vt:lpstr>
      <vt:lpstr>Wingdings</vt:lpstr>
      <vt:lpstr>Wingdings 3</vt:lpstr>
      <vt:lpstr>Facette</vt:lpstr>
      <vt:lpstr>Governing with Integration ____________________________</vt:lpstr>
      <vt:lpstr>  Establishment of integration projects by the German government in Morocco</vt:lpstr>
      <vt:lpstr>PowerPoint Presentation</vt:lpstr>
      <vt:lpstr>Precarious living conditions of  migrants in Morocco  </vt:lpstr>
      <vt:lpstr>PowerPoint Presentation</vt:lpstr>
      <vt:lpstr>GIZ  German federal enterprise for international cooperation  and  Caritas Morocco:  Integration and Reintegration in Morocco </vt:lpstr>
      <vt:lpstr>     Integration projects in Morocco   soft tool of migration management  gain legitimacy within discourses on migration policy via the morally charged discourses on humanitarianism  are part of a “politics of fixation”     </vt:lpstr>
      <vt:lpstr>PowerPoint Presentation</vt:lpstr>
      <vt:lpstr>Thank you for listening!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Governing with Integration ____________________________</dc:title>
  <dc:creator>Nina Violetta</dc:creator>
  <cp:lastModifiedBy>AP-RIC</cp:lastModifiedBy>
  <cp:revision>13</cp:revision>
  <dcterms:created xsi:type="dcterms:W3CDTF">2019-11-28T14:36:12Z</dcterms:created>
  <dcterms:modified xsi:type="dcterms:W3CDTF">2019-12-03T11:14:49Z</dcterms:modified>
</cp:coreProperties>
</file>