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  <p:sldId id="263" r:id="rId9"/>
    <p:sldId id="264" r:id="rId10"/>
    <p:sldId id="270" r:id="rId11"/>
    <p:sldId id="271" r:id="rId12"/>
    <p:sldId id="269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6B98-458A-47EB-9E65-7B17BAF5CB2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0055-F88B-4F23-9742-C47458BD8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65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6B98-458A-47EB-9E65-7B17BAF5CB2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0055-F88B-4F23-9742-C47458BD8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6B98-458A-47EB-9E65-7B17BAF5CB2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0055-F88B-4F23-9742-C47458BD8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5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6B98-458A-47EB-9E65-7B17BAF5CB2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0055-F88B-4F23-9742-C47458BD8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5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6B98-458A-47EB-9E65-7B17BAF5CB2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0055-F88B-4F23-9742-C47458BD8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50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6B98-458A-47EB-9E65-7B17BAF5CB2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0055-F88B-4F23-9742-C47458BD8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46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6B98-458A-47EB-9E65-7B17BAF5CB2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0055-F88B-4F23-9742-C47458BD8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5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6B98-458A-47EB-9E65-7B17BAF5CB2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0055-F88B-4F23-9742-C47458BD8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3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6B98-458A-47EB-9E65-7B17BAF5CB2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0055-F88B-4F23-9742-C47458BD8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17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6B98-458A-47EB-9E65-7B17BAF5CB2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0055-F88B-4F23-9742-C47458BD8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19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6B98-458A-47EB-9E65-7B17BAF5CB2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0055-F88B-4F23-9742-C47458BD8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9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D6B98-458A-47EB-9E65-7B17BAF5CB2D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F0055-F88B-4F23-9742-C47458BD8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562600"/>
            <a:ext cx="8839200" cy="9906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Johnson Ayodele,</a:t>
            </a:r>
          </a:p>
          <a:p>
            <a:pPr algn="l">
              <a:spcBef>
                <a:spcPts val="0"/>
              </a:spcBef>
            </a:pP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Lagos State University, Lagos, Nigeria.</a:t>
            </a:r>
            <a:endParaRPr lang="en-US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04800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Sharing, </a:t>
            </a:r>
          </a:p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Weaponized Poverty,</a:t>
            </a:r>
          </a:p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Deviant Economies, </a:t>
            </a:r>
          </a:p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Integration </a:t>
            </a:r>
          </a:p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Nigeria 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13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6019800"/>
          </a:xfrm>
        </p:spPr>
        <p:txBody>
          <a:bodyPr>
            <a:normAutofit fontScale="70000" lnSpcReduction="20000"/>
          </a:bodyPr>
          <a:lstStyle/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each LGAs, 5 political wards were selected. 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Then, seven streets were selected from each of the five political wards. 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each street, six household heads were selected. </a:t>
            </a:r>
          </a:p>
          <a:p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Overall, in each zone, 210 questionnaires were administered to household heads. </a:t>
            </a:r>
          </a:p>
          <a:p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 of the 630 questionnaires, 600 were found suitable for analysis. </a:t>
            </a:r>
          </a:p>
        </p:txBody>
      </p:sp>
    </p:spTree>
    <p:extLst>
      <p:ext uri="{BB962C8B-B14F-4D97-AF65-F5344CB8AC3E}">
        <p14:creationId xmlns:p14="http://schemas.microsoft.com/office/powerpoint/2010/main" val="420040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 and Material Contd.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15400" cy="5638800"/>
          </a:xfrm>
        </p:spPr>
        <p:txBody>
          <a:bodyPr>
            <a:no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qualitative data came from twelve in-depth interviews (IDIs) four from each selected LGA. </a:t>
            </a:r>
          </a:p>
          <a:p>
            <a:pPr algn="just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IDI participants were excluded from the survey. </a:t>
            </a:r>
          </a:p>
          <a:p>
            <a:pPr algn="just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 guides drove qualitative data gathering. </a:t>
            </a:r>
          </a:p>
          <a:p>
            <a:pPr algn="just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Analysis</a:t>
            </a:r>
          </a:p>
          <a:p>
            <a:pPr algn="just"/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data analysis involved univariate, bivariate, and multivariate analyses.</a:t>
            </a:r>
          </a:p>
          <a:p>
            <a:pPr algn="just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data were content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48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Autofit/>
          </a:bodyPr>
          <a:lstStyle/>
          <a:p>
            <a:pPr algn="just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males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participated in the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than females.</a:t>
            </a:r>
          </a:p>
          <a:p>
            <a:pPr algn="just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 holds federalism as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central government with state units which share power and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resources.</a:t>
            </a:r>
          </a:p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found that true federalism becomes incapable of practice in Nigeria because of interethnic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conflicts.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sharing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sharing of proceeds from all the national resources of a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country.</a:t>
            </a:r>
          </a:p>
          <a:p>
            <a:pPr algn="just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Skewed power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sharing can cause poverty to become a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weapon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Nigeria (66.7%).</a:t>
            </a:r>
          </a:p>
          <a:p>
            <a:pPr algn="just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Weaponized poverty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most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pronounced in the northeast geopolitical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zone of Nigeria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(42.4%). </a:t>
            </a:r>
          </a:p>
        </p:txBody>
      </p:sp>
    </p:spTree>
    <p:extLst>
      <p:ext uri="{BB962C8B-B14F-4D97-AF65-F5344CB8AC3E}">
        <p14:creationId xmlns:p14="http://schemas.microsoft.com/office/powerpoint/2010/main" val="220523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228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Contd.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381000"/>
            <a:ext cx="9220200" cy="6393873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geopolitical zone of Nigeria in which deviant economy is most prevalent is the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Northeast (20%).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southeast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zone suffers unfair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allocation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in Nigeria (29.5%).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northeast and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southsouth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zones require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concessional resource allocation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in Nigeria (24.9%).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southsouth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zone is the most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favoured by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political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allocation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(19.5%)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southeast zone presents the most intense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threat to national integration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24.5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</a:p>
          <a:p>
            <a:pPr algn="just"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Unfair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sharing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causes weaponised poverty while rational allocation prevents and stops it.</a:t>
            </a:r>
          </a:p>
        </p:txBody>
      </p:sp>
    </p:spTree>
    <p:extLst>
      <p:ext uri="{BB962C8B-B14F-4D97-AF65-F5344CB8AC3E}">
        <p14:creationId xmlns:p14="http://schemas.microsoft.com/office/powerpoint/2010/main" val="164875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8991600" cy="6248400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study examines the nexus among resource sharing,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weaponised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poverty, deviant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economy,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national integration. 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variables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agonise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systemic wellbeing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confederating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units.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prevent more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citizens from sliding into poverty, Nigeria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adopt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equitable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formula.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minority should replace secessionist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agitations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patriotic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solution-building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partnerships for good governance to kick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poverty and instability out of Africa.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38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0782" y="609600"/>
            <a:ext cx="9144000" cy="6248400"/>
          </a:xfrm>
        </p:spPr>
        <p:txBody>
          <a:bodyPr>
            <a:noAutofit/>
          </a:bodyPr>
          <a:lstStyle/>
          <a:p>
            <a:pPr lvl="0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National Assembly should criminalise deviant economies and weaponised poverty.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policy should adopt equitable allocation of resources for a lasting integration.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studies should focus on how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interethnic marital relations could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remove Nigeria’s regional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fault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youth should replace secessionist agitations with patriotic solution-building partnerships.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traditional-believer respondents is poor which implies a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 of cultural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poverty that must be addressed.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85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39925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listening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69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en-US" sz="14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GB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Examines the effects of resource sharing, weaponized poverty and deviant economy on integration.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GB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Collected qualitative and quantitative data.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GB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 were </a:t>
            </a:r>
            <a:r>
              <a:rPr lang="en-GB" sz="1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analyzed</a:t>
            </a:r>
            <a:r>
              <a:rPr lang="en-GB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GB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Regression indicated a significant 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between resource sharing and weaponized poverty in Nigeria </a:t>
            </a:r>
            <a:r>
              <a:rPr lang="en-GB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 =2.095 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Pvalue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&lt;.001)</a:t>
            </a:r>
            <a:r>
              <a:rPr lang="en-GB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GB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Concludes that unfair resource sharing and deviant economy compromise integration.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GB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Suggests replacing secessionist 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agitations with </a:t>
            </a:r>
            <a:r>
              <a:rPr lang="en-GB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patriotic 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solution-building </a:t>
            </a:r>
            <a:r>
              <a:rPr lang="en-GB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partnerships</a:t>
            </a:r>
            <a:r>
              <a:rPr lang="en-GB" sz="1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7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274320" indent="-274320" algn="just">
              <a:spcBef>
                <a:spcPts val="0"/>
              </a:spcBef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Federalism is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sharing of “powers between Central government and component federating units” (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Enu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2017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 73).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algn="just">
              <a:spcBef>
                <a:spcPts val="0"/>
              </a:spcBef>
            </a:pPr>
            <a:endParaRPr lang="en-GB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algn="just">
              <a:spcBef>
                <a:spcPts val="0"/>
              </a:spcBef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promotes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collective attainment of “socially desirable ends” (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Bednar,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2011, p. 271)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algn="just">
              <a:spcBef>
                <a:spcPts val="0"/>
              </a:spcBef>
            </a:pPr>
            <a:endParaRPr lang="en-GB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algn="just">
              <a:spcBef>
                <a:spcPts val="0"/>
              </a:spcBef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Lamentably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true federalism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worked in Nigeria between “the period 1954 and 1966” (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Akinyemi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2011, p. 11).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algn="just">
              <a:spcBef>
                <a:spcPts val="0"/>
              </a:spcBef>
            </a:pPr>
            <a:endParaRPr lang="en-GB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algn="just">
              <a:spcBef>
                <a:spcPts val="0"/>
              </a:spcBef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elites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shifted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from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“agriculture and solid minerals sectors to … dependence on oil revenue” (Watts, 2013,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p.1).</a:t>
            </a:r>
          </a:p>
        </p:txBody>
      </p:sp>
    </p:spTree>
    <p:extLst>
      <p:ext uri="{BB962C8B-B14F-4D97-AF65-F5344CB8AC3E}">
        <p14:creationId xmlns:p14="http://schemas.microsoft.com/office/powerpoint/2010/main" val="219937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274320" indent="-274320" algn="just">
              <a:spcBef>
                <a:spcPts val="0"/>
              </a:spcBef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algn="just">
              <a:spcBef>
                <a:spcPts val="0"/>
              </a:spcBef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Politicians exploit contentious issues of revenue formula to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weaponize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poverty (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Ukwueze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2011). </a:t>
            </a:r>
          </a:p>
          <a:p>
            <a:pPr marL="274320" indent="-274320">
              <a:spcBef>
                <a:spcPts val="0"/>
              </a:spcBef>
            </a:pP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algn="just">
              <a:spcBef>
                <a:spcPts val="0"/>
              </a:spcBef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Regional dependence on oil encourages deviant economy that manifests in terrorism (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Badiora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2015). </a:t>
            </a:r>
          </a:p>
          <a:p>
            <a:pPr marL="274320" indent="-274320">
              <a:spcBef>
                <a:spcPts val="0"/>
              </a:spcBef>
            </a:pP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algn="just">
              <a:spcBef>
                <a:spcPts val="0"/>
              </a:spcBef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 resource sharing, weaponized poverty, and deviant economy make Nigeria’s economic growth too slow to reduce poverty (IMF, 2019), and threaten integration in Nigeria?</a:t>
            </a:r>
          </a:p>
          <a:p>
            <a:pPr marL="274320" indent="-274320">
              <a:spcBef>
                <a:spcPts val="0"/>
              </a:spcBef>
            </a:pP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algn="just">
              <a:spcBef>
                <a:spcPts val="0"/>
              </a:spcBef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gap which the current article hopes to fill in knowledge.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28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48307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objectives of this article are to: </a:t>
            </a:r>
          </a:p>
          <a:p>
            <a:pPr marL="0" indent="0" algn="just">
              <a:buNone/>
            </a:pP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the impacts of resource sharing, weaponized poverty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deviant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economies on integration in Nigeria.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Trace their trajectories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effects, and find lasting solutions to emerging problems.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7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75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Questions </a:t>
            </a:r>
          </a:p>
          <a:p>
            <a:endParaRPr lang="en-GB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article answers the following questions: </a:t>
            </a:r>
          </a:p>
          <a:p>
            <a:pPr algn="just"/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link between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deviant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economy and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federalism? </a:t>
            </a:r>
            <a:endParaRPr lang="en-GB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resource-sharing </a:t>
            </a: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weaponize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poverty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Nigeria?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effects does resource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sharing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on deviant economy?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can resource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sharing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lessen poverty and strengthen integration? </a:t>
            </a:r>
          </a:p>
        </p:txBody>
      </p:sp>
    </p:spTree>
    <p:extLst>
      <p:ext uri="{BB962C8B-B14F-4D97-AF65-F5344CB8AC3E}">
        <p14:creationId xmlns:p14="http://schemas.microsoft.com/office/powerpoint/2010/main" val="386659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Conceptual Framework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1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4" name="Group 123"/>
          <p:cNvGrpSpPr/>
          <p:nvPr/>
        </p:nvGrpSpPr>
        <p:grpSpPr>
          <a:xfrm>
            <a:off x="358895" y="931927"/>
            <a:ext cx="8534400" cy="5316473"/>
            <a:chOff x="-193704" y="0"/>
            <a:chExt cx="8610600" cy="5136714"/>
          </a:xfrm>
        </p:grpSpPr>
        <p:sp>
          <p:nvSpPr>
            <p:cNvPr id="125" name="Text Box 6"/>
            <p:cNvSpPr txBox="1">
              <a:spLocks noChangeArrowheads="1"/>
            </p:cNvSpPr>
            <p:nvPr/>
          </p:nvSpPr>
          <p:spPr bwMode="auto">
            <a:xfrm>
              <a:off x="6835274" y="377243"/>
              <a:ext cx="1529466" cy="1187681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GB" sz="800" b="1" u="sng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Federal Integration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8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Good Governance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Economic Growth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Social Progress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Social Order 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Emotional Balance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Widespread Trust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Political Stability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7" name="Text Box 2"/>
            <p:cNvSpPr txBox="1">
              <a:spLocks noChangeArrowheads="1"/>
            </p:cNvSpPr>
            <p:nvPr/>
          </p:nvSpPr>
          <p:spPr bwMode="auto">
            <a:xfrm>
              <a:off x="-48" y="1736755"/>
              <a:ext cx="2064492" cy="1797162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GB" sz="800" b="1" u="sng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Resource Sharing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8" name="Text Box 3"/>
            <p:cNvSpPr txBox="1">
              <a:spLocks noChangeArrowheads="1"/>
            </p:cNvSpPr>
            <p:nvPr/>
          </p:nvSpPr>
          <p:spPr bwMode="auto">
            <a:xfrm>
              <a:off x="2249587" y="2938201"/>
              <a:ext cx="1833896" cy="168314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GB" sz="700" b="1" u="sng" kern="1200">
                  <a:effectLst/>
                  <a:latin typeface="Times New Roman"/>
                  <a:ea typeface="Times New Roman"/>
                </a:rPr>
                <a:t>Weaponized Poverty Triggers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7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effectLst/>
                  <a:latin typeface="Times New Roman"/>
                  <a:ea typeface="Times New Roman"/>
                </a:rPr>
                <a:t>Militarising Joblessness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effectLst/>
                  <a:latin typeface="Times New Roman"/>
                  <a:ea typeface="Times New Roman"/>
                </a:rPr>
                <a:t>Ethno-religious identity,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effectLst/>
                  <a:latin typeface="Times New Roman"/>
                  <a:ea typeface="Times New Roman"/>
                </a:rPr>
                <a:t>Galloping Inflation, 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effectLst/>
                  <a:latin typeface="Times New Roman"/>
                  <a:ea typeface="Times New Roman"/>
                </a:rPr>
                <a:t>Mass Illiteracy,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effectLst/>
                  <a:latin typeface="Times New Roman"/>
                  <a:ea typeface="Times New Roman"/>
                </a:rPr>
                <a:t>Corruption, 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effectLst/>
                  <a:latin typeface="Times New Roman"/>
                  <a:ea typeface="Times New Roman"/>
                </a:rPr>
                <a:t>Civil war, 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effectLst/>
                  <a:latin typeface="Times New Roman"/>
                  <a:ea typeface="Times New Roman"/>
                </a:rPr>
                <a:t>Weak Judicial System,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effectLst/>
                  <a:latin typeface="Times New Roman"/>
                  <a:ea typeface="Times New Roman"/>
                </a:rPr>
                <a:t>Entitlement Mind-set,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effectLst/>
                  <a:latin typeface="Times New Roman"/>
                  <a:ea typeface="Times New Roman"/>
                </a:rPr>
                <a:t>Lopsided Reward System,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effectLst/>
                  <a:latin typeface="Times New Roman"/>
                  <a:ea typeface="Times New Roman"/>
                </a:rPr>
                <a:t>Exclusion, 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effectLst/>
                  <a:latin typeface="Times New Roman"/>
                  <a:ea typeface="Times New Roman"/>
                </a:rPr>
                <a:t>Ignored Ecological Events 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9" name="Text Box 4"/>
            <p:cNvSpPr txBox="1">
              <a:spLocks noChangeArrowheads="1"/>
            </p:cNvSpPr>
            <p:nvPr/>
          </p:nvSpPr>
          <p:spPr bwMode="auto">
            <a:xfrm>
              <a:off x="4560832" y="3747175"/>
              <a:ext cx="1859712" cy="13159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GB" sz="800" b="1" u="sng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Deviant Economies 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GB" sz="800" b="1" u="none" strike="noStrike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Blip>
                  <a:blip r:embed="rId2"/>
                </a:buBlip>
                <a:tabLst>
                  <a:tab pos="57150" algn="l"/>
                </a:tabLs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Kidnapping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Blip>
                  <a:blip r:embed="rId2"/>
                </a:buBlip>
                <a:tabLst>
                  <a:tab pos="57150" algn="l"/>
                </a:tabLs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Oil Pipeline Vandalism, 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Blip>
                  <a:blip r:embed="rId2"/>
                </a:buBlip>
                <a:tabLst>
                  <a:tab pos="57150" algn="l"/>
                </a:tabLs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Ritual Murder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Blip>
                  <a:blip r:embed="rId2"/>
                </a:buBlip>
                <a:tabLst>
                  <a:tab pos="57150" algn="l"/>
                </a:tabLs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Political Assassinations 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Blip>
                  <a:blip r:embed="rId2"/>
                </a:buBlip>
                <a:tabLst>
                  <a:tab pos="57150" algn="l"/>
                </a:tabLs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Cybercrime; Identity Theft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Blip>
                  <a:blip r:embed="rId2"/>
                </a:buBlip>
                <a:tabLst>
                  <a:tab pos="57150" algn="l"/>
                </a:tabLs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Yahoo Plus 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Blip>
                  <a:blip r:embed="rId2"/>
                </a:buBlip>
                <a:tabLst>
                  <a:tab pos="57150" algn="l"/>
                </a:tabLs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Smuggling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Blip>
                  <a:blip r:embed="rId2"/>
                </a:buBlip>
                <a:tabLst>
                  <a:tab pos="57150" algn="l"/>
                </a:tabLst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Human &amp; Drug Trafficking  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30" name="Text Box 5"/>
            <p:cNvSpPr txBox="1">
              <a:spLocks noChangeArrowheads="1"/>
            </p:cNvSpPr>
            <p:nvPr/>
          </p:nvSpPr>
          <p:spPr bwMode="auto">
            <a:xfrm>
              <a:off x="6698188" y="3402625"/>
              <a:ext cx="1645237" cy="1480681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GB" sz="750" b="1" u="sng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Deviant Economy Effects 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Unfair Access to Funds 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Investment on </a:t>
              </a: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Firearms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Endemic Terrorism 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Widespread Fraudulence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US" sz="800">
                  <a:effectLst/>
                  <a:latin typeface="Times New Roman"/>
                  <a:ea typeface="Times New Roman"/>
                </a:rPr>
                <a:t>Damage National Pride 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Deterrent to Investment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Economic Decline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Secessionist Demands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Militarisation of Idleness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Weaponised Poverty as an Indirect Victimization 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31" name="Text Box 7"/>
            <p:cNvSpPr txBox="1">
              <a:spLocks noChangeArrowheads="1"/>
            </p:cNvSpPr>
            <p:nvPr/>
          </p:nvSpPr>
          <p:spPr bwMode="auto">
            <a:xfrm>
              <a:off x="2258166" y="771983"/>
              <a:ext cx="1431263" cy="119329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GB" sz="700" b="1" u="sng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Fair Resource Formula 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Equity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Fair play 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Social justice 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Accountability’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Good conscience 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Eradication of poverty through development 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GB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US" sz="1100" dirty="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32" name="Text Box 8"/>
            <p:cNvSpPr txBox="1">
              <a:spLocks noChangeArrowheads="1"/>
            </p:cNvSpPr>
            <p:nvPr/>
          </p:nvSpPr>
          <p:spPr bwMode="auto">
            <a:xfrm>
              <a:off x="4017547" y="1546523"/>
              <a:ext cx="2097611" cy="121384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GB" sz="800" b="1" u="sng" kern="1200" dirty="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Concessional </a:t>
              </a:r>
              <a:r>
                <a:rPr lang="en-GB" sz="800" b="1" u="sng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Provision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effectLst/>
                  <a:latin typeface="Times New Roman"/>
                  <a:ea typeface="Times New Roman"/>
                </a:rPr>
                <a:t> 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Provision for Natural Disaster 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Educational Relief Fund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Road Infrastructure 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National Security Fund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US" sz="800" dirty="0">
                  <a:effectLst/>
                  <a:latin typeface="Times New Roman"/>
                  <a:ea typeface="Times New Roman"/>
                </a:rPr>
                <a:t>Miscellaneous Provision for other National Emergencies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33" name="Straight Arrow Connector 132"/>
            <p:cNvCxnSpPr/>
            <p:nvPr/>
          </p:nvCxnSpPr>
          <p:spPr>
            <a:xfrm>
              <a:off x="1992360" y="2692410"/>
              <a:ext cx="202608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H="1">
              <a:off x="6114984" y="2378925"/>
              <a:ext cx="361464" cy="72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6477002" y="1056658"/>
              <a:ext cx="0" cy="1320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/>
            <p:nvPr/>
          </p:nvCxnSpPr>
          <p:spPr>
            <a:xfrm>
              <a:off x="6456117" y="1056657"/>
              <a:ext cx="35765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flipH="1">
              <a:off x="1992360" y="2312564"/>
              <a:ext cx="96257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 Box 28"/>
            <p:cNvSpPr txBox="1">
              <a:spLocks noChangeArrowheads="1"/>
            </p:cNvSpPr>
            <p:nvPr/>
          </p:nvSpPr>
          <p:spPr bwMode="auto">
            <a:xfrm>
              <a:off x="80869" y="1998154"/>
              <a:ext cx="1911473" cy="4259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GB" sz="9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Equitable Resource Sharing Formula (ERSF) 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40" name="Straight Arrow Connector 139"/>
            <p:cNvCxnSpPr/>
            <p:nvPr/>
          </p:nvCxnSpPr>
          <p:spPr>
            <a:xfrm flipV="1">
              <a:off x="2891323" y="1933890"/>
              <a:ext cx="0" cy="3472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Arrow Connector 140"/>
            <p:cNvCxnSpPr>
              <a:endCxn id="142" idx="2"/>
            </p:cNvCxnSpPr>
            <p:nvPr/>
          </p:nvCxnSpPr>
          <p:spPr>
            <a:xfrm flipH="1" flipV="1">
              <a:off x="7576208" y="2944165"/>
              <a:ext cx="10322" cy="4528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 Box 34"/>
            <p:cNvSpPr txBox="1">
              <a:spLocks noChangeArrowheads="1"/>
            </p:cNvSpPr>
            <p:nvPr/>
          </p:nvSpPr>
          <p:spPr bwMode="auto">
            <a:xfrm>
              <a:off x="6788370" y="2007289"/>
              <a:ext cx="1575675" cy="93687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GB" sz="800" b="1" u="sng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Reactions to Deviant Economy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Systemic corruption 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Judicial Penalty 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Legislative Response Mob Justice 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Insanity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Premature Death 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3" name="Text Box 1"/>
            <p:cNvSpPr txBox="1">
              <a:spLocks noChangeArrowheads="1"/>
            </p:cNvSpPr>
            <p:nvPr/>
          </p:nvSpPr>
          <p:spPr bwMode="auto">
            <a:xfrm>
              <a:off x="-46" y="103910"/>
              <a:ext cx="2064490" cy="1288535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endParaRPr lang="en-GB" sz="800" b="1" u="sng" kern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GB" sz="800" b="1" u="sng" kern="1200" dirty="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Federalism 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GB" sz="800" b="1" i="1" kern="1200" dirty="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Merits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Political inclusion 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Devolution of decision making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endParaRPr lang="en-GB" sz="800" b="1" i="1" kern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GB" sz="800" b="1" i="1" kern="1200" dirty="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Demerits</a:t>
              </a:r>
              <a:r>
                <a:rPr lang="en-GB" sz="800" kern="1200" dirty="0" smtClean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Fiscal pressure 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342900" marR="0" lvl="0" indent="-342900" eaLnBrk="0" fontAlgn="base" hangingPunct="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GB" sz="8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Landmasses as criteria for federalism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44" name="Straight Arrow Connector 143"/>
            <p:cNvCxnSpPr/>
            <p:nvPr/>
          </p:nvCxnSpPr>
          <p:spPr>
            <a:xfrm flipV="1">
              <a:off x="7581369" y="1564925"/>
              <a:ext cx="0" cy="4423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5783164" y="2854384"/>
              <a:ext cx="2996" cy="8796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4956705" y="3180427"/>
              <a:ext cx="0" cy="5667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/>
            <p:nvPr/>
          </p:nvCxnSpPr>
          <p:spPr>
            <a:xfrm>
              <a:off x="5783164" y="2854384"/>
              <a:ext cx="9813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/>
            <p:nvPr/>
          </p:nvCxnSpPr>
          <p:spPr>
            <a:xfrm flipH="1" flipV="1">
              <a:off x="4083380" y="3168127"/>
              <a:ext cx="873202" cy="123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1008791" y="3436826"/>
              <a:ext cx="0" cy="6759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/>
            <p:nvPr/>
          </p:nvCxnSpPr>
          <p:spPr>
            <a:xfrm>
              <a:off x="1008806" y="4112683"/>
              <a:ext cx="1241133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flipH="1">
              <a:off x="3686753" y="1036659"/>
              <a:ext cx="1379076" cy="43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>
              <a:endCxn id="132" idx="0"/>
            </p:cNvCxnSpPr>
            <p:nvPr/>
          </p:nvCxnSpPr>
          <p:spPr>
            <a:xfrm>
              <a:off x="5065829" y="1036659"/>
              <a:ext cx="524" cy="5098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3122938" y="4623101"/>
              <a:ext cx="0" cy="2602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/>
            <p:nvPr/>
          </p:nvCxnSpPr>
          <p:spPr>
            <a:xfrm>
              <a:off x="3122938" y="4883305"/>
              <a:ext cx="1381278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>
            <a:xfrm>
              <a:off x="6402561" y="4623101"/>
              <a:ext cx="28025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Rectangle 155"/>
            <p:cNvSpPr/>
            <p:nvPr/>
          </p:nvSpPr>
          <p:spPr>
            <a:xfrm>
              <a:off x="-193704" y="0"/>
              <a:ext cx="8610600" cy="5136714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7" name="Text Box 28"/>
            <p:cNvSpPr txBox="1">
              <a:spLocks noChangeArrowheads="1"/>
            </p:cNvSpPr>
            <p:nvPr/>
          </p:nvSpPr>
          <p:spPr bwMode="auto">
            <a:xfrm>
              <a:off x="80886" y="2499127"/>
              <a:ext cx="1911473" cy="4259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GB" sz="9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Concessional Resource Sharing Formula (CRSF) 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8" name="Text Box 28"/>
            <p:cNvSpPr txBox="1">
              <a:spLocks noChangeArrowheads="1"/>
            </p:cNvSpPr>
            <p:nvPr/>
          </p:nvSpPr>
          <p:spPr bwMode="auto">
            <a:xfrm>
              <a:off x="80886" y="3010888"/>
              <a:ext cx="1911473" cy="4259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GB" sz="9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Political Resource Sharing Formula (PRSF) 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59" name="Straight Arrow Connector 158"/>
            <p:cNvCxnSpPr/>
            <p:nvPr/>
          </p:nvCxnSpPr>
          <p:spPr>
            <a:xfrm flipH="1" flipV="1">
              <a:off x="3680850" y="1847280"/>
              <a:ext cx="337596" cy="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Rectangle 10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1525395" y="2348453"/>
            <a:ext cx="519" cy="368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95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Framework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991600" cy="60198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GB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its theoretical framework, this article adopts three theories .</a:t>
            </a:r>
          </a:p>
          <a:p>
            <a:pPr marL="0" indent="0" algn="just">
              <a:buNone/>
            </a:pPr>
            <a:r>
              <a:rPr lang="en-US" sz="1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Federalism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en-US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Federalism is a </a:t>
            </a: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of powers between </a:t>
            </a:r>
            <a:r>
              <a:rPr lang="en-US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central and component units (</a:t>
            </a:r>
            <a:r>
              <a:rPr lang="en-US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Wheare</a:t>
            </a: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1963). </a:t>
            </a:r>
          </a:p>
          <a:p>
            <a:pPr marL="0" indent="0" algn="just">
              <a:buNone/>
            </a:pPr>
            <a:r>
              <a:rPr lang="en-US" sz="1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lang="en-US" sz="1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 </a:t>
            </a:r>
            <a:endParaRPr lang="en-US" sz="1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“Social capital </a:t>
            </a: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stands for the ability of actors to secure benefits by membership in social networks or other social structures” (</a:t>
            </a:r>
            <a:r>
              <a:rPr lang="en-US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Portes</a:t>
            </a:r>
            <a:r>
              <a:rPr lang="en-US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1998, p. </a:t>
            </a:r>
            <a:r>
              <a:rPr lang="en-US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6). </a:t>
            </a:r>
          </a:p>
          <a:p>
            <a:pPr marL="0" indent="0" algn="just">
              <a:buNone/>
            </a:pPr>
            <a:r>
              <a:rPr lang="en-US" sz="1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Dependency </a:t>
            </a:r>
            <a:r>
              <a:rPr lang="en-US" sz="1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 </a:t>
            </a:r>
            <a:endParaRPr lang="en-US" sz="1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Patrick 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Bond </a:t>
            </a:r>
            <a:r>
              <a:rPr lang="en-GB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naively argues that 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core countries of the North become richer the more it exchanges with the peripheral countries of the South, </a:t>
            </a:r>
            <a:r>
              <a:rPr lang="en-GB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becomes poorer (</a:t>
            </a:r>
            <a:r>
              <a:rPr lang="en-GB" sz="1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Kufakurinani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2017</a:t>
            </a:r>
            <a:r>
              <a:rPr lang="en-GB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n-GB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0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16933" y="1143000"/>
            <a:ext cx="89916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 was conducted in 2019 in Nigeria.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S/South, S/West, and N/East zones were randomly selected from Nigeria's six geopolitical zones.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3 zones, Lagos,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Kebbi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Akwa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Ibom states were randomly selected.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adopted the 744 Local Government Areas (LGAs)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each selected state, one LGA was randomly selected. </a:t>
            </a:r>
          </a:p>
        </p:txBody>
      </p:sp>
    </p:spTree>
    <p:extLst>
      <p:ext uri="{BB962C8B-B14F-4D97-AF65-F5344CB8AC3E}">
        <p14:creationId xmlns:p14="http://schemas.microsoft.com/office/powerpoint/2010/main" val="360228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38371</TotalTime>
  <Words>998</Words>
  <Application>Microsoft Office PowerPoint</Application>
  <PresentationFormat>On-screen Show (4:3)</PresentationFormat>
  <Paragraphs>200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Objectives </vt:lpstr>
      <vt:lpstr>PowerPoint Presentation</vt:lpstr>
      <vt:lpstr>Conceptual Framework</vt:lpstr>
      <vt:lpstr>Theoretical Framework</vt:lpstr>
      <vt:lpstr>Materials and Method</vt:lpstr>
      <vt:lpstr>Materials and Method Contd</vt:lpstr>
      <vt:lpstr>Method and Material Contd.</vt:lpstr>
      <vt:lpstr>Results</vt:lpstr>
      <vt:lpstr>Results Contd. </vt:lpstr>
      <vt:lpstr>Conclusion </vt:lpstr>
      <vt:lpstr>Recommendations </vt:lpstr>
      <vt:lpstr>Thank you for listening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Sharing, the Weaponization of Poverty, and Deviant Economies in Nigeria</dc:title>
  <dc:creator>acer</dc:creator>
  <cp:lastModifiedBy>AP-RIC</cp:lastModifiedBy>
  <cp:revision>100</cp:revision>
  <dcterms:created xsi:type="dcterms:W3CDTF">2019-10-20T11:14:25Z</dcterms:created>
  <dcterms:modified xsi:type="dcterms:W3CDTF">2019-12-03T11:55:39Z</dcterms:modified>
</cp:coreProperties>
</file>