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0" autoAdjust="0"/>
    <p:restoredTop sz="94660"/>
  </p:normalViewPr>
  <p:slideViewPr>
    <p:cSldViewPr snapToGrid="0">
      <p:cViewPr varScale="1">
        <p:scale>
          <a:sx n="73" d="100"/>
          <a:sy n="73" d="100"/>
        </p:scale>
        <p:origin x="54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endParaRPr lang="en-US"/>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en-US"/>
          </a:p>
        </p:txBody>
      </p:sp>
      <p:sp>
        <p:nvSpPr>
          <p:cNvPr id="4" name="Platshållare för datum 3"/>
          <p:cNvSpPr>
            <a:spLocks noGrp="1"/>
          </p:cNvSpPr>
          <p:nvPr>
            <p:ph type="dt" sz="half" idx="10"/>
          </p:nvPr>
        </p:nvSpPr>
        <p:spPr/>
        <p:txBody>
          <a:bodyPr/>
          <a:lstStyle/>
          <a:p>
            <a:fld id="{C5D7C624-4C78-45EF-8678-5AF4597DDF75}" type="datetimeFigureOut">
              <a:rPr lang="en-US" smtClean="0"/>
              <a:t>12/4/2019</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0778F306-EDC0-4D9A-9C6A-954243B20A35}" type="slidenum">
              <a:rPr lang="en-US" smtClean="0"/>
              <a:t>‹#›</a:t>
            </a:fld>
            <a:endParaRPr lang="en-US"/>
          </a:p>
        </p:txBody>
      </p:sp>
    </p:spTree>
    <p:extLst>
      <p:ext uri="{BB962C8B-B14F-4D97-AF65-F5344CB8AC3E}">
        <p14:creationId xmlns:p14="http://schemas.microsoft.com/office/powerpoint/2010/main" val="138549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US"/>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p:cNvSpPr>
            <a:spLocks noGrp="1"/>
          </p:cNvSpPr>
          <p:nvPr>
            <p:ph type="dt" sz="half" idx="10"/>
          </p:nvPr>
        </p:nvSpPr>
        <p:spPr/>
        <p:txBody>
          <a:bodyPr/>
          <a:lstStyle/>
          <a:p>
            <a:fld id="{C5D7C624-4C78-45EF-8678-5AF4597DDF75}" type="datetimeFigureOut">
              <a:rPr lang="en-US" smtClean="0"/>
              <a:t>12/4/2019</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0778F306-EDC0-4D9A-9C6A-954243B20A35}" type="slidenum">
              <a:rPr lang="en-US" smtClean="0"/>
              <a:t>‹#›</a:t>
            </a:fld>
            <a:endParaRPr lang="en-US"/>
          </a:p>
        </p:txBody>
      </p:sp>
    </p:spTree>
    <p:extLst>
      <p:ext uri="{BB962C8B-B14F-4D97-AF65-F5344CB8AC3E}">
        <p14:creationId xmlns:p14="http://schemas.microsoft.com/office/powerpoint/2010/main" val="1434955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endParaRPr lang="en-US"/>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p:cNvSpPr>
            <a:spLocks noGrp="1"/>
          </p:cNvSpPr>
          <p:nvPr>
            <p:ph type="dt" sz="half" idx="10"/>
          </p:nvPr>
        </p:nvSpPr>
        <p:spPr/>
        <p:txBody>
          <a:bodyPr/>
          <a:lstStyle/>
          <a:p>
            <a:fld id="{C5D7C624-4C78-45EF-8678-5AF4597DDF75}" type="datetimeFigureOut">
              <a:rPr lang="en-US" smtClean="0"/>
              <a:t>12/4/2019</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0778F306-EDC0-4D9A-9C6A-954243B20A35}" type="slidenum">
              <a:rPr lang="en-US" smtClean="0"/>
              <a:t>‹#›</a:t>
            </a:fld>
            <a:endParaRPr lang="en-US"/>
          </a:p>
        </p:txBody>
      </p:sp>
    </p:spTree>
    <p:extLst>
      <p:ext uri="{BB962C8B-B14F-4D97-AF65-F5344CB8AC3E}">
        <p14:creationId xmlns:p14="http://schemas.microsoft.com/office/powerpoint/2010/main" val="92160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US"/>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p:cNvSpPr>
            <a:spLocks noGrp="1"/>
          </p:cNvSpPr>
          <p:nvPr>
            <p:ph type="dt" sz="half" idx="10"/>
          </p:nvPr>
        </p:nvSpPr>
        <p:spPr/>
        <p:txBody>
          <a:bodyPr/>
          <a:lstStyle/>
          <a:p>
            <a:fld id="{C5D7C624-4C78-45EF-8678-5AF4597DDF75}" type="datetimeFigureOut">
              <a:rPr lang="en-US" smtClean="0"/>
              <a:t>12/4/2019</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0778F306-EDC0-4D9A-9C6A-954243B20A35}" type="slidenum">
              <a:rPr lang="en-US" smtClean="0"/>
              <a:t>‹#›</a:t>
            </a:fld>
            <a:endParaRPr lang="en-US"/>
          </a:p>
        </p:txBody>
      </p:sp>
    </p:spTree>
    <p:extLst>
      <p:ext uri="{BB962C8B-B14F-4D97-AF65-F5344CB8AC3E}">
        <p14:creationId xmlns:p14="http://schemas.microsoft.com/office/powerpoint/2010/main" val="276814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endParaRPr lang="en-US"/>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C5D7C624-4C78-45EF-8678-5AF4597DDF75}" type="datetimeFigureOut">
              <a:rPr lang="en-US" smtClean="0"/>
              <a:t>12/4/2019</a:t>
            </a:fld>
            <a:endParaRPr lang="en-US"/>
          </a:p>
        </p:txBody>
      </p:sp>
      <p:sp>
        <p:nvSpPr>
          <p:cNvPr id="5" name="Platshållare för sidfot 4"/>
          <p:cNvSpPr>
            <a:spLocks noGrp="1"/>
          </p:cNvSpPr>
          <p:nvPr>
            <p:ph type="ftr" sz="quarter" idx="11"/>
          </p:nvPr>
        </p:nvSpPr>
        <p:spPr/>
        <p:txBody>
          <a:bodyPr/>
          <a:lstStyle/>
          <a:p>
            <a:endParaRPr lang="en-US"/>
          </a:p>
        </p:txBody>
      </p:sp>
      <p:sp>
        <p:nvSpPr>
          <p:cNvPr id="6" name="Platshållare för bildnummer 5"/>
          <p:cNvSpPr>
            <a:spLocks noGrp="1"/>
          </p:cNvSpPr>
          <p:nvPr>
            <p:ph type="sldNum" sz="quarter" idx="12"/>
          </p:nvPr>
        </p:nvSpPr>
        <p:spPr/>
        <p:txBody>
          <a:bodyPr/>
          <a:lstStyle/>
          <a:p>
            <a:fld id="{0778F306-EDC0-4D9A-9C6A-954243B20A35}" type="slidenum">
              <a:rPr lang="en-US" smtClean="0"/>
              <a:t>‹#›</a:t>
            </a:fld>
            <a:endParaRPr lang="en-US"/>
          </a:p>
        </p:txBody>
      </p:sp>
    </p:spTree>
    <p:extLst>
      <p:ext uri="{BB962C8B-B14F-4D97-AF65-F5344CB8AC3E}">
        <p14:creationId xmlns:p14="http://schemas.microsoft.com/office/powerpoint/2010/main" val="4211061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US"/>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datum 4"/>
          <p:cNvSpPr>
            <a:spLocks noGrp="1"/>
          </p:cNvSpPr>
          <p:nvPr>
            <p:ph type="dt" sz="half" idx="10"/>
          </p:nvPr>
        </p:nvSpPr>
        <p:spPr/>
        <p:txBody>
          <a:bodyPr/>
          <a:lstStyle/>
          <a:p>
            <a:fld id="{C5D7C624-4C78-45EF-8678-5AF4597DDF75}" type="datetimeFigureOut">
              <a:rPr lang="en-US" smtClean="0"/>
              <a:t>12/4/2019</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0778F306-EDC0-4D9A-9C6A-954243B20A35}" type="slidenum">
              <a:rPr lang="en-US" smtClean="0"/>
              <a:t>‹#›</a:t>
            </a:fld>
            <a:endParaRPr lang="en-US"/>
          </a:p>
        </p:txBody>
      </p:sp>
    </p:spTree>
    <p:extLst>
      <p:ext uri="{BB962C8B-B14F-4D97-AF65-F5344CB8AC3E}">
        <p14:creationId xmlns:p14="http://schemas.microsoft.com/office/powerpoint/2010/main" val="2643506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endParaRPr lang="en-US"/>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7" name="Platshållare för datum 6"/>
          <p:cNvSpPr>
            <a:spLocks noGrp="1"/>
          </p:cNvSpPr>
          <p:nvPr>
            <p:ph type="dt" sz="half" idx="10"/>
          </p:nvPr>
        </p:nvSpPr>
        <p:spPr/>
        <p:txBody>
          <a:bodyPr/>
          <a:lstStyle/>
          <a:p>
            <a:fld id="{C5D7C624-4C78-45EF-8678-5AF4597DDF75}" type="datetimeFigureOut">
              <a:rPr lang="en-US" smtClean="0"/>
              <a:t>12/4/2019</a:t>
            </a:fld>
            <a:endParaRPr lang="en-US"/>
          </a:p>
        </p:txBody>
      </p:sp>
      <p:sp>
        <p:nvSpPr>
          <p:cNvPr id="8" name="Platshållare för sidfot 7"/>
          <p:cNvSpPr>
            <a:spLocks noGrp="1"/>
          </p:cNvSpPr>
          <p:nvPr>
            <p:ph type="ftr" sz="quarter" idx="11"/>
          </p:nvPr>
        </p:nvSpPr>
        <p:spPr/>
        <p:txBody>
          <a:bodyPr/>
          <a:lstStyle/>
          <a:p>
            <a:endParaRPr lang="en-US"/>
          </a:p>
        </p:txBody>
      </p:sp>
      <p:sp>
        <p:nvSpPr>
          <p:cNvPr id="9" name="Platshållare för bildnummer 8"/>
          <p:cNvSpPr>
            <a:spLocks noGrp="1"/>
          </p:cNvSpPr>
          <p:nvPr>
            <p:ph type="sldNum" sz="quarter" idx="12"/>
          </p:nvPr>
        </p:nvSpPr>
        <p:spPr/>
        <p:txBody>
          <a:bodyPr/>
          <a:lstStyle/>
          <a:p>
            <a:fld id="{0778F306-EDC0-4D9A-9C6A-954243B20A35}" type="slidenum">
              <a:rPr lang="en-US" smtClean="0"/>
              <a:t>‹#›</a:t>
            </a:fld>
            <a:endParaRPr lang="en-US"/>
          </a:p>
        </p:txBody>
      </p:sp>
    </p:spTree>
    <p:extLst>
      <p:ext uri="{BB962C8B-B14F-4D97-AF65-F5344CB8AC3E}">
        <p14:creationId xmlns:p14="http://schemas.microsoft.com/office/powerpoint/2010/main" val="238448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US"/>
          </a:p>
        </p:txBody>
      </p:sp>
      <p:sp>
        <p:nvSpPr>
          <p:cNvPr id="3" name="Platshållare för datum 2"/>
          <p:cNvSpPr>
            <a:spLocks noGrp="1"/>
          </p:cNvSpPr>
          <p:nvPr>
            <p:ph type="dt" sz="half" idx="10"/>
          </p:nvPr>
        </p:nvSpPr>
        <p:spPr/>
        <p:txBody>
          <a:bodyPr/>
          <a:lstStyle/>
          <a:p>
            <a:fld id="{C5D7C624-4C78-45EF-8678-5AF4597DDF75}" type="datetimeFigureOut">
              <a:rPr lang="en-US" smtClean="0"/>
              <a:t>12/4/2019</a:t>
            </a:fld>
            <a:endParaRPr lang="en-US"/>
          </a:p>
        </p:txBody>
      </p:sp>
      <p:sp>
        <p:nvSpPr>
          <p:cNvPr id="4" name="Platshållare för sidfot 3"/>
          <p:cNvSpPr>
            <a:spLocks noGrp="1"/>
          </p:cNvSpPr>
          <p:nvPr>
            <p:ph type="ftr" sz="quarter" idx="11"/>
          </p:nvPr>
        </p:nvSpPr>
        <p:spPr/>
        <p:txBody>
          <a:bodyPr/>
          <a:lstStyle/>
          <a:p>
            <a:endParaRPr lang="en-US"/>
          </a:p>
        </p:txBody>
      </p:sp>
      <p:sp>
        <p:nvSpPr>
          <p:cNvPr id="5" name="Platshållare för bildnummer 4"/>
          <p:cNvSpPr>
            <a:spLocks noGrp="1"/>
          </p:cNvSpPr>
          <p:nvPr>
            <p:ph type="sldNum" sz="quarter" idx="12"/>
          </p:nvPr>
        </p:nvSpPr>
        <p:spPr/>
        <p:txBody>
          <a:bodyPr/>
          <a:lstStyle/>
          <a:p>
            <a:fld id="{0778F306-EDC0-4D9A-9C6A-954243B20A35}" type="slidenum">
              <a:rPr lang="en-US" smtClean="0"/>
              <a:t>‹#›</a:t>
            </a:fld>
            <a:endParaRPr lang="en-US"/>
          </a:p>
        </p:txBody>
      </p:sp>
    </p:spTree>
    <p:extLst>
      <p:ext uri="{BB962C8B-B14F-4D97-AF65-F5344CB8AC3E}">
        <p14:creationId xmlns:p14="http://schemas.microsoft.com/office/powerpoint/2010/main" val="455497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5D7C624-4C78-45EF-8678-5AF4597DDF75}" type="datetimeFigureOut">
              <a:rPr lang="en-US" smtClean="0"/>
              <a:t>12/4/2019</a:t>
            </a:fld>
            <a:endParaRPr lang="en-US"/>
          </a:p>
        </p:txBody>
      </p:sp>
      <p:sp>
        <p:nvSpPr>
          <p:cNvPr id="3" name="Platshållare för sidfot 2"/>
          <p:cNvSpPr>
            <a:spLocks noGrp="1"/>
          </p:cNvSpPr>
          <p:nvPr>
            <p:ph type="ftr" sz="quarter" idx="11"/>
          </p:nvPr>
        </p:nvSpPr>
        <p:spPr/>
        <p:txBody>
          <a:bodyPr/>
          <a:lstStyle/>
          <a:p>
            <a:endParaRPr lang="en-US"/>
          </a:p>
        </p:txBody>
      </p:sp>
      <p:sp>
        <p:nvSpPr>
          <p:cNvPr id="4" name="Platshållare för bildnummer 3"/>
          <p:cNvSpPr>
            <a:spLocks noGrp="1"/>
          </p:cNvSpPr>
          <p:nvPr>
            <p:ph type="sldNum" sz="quarter" idx="12"/>
          </p:nvPr>
        </p:nvSpPr>
        <p:spPr/>
        <p:txBody>
          <a:bodyPr/>
          <a:lstStyle/>
          <a:p>
            <a:fld id="{0778F306-EDC0-4D9A-9C6A-954243B20A35}" type="slidenum">
              <a:rPr lang="en-US" smtClean="0"/>
              <a:t>‹#›</a:t>
            </a:fld>
            <a:endParaRPr lang="en-US"/>
          </a:p>
        </p:txBody>
      </p:sp>
    </p:spTree>
    <p:extLst>
      <p:ext uri="{BB962C8B-B14F-4D97-AF65-F5344CB8AC3E}">
        <p14:creationId xmlns:p14="http://schemas.microsoft.com/office/powerpoint/2010/main" val="530687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endParaRPr lang="en-US"/>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C5D7C624-4C78-45EF-8678-5AF4597DDF75}" type="datetimeFigureOut">
              <a:rPr lang="en-US" smtClean="0"/>
              <a:t>12/4/2019</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0778F306-EDC0-4D9A-9C6A-954243B20A35}" type="slidenum">
              <a:rPr lang="en-US" smtClean="0"/>
              <a:t>‹#›</a:t>
            </a:fld>
            <a:endParaRPr lang="en-US"/>
          </a:p>
        </p:txBody>
      </p:sp>
    </p:spTree>
    <p:extLst>
      <p:ext uri="{BB962C8B-B14F-4D97-AF65-F5344CB8AC3E}">
        <p14:creationId xmlns:p14="http://schemas.microsoft.com/office/powerpoint/2010/main" val="4025337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endParaRPr lang="en-US"/>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C5D7C624-4C78-45EF-8678-5AF4597DDF75}" type="datetimeFigureOut">
              <a:rPr lang="en-US" smtClean="0"/>
              <a:t>12/4/2019</a:t>
            </a:fld>
            <a:endParaRPr lang="en-US"/>
          </a:p>
        </p:txBody>
      </p:sp>
      <p:sp>
        <p:nvSpPr>
          <p:cNvPr id="6" name="Platshållare för sidfot 5"/>
          <p:cNvSpPr>
            <a:spLocks noGrp="1"/>
          </p:cNvSpPr>
          <p:nvPr>
            <p:ph type="ftr" sz="quarter" idx="11"/>
          </p:nvPr>
        </p:nvSpPr>
        <p:spPr/>
        <p:txBody>
          <a:bodyPr/>
          <a:lstStyle/>
          <a:p>
            <a:endParaRPr lang="en-US"/>
          </a:p>
        </p:txBody>
      </p:sp>
      <p:sp>
        <p:nvSpPr>
          <p:cNvPr id="7" name="Platshållare för bildnummer 6"/>
          <p:cNvSpPr>
            <a:spLocks noGrp="1"/>
          </p:cNvSpPr>
          <p:nvPr>
            <p:ph type="sldNum" sz="quarter" idx="12"/>
          </p:nvPr>
        </p:nvSpPr>
        <p:spPr/>
        <p:txBody>
          <a:bodyPr/>
          <a:lstStyle/>
          <a:p>
            <a:fld id="{0778F306-EDC0-4D9A-9C6A-954243B20A35}" type="slidenum">
              <a:rPr lang="en-US" smtClean="0"/>
              <a:t>‹#›</a:t>
            </a:fld>
            <a:endParaRPr lang="en-US"/>
          </a:p>
        </p:txBody>
      </p:sp>
    </p:spTree>
    <p:extLst>
      <p:ext uri="{BB962C8B-B14F-4D97-AF65-F5344CB8AC3E}">
        <p14:creationId xmlns:p14="http://schemas.microsoft.com/office/powerpoint/2010/main" val="2239035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endParaRPr lang="en-US"/>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7C624-4C78-45EF-8678-5AF4597DDF75}" type="datetimeFigureOut">
              <a:rPr lang="en-US" smtClean="0"/>
              <a:t>12/4/2019</a:t>
            </a:fld>
            <a:endParaRPr lang="en-US"/>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78F306-EDC0-4D9A-9C6A-954243B20A35}" type="slidenum">
              <a:rPr lang="en-US" smtClean="0"/>
              <a:t>‹#›</a:t>
            </a:fld>
            <a:endParaRPr lang="en-US"/>
          </a:p>
        </p:txBody>
      </p:sp>
    </p:spTree>
    <p:extLst>
      <p:ext uri="{BB962C8B-B14F-4D97-AF65-F5344CB8AC3E}">
        <p14:creationId xmlns:p14="http://schemas.microsoft.com/office/powerpoint/2010/main" val="3033607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828800" y="1122363"/>
            <a:ext cx="8366760" cy="2387600"/>
          </a:xfrm>
        </p:spPr>
        <p:txBody>
          <a:bodyPr>
            <a:normAutofit/>
          </a:bodyPr>
          <a:lstStyle/>
          <a:p>
            <a:r>
              <a:rPr lang="en-GB" sz="2800" b="1" dirty="0">
                <a:latin typeface="Cambria" panose="02040503050406030204" pitchFamily="18" charset="0"/>
              </a:rPr>
              <a:t>Community –Based Social Protection : A pathway to Africa’s Development ?</a:t>
            </a:r>
            <a:r>
              <a:rPr lang="en-US" sz="2800" dirty="0">
                <a:latin typeface="Cambria" panose="02040503050406030204" pitchFamily="18" charset="0"/>
              </a:rPr>
              <a:t/>
            </a:r>
            <a:br>
              <a:rPr lang="en-US" sz="2800" dirty="0">
                <a:latin typeface="Cambria" panose="02040503050406030204" pitchFamily="18" charset="0"/>
              </a:rPr>
            </a:br>
            <a:endParaRPr lang="en-US" sz="2800" b="1" dirty="0">
              <a:latin typeface="Cambria" panose="02040503050406030204" pitchFamily="18" charset="0"/>
            </a:endParaRPr>
          </a:p>
        </p:txBody>
      </p:sp>
      <p:sp>
        <p:nvSpPr>
          <p:cNvPr id="3" name="Underrubrik 2"/>
          <p:cNvSpPr>
            <a:spLocks noGrp="1"/>
          </p:cNvSpPr>
          <p:nvPr>
            <p:ph type="subTitle" idx="1"/>
          </p:nvPr>
        </p:nvSpPr>
        <p:spPr>
          <a:xfrm>
            <a:off x="1755648" y="3602038"/>
            <a:ext cx="8439912" cy="1655762"/>
          </a:xfrm>
        </p:spPr>
        <p:txBody>
          <a:bodyPr>
            <a:normAutofit fontScale="25000" lnSpcReduction="20000"/>
          </a:bodyPr>
          <a:lstStyle/>
          <a:p>
            <a:r>
              <a:rPr lang="en-GB" sz="5600" dirty="0">
                <a:latin typeface="Cambria" panose="02040503050406030204" pitchFamily="18" charset="0"/>
              </a:rPr>
              <a:t>PRESENTED AT</a:t>
            </a:r>
          </a:p>
          <a:p>
            <a:r>
              <a:rPr lang="en-GB" sz="5600" b="1" dirty="0">
                <a:latin typeface="Cambria" panose="02040503050406030204" pitchFamily="18" charset="0"/>
              </a:rPr>
              <a:t> </a:t>
            </a:r>
            <a:r>
              <a:rPr lang="en-GB" sz="7200" dirty="0">
                <a:latin typeface="Cambria" panose="02040503050406030204" pitchFamily="18" charset="0"/>
              </a:rPr>
              <a:t>The American University of Cairo (AUC) International Conference for  Research on African Challenges:  </a:t>
            </a:r>
          </a:p>
          <a:p>
            <a:r>
              <a:rPr lang="en-GB" sz="7200" dirty="0">
                <a:latin typeface="Cambria" panose="02040503050406030204" pitchFamily="18" charset="0"/>
              </a:rPr>
              <a:t>December 4 – 5, 2019, Cairo Egypt. </a:t>
            </a:r>
            <a:endParaRPr lang="en-US" sz="7200" dirty="0">
              <a:latin typeface="Cambria" panose="02040503050406030204" pitchFamily="18" charset="0"/>
            </a:endParaRPr>
          </a:p>
          <a:p>
            <a:r>
              <a:rPr lang="en-GB" sz="7200" b="1" dirty="0">
                <a:latin typeface="Cambria" panose="02040503050406030204" pitchFamily="18" charset="0"/>
              </a:rPr>
              <a:t>   Blaise Fofung Vudinga</a:t>
            </a:r>
          </a:p>
          <a:p>
            <a:endParaRPr lang="en-GB" sz="7200" b="1" dirty="0">
              <a:latin typeface="Cambria" panose="02040503050406030204" pitchFamily="18" charset="0"/>
            </a:endParaRPr>
          </a:p>
          <a:p>
            <a:r>
              <a:rPr lang="en-GB" sz="5600" b="1" dirty="0"/>
              <a:t>  </a:t>
            </a:r>
            <a:endParaRPr lang="en-US" sz="5600" b="1" dirty="0"/>
          </a:p>
          <a:p>
            <a:r>
              <a:rPr lang="en-GB" dirty="0"/>
              <a:t> </a:t>
            </a:r>
            <a:endParaRPr lang="en-US" dirty="0"/>
          </a:p>
          <a:p>
            <a:r>
              <a:rPr lang="en-GB" dirty="0"/>
              <a:t>                                        </a:t>
            </a:r>
            <a:endParaRPr lang="en-US" dirty="0"/>
          </a:p>
          <a:p>
            <a:r>
              <a:rPr lang="en-GB" dirty="0"/>
              <a:t> </a:t>
            </a:r>
            <a:endParaRPr lang="en-US" dirty="0"/>
          </a:p>
          <a:p>
            <a:r>
              <a:rPr lang="en-GB" dirty="0"/>
              <a:t> </a:t>
            </a:r>
            <a:endParaRPr lang="en-US" dirty="0"/>
          </a:p>
          <a:p>
            <a:r>
              <a:rPr lang="en-GB" dirty="0"/>
              <a:t> </a:t>
            </a:r>
            <a:endParaRPr lang="en-US" dirty="0"/>
          </a:p>
          <a:p>
            <a:endParaRPr lang="en-US" dirty="0"/>
          </a:p>
        </p:txBody>
      </p:sp>
    </p:spTree>
    <p:extLst>
      <p:ext uri="{BB962C8B-B14F-4D97-AF65-F5344CB8AC3E}">
        <p14:creationId xmlns:p14="http://schemas.microsoft.com/office/powerpoint/2010/main" val="1758217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latin typeface="Cambria" panose="02040503050406030204" pitchFamily="18" charset="0"/>
              </a:rPr>
              <a:t>Cont</a:t>
            </a:r>
            <a:r>
              <a:rPr lang="sv-SE" dirty="0" smtClean="0">
                <a:latin typeface="Cambria" panose="02040503050406030204" pitchFamily="18" charset="0"/>
              </a:rPr>
              <a:t>`</a:t>
            </a:r>
            <a:endParaRPr lang="en-US" dirty="0">
              <a:latin typeface="Cambria" panose="02040503050406030204" pitchFamily="18" charset="0"/>
            </a:endParaRPr>
          </a:p>
        </p:txBody>
      </p:sp>
      <p:sp>
        <p:nvSpPr>
          <p:cNvPr id="3" name="Platshållare för innehåll 2"/>
          <p:cNvSpPr>
            <a:spLocks noGrp="1"/>
          </p:cNvSpPr>
          <p:nvPr>
            <p:ph idx="1"/>
          </p:nvPr>
        </p:nvSpPr>
        <p:spPr/>
        <p:txBody>
          <a:bodyPr>
            <a:normAutofit/>
          </a:bodyPr>
          <a:lstStyle/>
          <a:p>
            <a:r>
              <a:rPr lang="en-US" sz="2000" dirty="0">
                <a:latin typeface="Cambria" panose="02040503050406030204" pitchFamily="18" charset="0"/>
              </a:rPr>
              <a:t>Occupational outcomes: The SN CHAUTAC social protection scheme provided a platform where beneficiaries accessed in-kind services geared at alleviating wages and job uncertainty, and promoting the occupational career and development for members involved in inter-urban transport. Respondents who were employed as taxi drivers revealed how services from the scheme </a:t>
            </a:r>
            <a:r>
              <a:rPr lang="en-US" sz="2000" dirty="0" smtClean="0">
                <a:latin typeface="Cambria" panose="02040503050406030204" pitchFamily="18" charset="0"/>
              </a:rPr>
              <a:t>enabled them </a:t>
            </a:r>
            <a:r>
              <a:rPr lang="en-US" sz="2000" dirty="0">
                <a:latin typeface="Cambria" panose="02040503050406030204" pitchFamily="18" charset="0"/>
              </a:rPr>
              <a:t>and other drivers to negotiate decent </a:t>
            </a:r>
            <a:r>
              <a:rPr lang="en-US" sz="2000" dirty="0" smtClean="0">
                <a:latin typeface="Cambria" panose="02040503050406030204" pitchFamily="18" charset="0"/>
              </a:rPr>
              <a:t>contracts. </a:t>
            </a:r>
            <a:endParaRPr lang="en-US" sz="2000" dirty="0">
              <a:latin typeface="Cambria" panose="02040503050406030204" pitchFamily="18" charset="0"/>
            </a:endParaRPr>
          </a:p>
        </p:txBody>
      </p:sp>
    </p:spTree>
    <p:extLst>
      <p:ext uri="{BB962C8B-B14F-4D97-AF65-F5344CB8AC3E}">
        <p14:creationId xmlns:p14="http://schemas.microsoft.com/office/powerpoint/2010/main" val="3794706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smtClean="0">
                <a:latin typeface="Cambria" panose="02040503050406030204" pitchFamily="18" charset="0"/>
              </a:rPr>
              <a:t>Summary and Conclusion</a:t>
            </a:r>
            <a:endParaRPr lang="en-US" sz="3200" dirty="0">
              <a:latin typeface="Cambria" panose="02040503050406030204" pitchFamily="18" charset="0"/>
            </a:endParaRPr>
          </a:p>
        </p:txBody>
      </p:sp>
      <p:sp>
        <p:nvSpPr>
          <p:cNvPr id="3" name="Platshållare för innehåll 2"/>
          <p:cNvSpPr>
            <a:spLocks noGrp="1"/>
          </p:cNvSpPr>
          <p:nvPr>
            <p:ph idx="1"/>
          </p:nvPr>
        </p:nvSpPr>
        <p:spPr/>
        <p:txBody>
          <a:bodyPr/>
          <a:lstStyle/>
          <a:p>
            <a:pPr algn="just"/>
            <a:endParaRPr lang="en-US" sz="2000" dirty="0" smtClean="0">
              <a:latin typeface="Cambria" panose="02040503050406030204" pitchFamily="18" charset="0"/>
            </a:endParaRPr>
          </a:p>
          <a:p>
            <a:pPr marL="0" indent="0" algn="just">
              <a:buNone/>
            </a:pPr>
            <a:r>
              <a:rPr lang="en-US" sz="2000" dirty="0" smtClean="0">
                <a:latin typeface="Cambria" panose="02040503050406030204" pitchFamily="18" charset="0"/>
              </a:rPr>
              <a:t>This paper suggests </a:t>
            </a:r>
            <a:r>
              <a:rPr lang="en-US" sz="2000" dirty="0">
                <a:latin typeface="Cambria" panose="02040503050406030204" pitchFamily="18" charset="0"/>
              </a:rPr>
              <a:t>that community-based/informal social protection actors and arrangements are crucial in alleviating risks and vulnerability in Cameroon and should be encouraged and organized as a crucial social protection welfare platform for </a:t>
            </a:r>
            <a:r>
              <a:rPr lang="en-US" sz="2000" dirty="0" smtClean="0">
                <a:latin typeface="Cambria" panose="02040503050406030204" pitchFamily="18" charset="0"/>
              </a:rPr>
              <a:t>social  development </a:t>
            </a:r>
            <a:r>
              <a:rPr lang="en-US" sz="2000" dirty="0">
                <a:latin typeface="Cambria" panose="02040503050406030204" pitchFamily="18" charset="0"/>
              </a:rPr>
              <a:t>in African settings</a:t>
            </a:r>
            <a:r>
              <a:rPr lang="en-US" dirty="0" smtClean="0"/>
              <a:t>.</a:t>
            </a:r>
          </a:p>
          <a:p>
            <a:pPr marL="0" indent="0" algn="just">
              <a:buNone/>
            </a:pPr>
            <a:endParaRPr lang="sv-SE" dirty="0"/>
          </a:p>
          <a:p>
            <a:pPr marL="0" indent="0" algn="just">
              <a:buNone/>
            </a:pPr>
            <a:r>
              <a:rPr lang="sv-SE" smtClean="0"/>
              <a:t>                                 Thank</a:t>
            </a:r>
            <a:r>
              <a:rPr lang="sv-SE" dirty="0" smtClean="0"/>
              <a:t> </a:t>
            </a:r>
            <a:r>
              <a:rPr lang="sv-SE" dirty="0" err="1" smtClean="0"/>
              <a:t>you</a:t>
            </a:r>
            <a:endParaRPr lang="en-US" dirty="0"/>
          </a:p>
        </p:txBody>
      </p:sp>
    </p:spTree>
    <p:extLst>
      <p:ext uri="{BB962C8B-B14F-4D97-AF65-F5344CB8AC3E}">
        <p14:creationId xmlns:p14="http://schemas.microsoft.com/office/powerpoint/2010/main" val="2156343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a:t>
            </a:r>
            <a:r>
              <a:rPr lang="sv-SE" b="1" dirty="0">
                <a:latin typeface="Cambria" panose="02040503050406030204" pitchFamily="18" charset="0"/>
              </a:rPr>
              <a:t>Summary of Presentation</a:t>
            </a:r>
            <a:endParaRPr lang="en-US" b="1" dirty="0">
              <a:latin typeface="Cambria" panose="02040503050406030204" pitchFamily="18" charset="0"/>
            </a:endParaRPr>
          </a:p>
        </p:txBody>
      </p:sp>
      <p:sp>
        <p:nvSpPr>
          <p:cNvPr id="3" name="Platshållare för innehåll 2"/>
          <p:cNvSpPr>
            <a:spLocks noGrp="1"/>
          </p:cNvSpPr>
          <p:nvPr>
            <p:ph idx="1"/>
          </p:nvPr>
        </p:nvSpPr>
        <p:spPr/>
        <p:txBody>
          <a:bodyPr>
            <a:normAutofit/>
          </a:bodyPr>
          <a:lstStyle/>
          <a:p>
            <a:pPr algn="just"/>
            <a:r>
              <a:rPr lang="sv-SE" dirty="0">
                <a:latin typeface="Cambria" panose="02040503050406030204" pitchFamily="18" charset="0"/>
              </a:rPr>
              <a:t>I</a:t>
            </a:r>
            <a:r>
              <a:rPr lang="sv-SE" b="1" dirty="0">
                <a:latin typeface="Cambria" panose="02040503050406030204" pitchFamily="18" charset="0"/>
              </a:rPr>
              <a:t>ntroduction</a:t>
            </a:r>
            <a:r>
              <a:rPr lang="sv-SE" dirty="0">
                <a:latin typeface="Cambria" panose="02040503050406030204" pitchFamily="18" charset="0"/>
              </a:rPr>
              <a:t>: </a:t>
            </a:r>
          </a:p>
          <a:p>
            <a:pPr marL="0" indent="0" algn="just">
              <a:buNone/>
            </a:pPr>
            <a:r>
              <a:rPr lang="sv-SE" dirty="0">
                <a:latin typeface="Cambria" panose="02040503050406030204" pitchFamily="18" charset="0"/>
              </a:rPr>
              <a:t>- What is Community–</a:t>
            </a:r>
            <a:r>
              <a:rPr lang="sv-SE" dirty="0" err="1">
                <a:latin typeface="Cambria" panose="02040503050406030204" pitchFamily="18" charset="0"/>
              </a:rPr>
              <a:t>Based</a:t>
            </a:r>
            <a:r>
              <a:rPr lang="sv-SE" dirty="0">
                <a:latin typeface="Cambria" panose="02040503050406030204" pitchFamily="18" charset="0"/>
              </a:rPr>
              <a:t> Social </a:t>
            </a:r>
            <a:r>
              <a:rPr lang="sv-SE" dirty="0" err="1">
                <a:latin typeface="Cambria" panose="02040503050406030204" pitchFamily="18" charset="0"/>
              </a:rPr>
              <a:t>Protection</a:t>
            </a:r>
            <a:r>
              <a:rPr lang="sv-SE" dirty="0">
                <a:latin typeface="Cambria" panose="02040503050406030204" pitchFamily="18" charset="0"/>
              </a:rPr>
              <a:t> (CBSP /</a:t>
            </a:r>
            <a:r>
              <a:rPr lang="sv-SE" dirty="0" err="1">
                <a:latin typeface="Cambria" panose="02040503050406030204" pitchFamily="18" charset="0"/>
              </a:rPr>
              <a:t>Informal</a:t>
            </a:r>
            <a:r>
              <a:rPr lang="sv-SE" dirty="0">
                <a:latin typeface="Cambria" panose="02040503050406030204" pitchFamily="18" charset="0"/>
              </a:rPr>
              <a:t> Social </a:t>
            </a:r>
            <a:r>
              <a:rPr lang="sv-SE" dirty="0" err="1">
                <a:latin typeface="Cambria" panose="02040503050406030204" pitchFamily="18" charset="0"/>
              </a:rPr>
              <a:t>protection</a:t>
            </a:r>
            <a:r>
              <a:rPr lang="sv-SE" dirty="0">
                <a:latin typeface="Cambria" panose="02040503050406030204" pitchFamily="18" charset="0"/>
              </a:rPr>
              <a:t>) ?</a:t>
            </a:r>
          </a:p>
          <a:p>
            <a:pPr algn="just">
              <a:buFontTx/>
              <a:buChar char="-"/>
            </a:pPr>
            <a:r>
              <a:rPr lang="sv-SE" dirty="0" err="1">
                <a:latin typeface="Cambria" panose="02040503050406030204" pitchFamily="18" charset="0"/>
              </a:rPr>
              <a:t>What</a:t>
            </a:r>
            <a:r>
              <a:rPr lang="sv-SE" dirty="0">
                <a:latin typeface="Cambria" panose="02040503050406030204" pitchFamily="18" charset="0"/>
              </a:rPr>
              <a:t> is the Western /</a:t>
            </a:r>
            <a:r>
              <a:rPr lang="sv-SE" dirty="0" err="1">
                <a:latin typeface="Cambria" panose="02040503050406030204" pitchFamily="18" charset="0"/>
              </a:rPr>
              <a:t>Dorminant</a:t>
            </a:r>
            <a:r>
              <a:rPr lang="sv-SE" dirty="0">
                <a:latin typeface="Cambria" panose="02040503050406030204" pitchFamily="18" charset="0"/>
              </a:rPr>
              <a:t> </a:t>
            </a:r>
            <a:r>
              <a:rPr lang="sv-SE" dirty="0" err="1">
                <a:latin typeface="Cambria" panose="02040503050406030204" pitchFamily="18" charset="0"/>
              </a:rPr>
              <a:t>view</a:t>
            </a:r>
            <a:r>
              <a:rPr lang="sv-SE" dirty="0">
                <a:latin typeface="Cambria" panose="02040503050406030204" pitchFamily="18" charset="0"/>
              </a:rPr>
              <a:t> on Social </a:t>
            </a:r>
            <a:r>
              <a:rPr lang="sv-SE" dirty="0" err="1">
                <a:latin typeface="Cambria" panose="02040503050406030204" pitchFamily="18" charset="0"/>
              </a:rPr>
              <a:t>Protection</a:t>
            </a:r>
            <a:r>
              <a:rPr lang="sv-SE" dirty="0">
                <a:latin typeface="Cambria" panose="02040503050406030204" pitchFamily="18" charset="0"/>
              </a:rPr>
              <a:t> Provision?</a:t>
            </a:r>
          </a:p>
          <a:p>
            <a:pPr marL="0" indent="0" algn="just">
              <a:buNone/>
            </a:pPr>
            <a:r>
              <a:rPr lang="sv-SE" dirty="0">
                <a:latin typeface="Cambria" panose="02040503050406030204" pitchFamily="18" charset="0"/>
              </a:rPr>
              <a:t>  The World </a:t>
            </a:r>
            <a:r>
              <a:rPr lang="sv-SE" dirty="0" err="1">
                <a:latin typeface="Cambria" panose="02040503050406030204" pitchFamily="18" charset="0"/>
              </a:rPr>
              <a:t>Bank’s</a:t>
            </a:r>
            <a:r>
              <a:rPr lang="sv-SE" dirty="0">
                <a:latin typeface="Cambria" panose="02040503050406030204" pitchFamily="18" charset="0"/>
              </a:rPr>
              <a:t> Social Risk Management </a:t>
            </a:r>
            <a:r>
              <a:rPr lang="sv-SE" dirty="0" err="1">
                <a:latin typeface="Cambria" panose="02040503050406030204" pitchFamily="18" charset="0"/>
              </a:rPr>
              <a:t>Framework</a:t>
            </a:r>
            <a:r>
              <a:rPr lang="sv-SE" dirty="0">
                <a:latin typeface="Cambria" panose="02040503050406030204" pitchFamily="18" charset="0"/>
              </a:rPr>
              <a:t> (SRM)</a:t>
            </a:r>
          </a:p>
          <a:p>
            <a:pPr algn="just"/>
            <a:r>
              <a:rPr lang="sv-SE" b="1" dirty="0" err="1">
                <a:latin typeface="Cambria" panose="02040503050406030204" pitchFamily="18" charset="0"/>
              </a:rPr>
              <a:t>Two</a:t>
            </a:r>
            <a:r>
              <a:rPr lang="sv-SE" b="1" dirty="0">
                <a:latin typeface="Cambria" panose="02040503050406030204" pitchFamily="18" charset="0"/>
              </a:rPr>
              <a:t> </a:t>
            </a:r>
            <a:r>
              <a:rPr lang="sv-SE" b="1" dirty="0" err="1">
                <a:latin typeface="Cambria" panose="02040503050406030204" pitchFamily="18" charset="0"/>
              </a:rPr>
              <a:t>case</a:t>
            </a:r>
            <a:r>
              <a:rPr lang="sv-SE" b="1" dirty="0">
                <a:latin typeface="Cambria" panose="02040503050406030204" pitchFamily="18" charset="0"/>
              </a:rPr>
              <a:t> studies (BAMCULA and SN CHAUTAC).</a:t>
            </a:r>
          </a:p>
          <a:p>
            <a:pPr algn="just"/>
            <a:r>
              <a:rPr lang="en-US" b="1" dirty="0">
                <a:latin typeface="Cambria" panose="02040503050406030204" pitchFamily="18" charset="0"/>
              </a:rPr>
              <a:t>How did they address issues of vulnerability and poverty</a:t>
            </a:r>
            <a:r>
              <a:rPr lang="en-US" b="1" dirty="0" smtClean="0">
                <a:latin typeface="Cambria" panose="02040503050406030204" pitchFamily="18" charset="0"/>
              </a:rPr>
              <a:t>?</a:t>
            </a:r>
          </a:p>
          <a:p>
            <a:pPr algn="just"/>
            <a:r>
              <a:rPr lang="sv-SE" b="1" dirty="0" err="1" smtClean="0">
                <a:latin typeface="Cambria" panose="02040503050406030204" pitchFamily="18" charset="0"/>
              </a:rPr>
              <a:t>Platform</a:t>
            </a:r>
            <a:r>
              <a:rPr lang="sv-SE" b="1" dirty="0" smtClean="0">
                <a:latin typeface="Cambria" panose="02040503050406030204" pitchFamily="18" charset="0"/>
              </a:rPr>
              <a:t> /</a:t>
            </a:r>
            <a:r>
              <a:rPr lang="sv-SE" b="1" dirty="0" err="1" smtClean="0">
                <a:latin typeface="Cambria" panose="02040503050406030204" pitchFamily="18" charset="0"/>
              </a:rPr>
              <a:t>Pathway</a:t>
            </a:r>
            <a:r>
              <a:rPr lang="sv-SE" b="1" dirty="0" smtClean="0">
                <a:latin typeface="Cambria" panose="02040503050406030204" pitchFamily="18" charset="0"/>
              </a:rPr>
              <a:t> for </a:t>
            </a:r>
            <a:r>
              <a:rPr lang="sv-SE" b="1" dirty="0" err="1" smtClean="0">
                <a:latin typeface="Cambria" panose="02040503050406030204" pitchFamily="18" charset="0"/>
              </a:rPr>
              <a:t>Africa’s</a:t>
            </a:r>
            <a:r>
              <a:rPr lang="sv-SE" b="1" dirty="0" smtClean="0">
                <a:latin typeface="Cambria" panose="02040503050406030204" pitchFamily="18" charset="0"/>
              </a:rPr>
              <a:t> social </a:t>
            </a:r>
            <a:r>
              <a:rPr lang="sv-SE" b="1" dirty="0" err="1" smtClean="0">
                <a:latin typeface="Cambria" panose="02040503050406030204" pitchFamily="18" charset="0"/>
              </a:rPr>
              <a:t>development</a:t>
            </a:r>
            <a:r>
              <a:rPr lang="sv-SE" b="1" dirty="0" smtClean="0">
                <a:latin typeface="Cambria" panose="02040503050406030204" pitchFamily="18" charset="0"/>
              </a:rPr>
              <a:t>?</a:t>
            </a:r>
            <a:endParaRPr lang="en-US" dirty="0">
              <a:latin typeface="Cambria" panose="02040503050406030204" pitchFamily="18" charset="0"/>
            </a:endParaRPr>
          </a:p>
          <a:p>
            <a:pPr algn="just"/>
            <a:endParaRPr lang="en-US" dirty="0">
              <a:latin typeface="Cambria" panose="02040503050406030204" pitchFamily="18" charset="0"/>
            </a:endParaRPr>
          </a:p>
          <a:p>
            <a:endParaRPr lang="sv-SE" dirty="0">
              <a:latin typeface="Cambria" panose="02040503050406030204" pitchFamily="18" charset="0"/>
            </a:endParaRPr>
          </a:p>
          <a:p>
            <a:endParaRPr lang="sv-SE" dirty="0"/>
          </a:p>
          <a:p>
            <a:pPr marL="0" indent="0">
              <a:buNone/>
            </a:pPr>
            <a:endParaRPr lang="sv-SE" dirty="0"/>
          </a:p>
          <a:p>
            <a:endParaRPr lang="en-US" dirty="0"/>
          </a:p>
        </p:txBody>
      </p:sp>
    </p:spTree>
    <p:extLst>
      <p:ext uri="{BB962C8B-B14F-4D97-AF65-F5344CB8AC3E}">
        <p14:creationId xmlns:p14="http://schemas.microsoft.com/office/powerpoint/2010/main" val="2544734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latin typeface="Cambria" panose="02040503050406030204" pitchFamily="18" charset="0"/>
              </a:rPr>
              <a:t>What is Community–</a:t>
            </a:r>
            <a:r>
              <a:rPr lang="sv-SE" b="1" dirty="0" err="1">
                <a:latin typeface="Cambria" panose="02040503050406030204" pitchFamily="18" charset="0"/>
              </a:rPr>
              <a:t>Based</a:t>
            </a:r>
            <a:r>
              <a:rPr lang="sv-SE" b="1" dirty="0">
                <a:latin typeface="Cambria" panose="02040503050406030204" pitchFamily="18" charset="0"/>
              </a:rPr>
              <a:t> Social </a:t>
            </a:r>
            <a:r>
              <a:rPr lang="sv-SE" b="1" dirty="0" err="1">
                <a:latin typeface="Cambria" panose="02040503050406030204" pitchFamily="18" charset="0"/>
              </a:rPr>
              <a:t>Protection</a:t>
            </a:r>
            <a:r>
              <a:rPr lang="sv-SE" b="1" dirty="0">
                <a:latin typeface="Cambria" panose="02040503050406030204" pitchFamily="18" charset="0"/>
              </a:rPr>
              <a:t>?</a:t>
            </a:r>
            <a:endParaRPr lang="en-US" b="1" dirty="0">
              <a:latin typeface="Cambria" panose="02040503050406030204" pitchFamily="18" charset="0"/>
            </a:endParaRPr>
          </a:p>
        </p:txBody>
      </p:sp>
      <p:sp>
        <p:nvSpPr>
          <p:cNvPr id="3" name="Platshållare för innehåll 2"/>
          <p:cNvSpPr>
            <a:spLocks noGrp="1"/>
          </p:cNvSpPr>
          <p:nvPr>
            <p:ph idx="1"/>
          </p:nvPr>
        </p:nvSpPr>
        <p:spPr/>
        <p:txBody>
          <a:bodyPr/>
          <a:lstStyle/>
          <a:p>
            <a:endParaRPr lang="en-US" sz="2000" i="1" dirty="0">
              <a:latin typeface="Cambria" panose="02040503050406030204" pitchFamily="18" charset="0"/>
            </a:endParaRPr>
          </a:p>
          <a:p>
            <a:r>
              <a:rPr lang="en-US" sz="2000" i="1" dirty="0" smtClean="0"/>
              <a:t>“</a:t>
            </a:r>
            <a:r>
              <a:rPr lang="en-US" sz="2000" dirty="0" smtClean="0">
                <a:latin typeface="Cambria" panose="02040503050406030204" pitchFamily="18" charset="0"/>
                <a:ea typeface="Cambria" panose="02040503050406030204" pitchFamily="18" charset="0"/>
              </a:rPr>
              <a:t>Informal </a:t>
            </a:r>
            <a:r>
              <a:rPr lang="en-US" sz="2000" dirty="0">
                <a:latin typeface="Cambria" panose="02040503050406030204" pitchFamily="18" charset="0"/>
                <a:ea typeface="Cambria" panose="02040503050406030204" pitchFamily="18" charset="0"/>
              </a:rPr>
              <a:t>social protection involves a variety of transactions in which tangible and intangible resources are transferred to reduce risks. It usually manifests itself in the form of family or community-based systems, the purpose of which is to prevent or minimize risk, deprivation, and </a:t>
            </a:r>
            <a:r>
              <a:rPr lang="en-US" sz="2000" dirty="0" smtClean="0">
                <a:latin typeface="Cambria" panose="02040503050406030204" pitchFamily="18" charset="0"/>
                <a:ea typeface="Cambria" panose="02040503050406030204" pitchFamily="18" charset="0"/>
              </a:rPr>
              <a:t>poverty</a:t>
            </a:r>
            <a:r>
              <a:rPr lang="en-US" sz="2000" i="1" dirty="0" smtClean="0"/>
              <a:t>” </a:t>
            </a:r>
            <a:r>
              <a:rPr lang="en-US" sz="2000" i="1" dirty="0"/>
              <a:t>(</a:t>
            </a:r>
            <a:r>
              <a:rPr lang="en-US" sz="2000" i="1" dirty="0" err="1"/>
              <a:t>Bilecen</a:t>
            </a:r>
            <a:r>
              <a:rPr lang="en-US" sz="2000" i="1" dirty="0"/>
              <a:t>, 2013:4).</a:t>
            </a:r>
            <a:endParaRPr lang="sv-SE" sz="2000" dirty="0"/>
          </a:p>
          <a:p>
            <a:endParaRPr lang="en-US" sz="2000" dirty="0">
              <a:latin typeface="Cambria" panose="02040503050406030204" pitchFamily="18" charset="0"/>
            </a:endParaRPr>
          </a:p>
          <a:p>
            <a:r>
              <a:rPr lang="en-US" dirty="0">
                <a:latin typeface="Cambria" panose="02040503050406030204" pitchFamily="18" charset="0"/>
              </a:rPr>
              <a:t>Refer to all informal arrangements and mechanisms used </a:t>
            </a:r>
            <a:r>
              <a:rPr lang="en-US" dirty="0" smtClean="0"/>
              <a:t>!</a:t>
            </a:r>
          </a:p>
          <a:p>
            <a:endParaRPr lang="en-US" dirty="0"/>
          </a:p>
          <a:p>
            <a:r>
              <a:rPr lang="en-US" dirty="0"/>
              <a:t>Not (largely) regulated by the formal sector/economy / government!</a:t>
            </a:r>
          </a:p>
        </p:txBody>
      </p:sp>
    </p:spTree>
    <p:extLst>
      <p:ext uri="{BB962C8B-B14F-4D97-AF65-F5344CB8AC3E}">
        <p14:creationId xmlns:p14="http://schemas.microsoft.com/office/powerpoint/2010/main" val="1475056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a:latin typeface="Cambria" panose="02040503050406030204" pitchFamily="18" charset="0"/>
              </a:rPr>
              <a:t>The World Bank’s </a:t>
            </a:r>
            <a:r>
              <a:rPr lang="en-US" dirty="0" smtClean="0">
                <a:latin typeface="Cambria" panose="02040503050406030204" pitchFamily="18" charset="0"/>
              </a:rPr>
              <a:t>SRM</a:t>
            </a:r>
            <a:endParaRPr lang="en-US" dirty="0">
              <a:latin typeface="Cambria" panose="02040503050406030204" pitchFamily="18" charset="0"/>
            </a:endParaRPr>
          </a:p>
        </p:txBody>
      </p:sp>
      <p:sp>
        <p:nvSpPr>
          <p:cNvPr id="3" name="Platshållare för innehåll 2"/>
          <p:cNvSpPr>
            <a:spLocks noGrp="1"/>
          </p:cNvSpPr>
          <p:nvPr>
            <p:ph idx="1"/>
          </p:nvPr>
        </p:nvSpPr>
        <p:spPr/>
        <p:txBody>
          <a:bodyPr>
            <a:normAutofit lnSpcReduction="10000"/>
          </a:bodyPr>
          <a:lstStyle/>
          <a:p>
            <a:r>
              <a:rPr lang="en-US" sz="2000" b="1" dirty="0">
                <a:latin typeface="Cambria" panose="02040503050406030204" pitchFamily="18" charset="0"/>
              </a:rPr>
              <a:t>What is SRM? AND Link to the discourse on Welfare Provision</a:t>
            </a:r>
          </a:p>
          <a:p>
            <a:pPr marL="0" indent="0">
              <a:buNone/>
            </a:pPr>
            <a:r>
              <a:rPr lang="en-US" sz="2000" dirty="0">
                <a:latin typeface="Cambria" panose="02040503050406030204" pitchFamily="18" charset="0"/>
              </a:rPr>
              <a:t>Public interventions to (</a:t>
            </a:r>
            <a:r>
              <a:rPr lang="en-US" sz="2000" dirty="0" err="1">
                <a:latin typeface="Cambria" panose="02040503050406030204" pitchFamily="18" charset="0"/>
              </a:rPr>
              <a:t>i</a:t>
            </a:r>
            <a:r>
              <a:rPr lang="en-US" sz="2000" dirty="0">
                <a:latin typeface="Cambria" panose="02040503050406030204" pitchFamily="18" charset="0"/>
              </a:rPr>
              <a:t>) assist individuals, households, and communities better manage risk, and (ii) provide support to the critically poor (</a:t>
            </a:r>
            <a:r>
              <a:rPr lang="en-US" sz="2000" dirty="0" err="1">
                <a:latin typeface="Cambria" panose="02040503050406030204" pitchFamily="18" charset="0"/>
              </a:rPr>
              <a:t>Holzmann</a:t>
            </a:r>
            <a:r>
              <a:rPr lang="en-US" sz="2000" dirty="0">
                <a:latin typeface="Cambria" panose="02040503050406030204" pitchFamily="18" charset="0"/>
              </a:rPr>
              <a:t> and Jorgensen, 2000).</a:t>
            </a:r>
          </a:p>
          <a:p>
            <a:pPr marL="0" indent="0">
              <a:buNone/>
            </a:pPr>
            <a:endParaRPr lang="en-US" sz="2000" dirty="0">
              <a:latin typeface="Cambria" panose="02040503050406030204" pitchFamily="18" charset="0"/>
            </a:endParaRPr>
          </a:p>
          <a:p>
            <a:pPr marL="0" indent="0">
              <a:buNone/>
            </a:pPr>
            <a:r>
              <a:rPr lang="en-US" sz="2000" b="1" dirty="0" smtClean="0">
                <a:latin typeface="Cambria" panose="02040503050406030204" pitchFamily="18" charset="0"/>
              </a:rPr>
              <a:t>SRM Components</a:t>
            </a:r>
            <a:r>
              <a:rPr lang="en-US" sz="2000" b="1" dirty="0">
                <a:latin typeface="Cambria" panose="02040503050406030204" pitchFamily="18" charset="0"/>
              </a:rPr>
              <a:t>? </a:t>
            </a:r>
            <a:r>
              <a:rPr lang="en-US" sz="2000" dirty="0">
                <a:latin typeface="Cambria" panose="02040503050406030204" pitchFamily="18" charset="0"/>
              </a:rPr>
              <a:t>: </a:t>
            </a:r>
            <a:endParaRPr lang="en-US" sz="2000" dirty="0" smtClean="0">
              <a:latin typeface="Cambria" panose="02040503050406030204" pitchFamily="18" charset="0"/>
            </a:endParaRPr>
          </a:p>
          <a:p>
            <a:r>
              <a:rPr lang="en-US" sz="2000" dirty="0" smtClean="0">
                <a:latin typeface="Cambria" panose="02040503050406030204" pitchFamily="18" charset="0"/>
              </a:rPr>
              <a:t>Risk </a:t>
            </a:r>
            <a:r>
              <a:rPr lang="en-US" sz="2000" dirty="0">
                <a:latin typeface="Cambria" panose="02040503050406030204" pitchFamily="18" charset="0"/>
              </a:rPr>
              <a:t>management </a:t>
            </a:r>
            <a:r>
              <a:rPr lang="en-US" sz="2000" dirty="0" smtClean="0">
                <a:latin typeface="Cambria" panose="02040503050406030204" pitchFamily="18" charset="0"/>
              </a:rPr>
              <a:t>strategies(preventive, mitigating and coping) </a:t>
            </a:r>
          </a:p>
          <a:p>
            <a:r>
              <a:rPr lang="en-US" sz="2000" dirty="0" smtClean="0">
                <a:latin typeface="Cambria" panose="02040503050406030204" pitchFamily="18" charset="0"/>
              </a:rPr>
              <a:t>Preventive strategies used </a:t>
            </a:r>
            <a:r>
              <a:rPr lang="en-US" sz="2000" dirty="0">
                <a:latin typeface="Cambria" panose="02040503050406030204" pitchFamily="18" charset="0"/>
              </a:rPr>
              <a:t>before a risk occurs so that there is a decrease in the probability of a risk </a:t>
            </a:r>
            <a:r>
              <a:rPr lang="en-US" sz="2000" dirty="0" smtClean="0">
                <a:latin typeface="Cambria" panose="02040503050406030204" pitchFamily="18" charset="0"/>
              </a:rPr>
              <a:t>happening.</a:t>
            </a:r>
          </a:p>
          <a:p>
            <a:r>
              <a:rPr lang="en-US" sz="2000" dirty="0">
                <a:latin typeface="Cambria" panose="02040503050406030204" pitchFamily="18" charset="0"/>
              </a:rPr>
              <a:t>Mitigating strategies are employed to reduce the impact of a downside risk to individuals and households before their </a:t>
            </a:r>
            <a:r>
              <a:rPr lang="en-US" sz="2000" dirty="0" smtClean="0">
                <a:latin typeface="Cambria" panose="02040503050406030204" pitchFamily="18" charset="0"/>
              </a:rPr>
              <a:t>occurrence.</a:t>
            </a:r>
          </a:p>
          <a:p>
            <a:r>
              <a:rPr lang="en-US" sz="2000" dirty="0">
                <a:latin typeface="Cambria" panose="02040503050406030204" pitchFamily="18" charset="0"/>
              </a:rPr>
              <a:t>Coping strategies are used to reduce the impact of downside risks after the occurrence of a shock or hazard</a:t>
            </a:r>
            <a:endParaRPr lang="en-US" sz="2000" dirty="0" smtClean="0">
              <a:latin typeface="Cambria" panose="02040503050406030204" pitchFamily="18" charset="0"/>
            </a:endParaRPr>
          </a:p>
          <a:p>
            <a:r>
              <a:rPr lang="en-US" sz="2000" dirty="0">
                <a:latin typeface="Cambria" panose="02040503050406030204" pitchFamily="18" charset="0"/>
              </a:rPr>
              <a:t>A</a:t>
            </a:r>
            <a:r>
              <a:rPr lang="en-US" sz="2000" dirty="0" smtClean="0">
                <a:latin typeface="Cambria" panose="02040503050406030204" pitchFamily="18" charset="0"/>
              </a:rPr>
              <a:t>rrangements </a:t>
            </a:r>
            <a:r>
              <a:rPr lang="en-US" sz="2000" dirty="0">
                <a:latin typeface="Cambria" panose="02040503050406030204" pitchFamily="18" charset="0"/>
              </a:rPr>
              <a:t>and actors. </a:t>
            </a:r>
            <a:r>
              <a:rPr lang="en-US" sz="2000" dirty="0" smtClean="0">
                <a:latin typeface="Cambria" panose="02040503050406030204" pitchFamily="18" charset="0"/>
              </a:rPr>
              <a:t>(Public interventions)</a:t>
            </a:r>
            <a:endParaRPr lang="en-US" sz="2000" dirty="0">
              <a:latin typeface="Cambria" panose="02040503050406030204" pitchFamily="18" charset="0"/>
            </a:endParaRPr>
          </a:p>
          <a:p>
            <a:pPr marL="0" indent="0">
              <a:buNone/>
            </a:pPr>
            <a:endParaRPr lang="en-US" sz="2000" dirty="0">
              <a:latin typeface="Cambria" panose="02040503050406030204" pitchFamily="18" charset="0"/>
            </a:endParaRPr>
          </a:p>
        </p:txBody>
      </p:sp>
    </p:spTree>
    <p:extLst>
      <p:ext uri="{BB962C8B-B14F-4D97-AF65-F5344CB8AC3E}">
        <p14:creationId xmlns:p14="http://schemas.microsoft.com/office/powerpoint/2010/main" val="1273610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00456" y="310261"/>
            <a:ext cx="10515600" cy="1325563"/>
          </a:xfrm>
        </p:spPr>
        <p:txBody>
          <a:bodyPr>
            <a:normAutofit/>
          </a:bodyPr>
          <a:lstStyle/>
          <a:p>
            <a:r>
              <a:rPr lang="en-US" b="1" dirty="0">
                <a:latin typeface="Cambria" panose="02040503050406030204" pitchFamily="18" charset="0"/>
              </a:rPr>
              <a:t>The </a:t>
            </a:r>
            <a:r>
              <a:rPr lang="en-US" b="1" dirty="0" smtClean="0">
                <a:latin typeface="Cambria" panose="02040503050406030204" pitchFamily="18" charset="0"/>
              </a:rPr>
              <a:t>case studies? BAMCULA and  </a:t>
            </a:r>
            <a:r>
              <a:rPr lang="en-US" b="1" dirty="0">
                <a:latin typeface="Cambria" panose="02040503050406030204" pitchFamily="18" charset="0"/>
              </a:rPr>
              <a:t>SN </a:t>
            </a:r>
            <a:r>
              <a:rPr lang="en-US" b="1" dirty="0" smtClean="0">
                <a:latin typeface="Cambria" panose="02040503050406030204" pitchFamily="18" charset="0"/>
              </a:rPr>
              <a:t>CHAUTAC</a:t>
            </a:r>
            <a:r>
              <a:rPr lang="en-US" sz="2800" b="1" dirty="0" smtClean="0">
                <a:latin typeface="Cambria" panose="02040503050406030204" pitchFamily="18" charset="0"/>
              </a:rPr>
              <a:t> (</a:t>
            </a:r>
            <a:r>
              <a:rPr lang="en-US" sz="2800" b="1" dirty="0" err="1" smtClean="0">
                <a:latin typeface="Cambria" panose="02040503050406030204" pitchFamily="18" charset="0"/>
              </a:rPr>
              <a:t>Buea</a:t>
            </a:r>
            <a:r>
              <a:rPr lang="en-US" sz="2800" b="1" dirty="0" smtClean="0">
                <a:latin typeface="Cambria" panose="02040503050406030204" pitchFamily="18" charset="0"/>
              </a:rPr>
              <a:t> Municipality)</a:t>
            </a:r>
            <a:endParaRPr lang="en-US" sz="2800" b="1" dirty="0"/>
          </a:p>
        </p:txBody>
      </p:sp>
      <p:sp>
        <p:nvSpPr>
          <p:cNvPr id="3" name="Platshållare för innehåll 2"/>
          <p:cNvSpPr>
            <a:spLocks noGrp="1"/>
          </p:cNvSpPr>
          <p:nvPr>
            <p:ph idx="1"/>
          </p:nvPr>
        </p:nvSpPr>
        <p:spPr>
          <a:xfrm>
            <a:off x="600456" y="1635824"/>
            <a:ext cx="10753344" cy="4541139"/>
          </a:xfrm>
        </p:spPr>
        <p:txBody>
          <a:bodyPr>
            <a:normAutofit/>
          </a:bodyPr>
          <a:lstStyle/>
          <a:p>
            <a:r>
              <a:rPr lang="en-US" b="1" dirty="0">
                <a:latin typeface="Cambria" panose="02040503050406030204" pitchFamily="18" charset="0"/>
              </a:rPr>
              <a:t>How did BAMCULA Address  Issues related  to Members’  Vulnerability and Poverty</a:t>
            </a:r>
            <a:r>
              <a:rPr lang="en-US" b="1" dirty="0" smtClean="0">
                <a:latin typeface="Cambria" panose="02040503050406030204" pitchFamily="18" charset="0"/>
              </a:rPr>
              <a:t>?</a:t>
            </a:r>
          </a:p>
          <a:p>
            <a:r>
              <a:rPr lang="en-US" sz="2000" dirty="0" smtClean="0">
                <a:latin typeface="Cambria" panose="02040503050406030204" pitchFamily="18" charset="0"/>
              </a:rPr>
              <a:t>First BAMCULA resources in the form of : </a:t>
            </a:r>
            <a:r>
              <a:rPr lang="en-US" sz="2000" dirty="0">
                <a:latin typeface="Cambria" panose="02040503050406030204" pitchFamily="18" charset="0"/>
              </a:rPr>
              <a:t>cash payments as soft loans, cash payments as social assistance, and </a:t>
            </a:r>
            <a:r>
              <a:rPr lang="en-US" sz="2000" dirty="0" smtClean="0">
                <a:latin typeface="Cambria" panose="02040503050406030204" pitchFamily="18" charset="0"/>
              </a:rPr>
              <a:t>In-kind social assistance. (Immediate and Short-term outcomes)</a:t>
            </a:r>
          </a:p>
          <a:p>
            <a:r>
              <a:rPr lang="en-US" sz="2000" dirty="0" smtClean="0">
                <a:latin typeface="Cambria" panose="02040503050406030204" pitchFamily="18" charset="0"/>
              </a:rPr>
              <a:t>Cash payments helped to smooth household consumption and expenses.</a:t>
            </a:r>
          </a:p>
          <a:p>
            <a:r>
              <a:rPr lang="en-US" sz="2000" dirty="0" smtClean="0">
                <a:latin typeface="Cambria" panose="02040503050406030204" pitchFamily="18" charset="0"/>
              </a:rPr>
              <a:t>Cash payments as  social assistance  associated with </a:t>
            </a:r>
            <a:r>
              <a:rPr lang="en-US" sz="2000" dirty="0">
                <a:latin typeface="Cambria" panose="02040503050406030204" pitchFamily="18" charset="0"/>
              </a:rPr>
              <a:t>alleviating unanticipated individual and household consumption and </a:t>
            </a:r>
            <a:r>
              <a:rPr lang="en-US" sz="2000" dirty="0" smtClean="0">
                <a:latin typeface="Cambria" panose="02040503050406030204" pitchFamily="18" charset="0"/>
              </a:rPr>
              <a:t>expenses.</a:t>
            </a:r>
          </a:p>
          <a:p>
            <a:r>
              <a:rPr lang="en-US" sz="2000" dirty="0">
                <a:latin typeface="Cambria" panose="02040503050406030204" pitchFamily="18" charset="0"/>
              </a:rPr>
              <a:t>In-kind resources </a:t>
            </a:r>
            <a:r>
              <a:rPr lang="en-US" sz="2000" dirty="0" smtClean="0">
                <a:latin typeface="Cambria" panose="02040503050406030204" pitchFamily="18" charset="0"/>
              </a:rPr>
              <a:t> </a:t>
            </a:r>
            <a:r>
              <a:rPr lang="en-US" sz="2000" dirty="0">
                <a:latin typeface="Cambria" panose="02040503050406030204" pitchFamily="18" charset="0"/>
              </a:rPr>
              <a:t>contributed towards increasing beneficiaries’ savings and investment.</a:t>
            </a:r>
            <a:br>
              <a:rPr lang="en-US" sz="2000" dirty="0">
                <a:latin typeface="Cambria" panose="02040503050406030204" pitchFamily="18" charset="0"/>
              </a:rPr>
            </a:br>
            <a:endParaRPr lang="en-US" sz="2000" dirty="0">
              <a:latin typeface="Cambria" panose="02040503050406030204" pitchFamily="18" charset="0"/>
            </a:endParaRPr>
          </a:p>
          <a:p>
            <a:endParaRPr lang="en-US" b="1" dirty="0">
              <a:latin typeface="Cambria" panose="02040503050406030204" pitchFamily="18" charset="0"/>
            </a:endParaRPr>
          </a:p>
        </p:txBody>
      </p:sp>
    </p:spTree>
    <p:extLst>
      <p:ext uri="{BB962C8B-B14F-4D97-AF65-F5344CB8AC3E}">
        <p14:creationId xmlns:p14="http://schemas.microsoft.com/office/powerpoint/2010/main" val="2873194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en-US" sz="2800" b="1" dirty="0">
                <a:latin typeface="Cambria" panose="02040503050406030204" pitchFamily="18" charset="0"/>
                <a:ea typeface="Cambria" panose="02040503050406030204" pitchFamily="18" charset="0"/>
              </a:rPr>
              <a:t>How did BAMCULA Address  Issues related  to Members’  Vulnerability and Poverty</a:t>
            </a:r>
            <a:r>
              <a:rPr lang="en-US" sz="2800" b="1" dirty="0" smtClean="0">
                <a:latin typeface="Cambria" panose="02040503050406030204" pitchFamily="18" charset="0"/>
                <a:ea typeface="Cambria" panose="02040503050406030204" pitchFamily="18" charset="0"/>
              </a:rPr>
              <a:t>?(short and long-term social outcomes)</a:t>
            </a:r>
            <a:r>
              <a:rPr lang="en-US" sz="2800" b="1" dirty="0">
                <a:latin typeface="Cambria" panose="02040503050406030204" pitchFamily="18" charset="0"/>
                <a:ea typeface="Cambria" panose="02040503050406030204" pitchFamily="18" charset="0"/>
              </a:rPr>
              <a:t/>
            </a:r>
            <a:br>
              <a:rPr lang="en-US" sz="2800" b="1" dirty="0">
                <a:latin typeface="Cambria" panose="02040503050406030204" pitchFamily="18" charset="0"/>
                <a:ea typeface="Cambria" panose="02040503050406030204" pitchFamily="18" charset="0"/>
              </a:rPr>
            </a:br>
            <a:endParaRPr lang="en-US" sz="2800" b="1" dirty="0">
              <a:latin typeface="Cambria" panose="02040503050406030204" pitchFamily="18" charset="0"/>
              <a:ea typeface="Cambria" panose="02040503050406030204" pitchFamily="18" charset="0"/>
            </a:endParaRPr>
          </a:p>
        </p:txBody>
      </p:sp>
      <p:sp>
        <p:nvSpPr>
          <p:cNvPr id="3" name="Platshållare för innehåll 2"/>
          <p:cNvSpPr>
            <a:spLocks noGrp="1"/>
          </p:cNvSpPr>
          <p:nvPr>
            <p:ph idx="1"/>
          </p:nvPr>
        </p:nvSpPr>
        <p:spPr/>
        <p:txBody>
          <a:bodyPr>
            <a:normAutofit/>
          </a:bodyPr>
          <a:lstStyle/>
          <a:p>
            <a:pPr marL="0" indent="0">
              <a:buNone/>
            </a:pPr>
            <a:r>
              <a:rPr lang="sv-SE" sz="2000" b="1" dirty="0">
                <a:latin typeface="Cambria" panose="02040503050406030204" pitchFamily="18" charset="0"/>
              </a:rPr>
              <a:t> </a:t>
            </a:r>
            <a:endParaRPr lang="sv-SE" sz="2000" b="1" dirty="0" smtClean="0">
              <a:latin typeface="Cambria" panose="02040503050406030204" pitchFamily="18" charset="0"/>
            </a:endParaRPr>
          </a:p>
          <a:p>
            <a:r>
              <a:rPr lang="en-US" sz="2000" dirty="0" smtClean="0">
                <a:latin typeface="Cambria" panose="02040503050406030204" pitchFamily="18" charset="0"/>
              </a:rPr>
              <a:t>BAMCULA </a:t>
            </a:r>
            <a:r>
              <a:rPr lang="en-US" sz="2000" dirty="0">
                <a:latin typeface="Cambria" panose="02040503050406030204" pitchFamily="18" charset="0"/>
              </a:rPr>
              <a:t>resources were associated with positive changes in three key </a:t>
            </a:r>
            <a:r>
              <a:rPr lang="en-US" sz="2000" b="1" dirty="0">
                <a:latin typeface="Cambria" panose="02040503050406030204" pitchFamily="18" charset="0"/>
              </a:rPr>
              <a:t>social areas</a:t>
            </a:r>
            <a:r>
              <a:rPr lang="en-US" sz="2000" dirty="0">
                <a:latin typeface="Cambria" panose="02040503050406030204" pitchFamily="18" charset="0"/>
              </a:rPr>
              <a:t>: </a:t>
            </a:r>
            <a:r>
              <a:rPr lang="en-US" sz="2000" dirty="0" smtClean="0">
                <a:latin typeface="Cambria" panose="02040503050406030204" pitchFamily="18" charset="0"/>
              </a:rPr>
              <a:t>health </a:t>
            </a:r>
            <a:r>
              <a:rPr lang="en-US" sz="2000" dirty="0">
                <a:latin typeface="Cambria" panose="02040503050406030204" pitchFamily="18" charset="0"/>
              </a:rPr>
              <a:t>and nutrition, education, and social inclusion of </a:t>
            </a:r>
            <a:r>
              <a:rPr lang="en-US" sz="2000" dirty="0" smtClean="0">
                <a:latin typeface="Cambria" panose="02040503050406030204" pitchFamily="18" charset="0"/>
              </a:rPr>
              <a:t>members</a:t>
            </a:r>
            <a:r>
              <a:rPr lang="en-US" sz="2000" b="1" dirty="0" smtClean="0">
                <a:latin typeface="Cambria" panose="02040503050406030204" pitchFamily="18" charset="0"/>
              </a:rPr>
              <a:t>.</a:t>
            </a:r>
          </a:p>
          <a:p>
            <a:r>
              <a:rPr lang="en-US" sz="2000" dirty="0">
                <a:latin typeface="Cambria" panose="02040503050406030204" pitchFamily="18" charset="0"/>
              </a:rPr>
              <a:t>First, BAMCULA resources improved the health and nutrition of beneficiaries’ </a:t>
            </a:r>
            <a:r>
              <a:rPr lang="en-US" sz="2000" dirty="0" smtClean="0">
                <a:latin typeface="Cambria" panose="02040503050406030204" pitchFamily="18" charset="0"/>
              </a:rPr>
              <a:t>households. Spending on medicines and medical bills.</a:t>
            </a:r>
          </a:p>
          <a:p>
            <a:r>
              <a:rPr lang="en-US" sz="2000" dirty="0">
                <a:latin typeface="Cambria" panose="02040503050406030204" pitchFamily="18" charset="0"/>
              </a:rPr>
              <a:t>Second</a:t>
            </a:r>
            <a:r>
              <a:rPr lang="en-US" sz="2000" dirty="0" smtClean="0">
                <a:latin typeface="Cambria" panose="02040503050406030204" pitchFamily="18" charset="0"/>
              </a:rPr>
              <a:t>, </a:t>
            </a:r>
            <a:r>
              <a:rPr lang="en-US" sz="2000" dirty="0">
                <a:latin typeface="Cambria" panose="02040503050406030204" pitchFamily="18" charset="0"/>
              </a:rPr>
              <a:t>BAMCULA resources were associated with making a positive contribution towards education attendance and resourcing. Beneficiaries spent a major part of cash loans for tuition fees, and school materials such as books, pens, school bags for household </a:t>
            </a:r>
            <a:r>
              <a:rPr lang="en-US" sz="2000" dirty="0" smtClean="0">
                <a:latin typeface="Cambria" panose="02040503050406030204" pitchFamily="18" charset="0"/>
              </a:rPr>
              <a:t>dependents.</a:t>
            </a:r>
          </a:p>
          <a:p>
            <a:r>
              <a:rPr lang="en-US" sz="2000" dirty="0">
                <a:latin typeface="Cambria" panose="02040503050406030204" pitchFamily="18" charset="0"/>
              </a:rPr>
              <a:t>Third, </a:t>
            </a:r>
            <a:r>
              <a:rPr lang="en-US" sz="2000" dirty="0" smtClean="0">
                <a:latin typeface="Cambria" panose="02040503050406030204" pitchFamily="18" charset="0"/>
              </a:rPr>
              <a:t>BAMCULA </a:t>
            </a:r>
            <a:r>
              <a:rPr lang="en-US" sz="2000" dirty="0">
                <a:latin typeface="Cambria" panose="02040503050406030204" pitchFamily="18" charset="0"/>
              </a:rPr>
              <a:t>positively contributed to the social inclusion of beneficiaries and their household by providing a social platform where beneficiaries networked and built their social capital and community linkages</a:t>
            </a:r>
          </a:p>
        </p:txBody>
      </p:sp>
    </p:spTree>
    <p:extLst>
      <p:ext uri="{BB962C8B-B14F-4D97-AF65-F5344CB8AC3E}">
        <p14:creationId xmlns:p14="http://schemas.microsoft.com/office/powerpoint/2010/main" val="1809591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en-US" sz="2800" b="1" dirty="0">
                <a:latin typeface="Cambria" panose="02040503050406030204" pitchFamily="18" charset="0"/>
              </a:rPr>
              <a:t>How did BAMCULA Address  Issues related  to Members’  Vulnerability and Poverty?(short and long-term </a:t>
            </a:r>
            <a:r>
              <a:rPr lang="en-US" sz="2800" b="1" dirty="0" smtClean="0">
                <a:latin typeface="Cambria" panose="02040503050406030204" pitchFamily="18" charset="0"/>
              </a:rPr>
              <a:t>economic, cultural and political </a:t>
            </a:r>
            <a:r>
              <a:rPr lang="en-US" sz="2800" b="1" dirty="0">
                <a:latin typeface="Cambria" panose="02040503050406030204" pitchFamily="18" charset="0"/>
              </a:rPr>
              <a:t>outcomes</a:t>
            </a:r>
            <a:r>
              <a:rPr lang="en-US" sz="2800" b="1" dirty="0" smtClean="0">
                <a:latin typeface="Cambria" panose="02040503050406030204" pitchFamily="18" charset="0"/>
              </a:rPr>
              <a:t>).</a:t>
            </a:r>
            <a:r>
              <a:rPr lang="en-US" sz="2800" b="1" dirty="0">
                <a:latin typeface="Cambria" panose="02040503050406030204" pitchFamily="18" charset="0"/>
              </a:rPr>
              <a:t/>
            </a:r>
            <a:br>
              <a:rPr lang="en-US" sz="2800" b="1" dirty="0">
                <a:latin typeface="Cambria" panose="02040503050406030204" pitchFamily="18" charset="0"/>
              </a:rPr>
            </a:br>
            <a:endParaRPr lang="en-US" sz="2800" b="1" dirty="0">
              <a:latin typeface="Cambria" panose="02040503050406030204" pitchFamily="18" charset="0"/>
            </a:endParaRPr>
          </a:p>
        </p:txBody>
      </p:sp>
      <p:sp>
        <p:nvSpPr>
          <p:cNvPr id="3" name="Platshållare för innehåll 2"/>
          <p:cNvSpPr>
            <a:spLocks noGrp="1"/>
          </p:cNvSpPr>
          <p:nvPr>
            <p:ph idx="1"/>
          </p:nvPr>
        </p:nvSpPr>
        <p:spPr>
          <a:xfrm>
            <a:off x="838200" y="1825625"/>
            <a:ext cx="10475976" cy="4351338"/>
          </a:xfrm>
        </p:spPr>
        <p:txBody>
          <a:bodyPr>
            <a:normAutofit/>
          </a:bodyPr>
          <a:lstStyle/>
          <a:p>
            <a:r>
              <a:rPr lang="en-US" sz="2000" dirty="0" smtClean="0">
                <a:latin typeface="Cambria" panose="02040503050406030204" pitchFamily="18" charset="0"/>
              </a:rPr>
              <a:t>Cash </a:t>
            </a:r>
            <a:r>
              <a:rPr lang="en-US" sz="2000" dirty="0">
                <a:latin typeface="Cambria" panose="02040503050406030204" pitchFamily="18" charset="0"/>
              </a:rPr>
              <a:t>payments received from BAMCULA were also associated with increasing the savings and investment potential of beneficiaries. To be eligible to borrow money from the Association’s provident fund (Njangi), BAMCULA beneficiaries were required to save </a:t>
            </a:r>
            <a:r>
              <a:rPr lang="en-US" sz="2000" dirty="0" smtClean="0">
                <a:latin typeface="Cambria" panose="02040503050406030204" pitchFamily="18" charset="0"/>
              </a:rPr>
              <a:t>consistently.</a:t>
            </a:r>
          </a:p>
          <a:p>
            <a:r>
              <a:rPr lang="en-US" sz="2000" dirty="0">
                <a:latin typeface="Cambria" panose="02040503050406030204" pitchFamily="18" charset="0"/>
              </a:rPr>
              <a:t>The BAMCULA scheme had some potential to empower vulnerable beneficiaries including youth and women</a:t>
            </a:r>
            <a:r>
              <a:rPr lang="en-US" sz="2000" dirty="0" smtClean="0">
                <a:latin typeface="Cambria" panose="02040503050406030204" pitchFamily="18" charset="0"/>
              </a:rPr>
              <a:t>.( counselling, mentorship).</a:t>
            </a:r>
          </a:p>
          <a:p>
            <a:r>
              <a:rPr lang="en-US" sz="2000" dirty="0">
                <a:latin typeface="Cambria" panose="02040503050406030204" pitchFamily="18" charset="0"/>
              </a:rPr>
              <a:t>The BAMCULA social protection </a:t>
            </a:r>
            <a:r>
              <a:rPr lang="en-US" sz="2000" dirty="0" smtClean="0">
                <a:latin typeface="Cambria" panose="02040503050406030204" pitchFamily="18" charset="0"/>
              </a:rPr>
              <a:t>schemes </a:t>
            </a:r>
            <a:r>
              <a:rPr lang="en-US" sz="2000" dirty="0">
                <a:latin typeface="Cambria" panose="02040503050406030204" pitchFamily="18" charset="0"/>
              </a:rPr>
              <a:t>provided a platform where beneficiaries could debate on local and national politics, providing a space where social contracts could be revisited and </a:t>
            </a:r>
            <a:r>
              <a:rPr lang="en-US" sz="2000" dirty="0" smtClean="0">
                <a:latin typeface="Cambria" panose="02040503050406030204" pitchFamily="18" charset="0"/>
              </a:rPr>
              <a:t>re-evaluated. </a:t>
            </a:r>
            <a:endParaRPr lang="en-US" sz="2000" dirty="0">
              <a:latin typeface="Cambria" panose="02040503050406030204" pitchFamily="18" charset="0"/>
            </a:endParaRPr>
          </a:p>
        </p:txBody>
      </p:sp>
    </p:spTree>
    <p:extLst>
      <p:ext uri="{BB962C8B-B14F-4D97-AF65-F5344CB8AC3E}">
        <p14:creationId xmlns:p14="http://schemas.microsoft.com/office/powerpoint/2010/main" val="2570143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US" sz="2200" b="1" dirty="0">
                <a:latin typeface="Cambria" panose="02040503050406030204" pitchFamily="18" charset="0"/>
                <a:ea typeface="Cambria" panose="02040503050406030204" pitchFamily="18" charset="0"/>
              </a:rPr>
              <a:t>How did </a:t>
            </a:r>
            <a:r>
              <a:rPr lang="en-US" sz="2200" b="1" dirty="0" smtClean="0">
                <a:latin typeface="Cambria" panose="02040503050406030204" pitchFamily="18" charset="0"/>
                <a:ea typeface="Cambria" panose="02040503050406030204" pitchFamily="18" charset="0"/>
              </a:rPr>
              <a:t>SN CHAUTAC Address  </a:t>
            </a:r>
            <a:r>
              <a:rPr lang="en-US" sz="2200" b="1" dirty="0">
                <a:latin typeface="Cambria" panose="02040503050406030204" pitchFamily="18" charset="0"/>
                <a:ea typeface="Cambria" panose="02040503050406030204" pitchFamily="18" charset="0"/>
              </a:rPr>
              <a:t>Issues related  to Members’  Vulnerability and Poverty</a:t>
            </a:r>
            <a:r>
              <a:rPr lang="en-US" sz="2200" b="1" dirty="0" smtClean="0">
                <a:latin typeface="Cambria" panose="02040503050406030204" pitchFamily="18" charset="0"/>
                <a:ea typeface="Cambria" panose="02040503050406030204" pitchFamily="18" charset="0"/>
              </a:rPr>
              <a:t>?</a:t>
            </a:r>
            <a:r>
              <a:rPr lang="en-US" dirty="0"/>
              <a:t/>
            </a:r>
            <a:br>
              <a:rPr lang="en-US" dirty="0"/>
            </a:br>
            <a:endParaRPr lang="sv-SE" dirty="0"/>
          </a:p>
        </p:txBody>
      </p:sp>
      <p:sp>
        <p:nvSpPr>
          <p:cNvPr id="3" name="Platshållare för innehåll 2"/>
          <p:cNvSpPr>
            <a:spLocks noGrp="1"/>
          </p:cNvSpPr>
          <p:nvPr>
            <p:ph idx="1"/>
          </p:nvPr>
        </p:nvSpPr>
        <p:spPr/>
        <p:txBody>
          <a:bodyPr>
            <a:normAutofit/>
          </a:bodyPr>
          <a:lstStyle/>
          <a:p>
            <a:r>
              <a:rPr lang="en-US" sz="2000" dirty="0">
                <a:latin typeface="Cambria" panose="02040503050406030204" pitchFamily="18" charset="0"/>
                <a:ea typeface="Cambria" panose="02040503050406030204" pitchFamily="18" charset="0"/>
              </a:rPr>
              <a:t>Firstly, interviewee responses highlighted that SN CHAUTAC beneficiaries and their close relatives received cash as social assistance for specific life events involving short and long-term illnesses including </a:t>
            </a:r>
            <a:r>
              <a:rPr lang="en-US" sz="2000" dirty="0" smtClean="0">
                <a:latin typeface="Cambria" panose="02040503050406030204" pitchFamily="18" charset="0"/>
                <a:ea typeface="Cambria" panose="02040503050406030204" pitchFamily="18" charset="0"/>
              </a:rPr>
              <a:t>hospitalization.</a:t>
            </a:r>
          </a:p>
          <a:p>
            <a:r>
              <a:rPr lang="en-US" sz="2000" dirty="0">
                <a:latin typeface="Cambria" panose="02040503050406030204" pitchFamily="18" charset="0"/>
                <a:ea typeface="Cambria" panose="02040503050406030204" pitchFamily="18" charset="0"/>
              </a:rPr>
              <a:t>Secondly, SN CHAUTAC beneficiaries received in-kind goods to help manage shocks and stresses. These in-kind goods were provided to beneficiaries for specific purposes and events, including the birth of children by female beneficiaries or their spouses as well as the death </a:t>
            </a:r>
            <a:r>
              <a:rPr lang="en-US" sz="2000" dirty="0" smtClean="0">
                <a:latin typeface="Cambria" panose="02040503050406030204" pitchFamily="18" charset="0"/>
                <a:ea typeface="Cambria" panose="02040503050406030204" pitchFamily="18" charset="0"/>
              </a:rPr>
              <a:t>and </a:t>
            </a:r>
            <a:r>
              <a:rPr lang="en-US" sz="2000" dirty="0">
                <a:latin typeface="Cambria" panose="02040503050406030204" pitchFamily="18" charset="0"/>
                <a:ea typeface="Cambria" panose="02040503050406030204" pitchFamily="18" charset="0"/>
              </a:rPr>
              <a:t>burial of any registered </a:t>
            </a:r>
            <a:r>
              <a:rPr lang="en-US" sz="2000" dirty="0" smtClean="0">
                <a:latin typeface="Cambria" panose="02040503050406030204" pitchFamily="18" charset="0"/>
                <a:ea typeface="Cambria" panose="02040503050406030204" pitchFamily="18" charset="0"/>
              </a:rPr>
              <a:t>beneficiary.</a:t>
            </a:r>
          </a:p>
          <a:p>
            <a:r>
              <a:rPr lang="en-US" sz="2000" dirty="0">
                <a:latin typeface="Cambria" panose="02040503050406030204" pitchFamily="18" charset="0"/>
                <a:ea typeface="Cambria" panose="02040503050406030204" pitchFamily="18" charset="0"/>
              </a:rPr>
              <a:t>Thirdly, beneficiaries used in-kind services in the form of advice from SN CHAUTAC to manage shocks and hazards. In-kind services constituted a major part of the resources provided by the association</a:t>
            </a:r>
            <a:r>
              <a:rPr lang="en-US" sz="2000" dirty="0" smtClean="0">
                <a:latin typeface="Cambria" panose="02040503050406030204" pitchFamily="18" charset="0"/>
                <a:ea typeface="Cambria" panose="02040503050406030204" pitchFamily="18" charset="0"/>
              </a:rPr>
              <a:t>.(Training, counselling, </a:t>
            </a:r>
            <a:endParaRPr lang="sv-SE"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0853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en-US" sz="2700" b="1" dirty="0">
                <a:latin typeface="Cambria" panose="02040503050406030204" pitchFamily="18" charset="0"/>
              </a:rPr>
              <a:t>How did SN CHAUTAC Address  Issues related  to Members’  Vulnerability and Poverty</a:t>
            </a:r>
            <a:r>
              <a:rPr lang="en-US" dirty="0"/>
              <a:t>?</a:t>
            </a:r>
          </a:p>
        </p:txBody>
      </p:sp>
      <p:sp>
        <p:nvSpPr>
          <p:cNvPr id="3" name="Platshållare för innehåll 2"/>
          <p:cNvSpPr>
            <a:spLocks noGrp="1"/>
          </p:cNvSpPr>
          <p:nvPr>
            <p:ph idx="1"/>
          </p:nvPr>
        </p:nvSpPr>
        <p:spPr/>
        <p:txBody>
          <a:bodyPr>
            <a:normAutofit/>
          </a:bodyPr>
          <a:lstStyle/>
          <a:p>
            <a:r>
              <a:rPr lang="en-US" sz="2000" dirty="0">
                <a:latin typeface="Cambria" panose="02040503050406030204" pitchFamily="18" charset="0"/>
              </a:rPr>
              <a:t>Socio-economic outcomes: Interviewee evidence also suggested that both cash and in-kind resources were associated with different socio-economic and occupational outcomes shaping the capacity of beneficiaries to manage both household and community shocks and hazards. Interviewee responses suggested that cash social assistance was associated with three key </a:t>
            </a:r>
            <a:r>
              <a:rPr lang="en-US" sz="2000" dirty="0" smtClean="0">
                <a:latin typeface="Cambria" panose="02040503050406030204" pitchFamily="18" charset="0"/>
              </a:rPr>
              <a:t>social </a:t>
            </a:r>
            <a:r>
              <a:rPr lang="en-US" sz="2000" dirty="0">
                <a:latin typeface="Cambria" panose="02040503050406030204" pitchFamily="18" charset="0"/>
              </a:rPr>
              <a:t>indicators: health, environment, and social inclusion of </a:t>
            </a:r>
            <a:r>
              <a:rPr lang="en-US" sz="2000" dirty="0" smtClean="0">
                <a:latin typeface="Cambria" panose="02040503050406030204" pitchFamily="18" charset="0"/>
              </a:rPr>
              <a:t>members:</a:t>
            </a:r>
          </a:p>
          <a:p>
            <a:r>
              <a:rPr lang="sv-SE" sz="2000" dirty="0" smtClean="0">
                <a:latin typeface="Cambria" panose="02040503050406030204" pitchFamily="18" charset="0"/>
              </a:rPr>
              <a:t>Health:</a:t>
            </a:r>
            <a:r>
              <a:rPr lang="en-US" sz="2000" dirty="0">
                <a:latin typeface="Cambria" panose="02040503050406030204" pitchFamily="18" charset="0"/>
              </a:rPr>
              <a:t>. First, SN CHAUTAC resources contributed to alleviating the health status of beneficiaries and their close </a:t>
            </a:r>
            <a:r>
              <a:rPr lang="en-US" sz="2000" dirty="0" smtClean="0">
                <a:latin typeface="Cambria" panose="02040503050406030204" pitchFamily="18" charset="0"/>
              </a:rPr>
              <a:t>relatives.</a:t>
            </a:r>
          </a:p>
          <a:p>
            <a:r>
              <a:rPr lang="en-US" sz="2000" dirty="0">
                <a:latin typeface="Cambria" panose="02040503050406030204" pitchFamily="18" charset="0"/>
              </a:rPr>
              <a:t>Second, SN CHAUTAC resources were associated with positive contributions for the environment and public/private safety in the </a:t>
            </a:r>
            <a:r>
              <a:rPr lang="en-US" sz="2000" dirty="0" err="1">
                <a:latin typeface="Cambria" panose="02040503050406030204" pitchFamily="18" charset="0"/>
              </a:rPr>
              <a:t>Buea</a:t>
            </a:r>
            <a:r>
              <a:rPr lang="en-US" sz="2000" dirty="0">
                <a:latin typeface="Cambria" panose="02040503050406030204" pitchFamily="18" charset="0"/>
              </a:rPr>
              <a:t> Municipality. </a:t>
            </a:r>
            <a:r>
              <a:rPr lang="en-US" sz="2000" dirty="0" smtClean="0">
                <a:latin typeface="Cambria" panose="02040503050406030204" pitchFamily="18" charset="0"/>
              </a:rPr>
              <a:t>( Alleviated a safe </a:t>
            </a:r>
            <a:r>
              <a:rPr lang="en-US" sz="2000" dirty="0">
                <a:latin typeface="Cambria" panose="02040503050406030204" pitchFamily="18" charset="0"/>
              </a:rPr>
              <a:t>and clean </a:t>
            </a:r>
            <a:r>
              <a:rPr lang="en-US" sz="2000" dirty="0" smtClean="0">
                <a:latin typeface="Cambria" panose="02040503050406030204" pitchFamily="18" charset="0"/>
              </a:rPr>
              <a:t>work-place environment and how to </a:t>
            </a:r>
            <a:r>
              <a:rPr lang="en-US" sz="2000" dirty="0">
                <a:latin typeface="Cambria" panose="02040503050406030204" pitchFamily="18" charset="0"/>
              </a:rPr>
              <a:t>avoid workplace </a:t>
            </a:r>
            <a:r>
              <a:rPr lang="en-US" sz="2000" dirty="0" smtClean="0">
                <a:latin typeface="Cambria" panose="02040503050406030204" pitchFamily="18" charset="0"/>
              </a:rPr>
              <a:t>injury.</a:t>
            </a:r>
          </a:p>
          <a:p>
            <a:r>
              <a:rPr lang="en-US" sz="2000" dirty="0">
                <a:latin typeface="Cambria" panose="02040503050406030204" pitchFamily="18" charset="0"/>
              </a:rPr>
              <a:t>Third, SN CHAUTAC social activities provided a platform for its members to build their social network. The physical meetings and the activities of SN CHAUTAC provided members with a platform to </a:t>
            </a:r>
            <a:r>
              <a:rPr lang="en-US" sz="2000" dirty="0" smtClean="0">
                <a:latin typeface="Cambria" panose="02040503050406030204" pitchFamily="18" charset="0"/>
              </a:rPr>
              <a:t>socialize.</a:t>
            </a:r>
            <a:endParaRPr lang="en-US" sz="2000" dirty="0">
              <a:latin typeface="Cambria" panose="02040503050406030204" pitchFamily="18" charset="0"/>
            </a:endParaRPr>
          </a:p>
        </p:txBody>
      </p:sp>
    </p:spTree>
    <p:extLst>
      <p:ext uri="{BB962C8B-B14F-4D97-AF65-F5344CB8AC3E}">
        <p14:creationId xmlns:p14="http://schemas.microsoft.com/office/powerpoint/2010/main" val="80109570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1050</Words>
  <Application>Microsoft Office PowerPoint</Application>
  <PresentationFormat>Widescreen</PresentationFormat>
  <Paragraphs>72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Cambria</vt:lpstr>
      <vt:lpstr>Office-tema</vt:lpstr>
      <vt:lpstr>Community –Based Social Protection : A pathway to Africa’s Development ? </vt:lpstr>
      <vt:lpstr>         Summary of Presentation</vt:lpstr>
      <vt:lpstr>What is Community–Based Social Protection?</vt:lpstr>
      <vt:lpstr>The World Bank’s SRM</vt:lpstr>
      <vt:lpstr>The case studies? BAMCULA and  SN CHAUTAC (Buea Municipality)</vt:lpstr>
      <vt:lpstr>How did BAMCULA Address  Issues related  to Members’  Vulnerability and Poverty?(short and long-term social outcomes) </vt:lpstr>
      <vt:lpstr>How did BAMCULA Address  Issues related  to Members’  Vulnerability and Poverty?(short and long-term economic, cultural and political outcomes). </vt:lpstr>
      <vt:lpstr>How did SN CHAUTAC Address  Issues related  to Members’  Vulnerability and Poverty? </vt:lpstr>
      <vt:lpstr>How did SN CHAUTAC Address  Issues related  to Members’  Vulnerability and Poverty?</vt:lpstr>
      <vt:lpstr>Cont`</vt:lpstr>
      <vt:lpstr>Summary and Conclusion</vt:lpstr>
    </vt:vector>
  </TitlesOfParts>
  <Company>Heby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Governance and Managerial Leadership of Social Protection: Perspectives from the Cameroon National Social Insurance Fund (CNPS)</dc:title>
  <dc:creator>Bibliotek Public</dc:creator>
  <cp:lastModifiedBy>Windows User</cp:lastModifiedBy>
  <cp:revision>36</cp:revision>
  <dcterms:created xsi:type="dcterms:W3CDTF">2019-11-27T13:53:18Z</dcterms:created>
  <dcterms:modified xsi:type="dcterms:W3CDTF">2019-12-04T12:53:45Z</dcterms:modified>
</cp:coreProperties>
</file>