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677AB-8302-401D-BBD3-612DF300D79F}" type="datetimeFigureOut">
              <a:rPr lang="en-GB" smtClean="0"/>
              <a:t>03/12/2019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3E7EC-C7E8-42BF-B4E8-24CC6898B232}" type="slidenum">
              <a:rPr lang="en-GB" smtClean="0"/>
              <a:t>‹#›</a:t>
            </a:fld>
            <a:endParaRPr lang="en-GB"/>
          </a:p>
        </p:txBody>
      </p:sp>
    </p:spTree>
    <p:extLst>
      <p:ext uri="{BB962C8B-B14F-4D97-AF65-F5344CB8AC3E}">
        <p14:creationId xmlns:p14="http://schemas.microsoft.com/office/powerpoint/2010/main" val="254534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E3E7EC-C7E8-42BF-B4E8-24CC6898B232}" type="slidenum">
              <a:rPr lang="en-GB" smtClean="0"/>
              <a:t>11</a:t>
            </a:fld>
            <a:endParaRPr lang="en-GB"/>
          </a:p>
        </p:txBody>
      </p:sp>
    </p:spTree>
    <p:extLst>
      <p:ext uri="{BB962C8B-B14F-4D97-AF65-F5344CB8AC3E}">
        <p14:creationId xmlns:p14="http://schemas.microsoft.com/office/powerpoint/2010/main" val="256020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6458F7-5574-40C1-9A18-332DDA383138}"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4E24DB-EA28-4C4E-9179-05FFEC007627}" type="slidenum">
              <a:rPr lang="en-GB" smtClean="0"/>
              <a:t>‹#›</a:t>
            </a:fld>
            <a:endParaRPr lang="en-GB"/>
          </a:p>
        </p:txBody>
      </p:sp>
    </p:spTree>
    <p:extLst>
      <p:ext uri="{BB962C8B-B14F-4D97-AF65-F5344CB8AC3E}">
        <p14:creationId xmlns:p14="http://schemas.microsoft.com/office/powerpoint/2010/main" val="98580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6458F7-5574-40C1-9A18-332DDA383138}"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4E24DB-EA28-4C4E-9179-05FFEC007627}" type="slidenum">
              <a:rPr lang="en-GB" smtClean="0"/>
              <a:t>‹#›</a:t>
            </a:fld>
            <a:endParaRPr lang="en-GB"/>
          </a:p>
        </p:txBody>
      </p:sp>
    </p:spTree>
    <p:extLst>
      <p:ext uri="{BB962C8B-B14F-4D97-AF65-F5344CB8AC3E}">
        <p14:creationId xmlns:p14="http://schemas.microsoft.com/office/powerpoint/2010/main" val="384260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6458F7-5574-40C1-9A18-332DDA383138}"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4E24DB-EA28-4C4E-9179-05FFEC007627}" type="slidenum">
              <a:rPr lang="en-GB" smtClean="0"/>
              <a:t>‹#›</a:t>
            </a:fld>
            <a:endParaRPr lang="en-GB"/>
          </a:p>
        </p:txBody>
      </p:sp>
    </p:spTree>
    <p:extLst>
      <p:ext uri="{BB962C8B-B14F-4D97-AF65-F5344CB8AC3E}">
        <p14:creationId xmlns:p14="http://schemas.microsoft.com/office/powerpoint/2010/main" val="356046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6458F7-5574-40C1-9A18-332DDA383138}"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4E24DB-EA28-4C4E-9179-05FFEC007627}" type="slidenum">
              <a:rPr lang="en-GB" smtClean="0"/>
              <a:t>‹#›</a:t>
            </a:fld>
            <a:endParaRPr lang="en-GB"/>
          </a:p>
        </p:txBody>
      </p:sp>
    </p:spTree>
    <p:extLst>
      <p:ext uri="{BB962C8B-B14F-4D97-AF65-F5344CB8AC3E}">
        <p14:creationId xmlns:p14="http://schemas.microsoft.com/office/powerpoint/2010/main" val="268717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6458F7-5574-40C1-9A18-332DDA383138}"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4E24DB-EA28-4C4E-9179-05FFEC007627}" type="slidenum">
              <a:rPr lang="en-GB" smtClean="0"/>
              <a:t>‹#›</a:t>
            </a:fld>
            <a:endParaRPr lang="en-GB"/>
          </a:p>
        </p:txBody>
      </p:sp>
    </p:spTree>
    <p:extLst>
      <p:ext uri="{BB962C8B-B14F-4D97-AF65-F5344CB8AC3E}">
        <p14:creationId xmlns:p14="http://schemas.microsoft.com/office/powerpoint/2010/main" val="152606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6458F7-5574-40C1-9A18-332DDA383138}"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4E24DB-EA28-4C4E-9179-05FFEC007627}" type="slidenum">
              <a:rPr lang="en-GB" smtClean="0"/>
              <a:t>‹#›</a:t>
            </a:fld>
            <a:endParaRPr lang="en-GB"/>
          </a:p>
        </p:txBody>
      </p:sp>
    </p:spTree>
    <p:extLst>
      <p:ext uri="{BB962C8B-B14F-4D97-AF65-F5344CB8AC3E}">
        <p14:creationId xmlns:p14="http://schemas.microsoft.com/office/powerpoint/2010/main" val="296483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6458F7-5574-40C1-9A18-332DDA383138}" type="datetimeFigureOut">
              <a:rPr lang="en-GB" smtClean="0"/>
              <a:t>03/12/2019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4E24DB-EA28-4C4E-9179-05FFEC007627}" type="slidenum">
              <a:rPr lang="en-GB" smtClean="0"/>
              <a:t>‹#›</a:t>
            </a:fld>
            <a:endParaRPr lang="en-GB"/>
          </a:p>
        </p:txBody>
      </p:sp>
    </p:spTree>
    <p:extLst>
      <p:ext uri="{BB962C8B-B14F-4D97-AF65-F5344CB8AC3E}">
        <p14:creationId xmlns:p14="http://schemas.microsoft.com/office/powerpoint/2010/main" val="79805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6458F7-5574-40C1-9A18-332DDA383138}" type="datetimeFigureOut">
              <a:rPr lang="en-GB" smtClean="0"/>
              <a:t>03/12/2019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4E24DB-EA28-4C4E-9179-05FFEC007627}" type="slidenum">
              <a:rPr lang="en-GB" smtClean="0"/>
              <a:t>‹#›</a:t>
            </a:fld>
            <a:endParaRPr lang="en-GB"/>
          </a:p>
        </p:txBody>
      </p:sp>
    </p:spTree>
    <p:extLst>
      <p:ext uri="{BB962C8B-B14F-4D97-AF65-F5344CB8AC3E}">
        <p14:creationId xmlns:p14="http://schemas.microsoft.com/office/powerpoint/2010/main" val="207830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458F7-5574-40C1-9A18-332DDA383138}" type="datetimeFigureOut">
              <a:rPr lang="en-GB" smtClean="0"/>
              <a:t>03/12/2019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4E24DB-EA28-4C4E-9179-05FFEC007627}" type="slidenum">
              <a:rPr lang="en-GB" smtClean="0"/>
              <a:t>‹#›</a:t>
            </a:fld>
            <a:endParaRPr lang="en-GB"/>
          </a:p>
        </p:txBody>
      </p:sp>
    </p:spTree>
    <p:extLst>
      <p:ext uri="{BB962C8B-B14F-4D97-AF65-F5344CB8AC3E}">
        <p14:creationId xmlns:p14="http://schemas.microsoft.com/office/powerpoint/2010/main" val="168154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458F7-5574-40C1-9A18-332DDA383138}"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4E24DB-EA28-4C4E-9179-05FFEC007627}" type="slidenum">
              <a:rPr lang="en-GB" smtClean="0"/>
              <a:t>‹#›</a:t>
            </a:fld>
            <a:endParaRPr lang="en-GB"/>
          </a:p>
        </p:txBody>
      </p:sp>
    </p:spTree>
    <p:extLst>
      <p:ext uri="{BB962C8B-B14F-4D97-AF65-F5344CB8AC3E}">
        <p14:creationId xmlns:p14="http://schemas.microsoft.com/office/powerpoint/2010/main" val="3886156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458F7-5574-40C1-9A18-332DDA383138}"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4E24DB-EA28-4C4E-9179-05FFEC007627}" type="slidenum">
              <a:rPr lang="en-GB" smtClean="0"/>
              <a:t>‹#›</a:t>
            </a:fld>
            <a:endParaRPr lang="en-GB"/>
          </a:p>
        </p:txBody>
      </p:sp>
    </p:spTree>
    <p:extLst>
      <p:ext uri="{BB962C8B-B14F-4D97-AF65-F5344CB8AC3E}">
        <p14:creationId xmlns:p14="http://schemas.microsoft.com/office/powerpoint/2010/main" val="183799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458F7-5574-40C1-9A18-332DDA383138}" type="datetimeFigureOut">
              <a:rPr lang="en-GB" smtClean="0"/>
              <a:t>03/12/2019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E24DB-EA28-4C4E-9179-05FFEC007627}" type="slidenum">
              <a:rPr lang="en-GB" smtClean="0"/>
              <a:t>‹#›</a:t>
            </a:fld>
            <a:endParaRPr lang="en-GB"/>
          </a:p>
        </p:txBody>
      </p:sp>
    </p:spTree>
    <p:extLst>
      <p:ext uri="{BB962C8B-B14F-4D97-AF65-F5344CB8AC3E}">
        <p14:creationId xmlns:p14="http://schemas.microsoft.com/office/powerpoint/2010/main" val="2613658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2700" b="1" dirty="0" smtClean="0">
                <a:latin typeface="Book Antiqua" pitchFamily="18" charset="0"/>
              </a:rPr>
              <a:t>Corruption with Human Face? Interrogating Political Graft, Elite Social Responsibility and Amorphous Wealth Redistribution in Nigeria</a:t>
            </a:r>
            <a:r>
              <a:rPr lang="en-GB" b="1" dirty="0" smtClean="0">
                <a:latin typeface="Book Antiqua" pitchFamily="18" charset="0"/>
              </a:rPr>
              <a:t/>
            </a:r>
            <a:br>
              <a:rPr lang="en-GB" b="1" dirty="0" smtClean="0">
                <a:latin typeface="Book Antiqua" pitchFamily="18" charset="0"/>
              </a:rPr>
            </a:br>
            <a:endParaRPr lang="en-GB" b="1" dirty="0">
              <a:latin typeface="Book Antiqua" pitchFamily="18" charset="0"/>
            </a:endParaRPr>
          </a:p>
        </p:txBody>
      </p:sp>
      <p:sp>
        <p:nvSpPr>
          <p:cNvPr id="3" name="Subtitle 2"/>
          <p:cNvSpPr>
            <a:spLocks noGrp="1"/>
          </p:cNvSpPr>
          <p:nvPr>
            <p:ph type="subTitle" idx="1"/>
          </p:nvPr>
        </p:nvSpPr>
        <p:spPr/>
        <p:txBody>
          <a:bodyPr/>
          <a:lstStyle/>
          <a:p>
            <a:r>
              <a:rPr lang="en-GB" sz="2400" b="1" dirty="0" smtClean="0">
                <a:solidFill>
                  <a:schemeClr val="accent1"/>
                </a:solidFill>
                <a:latin typeface="Book Antiqua" pitchFamily="18" charset="0"/>
              </a:rPr>
              <a:t>Mike Opeyemi OMILUSI </a:t>
            </a:r>
          </a:p>
          <a:p>
            <a:r>
              <a:rPr lang="en-GB" sz="2400" b="1" dirty="0" smtClean="0">
                <a:solidFill>
                  <a:schemeClr val="accent1"/>
                </a:solidFill>
                <a:latin typeface="Book Antiqua" pitchFamily="18" charset="0"/>
              </a:rPr>
              <a:t>Department of Political Science</a:t>
            </a:r>
          </a:p>
          <a:p>
            <a:r>
              <a:rPr lang="en-GB" sz="2400" b="1" dirty="0" smtClean="0">
                <a:solidFill>
                  <a:schemeClr val="accent1"/>
                </a:solidFill>
                <a:latin typeface="Book Antiqua" pitchFamily="18" charset="0"/>
              </a:rPr>
              <a:t>Ekiti State University, Nigeria</a:t>
            </a:r>
          </a:p>
          <a:p>
            <a:endParaRPr lang="en-GB" dirty="0"/>
          </a:p>
        </p:txBody>
      </p:sp>
    </p:spTree>
    <p:extLst>
      <p:ext uri="{BB962C8B-B14F-4D97-AF65-F5344CB8AC3E}">
        <p14:creationId xmlns:p14="http://schemas.microsoft.com/office/powerpoint/2010/main" val="1624255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Book Antiqua" pitchFamily="18" charset="0"/>
              </a:rPr>
              <a:t>Corruption and Social Investment</a:t>
            </a:r>
            <a:endParaRPr lang="en-GB" dirty="0">
              <a:latin typeface="Book Antiqua" pitchFamily="18" charset="0"/>
            </a:endParaRPr>
          </a:p>
        </p:txBody>
      </p:sp>
      <p:sp>
        <p:nvSpPr>
          <p:cNvPr id="3" name="Content Placeholder 2"/>
          <p:cNvSpPr>
            <a:spLocks noGrp="1"/>
          </p:cNvSpPr>
          <p:nvPr>
            <p:ph idx="1"/>
          </p:nvPr>
        </p:nvSpPr>
        <p:spPr/>
        <p:txBody>
          <a:bodyPr>
            <a:normAutofit fontScale="92500" lnSpcReduction="10000"/>
          </a:bodyPr>
          <a:lstStyle/>
          <a:p>
            <a:pPr algn="just"/>
            <a:r>
              <a:rPr lang="en-GB" sz="2000" dirty="0" smtClean="0">
                <a:latin typeface="Book Antiqua" pitchFamily="18" charset="0"/>
              </a:rPr>
              <a:t>The redistributive power of the government’s social investments, packaged as (1) </a:t>
            </a:r>
            <a:r>
              <a:rPr lang="en-GB" sz="2000" b="1" dirty="0" smtClean="0">
                <a:latin typeface="Book Antiqua" pitchFamily="18" charset="0"/>
              </a:rPr>
              <a:t>National Home-Grown School Feeding Programme (which aims to provide meals to school children), (2) the Conditional Cash Transfer (CCT) Programme, (3) the Government Enterprise Empowerment Programme (which provides soft loans ranging from N10,000 to N100,000 for artisans, traders, market women, amongst others) and (4) the N-Power initiative </a:t>
            </a:r>
            <a:r>
              <a:rPr lang="en-GB" sz="2000" dirty="0" smtClean="0">
                <a:latin typeface="Book Antiqua" pitchFamily="18" charset="0"/>
              </a:rPr>
              <a:t>(designed to hire half a million unemployed graduates), under the present administration, has received little attention from the general public when juxtaposed with the realities on the ground.</a:t>
            </a:r>
          </a:p>
          <a:p>
            <a:pPr marL="0" indent="0" algn="just">
              <a:buNone/>
            </a:pPr>
            <a:endParaRPr lang="en-GB" sz="2000" dirty="0" smtClean="0">
              <a:latin typeface="Book Antiqua" pitchFamily="18" charset="0"/>
            </a:endParaRPr>
          </a:p>
          <a:p>
            <a:pPr algn="just"/>
            <a:r>
              <a:rPr lang="en-GB" sz="2000" dirty="0" smtClean="0">
                <a:latin typeface="Book Antiqua" pitchFamily="18" charset="0"/>
              </a:rPr>
              <a:t>One of the emerging realities in Nigeria is that while the country scores high in the Corruption Perception Index, it scores low in the Human Development Index (UNDP, 2018), implying </a:t>
            </a:r>
            <a:r>
              <a:rPr lang="en-GB" sz="2000" b="1" dirty="0" smtClean="0">
                <a:latin typeface="Book Antiqua" pitchFamily="18" charset="0"/>
              </a:rPr>
              <a:t>that investment in citizens’ welfare is low because the incidence of corruption is high.</a:t>
            </a:r>
          </a:p>
          <a:p>
            <a:pPr algn="just"/>
            <a:endParaRPr lang="en-GB" sz="2000" dirty="0">
              <a:latin typeface="Book Antiqua" pitchFamily="18" charset="0"/>
            </a:endParaRPr>
          </a:p>
        </p:txBody>
      </p:sp>
    </p:spTree>
    <p:extLst>
      <p:ext uri="{BB962C8B-B14F-4D97-AF65-F5344CB8AC3E}">
        <p14:creationId xmlns:p14="http://schemas.microsoft.com/office/powerpoint/2010/main" val="124929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Anti-corruption war and social investment</a:t>
            </a:r>
            <a:endParaRPr lang="en-GB" dirty="0"/>
          </a:p>
        </p:txBody>
      </p:sp>
      <p:sp>
        <p:nvSpPr>
          <p:cNvPr id="4" name="Text Placeholder 3"/>
          <p:cNvSpPr>
            <a:spLocks noGrp="1"/>
          </p:cNvSpPr>
          <p:nvPr>
            <p:ph type="body" sz="half" idx="2"/>
          </p:nvPr>
        </p:nvSpPr>
        <p:spPr/>
        <p:txBody>
          <a:bodyPr>
            <a:normAutofit lnSpcReduction="10000"/>
          </a:bodyPr>
          <a:lstStyle/>
          <a:p>
            <a:pPr algn="just"/>
            <a:r>
              <a:rPr lang="en-GB" sz="1600" dirty="0" smtClean="0">
                <a:latin typeface="Book Antiqua" pitchFamily="18" charset="0"/>
              </a:rPr>
              <a:t>What really are the intervening variables between 2015, when the present administration came on board, and now? </a:t>
            </a:r>
          </a:p>
          <a:p>
            <a:pPr algn="just"/>
            <a:endParaRPr lang="en-GB" sz="1600" dirty="0">
              <a:latin typeface="Book Antiqua" pitchFamily="18" charset="0"/>
            </a:endParaRPr>
          </a:p>
          <a:p>
            <a:pPr algn="just"/>
            <a:endParaRPr lang="en-GB" sz="1600" dirty="0" smtClean="0">
              <a:latin typeface="Book Antiqua" pitchFamily="18" charset="0"/>
            </a:endParaRPr>
          </a:p>
          <a:p>
            <a:pPr algn="just"/>
            <a:r>
              <a:rPr lang="en-GB" sz="1600" dirty="0" smtClean="0">
                <a:latin typeface="Book Antiqua" pitchFamily="18" charset="0"/>
              </a:rPr>
              <a:t>In the table here, it is revealed that about 88 out of hundred respondents repudiate the effectiveness of anti-corruption war in alleviating poverty among the citizens. They do not see its impact on the excruciating poverty in the country. However, about 10% of them are of the opinion that the anti-corruption war is really effective in alleviating poverty in Nigeria.</a:t>
            </a:r>
            <a:endParaRPr lang="en-GB" sz="1600" dirty="0">
              <a:latin typeface="Book Antiqua" pitchFamily="18" charset="0"/>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5050" y="1694917"/>
            <a:ext cx="5111750" cy="300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02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Anti-corruption war and social investment</a:t>
            </a:r>
            <a:endParaRPr lang="en-GB" dirty="0"/>
          </a:p>
        </p:txBody>
      </p:sp>
      <p:sp>
        <p:nvSpPr>
          <p:cNvPr id="4" name="Text Placeholder 3"/>
          <p:cNvSpPr>
            <a:spLocks noGrp="1"/>
          </p:cNvSpPr>
          <p:nvPr>
            <p:ph type="body" sz="half" idx="2"/>
          </p:nvPr>
        </p:nvSpPr>
        <p:spPr/>
        <p:txBody>
          <a:bodyPr>
            <a:noAutofit/>
          </a:bodyPr>
          <a:lstStyle/>
          <a:p>
            <a:pPr algn="just"/>
            <a:r>
              <a:rPr lang="en-GB" sz="1300" dirty="0" smtClean="0">
                <a:latin typeface="Book Antiqua" pitchFamily="18" charset="0"/>
              </a:rPr>
              <a:t>The Presidency recently (October) noted that a total of 620,947 poor and vulnerable Nigerians are currently benefitting from the National Cash Transfer programme- a key component of the National Social Investment Programme of the Federal Government (The Nation, 2019). </a:t>
            </a:r>
          </a:p>
          <a:p>
            <a:pPr algn="just"/>
            <a:r>
              <a:rPr lang="en-GB" sz="1300" dirty="0" smtClean="0">
                <a:latin typeface="Book Antiqua" pitchFamily="18" charset="0"/>
              </a:rPr>
              <a:t>Ordinarily, findings suggest that cash transfers can be effective instruments to redistribute income to the poor (Lindert, Skoufias and Shapiro, 2006) via the direct cash transfers and for reducing long-term poverty via incentives for investments in human capital. </a:t>
            </a:r>
          </a:p>
          <a:p>
            <a:pPr algn="just"/>
            <a:r>
              <a:rPr lang="en-GB" sz="1300" dirty="0" smtClean="0">
                <a:latin typeface="Book Antiqua" pitchFamily="18" charset="0"/>
              </a:rPr>
              <a:t>In this study however, as indicated in the table, about 76 percent of the respondents do not see substantial benefits for the poor through the federal government social security programmes. Nevertheless, 23 percent are of the opinion that government social security programmes really benefit the poor.</a:t>
            </a:r>
            <a:endParaRPr lang="en-GB" sz="1300" dirty="0">
              <a:latin typeface="Book Antiqua" pitchFamily="18" charset="0"/>
            </a:endParaRPr>
          </a:p>
        </p:txBody>
      </p:sp>
      <p:pic>
        <p:nvPicPr>
          <p:cNvPr id="4100"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2132856"/>
            <a:ext cx="5111750" cy="138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106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Anti-corruption war and social investments</a:t>
            </a:r>
            <a:endParaRPr lang="en-GB" dirty="0"/>
          </a:p>
        </p:txBody>
      </p:sp>
      <p:sp>
        <p:nvSpPr>
          <p:cNvPr id="4" name="Text Placeholder 3"/>
          <p:cNvSpPr>
            <a:spLocks noGrp="1"/>
          </p:cNvSpPr>
          <p:nvPr>
            <p:ph type="body" sz="half" idx="2"/>
          </p:nvPr>
        </p:nvSpPr>
        <p:spPr/>
        <p:txBody>
          <a:bodyPr>
            <a:normAutofit lnSpcReduction="10000"/>
          </a:bodyPr>
          <a:lstStyle/>
          <a:p>
            <a:pPr algn="just"/>
            <a:r>
              <a:rPr lang="en-GB" sz="1500" dirty="0" smtClean="0">
                <a:latin typeface="Book Antiqua" pitchFamily="18" charset="0"/>
              </a:rPr>
              <a:t>It is discovered that shortfall in budgetary releases in the last three years- 16% in 2016, 36% in 2017 and 53% in 2018- have hampered the effective implementation of the programme and the goal of uplifting the living standards of the poor citizens. </a:t>
            </a:r>
          </a:p>
          <a:p>
            <a:pPr algn="just"/>
            <a:r>
              <a:rPr lang="en-GB" sz="1500" dirty="0" smtClean="0">
                <a:latin typeface="Book Antiqua" pitchFamily="18" charset="0"/>
              </a:rPr>
              <a:t>Though a commendable initiative (plans to rescue the poor from their poverty), many respondents in this study (84.50 percent of them) do not believe government's promise to lift 100 Million Nigerians out of poverty in 10 years is realistic. They are of the opinion that funds for such programmes are usually mismanaged by some corrupt government officials and political leaders.</a:t>
            </a:r>
            <a:endParaRPr lang="en-GB" sz="1500" dirty="0">
              <a:latin typeface="Book Antiqua"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699077"/>
            <a:ext cx="5111750" cy="300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189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Book Antiqua" pitchFamily="18" charset="0"/>
              </a:rPr>
              <a:t>Recommendations</a:t>
            </a:r>
            <a:endParaRPr lang="en-GB" dirty="0">
              <a:latin typeface="Book Antiqua"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
            </a:pPr>
            <a:r>
              <a:rPr lang="en-GB" sz="1800" dirty="0" smtClean="0">
                <a:latin typeface="Book Antiqua" pitchFamily="18" charset="0"/>
              </a:rPr>
              <a:t>Since the advent of the current representative democracy in 1999, the Nigerian government has attempted to address governance issues through a series of reforms and by establishing anti-corruption bodies; and has developed various social protection interventions. In reality, making the impact felt by the citizenry has been very challenging. Thus, more effective ways of sustainably reducing poverty levels should be adopted. </a:t>
            </a:r>
          </a:p>
          <a:p>
            <a:pPr marL="0" indent="0" algn="just">
              <a:buNone/>
            </a:pPr>
            <a:endParaRPr lang="en-GB" sz="1800" dirty="0" smtClean="0">
              <a:latin typeface="Book Antiqua" pitchFamily="18" charset="0"/>
            </a:endParaRPr>
          </a:p>
          <a:p>
            <a:pPr marL="0" indent="0" algn="just">
              <a:buNone/>
            </a:pPr>
            <a:r>
              <a:rPr lang="en-GB" sz="1800" dirty="0" smtClean="0">
                <a:latin typeface="Book Antiqua" pitchFamily="18" charset="0"/>
              </a:rPr>
              <a:t>(1). It is generally believed that education and knowledge transfer play a very important role in terms of poverty reduction (Liu, 2018), particularly in addressing longer-term poverty. This study suggests that </a:t>
            </a:r>
            <a:r>
              <a:rPr lang="en-GB" sz="1800" b="1" dirty="0" smtClean="0">
                <a:latin typeface="Book Antiqua" pitchFamily="18" charset="0"/>
              </a:rPr>
              <a:t>Nigeria should demonstrate more commitment to this crucial sector through improved budgetary allocations, not only by the central government, but by other sub-national governments where most rural poor reside.</a:t>
            </a:r>
          </a:p>
          <a:p>
            <a:pPr algn="just"/>
            <a:endParaRPr lang="en-GB" sz="2000" dirty="0">
              <a:latin typeface="Book Antiqua" pitchFamily="18" charset="0"/>
            </a:endParaRPr>
          </a:p>
        </p:txBody>
      </p:sp>
    </p:spTree>
    <p:extLst>
      <p:ext uri="{BB962C8B-B14F-4D97-AF65-F5344CB8AC3E}">
        <p14:creationId xmlns:p14="http://schemas.microsoft.com/office/powerpoint/2010/main" val="86926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Book Antiqua" pitchFamily="18" charset="0"/>
              </a:rPr>
              <a:t>Recommendations</a:t>
            </a:r>
            <a:endParaRPr lang="en-GB" dirty="0">
              <a:latin typeface="Book Antiqua" pitchFamily="18" charset="0"/>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en-GB" sz="2000" dirty="0" smtClean="0">
                <a:latin typeface="Book Antiqua" pitchFamily="18" charset="0"/>
              </a:rPr>
              <a:t>(2). Governance must be demystified and made less attractive for criminal-minded people who pose as leaders and politicians. </a:t>
            </a:r>
            <a:r>
              <a:rPr lang="en-GB" sz="2000" b="1" dirty="0" smtClean="0">
                <a:latin typeface="Book Antiqua" pitchFamily="18" charset="0"/>
              </a:rPr>
              <a:t>This can be done simply by stripping political offices of all needless trappings</a:t>
            </a:r>
            <a:r>
              <a:rPr lang="en-GB" sz="2000" dirty="0" smtClean="0">
                <a:latin typeface="Book Antiqua" pitchFamily="18" charset="0"/>
              </a:rPr>
              <a:t>. Overall, support for efficient and transparent financial management and functioning accountability mechanisms, at all levels of government, must be sustained over a long period.</a:t>
            </a:r>
          </a:p>
          <a:p>
            <a:pPr marL="0" indent="0" algn="just">
              <a:buNone/>
            </a:pPr>
            <a:r>
              <a:rPr lang="en-GB" sz="2000" dirty="0" smtClean="0">
                <a:latin typeface="Book Antiqua" pitchFamily="18" charset="0"/>
              </a:rPr>
              <a:t>(3). </a:t>
            </a:r>
            <a:r>
              <a:rPr lang="en-GB" sz="2000" b="1" dirty="0" smtClean="0">
                <a:latin typeface="Book Antiqua" pitchFamily="18" charset="0"/>
              </a:rPr>
              <a:t>Attempts to address corruption must be coordinated with efforts to address other closely related problems, such as weak rule of law, physical and economic insecurity and weak political accountability. </a:t>
            </a:r>
            <a:r>
              <a:rPr lang="en-GB" sz="2000" dirty="0" smtClean="0">
                <a:latin typeface="Book Antiqua" pitchFamily="18" charset="0"/>
              </a:rPr>
              <a:t>The rule of law, transparency and accountability of public sector serve as the foundation for the good governance and the economic growth of a country.</a:t>
            </a:r>
          </a:p>
          <a:p>
            <a:pPr marL="0" indent="0" algn="just">
              <a:buNone/>
            </a:pPr>
            <a:r>
              <a:rPr lang="en-GB" sz="2000" dirty="0" smtClean="0">
                <a:latin typeface="Book Antiqua" pitchFamily="18" charset="0"/>
              </a:rPr>
              <a:t>(4). As a state policy, the Nigerian government should spend more on programs aimed at redistributing income from more wealthy Nigerians to the less wealthy. More importantly, </a:t>
            </a:r>
            <a:r>
              <a:rPr lang="en-GB" sz="2000" b="1" dirty="0" smtClean="0">
                <a:latin typeface="Book Antiqua" pitchFamily="18" charset="0"/>
              </a:rPr>
              <a:t>structural economic change to facilitate a more diversified and inclusive economy is desirable to move the country out of perpetual “potential greatness” and backwardness. </a:t>
            </a:r>
            <a:endParaRPr lang="en-GB" sz="2000" b="1" dirty="0">
              <a:latin typeface="Book Antiqua" pitchFamily="18" charset="0"/>
            </a:endParaRPr>
          </a:p>
        </p:txBody>
      </p:sp>
    </p:spTree>
    <p:extLst>
      <p:ext uri="{BB962C8B-B14F-4D97-AF65-F5344CB8AC3E}">
        <p14:creationId xmlns:p14="http://schemas.microsoft.com/office/powerpoint/2010/main" val="403967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Book Antiqua" pitchFamily="18" charset="0"/>
              </a:rPr>
              <a:t>Recommendations</a:t>
            </a:r>
            <a:endParaRPr lang="en-GB" dirty="0">
              <a:latin typeface="Book Antiqua" pitchFamily="18" charset="0"/>
            </a:endParaRPr>
          </a:p>
        </p:txBody>
      </p:sp>
      <p:sp>
        <p:nvSpPr>
          <p:cNvPr id="3" name="Content Placeholder 2"/>
          <p:cNvSpPr>
            <a:spLocks noGrp="1"/>
          </p:cNvSpPr>
          <p:nvPr>
            <p:ph idx="1"/>
          </p:nvPr>
        </p:nvSpPr>
        <p:spPr/>
        <p:txBody>
          <a:bodyPr>
            <a:normAutofit fontScale="92500"/>
          </a:bodyPr>
          <a:lstStyle/>
          <a:p>
            <a:pPr marL="0" indent="0" algn="just">
              <a:buNone/>
            </a:pPr>
            <a:r>
              <a:rPr lang="en-GB" sz="2000" dirty="0" smtClean="0"/>
              <a:t>(5). </a:t>
            </a:r>
            <a:r>
              <a:rPr lang="en-GB" sz="2000" dirty="0" smtClean="0">
                <a:latin typeface="Book Antiqua" pitchFamily="18" charset="0"/>
              </a:rPr>
              <a:t>Being a critical stakeholder and partner in economic development, a provider of income, jobs, goods and services to enhance people’s lives and help them escape poverty, </a:t>
            </a:r>
            <a:r>
              <a:rPr lang="en-GB" sz="2000" b="1" dirty="0" smtClean="0">
                <a:latin typeface="Book Antiqua" pitchFamily="18" charset="0"/>
              </a:rPr>
              <a:t>the private sector remains one of the best placed institutions to make a significant positive contribution towards improving social, economic and environmental conditions in Africa</a:t>
            </a:r>
            <a:r>
              <a:rPr lang="en-GB" sz="2000" dirty="0" smtClean="0">
                <a:latin typeface="Book Antiqua" pitchFamily="18" charset="0"/>
              </a:rPr>
              <a:t>. This private sector engagement is capable of reducing the economic and social vulnerability of poor, vulnerable and marginalised groups.</a:t>
            </a:r>
          </a:p>
          <a:p>
            <a:pPr marL="0" indent="0" algn="just">
              <a:buNone/>
            </a:pPr>
            <a:r>
              <a:rPr lang="en-GB" sz="2000" dirty="0" smtClean="0">
                <a:latin typeface="Book Antiqua" pitchFamily="18" charset="0"/>
              </a:rPr>
              <a:t>(6). Lastly, citizens should, rather than embracing their oppressors and demanding for crumbs as compensation, hold public office holders to account. </a:t>
            </a:r>
            <a:r>
              <a:rPr lang="en-GB" sz="2000" b="1" dirty="0" smtClean="0">
                <a:latin typeface="Book Antiqua" pitchFamily="18" charset="0"/>
              </a:rPr>
              <a:t>They (Citizens) should pressure government to prosecute corrupt individuals in the country to serve as deterrent to others. </a:t>
            </a:r>
            <a:r>
              <a:rPr lang="en-GB" sz="2000" dirty="0" smtClean="0">
                <a:latin typeface="Book Antiqua" pitchFamily="18" charset="0"/>
              </a:rPr>
              <a:t>Obviously, contributing to poverty reduction and development involves helping to create societies free from oppression and strengthening the ability of poor people to improve their lives through their own means and resources.</a:t>
            </a:r>
            <a:endParaRPr lang="en-GB" sz="2000" dirty="0">
              <a:latin typeface="Book Antiqua" pitchFamily="18" charset="0"/>
            </a:endParaRPr>
          </a:p>
        </p:txBody>
      </p:sp>
    </p:spTree>
    <p:extLst>
      <p:ext uri="{BB962C8B-B14F-4D97-AF65-F5344CB8AC3E}">
        <p14:creationId xmlns:p14="http://schemas.microsoft.com/office/powerpoint/2010/main" val="318254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Book Antiqua" pitchFamily="18" charset="0"/>
              </a:rPr>
              <a:t>Conclusion</a:t>
            </a:r>
            <a:endParaRPr lang="en-GB" dirty="0">
              <a:latin typeface="Book Antiqua" pitchFamily="18" charset="0"/>
            </a:endParaRPr>
          </a:p>
        </p:txBody>
      </p:sp>
      <p:sp>
        <p:nvSpPr>
          <p:cNvPr id="3" name="Content Placeholder 2"/>
          <p:cNvSpPr>
            <a:spLocks noGrp="1"/>
          </p:cNvSpPr>
          <p:nvPr>
            <p:ph idx="1"/>
          </p:nvPr>
        </p:nvSpPr>
        <p:spPr/>
        <p:txBody>
          <a:bodyPr>
            <a:normAutofit fontScale="47500" lnSpcReduction="20000"/>
          </a:bodyPr>
          <a:lstStyle/>
          <a:p>
            <a:pPr marL="0" indent="0">
              <a:buNone/>
            </a:pPr>
            <a:endParaRPr lang="en-GB" dirty="0" smtClean="0"/>
          </a:p>
          <a:p>
            <a:pPr algn="just">
              <a:buFont typeface="Wingdings" pitchFamily="2" charset="2"/>
              <a:buChar char="§"/>
            </a:pPr>
            <a:r>
              <a:rPr lang="en-GB" sz="3500" dirty="0" smtClean="0">
                <a:latin typeface="Book Antiqua" pitchFamily="18" charset="0"/>
              </a:rPr>
              <a:t>As earlier noted, the failure to lift citizens out of poverty is an indictment on successive Nigerian governments which have mismanaged the country’s vast oil riches through incompetence and corruption. </a:t>
            </a:r>
            <a:r>
              <a:rPr lang="en-GB" sz="3500" b="1" dirty="0" smtClean="0">
                <a:latin typeface="Book Antiqua" pitchFamily="18" charset="0"/>
              </a:rPr>
              <a:t>More important to this study is the perception of the direct victims of corrupt practices about how proceeds of such should be utilised for common good; thereby seemingly legitimising what ordinarily is a crime.</a:t>
            </a:r>
            <a:r>
              <a:rPr lang="en-GB" sz="3500" dirty="0" smtClean="0">
                <a:latin typeface="Book Antiqua" pitchFamily="18" charset="0"/>
              </a:rPr>
              <a:t> This contradiction finds meaning in the unabated inhuman conditions in which many Nigerians find themselves over decades- precipitating a turning point where demands are made for local content component of looted commonwealth to ameliorate their living standard.</a:t>
            </a:r>
          </a:p>
          <a:p>
            <a:pPr algn="just">
              <a:buFont typeface="Wingdings" pitchFamily="2" charset="2"/>
              <a:buChar char="§"/>
            </a:pPr>
            <a:endParaRPr lang="en-GB" sz="3500" dirty="0" smtClean="0">
              <a:latin typeface="Book Antiqua" pitchFamily="18" charset="0"/>
            </a:endParaRPr>
          </a:p>
          <a:p>
            <a:pPr algn="just">
              <a:buFont typeface="Wingdings" pitchFamily="2" charset="2"/>
              <a:buChar char="§"/>
            </a:pPr>
            <a:r>
              <a:rPr lang="en-GB" sz="3500" b="1" dirty="0" smtClean="0">
                <a:latin typeface="Book Antiqua" pitchFamily="18" charset="0"/>
              </a:rPr>
              <a:t>Generally, Nigeria lacks national records through which it can properly identify its poorest people, much less strategically executing social investment policies in an effective manner. </a:t>
            </a:r>
            <a:r>
              <a:rPr lang="en-GB" sz="3500" dirty="0" smtClean="0">
                <a:latin typeface="Book Antiqua" pitchFamily="18" charset="0"/>
              </a:rPr>
              <a:t>This, coupled with the corrupt tendency of public officials, clearly explains why government’s efforts in redistributing wealth in the country remain amorphous. This observation suggests the need for a deeper analysis of the prospects and conditions for successful national policy implementation in developing countries.</a:t>
            </a:r>
            <a:endParaRPr lang="en-GB" sz="3500" dirty="0">
              <a:latin typeface="Book Antiqua" pitchFamily="18" charset="0"/>
            </a:endParaRPr>
          </a:p>
          <a:p>
            <a:pPr marL="0" indent="0">
              <a:buNone/>
            </a:pPr>
            <a:endParaRPr lang="en-GB" dirty="0" smtClean="0"/>
          </a:p>
          <a:p>
            <a:pPr marL="0" indent="0">
              <a:buNone/>
            </a:pPr>
            <a:r>
              <a:rPr lang="en-GB" dirty="0"/>
              <a:t> </a:t>
            </a:r>
            <a:r>
              <a:rPr lang="en-GB" dirty="0" smtClean="0"/>
              <a:t>                   </a:t>
            </a:r>
            <a:endParaRPr lang="en-GB" dirty="0">
              <a:latin typeface="Algerian" pitchFamily="82" charset="0"/>
            </a:endParaRPr>
          </a:p>
        </p:txBody>
      </p:sp>
    </p:spTree>
    <p:extLst>
      <p:ext uri="{BB962C8B-B14F-4D97-AF65-F5344CB8AC3E}">
        <p14:creationId xmlns:p14="http://schemas.microsoft.com/office/powerpoint/2010/main" val="416952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Introduction</a:t>
            </a:r>
            <a:r>
              <a:rPr lang="en-GB" sz="2000" dirty="0" smtClean="0"/>
              <a:t> </a:t>
            </a:r>
            <a:endParaRPr lang="en-GB" sz="2000" dirty="0"/>
          </a:p>
        </p:txBody>
      </p:sp>
      <p:sp>
        <p:nvSpPr>
          <p:cNvPr id="3" name="Content Placeholder 2"/>
          <p:cNvSpPr>
            <a:spLocks noGrp="1"/>
          </p:cNvSpPr>
          <p:nvPr>
            <p:ph sz="half" idx="1"/>
          </p:nvPr>
        </p:nvSpPr>
        <p:spPr/>
        <p:txBody>
          <a:bodyPr>
            <a:normAutofit fontScale="92500" lnSpcReduction="20000"/>
          </a:bodyPr>
          <a:lstStyle/>
          <a:p>
            <a:pPr algn="just"/>
            <a:r>
              <a:rPr lang="en-GB" sz="2400" dirty="0" smtClean="0"/>
              <a:t>“</a:t>
            </a:r>
            <a:r>
              <a:rPr lang="en-GB" sz="2400" dirty="0" smtClean="0">
                <a:latin typeface="Book Antiqua" pitchFamily="18" charset="0"/>
              </a:rPr>
              <a:t>There was corruption during our time but it was internalized more than we do it now. They did not export it (loot) to the United States, they did not export it to the United Kingdom, they did not export it to Dubai, they ploughed it into the Nigerian economy” . </a:t>
            </a:r>
          </a:p>
          <a:p>
            <a:endParaRPr lang="en-GB" sz="2400" dirty="0" smtClean="0"/>
          </a:p>
          <a:p>
            <a:pPr marL="0" indent="0">
              <a:buNone/>
            </a:pPr>
            <a:r>
              <a:rPr lang="en-GB" sz="2000" b="1" dirty="0" smtClean="0"/>
              <a:t>Ambassador Ignatius Olisaemeka </a:t>
            </a:r>
            <a:r>
              <a:rPr lang="en-GB" sz="2000" dirty="0" smtClean="0"/>
              <a:t>(2018)</a:t>
            </a:r>
            <a:endParaRPr lang="en-GB" sz="2000" dirty="0"/>
          </a:p>
        </p:txBody>
      </p:sp>
      <p:sp>
        <p:nvSpPr>
          <p:cNvPr id="4" name="Content Placeholder 3"/>
          <p:cNvSpPr>
            <a:spLocks noGrp="1"/>
          </p:cNvSpPr>
          <p:nvPr>
            <p:ph sz="half" idx="2"/>
          </p:nvPr>
        </p:nvSpPr>
        <p:spPr/>
        <p:txBody>
          <a:bodyPr>
            <a:normAutofit fontScale="92500" lnSpcReduction="20000"/>
          </a:bodyPr>
          <a:lstStyle/>
          <a:p>
            <a:pPr algn="just"/>
            <a:r>
              <a:rPr lang="en-GB" sz="2400" dirty="0" smtClean="0">
                <a:latin typeface="Book Antiqua" pitchFamily="18" charset="0"/>
              </a:rPr>
              <a:t>“Is it not frustrating that while we shout ourselves hoarse on the need for probity and accountability in government, many of our leaders are still pilfering our resources for personal use while the rest of us suffer from basic necessities of life. I think it is high time they (corrupt leaders) are encouraged to invest the looted monies here so that ordinary Nigerians can benefit”. </a:t>
            </a:r>
          </a:p>
          <a:p>
            <a:pPr marL="0" indent="0">
              <a:buNone/>
            </a:pPr>
            <a:r>
              <a:rPr lang="en-GB" sz="2000" b="1" dirty="0" smtClean="0"/>
              <a:t>Workshop Participant </a:t>
            </a:r>
            <a:r>
              <a:rPr lang="en-GB" sz="2000" dirty="0" smtClean="0"/>
              <a:t>(2016)</a:t>
            </a:r>
            <a:endParaRPr lang="en-GB" sz="1800" dirty="0"/>
          </a:p>
        </p:txBody>
      </p:sp>
    </p:spTree>
    <p:extLst>
      <p:ext uri="{BB962C8B-B14F-4D97-AF65-F5344CB8AC3E}">
        <p14:creationId xmlns:p14="http://schemas.microsoft.com/office/powerpoint/2010/main" val="337342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2207"/>
            <a:ext cx="6750496" cy="5632311"/>
          </a:xfrm>
          <a:prstGeom prst="rect">
            <a:avLst/>
          </a:prstGeom>
        </p:spPr>
        <p:txBody>
          <a:bodyPr wrap="square">
            <a:spAutoFit/>
          </a:bodyPr>
          <a:lstStyle/>
          <a:p>
            <a:pPr algn="just"/>
            <a:r>
              <a:rPr lang="en-GB" dirty="0" smtClean="0">
                <a:latin typeface="Book Antiqua" pitchFamily="18" charset="0"/>
              </a:rPr>
              <a:t>These two statements summarise the emerging perception of Nigerians concerning the ruling elite and high-level corruption in the country on the one hand and by inference, the country’s greatly flawed value system which celebrates wealth acquired by questionable means on the other hand. </a:t>
            </a:r>
          </a:p>
          <a:p>
            <a:pPr algn="just"/>
            <a:endParaRPr lang="en-GB" dirty="0">
              <a:latin typeface="Book Antiqua" pitchFamily="18" charset="0"/>
            </a:endParaRPr>
          </a:p>
          <a:p>
            <a:pPr algn="just"/>
            <a:r>
              <a:rPr lang="en-GB" dirty="0" smtClean="0">
                <a:latin typeface="Book Antiqua" pitchFamily="18" charset="0"/>
              </a:rPr>
              <a:t>************************************************************************</a:t>
            </a:r>
          </a:p>
          <a:p>
            <a:pPr algn="just"/>
            <a:endParaRPr lang="en-GB" dirty="0" smtClean="0">
              <a:latin typeface="Book Antiqua" pitchFamily="18" charset="0"/>
            </a:endParaRPr>
          </a:p>
          <a:p>
            <a:pPr algn="just"/>
            <a:endParaRPr lang="en-GB" dirty="0">
              <a:latin typeface="Book Antiqua" pitchFamily="18" charset="0"/>
            </a:endParaRPr>
          </a:p>
          <a:p>
            <a:pPr algn="just"/>
            <a:r>
              <a:rPr lang="en-GB" dirty="0" smtClean="0">
                <a:latin typeface="Book Antiqua" pitchFamily="18" charset="0"/>
              </a:rPr>
              <a:t>"I am doing my best now to utilize our resources to develop the country. We are already getting results on road, rail and power. My frustration is that some people still have plenty stolen money stashed in Europe, US and other countries" .</a:t>
            </a:r>
          </a:p>
          <a:p>
            <a:pPr algn="just"/>
            <a:endParaRPr lang="en-GB" dirty="0">
              <a:latin typeface="Book Antiqua" pitchFamily="18" charset="0"/>
            </a:endParaRPr>
          </a:p>
          <a:p>
            <a:pPr algn="just"/>
            <a:r>
              <a:rPr lang="en-GB" dirty="0" smtClean="0">
                <a:latin typeface="Book Antiqua" pitchFamily="18" charset="0"/>
              </a:rPr>
              <a:t>-   </a:t>
            </a:r>
            <a:r>
              <a:rPr lang="en-GB" b="1" dirty="0" smtClean="0">
                <a:latin typeface="Book Antiqua" pitchFamily="18" charset="0"/>
              </a:rPr>
              <a:t>President Muhammadu Buhari, </a:t>
            </a:r>
            <a:r>
              <a:rPr lang="en-GB" dirty="0" smtClean="0">
                <a:latin typeface="Book Antiqua" pitchFamily="18" charset="0"/>
              </a:rPr>
              <a:t>while addressing the Nigerian community in Paris on November 12, 2018</a:t>
            </a:r>
            <a:endParaRPr lang="en-GB" dirty="0">
              <a:latin typeface="Book Antiqua" pitchFamily="18" charset="0"/>
            </a:endParaRPr>
          </a:p>
          <a:p>
            <a:pPr algn="just"/>
            <a:endParaRPr lang="en-GB" dirty="0" smtClean="0">
              <a:latin typeface="Book Antiqua" pitchFamily="18" charset="0"/>
            </a:endParaRPr>
          </a:p>
          <a:p>
            <a:pPr algn="just"/>
            <a:endParaRPr lang="en-GB" dirty="0">
              <a:latin typeface="Book Antiqua" pitchFamily="18" charset="0"/>
            </a:endParaRPr>
          </a:p>
          <a:p>
            <a:pPr algn="just"/>
            <a:endParaRPr lang="en-GB" dirty="0" smtClean="0">
              <a:latin typeface="Book Antiqua" pitchFamily="18" charset="0"/>
            </a:endParaRPr>
          </a:p>
          <a:p>
            <a:pPr algn="just"/>
            <a:endParaRPr lang="en-GB" dirty="0">
              <a:latin typeface="Book Antiqua" pitchFamily="18" charset="0"/>
            </a:endParaRPr>
          </a:p>
        </p:txBody>
      </p:sp>
    </p:spTree>
    <p:extLst>
      <p:ext uri="{BB962C8B-B14F-4D97-AF65-F5344CB8AC3E}">
        <p14:creationId xmlns:p14="http://schemas.microsoft.com/office/powerpoint/2010/main" val="214006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Book Antiqua" pitchFamily="18" charset="0"/>
              </a:rPr>
              <a:t>Problem Statement </a:t>
            </a:r>
            <a:endParaRPr lang="en-GB" dirty="0">
              <a:latin typeface="Book Antiqua"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en-GB" sz="2000" dirty="0" smtClean="0">
                <a:latin typeface="Book Antiqua" pitchFamily="18" charset="0"/>
              </a:rPr>
              <a:t>Nigeria still remains one of the most corrupt nations on the planet. Transparency International (TI, 2019) ranked the country 144 out 180 in its 2018 corruption perceptions index. </a:t>
            </a:r>
          </a:p>
          <a:p>
            <a:pPr algn="just"/>
            <a:r>
              <a:rPr lang="en-GB" sz="2000" dirty="0" smtClean="0">
                <a:latin typeface="Book Antiqua" pitchFamily="18" charset="0"/>
              </a:rPr>
              <a:t>Thus, “corruption remains an endemic issue in Africa’s largest economy, harming its public finances, deterring business investment, exasperating inequality, reducing the standard of living, and weakening the social contract between the government and its people” (Musser, 2019). </a:t>
            </a:r>
          </a:p>
          <a:p>
            <a:pPr algn="just"/>
            <a:r>
              <a:rPr lang="en-GB" sz="2000" dirty="0" smtClean="0">
                <a:latin typeface="Book Antiqua" pitchFamily="18" charset="0"/>
              </a:rPr>
              <a:t>The failure to lift citizens out of poverty is an indictment on successive Nigerian governments which have mismanaged the country’s vast oil riches through incompetence and corruption.</a:t>
            </a:r>
          </a:p>
          <a:p>
            <a:pPr algn="just"/>
            <a:r>
              <a:rPr lang="en-GB" sz="2000" dirty="0" smtClean="0">
                <a:latin typeface="Book Antiqua" pitchFamily="18" charset="0"/>
              </a:rPr>
              <a:t>Now, the use of proceeds from high-level corruption to maintain the local content chain by the rapacious elites with a view to pacifying the growing needs of the poor is gaining momentum in the country.</a:t>
            </a:r>
          </a:p>
          <a:p>
            <a:pPr algn="just"/>
            <a:r>
              <a:rPr lang="en-GB" sz="2000" dirty="0" smtClean="0">
                <a:latin typeface="Book Antiqua" pitchFamily="18" charset="0"/>
              </a:rPr>
              <a:t>Put differently, benefits captured by local elites are sought after by the masses, thus favouring </a:t>
            </a:r>
            <a:r>
              <a:rPr lang="en-GB" sz="2000" i="1" dirty="0" err="1" smtClean="0">
                <a:latin typeface="Book Antiqua" pitchFamily="18" charset="0"/>
              </a:rPr>
              <a:t>rentier</a:t>
            </a:r>
            <a:r>
              <a:rPr lang="en-GB" sz="2000" dirty="0" smtClean="0">
                <a:latin typeface="Book Antiqua" pitchFamily="18" charset="0"/>
              </a:rPr>
              <a:t> attitudes rather than competitive solutions to national development. </a:t>
            </a:r>
            <a:endParaRPr lang="en-GB" sz="2000" dirty="0">
              <a:latin typeface="Book Antiqua" pitchFamily="18" charset="0"/>
            </a:endParaRPr>
          </a:p>
        </p:txBody>
      </p:sp>
    </p:spTree>
    <p:extLst>
      <p:ext uri="{BB962C8B-B14F-4D97-AF65-F5344CB8AC3E}">
        <p14:creationId xmlns:p14="http://schemas.microsoft.com/office/powerpoint/2010/main" val="881935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Book Antiqua" pitchFamily="18" charset="0"/>
              </a:rPr>
              <a:t>Objectives/Methodology</a:t>
            </a:r>
            <a:endParaRPr lang="en-GB" b="1" dirty="0">
              <a:latin typeface="Book Antiqua" pitchFamily="18" charset="0"/>
            </a:endParaRPr>
          </a:p>
        </p:txBody>
      </p:sp>
      <p:sp>
        <p:nvSpPr>
          <p:cNvPr id="3" name="Content Placeholder 2"/>
          <p:cNvSpPr>
            <a:spLocks noGrp="1"/>
          </p:cNvSpPr>
          <p:nvPr>
            <p:ph idx="1"/>
          </p:nvPr>
        </p:nvSpPr>
        <p:spPr/>
        <p:txBody>
          <a:bodyPr>
            <a:normAutofit lnSpcReduction="10000"/>
          </a:bodyPr>
          <a:lstStyle/>
          <a:p>
            <a:pPr algn="just"/>
            <a:r>
              <a:rPr lang="en-GB" sz="1800" dirty="0" smtClean="0">
                <a:latin typeface="Book Antiqua" pitchFamily="18" charset="0"/>
              </a:rPr>
              <a:t>The study examines how Nigerian elites audaciously engage in the exclusive elements of neo-</a:t>
            </a:r>
            <a:r>
              <a:rPr lang="en-GB" sz="1800" dirty="0" err="1" smtClean="0">
                <a:latin typeface="Book Antiqua" pitchFamily="18" charset="0"/>
              </a:rPr>
              <a:t>patrimonialism</a:t>
            </a:r>
            <a:r>
              <a:rPr lang="en-GB" sz="1800" dirty="0" smtClean="0">
                <a:latin typeface="Book Antiqua" pitchFamily="18" charset="0"/>
              </a:rPr>
              <a:t> (corruption, rent-seeking, stealing resources, personal enrichment) and the emerging trend of demand for investment of looted funds in communities.</a:t>
            </a:r>
          </a:p>
          <a:p>
            <a:pPr algn="just"/>
            <a:r>
              <a:rPr lang="en-GB" sz="1800" dirty="0" smtClean="0">
                <a:latin typeface="Book Antiqua" pitchFamily="18" charset="0"/>
              </a:rPr>
              <a:t> It seeks to contribute towards understanding of the inter-relationships between public treasury looting by the Nigeria’s ruling class and the declining humanity of the poor .</a:t>
            </a:r>
          </a:p>
          <a:p>
            <a:pPr algn="just"/>
            <a:r>
              <a:rPr lang="en-GB" sz="1800" dirty="0" smtClean="0">
                <a:latin typeface="Book Antiqua" pitchFamily="18" charset="0"/>
              </a:rPr>
              <a:t>It also interrogates the utility and citizen perception of government’s social investment programmes in addressing poverty. </a:t>
            </a:r>
          </a:p>
          <a:p>
            <a:pPr algn="just"/>
            <a:r>
              <a:rPr lang="en-GB" sz="1800" dirty="0" smtClean="0">
                <a:latin typeface="Book Antiqua" pitchFamily="18" charset="0"/>
              </a:rPr>
              <a:t>This study comprises a qualitative examination of secondary data readily available in the public domain and primary sources of data gathering (Survey in particular).</a:t>
            </a:r>
          </a:p>
          <a:p>
            <a:pPr algn="just"/>
            <a:r>
              <a:rPr lang="en-GB" sz="1800" dirty="0" smtClean="0">
                <a:latin typeface="Book Antiqua" pitchFamily="18" charset="0"/>
              </a:rPr>
              <a:t>Though the survey targeted a sample population of 1000 respondents, only 240 responded. They include individuals under every group of the society: civil servants, artisans, youths, women groups, community leaders, religious leaders, students and politicians, etc. </a:t>
            </a:r>
            <a:endParaRPr lang="en-GB" sz="1800" dirty="0">
              <a:latin typeface="Book Antiqua" pitchFamily="18" charset="0"/>
            </a:endParaRPr>
          </a:p>
        </p:txBody>
      </p:sp>
    </p:spTree>
    <p:extLst>
      <p:ext uri="{BB962C8B-B14F-4D97-AF65-F5344CB8AC3E}">
        <p14:creationId xmlns:p14="http://schemas.microsoft.com/office/powerpoint/2010/main" val="3513869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Poverty and Inequality </a:t>
            </a:r>
            <a:endParaRPr lang="en-GB" sz="2800" dirty="0"/>
          </a:p>
        </p:txBody>
      </p:sp>
      <p:sp>
        <p:nvSpPr>
          <p:cNvPr id="4" name="Text Placeholder 3"/>
          <p:cNvSpPr>
            <a:spLocks noGrp="1"/>
          </p:cNvSpPr>
          <p:nvPr>
            <p:ph type="body" sz="half" idx="2"/>
          </p:nvPr>
        </p:nvSpPr>
        <p:spPr/>
        <p:txBody>
          <a:bodyPr>
            <a:normAutofit fontScale="92500" lnSpcReduction="20000"/>
          </a:bodyPr>
          <a:lstStyle/>
          <a:p>
            <a:pPr algn="just"/>
            <a:r>
              <a:rPr lang="en-GB" dirty="0" smtClean="0">
                <a:latin typeface="Book Antiqua" pitchFamily="18" charset="0"/>
              </a:rPr>
              <a:t>Evi</a:t>
            </a:r>
            <a:r>
              <a:rPr lang="en-GB" sz="1500" dirty="0" smtClean="0">
                <a:latin typeface="Book Antiqua" pitchFamily="18" charset="0"/>
              </a:rPr>
              <a:t>dence suggests a two-way causal relationship between poverty and inequality.</a:t>
            </a:r>
          </a:p>
          <a:p>
            <a:pPr algn="just"/>
            <a:r>
              <a:rPr lang="en-GB" sz="1500" dirty="0" smtClean="0">
                <a:latin typeface="Book Antiqua" pitchFamily="18" charset="0"/>
              </a:rPr>
              <a:t>The quality of life in Nigeria is absolutely deplorable (The Guardian, 2019). Overall, about 90 million people - roughly half Nigeria's population - live in extreme poverty, according to estimates from the World Data Lab's Poverty Clock.</a:t>
            </a:r>
          </a:p>
          <a:p>
            <a:pPr algn="just"/>
            <a:endParaRPr lang="en-GB" sz="1500" dirty="0" smtClean="0">
              <a:latin typeface="Book Antiqua" pitchFamily="18" charset="0"/>
            </a:endParaRPr>
          </a:p>
          <a:p>
            <a:pPr algn="just"/>
            <a:r>
              <a:rPr lang="en-GB" sz="1500" dirty="0" smtClean="0">
                <a:latin typeface="Book Antiqua" pitchFamily="18" charset="0"/>
              </a:rPr>
              <a:t>The truth of the matter is that endemic corruption in Nigeria has severally been linked to the present vast incidence of poverty in the midst of plenty.  In other words, Nigerians sink into a deeper abyss of poverty just as resources meant for human development are being feathered away .</a:t>
            </a:r>
          </a:p>
          <a:p>
            <a:pPr algn="just"/>
            <a:r>
              <a:rPr lang="en-GB" sz="1500" dirty="0" smtClean="0">
                <a:latin typeface="Book Antiqua" pitchFamily="18" charset="0"/>
              </a:rPr>
              <a:t>The resultant inequality in society has led to frustration, hopelessness and despair, and laid the foundation for criminal activities. </a:t>
            </a:r>
            <a:endParaRPr lang="en-GB" sz="1500" dirty="0">
              <a:latin typeface="Book Antiqua"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5896" y="404664"/>
            <a:ext cx="5111750" cy="2001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https://s3.us-east-1.amazonaws.com/qz-production-atlas-assets/charts/atlas_Hynnu6C-7@2x.png"/>
          <p:cNvPicPr/>
          <p:nvPr/>
        </p:nvPicPr>
        <p:blipFill>
          <a:blip r:embed="rId3">
            <a:extLst>
              <a:ext uri="{28A0092B-C50C-407E-A947-70E740481C1C}">
                <a14:useLocalDpi xmlns:a14="http://schemas.microsoft.com/office/drawing/2010/main" val="0"/>
              </a:ext>
            </a:extLst>
          </a:blip>
          <a:srcRect/>
          <a:stretch>
            <a:fillRect/>
          </a:stretch>
        </p:blipFill>
        <p:spPr bwMode="auto">
          <a:xfrm>
            <a:off x="3636012" y="3189668"/>
            <a:ext cx="5544616" cy="3123064"/>
          </a:xfrm>
          <a:prstGeom prst="rect">
            <a:avLst/>
          </a:prstGeom>
          <a:noFill/>
          <a:ln>
            <a:noFill/>
          </a:ln>
        </p:spPr>
      </p:pic>
    </p:spTree>
    <p:extLst>
      <p:ext uri="{BB962C8B-B14F-4D97-AF65-F5344CB8AC3E}">
        <p14:creationId xmlns:p14="http://schemas.microsoft.com/office/powerpoint/2010/main" val="395209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latin typeface="Book Antiqua" pitchFamily="18" charset="0"/>
              </a:rPr>
              <a:t>Findings</a:t>
            </a:r>
            <a:endParaRPr lang="en-GB" sz="4400" dirty="0">
              <a:latin typeface="Book Antiqua" pitchFamily="18" charset="0"/>
            </a:endParaRPr>
          </a:p>
        </p:txBody>
      </p:sp>
      <p:sp>
        <p:nvSpPr>
          <p:cNvPr id="4" name="Text Placeholder 3"/>
          <p:cNvSpPr>
            <a:spLocks noGrp="1"/>
          </p:cNvSpPr>
          <p:nvPr>
            <p:ph type="body" sz="half" idx="2"/>
          </p:nvPr>
        </p:nvSpPr>
        <p:spPr/>
        <p:txBody>
          <a:bodyPr/>
          <a:lstStyle/>
          <a:p>
            <a:pPr algn="just"/>
            <a:r>
              <a:rPr lang="en-GB" sz="1600" dirty="0" smtClean="0">
                <a:latin typeface="Book Antiqua" pitchFamily="18" charset="0"/>
              </a:rPr>
              <a:t>Corruption has, in the last three decades, assumed a dimension that threatens the authority and power of the state, and the continued existence of the country.</a:t>
            </a:r>
          </a:p>
          <a:p>
            <a:endParaRPr lang="en-GB" dirty="0"/>
          </a:p>
          <a:p>
            <a:pPr algn="just"/>
            <a:r>
              <a:rPr lang="en-GB" sz="1600" dirty="0" smtClean="0">
                <a:latin typeface="Book Antiqua" pitchFamily="18" charset="0"/>
              </a:rPr>
              <a:t>Indeed, as this figure shows, 74 percent of the respondents in this study are of the strong opinion that corruption has sunk into the business culture in Nigeria (indicating </a:t>
            </a:r>
            <a:r>
              <a:rPr lang="en-GB" sz="1600" i="1" dirty="0" smtClean="0">
                <a:latin typeface="Book Antiqua" pitchFamily="18" charset="0"/>
              </a:rPr>
              <a:t>always</a:t>
            </a:r>
            <a:r>
              <a:rPr lang="en-GB" sz="1600" dirty="0" smtClean="0">
                <a:latin typeface="Book Antiqua" pitchFamily="18" charset="0"/>
              </a:rPr>
              <a:t> and </a:t>
            </a:r>
            <a:r>
              <a:rPr lang="en-GB" sz="1600" i="1" dirty="0" smtClean="0">
                <a:latin typeface="Book Antiqua" pitchFamily="18" charset="0"/>
              </a:rPr>
              <a:t>frequently</a:t>
            </a:r>
            <a:r>
              <a:rPr lang="en-GB" sz="1600" dirty="0" smtClean="0">
                <a:latin typeface="Book Antiqua" pitchFamily="18" charset="0"/>
              </a:rPr>
              <a:t>), and this can be seen majorly in the government ministries, departments and agencies.</a:t>
            </a:r>
            <a:endParaRPr lang="en-GB" sz="1600" dirty="0">
              <a:latin typeface="Book Antiqua" pitchFamily="18" charset="0"/>
            </a:endParaRP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700807"/>
            <a:ext cx="5111750" cy="2999327"/>
          </a:xfrm>
          <a:prstGeom prst="rect">
            <a:avLst/>
          </a:prstGeom>
          <a:noFill/>
        </p:spPr>
      </p:pic>
    </p:spTree>
    <p:extLst>
      <p:ext uri="{BB962C8B-B14F-4D97-AF65-F5344CB8AC3E}">
        <p14:creationId xmlns:p14="http://schemas.microsoft.com/office/powerpoint/2010/main" val="390878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latin typeface="Book Antiqua" pitchFamily="18" charset="0"/>
              </a:rPr>
              <a:t>Findings</a:t>
            </a:r>
            <a:endParaRPr lang="en-GB" sz="4400" dirty="0">
              <a:latin typeface="Book Antiqua" pitchFamily="18" charset="0"/>
            </a:endParaRPr>
          </a:p>
        </p:txBody>
      </p:sp>
      <p:sp>
        <p:nvSpPr>
          <p:cNvPr id="4" name="Text Placeholder 3"/>
          <p:cNvSpPr>
            <a:spLocks noGrp="1"/>
          </p:cNvSpPr>
          <p:nvPr>
            <p:ph type="body" sz="half" idx="2"/>
          </p:nvPr>
        </p:nvSpPr>
        <p:spPr/>
        <p:txBody>
          <a:bodyPr>
            <a:normAutofit/>
          </a:bodyPr>
          <a:lstStyle/>
          <a:p>
            <a:endParaRPr lang="en-GB" dirty="0"/>
          </a:p>
          <a:p>
            <a:pPr algn="just"/>
            <a:r>
              <a:rPr lang="en-GB" sz="1600" dirty="0" smtClean="0">
                <a:latin typeface="Book Antiqua" pitchFamily="18" charset="0"/>
              </a:rPr>
              <a:t>Corruption in the public sector remains a sore spot in Nigeria’s quest to instil transparency and accountability in the polity. The failure to deliver social services, the endemic problem of power supply and the collapse of infrastructure are all linked with corruption.</a:t>
            </a:r>
          </a:p>
          <a:p>
            <a:pPr algn="just"/>
            <a:endParaRPr lang="en-GB" sz="1600" dirty="0" smtClean="0">
              <a:latin typeface="Book Antiqua" pitchFamily="18" charset="0"/>
            </a:endParaRPr>
          </a:p>
          <a:p>
            <a:pPr algn="just"/>
            <a:r>
              <a:rPr lang="en-GB" sz="1600" dirty="0" smtClean="0">
                <a:latin typeface="Book Antiqua" pitchFamily="18" charset="0"/>
              </a:rPr>
              <a:t> Many of the respondents (about 70 percent) strongly believe that the infrastructural decay and the level of poverty in the country are caused by the corrupt political leaders.</a:t>
            </a:r>
            <a:endParaRPr lang="en-GB" sz="1600" dirty="0">
              <a:latin typeface="Book Antiqua" pitchFamily="18" charset="0"/>
            </a:endParaRP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699077"/>
            <a:ext cx="5111750" cy="3001058"/>
          </a:xfrm>
          <a:prstGeom prst="rect">
            <a:avLst/>
          </a:prstGeom>
          <a:noFill/>
        </p:spPr>
      </p:pic>
    </p:spTree>
    <p:extLst>
      <p:ext uri="{BB962C8B-B14F-4D97-AF65-F5344CB8AC3E}">
        <p14:creationId xmlns:p14="http://schemas.microsoft.com/office/powerpoint/2010/main" val="261243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latin typeface="Book Antiqua" pitchFamily="18" charset="0"/>
              </a:rPr>
              <a:t>Findings</a:t>
            </a:r>
            <a:endParaRPr lang="en-GB" sz="4400" dirty="0">
              <a:latin typeface="Book Antiqua" pitchFamily="18" charset="0"/>
            </a:endParaRPr>
          </a:p>
        </p:txBody>
      </p:sp>
      <p:sp>
        <p:nvSpPr>
          <p:cNvPr id="4" name="Text Placeholder 3"/>
          <p:cNvSpPr>
            <a:spLocks noGrp="1"/>
          </p:cNvSpPr>
          <p:nvPr>
            <p:ph type="body" sz="half" idx="2"/>
          </p:nvPr>
        </p:nvSpPr>
        <p:spPr/>
        <p:txBody>
          <a:bodyPr>
            <a:noAutofit/>
          </a:bodyPr>
          <a:lstStyle/>
          <a:p>
            <a:pPr algn="just"/>
            <a:r>
              <a:rPr lang="en-GB" dirty="0" smtClean="0">
                <a:latin typeface="Book Antiqua" pitchFamily="18" charset="0"/>
              </a:rPr>
              <a:t>Much as the Western media assiduously report the miserable living conditions in the country occasioned by grand corruption, they fail  to explain how the proceeds from the looting are indeed sitting in Europe, North America, Australia, New Zealand and the offshore enclaves controlled by the West. </a:t>
            </a:r>
          </a:p>
          <a:p>
            <a:pPr algn="just"/>
            <a:endParaRPr lang="en-GB" dirty="0" smtClean="0">
              <a:latin typeface="Book Antiqua" pitchFamily="18" charset="0"/>
            </a:endParaRPr>
          </a:p>
          <a:p>
            <a:pPr algn="just"/>
            <a:r>
              <a:rPr lang="en-GB" dirty="0" smtClean="0">
                <a:latin typeface="Book Antiqua" pitchFamily="18" charset="0"/>
              </a:rPr>
              <a:t>This may have partly informed why about 74 percent of the respondents in this study are of the opinion that stolen funds by corrupt public officials should be invested in the country with a view to creating more economic opportunities and developments internally.</a:t>
            </a:r>
            <a:endParaRPr lang="en-GB" dirty="0">
              <a:latin typeface="Book Antiqua" pitchFamily="18" charset="0"/>
            </a:endParaRP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699077"/>
            <a:ext cx="5111750" cy="3001058"/>
          </a:xfrm>
          <a:prstGeom prst="rect">
            <a:avLst/>
          </a:prstGeom>
          <a:noFill/>
        </p:spPr>
      </p:pic>
    </p:spTree>
    <p:extLst>
      <p:ext uri="{BB962C8B-B14F-4D97-AF65-F5344CB8AC3E}">
        <p14:creationId xmlns:p14="http://schemas.microsoft.com/office/powerpoint/2010/main" val="2530598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2663</TotalTime>
  <Words>2191</Words>
  <Application>Microsoft Office PowerPoint</Application>
  <PresentationFormat>On-screen Show (4:3)</PresentationFormat>
  <Paragraphs>86</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Algerian</vt:lpstr>
      <vt:lpstr>Arial</vt:lpstr>
      <vt:lpstr>Book Antiqua</vt:lpstr>
      <vt:lpstr>Calibri</vt:lpstr>
      <vt:lpstr>Wingdings</vt:lpstr>
      <vt:lpstr>Office Theme</vt:lpstr>
      <vt:lpstr>Corruption with Human Face? Interrogating Political Graft, Elite Social Responsibility and Amorphous Wealth Redistribution in Nigeria </vt:lpstr>
      <vt:lpstr>Introduction </vt:lpstr>
      <vt:lpstr>PowerPoint Presentation</vt:lpstr>
      <vt:lpstr>Problem Statement </vt:lpstr>
      <vt:lpstr>Objectives/Methodology</vt:lpstr>
      <vt:lpstr>Poverty and Inequality </vt:lpstr>
      <vt:lpstr>Findings</vt:lpstr>
      <vt:lpstr>Findings</vt:lpstr>
      <vt:lpstr>Findings</vt:lpstr>
      <vt:lpstr>Corruption and Social Investment</vt:lpstr>
      <vt:lpstr>Anti-corruption war and social investment</vt:lpstr>
      <vt:lpstr>Anti-corruption war and social investment</vt:lpstr>
      <vt:lpstr>Anti-corruption war and social investments</vt:lpstr>
      <vt:lpstr>Recommendations</vt:lpstr>
      <vt:lpstr>Recommendations</vt:lpstr>
      <vt:lpstr>Recommendations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Corruption with Human Face? Deciphering the Nigeria’s Grand Graft, Elite Social Responsibility and Amorphous Wealth Redistribution</dc:title>
  <dc:creator>bunmi</dc:creator>
  <cp:lastModifiedBy>AP-RIC</cp:lastModifiedBy>
  <cp:revision>85</cp:revision>
  <dcterms:created xsi:type="dcterms:W3CDTF">2019-11-12T19:32:06Z</dcterms:created>
  <dcterms:modified xsi:type="dcterms:W3CDTF">2019-12-03T12:31:04Z</dcterms:modified>
</cp:coreProperties>
</file>