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handoutMasterIdLst>
    <p:handoutMasterId r:id="rId29"/>
  </p:handoutMasterIdLst>
  <p:sldIdLst>
    <p:sldId id="256" r:id="rId2"/>
    <p:sldId id="366" r:id="rId3"/>
    <p:sldId id="290" r:id="rId4"/>
    <p:sldId id="374" r:id="rId5"/>
    <p:sldId id="384" r:id="rId6"/>
    <p:sldId id="377" r:id="rId7"/>
    <p:sldId id="378" r:id="rId8"/>
    <p:sldId id="379" r:id="rId9"/>
    <p:sldId id="385" r:id="rId10"/>
    <p:sldId id="386" r:id="rId11"/>
    <p:sldId id="387" r:id="rId12"/>
    <p:sldId id="380" r:id="rId13"/>
    <p:sldId id="388" r:id="rId14"/>
    <p:sldId id="389" r:id="rId15"/>
    <p:sldId id="381" r:id="rId16"/>
    <p:sldId id="390" r:id="rId17"/>
    <p:sldId id="375" r:id="rId18"/>
    <p:sldId id="393" r:id="rId19"/>
    <p:sldId id="394" r:id="rId20"/>
    <p:sldId id="392" r:id="rId21"/>
    <p:sldId id="382" r:id="rId22"/>
    <p:sldId id="351" r:id="rId23"/>
    <p:sldId id="395" r:id="rId24"/>
    <p:sldId id="376" r:id="rId25"/>
    <p:sldId id="318" r:id="rId26"/>
    <p:sldId id="286" r:id="rId2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0D9FA"/>
    <a:srgbClr val="339966"/>
    <a:srgbClr val="FF0000"/>
    <a:srgbClr val="9900FF"/>
    <a:srgbClr val="072A51"/>
    <a:srgbClr val="034355"/>
    <a:srgbClr val="336699"/>
    <a:srgbClr val="66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392" autoAdjust="0"/>
    <p:restoredTop sz="90845" autoAdjust="0"/>
  </p:normalViewPr>
  <p:slideViewPr>
    <p:cSldViewPr>
      <p:cViewPr varScale="1">
        <p:scale>
          <a:sx n="71" d="100"/>
          <a:sy n="71" d="100"/>
        </p:scale>
        <p:origin x="1332" y="66"/>
      </p:cViewPr>
      <p:guideLst>
        <p:guide orient="horz" pos="2160"/>
        <p:guide pos="2880"/>
      </p:guideLst>
    </p:cSldViewPr>
  </p:slideViewPr>
  <p:outlineViewPr>
    <p:cViewPr>
      <p:scale>
        <a:sx n="33" d="100"/>
        <a:sy n="33" d="100"/>
      </p:scale>
      <p:origin x="0" y="507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F76D7595-EA22-4667-8968-3D2B7813BD76}" type="datetimeFigureOut">
              <a:rPr lang="en-CA" smtClean="0"/>
              <a:t>03/12/2019</a:t>
            </a:fld>
            <a:endParaRPr lang="en-CA"/>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F28E66EC-D0F2-4B2A-8429-8A16EB30F20F}" type="slidenum">
              <a:rPr lang="en-CA" smtClean="0"/>
              <a:t>‹#›</a:t>
            </a:fld>
            <a:endParaRPr lang="en-CA"/>
          </a:p>
        </p:txBody>
      </p:sp>
    </p:spTree>
    <p:extLst>
      <p:ext uri="{BB962C8B-B14F-4D97-AF65-F5344CB8AC3E}">
        <p14:creationId xmlns:p14="http://schemas.microsoft.com/office/powerpoint/2010/main" val="33778672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37E631D-8162-438D-AF22-9D44744BE600}" type="datetimeFigureOut">
              <a:rPr lang="en-CA" smtClean="0"/>
              <a:t>03/12/2019</a:t>
            </a:fld>
            <a:endParaRPr lang="en-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A08D3D9-3D55-4DCB-99DE-90DADCC6AB4F}" type="slidenum">
              <a:rPr lang="en-CA" smtClean="0"/>
              <a:t>‹#›</a:t>
            </a:fld>
            <a:endParaRPr lang="en-CA"/>
          </a:p>
        </p:txBody>
      </p:sp>
    </p:spTree>
    <p:extLst>
      <p:ext uri="{BB962C8B-B14F-4D97-AF65-F5344CB8AC3E}">
        <p14:creationId xmlns:p14="http://schemas.microsoft.com/office/powerpoint/2010/main" val="307862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https://peacekeeping.un.org/en/mission/unamid</a:t>
            </a:r>
          </a:p>
        </p:txBody>
      </p:sp>
      <p:sp>
        <p:nvSpPr>
          <p:cNvPr id="4" name="Slide Number Placeholder 3"/>
          <p:cNvSpPr>
            <a:spLocks noGrp="1"/>
          </p:cNvSpPr>
          <p:nvPr>
            <p:ph type="sldNum" sz="quarter" idx="10"/>
          </p:nvPr>
        </p:nvSpPr>
        <p:spPr/>
        <p:txBody>
          <a:bodyPr/>
          <a:lstStyle/>
          <a:p>
            <a:fld id="{2A08D3D9-3D55-4DCB-99DE-90DADCC6AB4F}" type="slidenum">
              <a:rPr lang="en-CA" smtClean="0"/>
              <a:t>3</a:t>
            </a:fld>
            <a:endParaRPr lang="en-CA"/>
          </a:p>
        </p:txBody>
      </p:sp>
    </p:spTree>
    <p:extLst>
      <p:ext uri="{BB962C8B-B14F-4D97-AF65-F5344CB8AC3E}">
        <p14:creationId xmlns:p14="http://schemas.microsoft.com/office/powerpoint/2010/main" val="59329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Little has been written down about this era, it is with considerable caution that I attempt to examine women’s political engagement.</a:t>
            </a:r>
            <a:endParaRPr lang="en-US" dirty="0"/>
          </a:p>
        </p:txBody>
      </p:sp>
      <p:sp>
        <p:nvSpPr>
          <p:cNvPr id="4" name="Slide Number Placeholder 3"/>
          <p:cNvSpPr>
            <a:spLocks noGrp="1"/>
          </p:cNvSpPr>
          <p:nvPr>
            <p:ph type="sldNum" sz="quarter" idx="5"/>
          </p:nvPr>
        </p:nvSpPr>
        <p:spPr/>
        <p:txBody>
          <a:bodyPr/>
          <a:lstStyle/>
          <a:p>
            <a:fld id="{2A08D3D9-3D55-4DCB-99DE-90DADCC6AB4F}" type="slidenum">
              <a:rPr lang="en-CA" smtClean="0"/>
              <a:t>8</a:t>
            </a:fld>
            <a:endParaRPr lang="en-CA"/>
          </a:p>
        </p:txBody>
      </p:sp>
    </p:spTree>
    <p:extLst>
      <p:ext uri="{BB962C8B-B14F-4D97-AF65-F5344CB8AC3E}">
        <p14:creationId xmlns:p14="http://schemas.microsoft.com/office/powerpoint/2010/main" val="39814866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The vast majority of men could fulfil the minimum of these requirements. A woman, on the other hand, if illiterate would be likely to qualify as a voter only on the grounds of occupancy of land, it was a matter of local custom as to whether a woman could be held to occupy land over which her husband had occupancy rights. </a:t>
            </a:r>
          </a:p>
          <a:p>
            <a:endParaRPr lang="en-US" dirty="0"/>
          </a:p>
        </p:txBody>
      </p:sp>
      <p:sp>
        <p:nvSpPr>
          <p:cNvPr id="4" name="Slide Number Placeholder 3"/>
          <p:cNvSpPr>
            <a:spLocks noGrp="1"/>
          </p:cNvSpPr>
          <p:nvPr>
            <p:ph type="sldNum" sz="quarter" idx="5"/>
          </p:nvPr>
        </p:nvSpPr>
        <p:spPr/>
        <p:txBody>
          <a:bodyPr/>
          <a:lstStyle/>
          <a:p>
            <a:fld id="{2A08D3D9-3D55-4DCB-99DE-90DADCC6AB4F}" type="slidenum">
              <a:rPr lang="en-CA" smtClean="0"/>
              <a:t>13</a:t>
            </a:fld>
            <a:endParaRPr lang="en-CA"/>
          </a:p>
        </p:txBody>
      </p:sp>
    </p:spTree>
    <p:extLst>
      <p:ext uri="{BB962C8B-B14F-4D97-AF65-F5344CB8AC3E}">
        <p14:creationId xmlns:p14="http://schemas.microsoft.com/office/powerpoint/2010/main" val="10197721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In 1953, when the colonial powers exiled the </a:t>
            </a:r>
            <a:r>
              <a:rPr lang="en-CA" dirty="0" err="1"/>
              <a:t>Kabaka</a:t>
            </a:r>
            <a:r>
              <a:rPr lang="en-CA" dirty="0"/>
              <a:t> of Buganda, three buses of women clothed in the traditional costume , the back cloth stormed the house of the British governor Sir Andrew Cohen, demanding the return of their king.  Women wrote letters to world leaders, the governor and members of the national assembly. In 1957, </a:t>
            </a:r>
            <a:r>
              <a:rPr lang="en-CA" dirty="0" err="1"/>
              <a:t>Pumla</a:t>
            </a:r>
            <a:r>
              <a:rPr lang="en-CA" dirty="0"/>
              <a:t> </a:t>
            </a:r>
            <a:r>
              <a:rPr lang="en-CA" dirty="0" err="1"/>
              <a:t>Kisosonkole</a:t>
            </a:r>
            <a:r>
              <a:rPr lang="en-CA" dirty="0"/>
              <a:t>, a UCW member and  the British born Barbara . </a:t>
            </a:r>
            <a:endParaRPr lang="en-US" dirty="0"/>
          </a:p>
        </p:txBody>
      </p:sp>
      <p:sp>
        <p:nvSpPr>
          <p:cNvPr id="4" name="Slide Number Placeholder 3"/>
          <p:cNvSpPr>
            <a:spLocks noGrp="1"/>
          </p:cNvSpPr>
          <p:nvPr>
            <p:ph type="sldNum" sz="quarter" idx="5"/>
          </p:nvPr>
        </p:nvSpPr>
        <p:spPr/>
        <p:txBody>
          <a:bodyPr/>
          <a:lstStyle/>
          <a:p>
            <a:fld id="{2A08D3D9-3D55-4DCB-99DE-90DADCC6AB4F}" type="slidenum">
              <a:rPr lang="en-CA" smtClean="0"/>
              <a:t>14</a:t>
            </a:fld>
            <a:endParaRPr lang="en-CA"/>
          </a:p>
        </p:txBody>
      </p:sp>
    </p:spTree>
    <p:extLst>
      <p:ext uri="{BB962C8B-B14F-4D97-AF65-F5344CB8AC3E}">
        <p14:creationId xmlns:p14="http://schemas.microsoft.com/office/powerpoint/2010/main" val="8178641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there has been a steady rise in female political participation and leadership, especially among women belonging to the NRM party. </a:t>
            </a:r>
            <a:endParaRPr lang="en-US" dirty="0"/>
          </a:p>
        </p:txBody>
      </p:sp>
      <p:sp>
        <p:nvSpPr>
          <p:cNvPr id="4" name="Slide Number Placeholder 3"/>
          <p:cNvSpPr>
            <a:spLocks noGrp="1"/>
          </p:cNvSpPr>
          <p:nvPr>
            <p:ph type="sldNum" sz="quarter" idx="5"/>
          </p:nvPr>
        </p:nvSpPr>
        <p:spPr/>
        <p:txBody>
          <a:bodyPr/>
          <a:lstStyle/>
          <a:p>
            <a:fld id="{2A08D3D9-3D55-4DCB-99DE-90DADCC6AB4F}" type="slidenum">
              <a:rPr lang="en-CA" smtClean="0"/>
              <a:t>17</a:t>
            </a:fld>
            <a:endParaRPr lang="en-CA"/>
          </a:p>
        </p:txBody>
      </p:sp>
    </p:spTree>
    <p:extLst>
      <p:ext uri="{BB962C8B-B14F-4D97-AF65-F5344CB8AC3E}">
        <p14:creationId xmlns:p14="http://schemas.microsoft.com/office/powerpoint/2010/main" val="41751943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structures also known as Resistance Councils (RCs, which later became local councils) from the village to the district level. That is, the village council (RC1), parish council (RC2), sub-county council (RC3), country council (RC4), district council (RC5) and the National Resistance Council (NRC) or parliament which was created in 1989. </a:t>
            </a:r>
            <a:endParaRPr lang="en-US" dirty="0"/>
          </a:p>
        </p:txBody>
      </p:sp>
      <p:sp>
        <p:nvSpPr>
          <p:cNvPr id="4" name="Slide Number Placeholder 3"/>
          <p:cNvSpPr>
            <a:spLocks noGrp="1"/>
          </p:cNvSpPr>
          <p:nvPr>
            <p:ph type="sldNum" sz="quarter" idx="5"/>
          </p:nvPr>
        </p:nvSpPr>
        <p:spPr/>
        <p:txBody>
          <a:bodyPr/>
          <a:lstStyle/>
          <a:p>
            <a:fld id="{2A08D3D9-3D55-4DCB-99DE-90DADCC6AB4F}" type="slidenum">
              <a:rPr lang="en-CA" smtClean="0"/>
              <a:t>19</a:t>
            </a:fld>
            <a:endParaRPr lang="en-CA"/>
          </a:p>
        </p:txBody>
      </p:sp>
    </p:spTree>
    <p:extLst>
      <p:ext uri="{BB962C8B-B14F-4D97-AF65-F5344CB8AC3E}">
        <p14:creationId xmlns:p14="http://schemas.microsoft.com/office/powerpoint/2010/main" val="40360032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Peacekeepers are employed. War industries benefit only when there are wars. As wars are waged </a:t>
            </a:r>
          </a:p>
        </p:txBody>
      </p:sp>
      <p:sp>
        <p:nvSpPr>
          <p:cNvPr id="4" name="Slide Number Placeholder 3"/>
          <p:cNvSpPr>
            <a:spLocks noGrp="1"/>
          </p:cNvSpPr>
          <p:nvPr>
            <p:ph type="sldNum" sz="quarter" idx="10"/>
          </p:nvPr>
        </p:nvSpPr>
        <p:spPr/>
        <p:txBody>
          <a:bodyPr/>
          <a:lstStyle/>
          <a:p>
            <a:fld id="{2A08D3D9-3D55-4DCB-99DE-90DADCC6AB4F}" type="slidenum">
              <a:rPr lang="en-CA" smtClean="0"/>
              <a:t>22</a:t>
            </a:fld>
            <a:endParaRPr lang="en-CA"/>
          </a:p>
        </p:txBody>
      </p:sp>
    </p:spTree>
    <p:extLst>
      <p:ext uri="{BB962C8B-B14F-4D97-AF65-F5344CB8AC3E}">
        <p14:creationId xmlns:p14="http://schemas.microsoft.com/office/powerpoint/2010/main" val="33510333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CA" dirty="0">
                <a:latin typeface="Times New Roman"/>
                <a:ea typeface="Calibri"/>
              </a:rPr>
              <a:t>Plunder by Soviet Union, colonizers, China … No one wins except violent conflict where national, regional and international political actors, Multi-National Corporations and international criminal networks are benefiting from the wars and the violence. War is a means to access the minerals.  2. </a:t>
            </a:r>
            <a:r>
              <a:rPr lang="en-CA" dirty="0"/>
              <a:t>because the war enables various actors to access the minerals and other natural resources abundant in Congo, without regard for the needs of the population.  3 needed are strategic, integrated, and comprehensive short and long-term interventions and actors at the international, regional and national levels of governments and societies to deescalate and address the complex causes and prevent future wars .levels: Sustainable peace, security and development will ensue in the measure that these three levels of conflict are addressed. </a:t>
            </a:r>
            <a:r>
              <a:rPr lang="en-CA" dirty="0">
                <a:solidFill>
                  <a:srgbClr val="000000"/>
                </a:solidFill>
                <a:latin typeface="Times New Roman"/>
              </a:rPr>
              <a:t>They rely on the political elites who I believe do not understand the predicament of the ordinary Congolese. They smother reforms not to vex the donors while ensuring that the wars continue (</a:t>
            </a:r>
            <a:r>
              <a:rPr lang="en-CA" dirty="0" err="1">
                <a:solidFill>
                  <a:srgbClr val="000000"/>
                </a:solidFill>
                <a:latin typeface="Times New Roman"/>
              </a:rPr>
              <a:t>Trefon</a:t>
            </a:r>
            <a:r>
              <a:rPr lang="en-CA" dirty="0">
                <a:solidFill>
                  <a:srgbClr val="000000"/>
                </a:solidFill>
                <a:latin typeface="Times New Roman"/>
              </a:rPr>
              <a:t>, 2011). </a:t>
            </a:r>
            <a:r>
              <a:rPr lang="en-CA" dirty="0"/>
              <a:t>Metaphorically it is a situation of the blind leading the clueless. MONUSCO has failed to create peace. </a:t>
            </a:r>
            <a:endParaRPr lang="en-CA" dirty="0">
              <a:latin typeface="Times New Roman"/>
              <a:ea typeface="Calibri"/>
            </a:endParaRPr>
          </a:p>
        </p:txBody>
      </p:sp>
      <p:sp>
        <p:nvSpPr>
          <p:cNvPr id="4" name="Slide Number Placeholder 3"/>
          <p:cNvSpPr>
            <a:spLocks noGrp="1"/>
          </p:cNvSpPr>
          <p:nvPr>
            <p:ph type="sldNum" sz="quarter" idx="10"/>
          </p:nvPr>
        </p:nvSpPr>
        <p:spPr/>
        <p:txBody>
          <a:bodyPr/>
          <a:lstStyle/>
          <a:p>
            <a:fld id="{2A08D3D9-3D55-4DCB-99DE-90DADCC6AB4F}" type="slidenum">
              <a:rPr lang="en-CA" smtClean="0"/>
              <a:t>25</a:t>
            </a:fld>
            <a:endParaRPr lang="en-CA"/>
          </a:p>
        </p:txBody>
      </p:sp>
    </p:spTree>
    <p:extLst>
      <p:ext uri="{BB962C8B-B14F-4D97-AF65-F5344CB8AC3E}">
        <p14:creationId xmlns:p14="http://schemas.microsoft.com/office/powerpoint/2010/main" val="27373748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p:cNvSpPr>
            <a:spLocks noGrp="1"/>
          </p:cNvSpPr>
          <p:nvPr>
            <p:ph type="dt" sz="half" idx="10"/>
          </p:nvPr>
        </p:nvSpPr>
        <p:spPr/>
        <p:txBody>
          <a:bodyPr/>
          <a:lstStyle>
            <a:lvl1pPr>
              <a:defRPr/>
            </a:lvl1pPr>
          </a:lstStyle>
          <a:p>
            <a:pPr>
              <a:defRPr/>
            </a:pPr>
            <a:fld id="{941B01FD-E9C6-4B30-938E-FB480696AF84}" type="datetime1">
              <a:rPr lang="en-CA" smtClean="0"/>
              <a:t>03/12/2019</a:t>
            </a:fld>
            <a:endParaRPr lang="en-CA"/>
          </a:p>
        </p:txBody>
      </p:sp>
      <p:sp>
        <p:nvSpPr>
          <p:cNvPr id="5" name="Footer Placeholder 18"/>
          <p:cNvSpPr>
            <a:spLocks noGrp="1"/>
          </p:cNvSpPr>
          <p:nvPr>
            <p:ph type="ftr" sz="quarter" idx="11"/>
          </p:nvPr>
        </p:nvSpPr>
        <p:spPr/>
        <p:txBody>
          <a:bodyPr/>
          <a:lstStyle>
            <a:lvl1pPr>
              <a:defRPr/>
            </a:lvl1pPr>
          </a:lstStyle>
          <a:p>
            <a:pPr>
              <a:defRPr/>
            </a:pPr>
            <a:endParaRPr lang="en-CA"/>
          </a:p>
        </p:txBody>
      </p:sp>
      <p:sp>
        <p:nvSpPr>
          <p:cNvPr id="6" name="Slide Number Placeholder 26"/>
          <p:cNvSpPr>
            <a:spLocks noGrp="1"/>
          </p:cNvSpPr>
          <p:nvPr>
            <p:ph type="sldNum" sz="quarter" idx="12"/>
          </p:nvPr>
        </p:nvSpPr>
        <p:spPr/>
        <p:txBody>
          <a:bodyPr/>
          <a:lstStyle>
            <a:lvl1pPr>
              <a:defRPr/>
            </a:lvl1pPr>
          </a:lstStyle>
          <a:p>
            <a:pPr>
              <a:defRPr/>
            </a:pPr>
            <a:fld id="{DBE7A7FC-673F-4ADA-8F9B-F89F7FF3966C}" type="slidenum">
              <a:rPr lang="en-CA"/>
              <a:pPr>
                <a:defRPr/>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B7E4EB27-322B-45FF-AF52-A7049CB36237}" type="datetime1">
              <a:rPr lang="en-CA" smtClean="0"/>
              <a:t>03/12/2019</a:t>
            </a:fld>
            <a:endParaRPr lang="en-CA"/>
          </a:p>
        </p:txBody>
      </p:sp>
      <p:sp>
        <p:nvSpPr>
          <p:cNvPr id="5" name="Footer Placeholder 21"/>
          <p:cNvSpPr>
            <a:spLocks noGrp="1"/>
          </p:cNvSpPr>
          <p:nvPr>
            <p:ph type="ftr" sz="quarter" idx="11"/>
          </p:nvPr>
        </p:nvSpPr>
        <p:spPr/>
        <p:txBody>
          <a:bodyPr/>
          <a:lstStyle>
            <a:lvl1pPr>
              <a:defRPr/>
            </a:lvl1pPr>
          </a:lstStyle>
          <a:p>
            <a:pPr>
              <a:defRPr/>
            </a:pPr>
            <a:endParaRPr lang="en-CA"/>
          </a:p>
        </p:txBody>
      </p:sp>
      <p:sp>
        <p:nvSpPr>
          <p:cNvPr id="6" name="Slide Number Placeholder 17"/>
          <p:cNvSpPr>
            <a:spLocks noGrp="1"/>
          </p:cNvSpPr>
          <p:nvPr>
            <p:ph type="sldNum" sz="quarter" idx="12"/>
          </p:nvPr>
        </p:nvSpPr>
        <p:spPr/>
        <p:txBody>
          <a:bodyPr/>
          <a:lstStyle>
            <a:lvl1pPr>
              <a:defRPr/>
            </a:lvl1pPr>
          </a:lstStyle>
          <a:p>
            <a:pPr>
              <a:defRPr/>
            </a:pPr>
            <a:fld id="{6A832AAA-5243-4B70-B0B2-98396C62343D}" type="slidenum">
              <a:rPr lang="en-CA"/>
              <a:pPr>
                <a:defRPr/>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45A84F78-3699-4FE8-A5FE-0E35BDCDFBB3}" type="datetime1">
              <a:rPr lang="en-CA" smtClean="0"/>
              <a:t>03/12/2019</a:t>
            </a:fld>
            <a:endParaRPr lang="en-CA"/>
          </a:p>
        </p:txBody>
      </p:sp>
      <p:sp>
        <p:nvSpPr>
          <p:cNvPr id="5" name="Footer Placeholder 21"/>
          <p:cNvSpPr>
            <a:spLocks noGrp="1"/>
          </p:cNvSpPr>
          <p:nvPr>
            <p:ph type="ftr" sz="quarter" idx="11"/>
          </p:nvPr>
        </p:nvSpPr>
        <p:spPr/>
        <p:txBody>
          <a:bodyPr/>
          <a:lstStyle>
            <a:lvl1pPr>
              <a:defRPr/>
            </a:lvl1pPr>
          </a:lstStyle>
          <a:p>
            <a:pPr>
              <a:defRPr/>
            </a:pPr>
            <a:endParaRPr lang="en-CA"/>
          </a:p>
        </p:txBody>
      </p:sp>
      <p:sp>
        <p:nvSpPr>
          <p:cNvPr id="6" name="Slide Number Placeholder 17"/>
          <p:cNvSpPr>
            <a:spLocks noGrp="1"/>
          </p:cNvSpPr>
          <p:nvPr>
            <p:ph type="sldNum" sz="quarter" idx="12"/>
          </p:nvPr>
        </p:nvSpPr>
        <p:spPr/>
        <p:txBody>
          <a:bodyPr/>
          <a:lstStyle>
            <a:lvl1pPr>
              <a:defRPr/>
            </a:lvl1pPr>
          </a:lstStyle>
          <a:p>
            <a:pPr>
              <a:defRPr/>
            </a:pPr>
            <a:fld id="{D8D97036-4EC3-416C-AAB8-B4EAE75C17A5}" type="slidenum">
              <a:rPr lang="en-CA"/>
              <a:pPr>
                <a:defRPr/>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9424595A-2170-4F9E-AE52-38488EBE0FEF}" type="datetime1">
              <a:rPr lang="en-CA" smtClean="0"/>
              <a:t>03/12/2019</a:t>
            </a:fld>
            <a:endParaRPr lang="en-CA"/>
          </a:p>
        </p:txBody>
      </p:sp>
      <p:sp>
        <p:nvSpPr>
          <p:cNvPr id="5" name="Footer Placeholder 21"/>
          <p:cNvSpPr>
            <a:spLocks noGrp="1"/>
          </p:cNvSpPr>
          <p:nvPr>
            <p:ph type="ftr" sz="quarter" idx="11"/>
          </p:nvPr>
        </p:nvSpPr>
        <p:spPr/>
        <p:txBody>
          <a:bodyPr/>
          <a:lstStyle>
            <a:lvl1pPr>
              <a:defRPr/>
            </a:lvl1pPr>
          </a:lstStyle>
          <a:p>
            <a:pPr>
              <a:defRPr/>
            </a:pPr>
            <a:endParaRPr lang="en-CA"/>
          </a:p>
        </p:txBody>
      </p:sp>
      <p:sp>
        <p:nvSpPr>
          <p:cNvPr id="6" name="Slide Number Placeholder 17"/>
          <p:cNvSpPr>
            <a:spLocks noGrp="1"/>
          </p:cNvSpPr>
          <p:nvPr>
            <p:ph type="sldNum" sz="quarter" idx="12"/>
          </p:nvPr>
        </p:nvSpPr>
        <p:spPr/>
        <p:txBody>
          <a:bodyPr/>
          <a:lstStyle>
            <a:lvl1pPr>
              <a:defRPr/>
            </a:lvl1pPr>
          </a:lstStyle>
          <a:p>
            <a:pPr>
              <a:defRPr/>
            </a:pPr>
            <a:fld id="{FF044780-EA98-466D-B8EB-7E7E03EDE404}" type="slidenum">
              <a:rPr lang="en-CA"/>
              <a:pPr>
                <a:defRPr/>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0139006-72D2-4283-B84F-6FF6DB4AC2B4}" type="datetime1">
              <a:rPr lang="en-CA" smtClean="0"/>
              <a:t>03/12/2019</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51658290-0007-4EFC-B31B-D84CBCA9A691}" type="slidenum">
              <a:rPr lang="en-CA"/>
              <a:pPr>
                <a:defRPr/>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021ADA39-AA44-4640-819A-43DBBF9C2494}" type="datetime1">
              <a:rPr lang="en-CA" smtClean="0"/>
              <a:t>03/12/2019</a:t>
            </a:fld>
            <a:endParaRPr lang="en-CA"/>
          </a:p>
        </p:txBody>
      </p:sp>
      <p:sp>
        <p:nvSpPr>
          <p:cNvPr id="6" name="Footer Placeholder 21"/>
          <p:cNvSpPr>
            <a:spLocks noGrp="1"/>
          </p:cNvSpPr>
          <p:nvPr>
            <p:ph type="ftr" sz="quarter" idx="11"/>
          </p:nvPr>
        </p:nvSpPr>
        <p:spPr/>
        <p:txBody>
          <a:bodyPr/>
          <a:lstStyle>
            <a:lvl1pPr>
              <a:defRPr/>
            </a:lvl1pPr>
          </a:lstStyle>
          <a:p>
            <a:pPr>
              <a:defRPr/>
            </a:pPr>
            <a:endParaRPr lang="en-CA"/>
          </a:p>
        </p:txBody>
      </p:sp>
      <p:sp>
        <p:nvSpPr>
          <p:cNvPr id="7" name="Slide Number Placeholder 17"/>
          <p:cNvSpPr>
            <a:spLocks noGrp="1"/>
          </p:cNvSpPr>
          <p:nvPr>
            <p:ph type="sldNum" sz="quarter" idx="12"/>
          </p:nvPr>
        </p:nvSpPr>
        <p:spPr/>
        <p:txBody>
          <a:bodyPr/>
          <a:lstStyle>
            <a:lvl1pPr>
              <a:defRPr/>
            </a:lvl1pPr>
          </a:lstStyle>
          <a:p>
            <a:pPr>
              <a:defRPr/>
            </a:pPr>
            <a:fld id="{5A2460E4-9B7F-4F46-97A7-BB39B6AB08F7}" type="slidenum">
              <a:rPr lang="en-CA"/>
              <a:pPr>
                <a:defRPr/>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pPr>
              <a:defRPr/>
            </a:pPr>
            <a:fld id="{83AB2775-1A87-4400-96EF-BF97A8B29CA6}" type="datetime1">
              <a:rPr lang="en-CA" smtClean="0"/>
              <a:t>03/12/2019</a:t>
            </a:fld>
            <a:endParaRPr lang="en-CA"/>
          </a:p>
        </p:txBody>
      </p:sp>
      <p:sp>
        <p:nvSpPr>
          <p:cNvPr id="8" name="Footer Placeholder 21"/>
          <p:cNvSpPr>
            <a:spLocks noGrp="1"/>
          </p:cNvSpPr>
          <p:nvPr>
            <p:ph type="ftr" sz="quarter" idx="11"/>
          </p:nvPr>
        </p:nvSpPr>
        <p:spPr/>
        <p:txBody>
          <a:bodyPr/>
          <a:lstStyle>
            <a:lvl1pPr>
              <a:defRPr/>
            </a:lvl1pPr>
          </a:lstStyle>
          <a:p>
            <a:pPr>
              <a:defRPr/>
            </a:pPr>
            <a:endParaRPr lang="en-CA"/>
          </a:p>
        </p:txBody>
      </p:sp>
      <p:sp>
        <p:nvSpPr>
          <p:cNvPr id="9" name="Slide Number Placeholder 17"/>
          <p:cNvSpPr>
            <a:spLocks noGrp="1"/>
          </p:cNvSpPr>
          <p:nvPr>
            <p:ph type="sldNum" sz="quarter" idx="12"/>
          </p:nvPr>
        </p:nvSpPr>
        <p:spPr/>
        <p:txBody>
          <a:bodyPr/>
          <a:lstStyle>
            <a:lvl1pPr>
              <a:defRPr/>
            </a:lvl1pPr>
          </a:lstStyle>
          <a:p>
            <a:pPr>
              <a:defRPr/>
            </a:pPr>
            <a:fld id="{4092607D-469E-492E-952B-9B758355CB92}" type="slidenum">
              <a:rPr lang="en-CA"/>
              <a:pPr>
                <a:defRPr/>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fld id="{3BE0F26E-812F-49C7-9081-A428A0A03801}" type="datetime1">
              <a:rPr lang="en-CA" smtClean="0"/>
              <a:t>03/12/2019</a:t>
            </a:fld>
            <a:endParaRPr lang="en-CA"/>
          </a:p>
        </p:txBody>
      </p:sp>
      <p:sp>
        <p:nvSpPr>
          <p:cNvPr id="4" name="Footer Placeholder 21"/>
          <p:cNvSpPr>
            <a:spLocks noGrp="1"/>
          </p:cNvSpPr>
          <p:nvPr>
            <p:ph type="ftr" sz="quarter" idx="11"/>
          </p:nvPr>
        </p:nvSpPr>
        <p:spPr/>
        <p:txBody>
          <a:bodyPr/>
          <a:lstStyle>
            <a:lvl1pPr>
              <a:defRPr/>
            </a:lvl1pPr>
          </a:lstStyle>
          <a:p>
            <a:pPr>
              <a:defRPr/>
            </a:pPr>
            <a:endParaRPr lang="en-CA"/>
          </a:p>
        </p:txBody>
      </p:sp>
      <p:sp>
        <p:nvSpPr>
          <p:cNvPr id="5" name="Slide Number Placeholder 17"/>
          <p:cNvSpPr>
            <a:spLocks noGrp="1"/>
          </p:cNvSpPr>
          <p:nvPr>
            <p:ph type="sldNum" sz="quarter" idx="12"/>
          </p:nvPr>
        </p:nvSpPr>
        <p:spPr/>
        <p:txBody>
          <a:bodyPr/>
          <a:lstStyle>
            <a:lvl1pPr>
              <a:defRPr/>
            </a:lvl1pPr>
          </a:lstStyle>
          <a:p>
            <a:pPr>
              <a:defRPr/>
            </a:pPr>
            <a:fld id="{BC9D610C-3263-4E83-981B-D7302C38E26C}" type="slidenum">
              <a:rPr lang="en-CA"/>
              <a:pPr>
                <a:defRPr/>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025C20AE-086A-4CB4-B33B-41472E1A4FD8}" type="datetime1">
              <a:rPr lang="en-CA" smtClean="0"/>
              <a:t>03/12/2019</a:t>
            </a:fld>
            <a:endParaRPr lang="en-CA"/>
          </a:p>
        </p:txBody>
      </p:sp>
      <p:sp>
        <p:nvSpPr>
          <p:cNvPr id="3" name="Footer Placeholder 21"/>
          <p:cNvSpPr>
            <a:spLocks noGrp="1"/>
          </p:cNvSpPr>
          <p:nvPr>
            <p:ph type="ftr" sz="quarter" idx="11"/>
          </p:nvPr>
        </p:nvSpPr>
        <p:spPr/>
        <p:txBody>
          <a:bodyPr/>
          <a:lstStyle>
            <a:lvl1pPr>
              <a:defRPr/>
            </a:lvl1pPr>
          </a:lstStyle>
          <a:p>
            <a:pPr>
              <a:defRPr/>
            </a:pPr>
            <a:endParaRPr lang="en-CA"/>
          </a:p>
        </p:txBody>
      </p:sp>
      <p:sp>
        <p:nvSpPr>
          <p:cNvPr id="4" name="Slide Number Placeholder 17"/>
          <p:cNvSpPr>
            <a:spLocks noGrp="1"/>
          </p:cNvSpPr>
          <p:nvPr>
            <p:ph type="sldNum" sz="quarter" idx="12"/>
          </p:nvPr>
        </p:nvSpPr>
        <p:spPr/>
        <p:txBody>
          <a:bodyPr/>
          <a:lstStyle>
            <a:lvl1pPr>
              <a:defRPr/>
            </a:lvl1pPr>
          </a:lstStyle>
          <a:p>
            <a:pPr>
              <a:defRPr/>
            </a:pPr>
            <a:fld id="{6D9A457F-1CC0-4A1F-AD6B-C72765956E84}" type="slidenum">
              <a:rPr lang="en-CA"/>
              <a:pPr>
                <a:defRPr/>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7B4C655E-560D-44F3-82E5-C6A2BA9020B7}" type="datetime1">
              <a:rPr lang="en-CA" smtClean="0"/>
              <a:t>03/12/2019</a:t>
            </a:fld>
            <a:endParaRPr lang="en-CA"/>
          </a:p>
        </p:txBody>
      </p:sp>
      <p:sp>
        <p:nvSpPr>
          <p:cNvPr id="6" name="Footer Placeholder 21"/>
          <p:cNvSpPr>
            <a:spLocks noGrp="1"/>
          </p:cNvSpPr>
          <p:nvPr>
            <p:ph type="ftr" sz="quarter" idx="11"/>
          </p:nvPr>
        </p:nvSpPr>
        <p:spPr/>
        <p:txBody>
          <a:bodyPr/>
          <a:lstStyle>
            <a:lvl1pPr>
              <a:defRPr/>
            </a:lvl1pPr>
          </a:lstStyle>
          <a:p>
            <a:pPr>
              <a:defRPr/>
            </a:pPr>
            <a:endParaRPr lang="en-CA"/>
          </a:p>
        </p:txBody>
      </p:sp>
      <p:sp>
        <p:nvSpPr>
          <p:cNvPr id="7" name="Slide Number Placeholder 17"/>
          <p:cNvSpPr>
            <a:spLocks noGrp="1"/>
          </p:cNvSpPr>
          <p:nvPr>
            <p:ph type="sldNum" sz="quarter" idx="12"/>
          </p:nvPr>
        </p:nvSpPr>
        <p:spPr/>
        <p:txBody>
          <a:bodyPr/>
          <a:lstStyle>
            <a:lvl1pPr>
              <a:defRPr/>
            </a:lvl1pPr>
          </a:lstStyle>
          <a:p>
            <a:pPr>
              <a:defRPr/>
            </a:pPr>
            <a:fld id="{59C7D2C5-A067-454A-AFA2-7B519BBF9CA5}" type="slidenum">
              <a:rPr lang="en-CA"/>
              <a:pPr>
                <a:defRPr/>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8E282113-E74A-4877-979D-E3931C0A0B0B}" type="datetime1">
              <a:rPr lang="en-CA" smtClean="0"/>
              <a:t>03/12/2019</a:t>
            </a:fld>
            <a:endParaRPr lang="en-CA"/>
          </a:p>
        </p:txBody>
      </p:sp>
      <p:sp>
        <p:nvSpPr>
          <p:cNvPr id="10" name="Footer Placeholder 5"/>
          <p:cNvSpPr>
            <a:spLocks noGrp="1"/>
          </p:cNvSpPr>
          <p:nvPr>
            <p:ph type="ftr" sz="quarter" idx="11"/>
          </p:nvPr>
        </p:nvSpPr>
        <p:spPr/>
        <p:txBody>
          <a:bodyPr/>
          <a:lstStyle>
            <a:lvl1pPr>
              <a:defRPr/>
            </a:lvl1pPr>
          </a:lstStyle>
          <a:p>
            <a:pPr>
              <a:defRPr/>
            </a:pPr>
            <a:endParaRPr lang="en-CA"/>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CF529623-7E40-4FD1-8CAC-3DF81BC36608}" type="slidenum">
              <a:rPr lang="en-CA"/>
              <a:pPr>
                <a:defRPr/>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03070AEA-CF72-4041-9463-4C2446F7128B}" type="datetime1">
              <a:rPr lang="en-CA" smtClean="0"/>
              <a:t>03/12/2019</a:t>
            </a:fld>
            <a:endParaRPr lang="en-C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C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CDEAE7DB-9B2B-4D6A-802B-2858C31E2CDA}" type="slidenum">
              <a:rPr lang="en-CA"/>
              <a:pPr>
                <a:defRPr/>
              </a:pPr>
              <a:t>‹#›</a:t>
            </a:fld>
            <a:endParaRPr lang="en-CA"/>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684" r:id="rId1"/>
    <p:sldLayoutId id="2147483683" r:id="rId2"/>
    <p:sldLayoutId id="2147483685" r:id="rId3"/>
    <p:sldLayoutId id="2147483682" r:id="rId4"/>
    <p:sldLayoutId id="2147483681" r:id="rId5"/>
    <p:sldLayoutId id="2147483680" r:id="rId6"/>
    <p:sldLayoutId id="2147483679" r:id="rId7"/>
    <p:sldLayoutId id="2147483678" r:id="rId8"/>
    <p:sldLayoutId id="2147483686" r:id="rId9"/>
    <p:sldLayoutId id="2147483677" r:id="rId10"/>
    <p:sldLayoutId id="2147483676" r:id="rId11"/>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ubtitle 2"/>
          <p:cNvSpPr>
            <a:spLocks noGrp="1"/>
          </p:cNvSpPr>
          <p:nvPr>
            <p:ph type="subTitle" idx="1"/>
          </p:nvPr>
        </p:nvSpPr>
        <p:spPr>
          <a:xfrm>
            <a:off x="644525" y="4652963"/>
            <a:ext cx="7854950" cy="1079500"/>
          </a:xfrm>
        </p:spPr>
        <p:txBody>
          <a:bodyPr/>
          <a:lstStyle/>
          <a:p>
            <a:pPr marR="0" algn="ctr" eaLnBrk="1" hangingPunct="1">
              <a:defRPr/>
            </a:pPr>
            <a:r>
              <a:rPr lang="en-CA" sz="2800" b="1" dirty="0">
                <a:solidFill>
                  <a:srgbClr val="072A51"/>
                </a:solidFill>
                <a:effectLst>
                  <a:outerShdw blurRad="38100" dist="38100" dir="2700000" algn="tl">
                    <a:srgbClr val="FFFFFF"/>
                  </a:outerShdw>
                </a:effectLst>
              </a:rPr>
              <a:t>Evelyn </a:t>
            </a:r>
            <a:r>
              <a:rPr lang="en-CA" sz="2800" b="1" dirty="0" err="1">
                <a:solidFill>
                  <a:srgbClr val="072A51"/>
                </a:solidFill>
                <a:effectLst>
                  <a:outerShdw blurRad="38100" dist="38100" dir="2700000" algn="tl">
                    <a:srgbClr val="FFFFFF"/>
                  </a:outerShdw>
                </a:effectLst>
              </a:rPr>
              <a:t>Namakula</a:t>
            </a:r>
            <a:r>
              <a:rPr lang="en-CA" sz="2800" b="1" dirty="0">
                <a:solidFill>
                  <a:srgbClr val="072A51"/>
                </a:solidFill>
                <a:effectLst>
                  <a:outerShdw blurRad="38100" dist="38100" dir="2700000" algn="tl">
                    <a:srgbClr val="FFFFFF"/>
                  </a:outerShdw>
                </a:effectLst>
              </a:rPr>
              <a:t> Mayanja </a:t>
            </a:r>
            <a:r>
              <a:rPr lang="en-CA" sz="2800" b="1" dirty="0" err="1">
                <a:solidFill>
                  <a:srgbClr val="072A51"/>
                </a:solidFill>
                <a:effectLst>
                  <a:outerShdw blurRad="38100" dist="38100" dir="2700000" algn="tl">
                    <a:srgbClr val="FFFFFF"/>
                  </a:outerShdw>
                </a:effectLst>
              </a:rPr>
              <a:t>Ph.D</a:t>
            </a:r>
            <a:r>
              <a:rPr lang="en-CA" sz="2800" b="1" dirty="0">
                <a:solidFill>
                  <a:srgbClr val="072A51"/>
                </a:solidFill>
                <a:effectLst>
                  <a:outerShdw blurRad="38100" dist="38100" dir="2700000" algn="tl">
                    <a:srgbClr val="FFFFFF"/>
                  </a:outerShdw>
                </a:effectLst>
              </a:rPr>
              <a:t> </a:t>
            </a:r>
          </a:p>
          <a:p>
            <a:pPr marR="0" algn="ctr" eaLnBrk="1" hangingPunct="1">
              <a:defRPr/>
            </a:pPr>
            <a:r>
              <a:rPr lang="en-CA" sz="2800" b="1" dirty="0">
                <a:solidFill>
                  <a:srgbClr val="072A51"/>
                </a:solidFill>
                <a:effectLst>
                  <a:outerShdw blurRad="38100" dist="38100" dir="2700000" algn="tl">
                    <a:srgbClr val="FFFFFF"/>
                  </a:outerShdw>
                </a:effectLst>
              </a:rPr>
              <a:t>Adjunct Professor, University of Winnipeg </a:t>
            </a:r>
          </a:p>
        </p:txBody>
      </p:sp>
      <p:sp>
        <p:nvSpPr>
          <p:cNvPr id="13316" name="Subtitle 2"/>
          <p:cNvSpPr>
            <a:spLocks/>
          </p:cNvSpPr>
          <p:nvPr/>
        </p:nvSpPr>
        <p:spPr bwMode="auto">
          <a:xfrm>
            <a:off x="0" y="836613"/>
            <a:ext cx="9144000" cy="3168650"/>
          </a:xfrm>
          <a:prstGeom prst="rect">
            <a:avLst/>
          </a:prstGeom>
          <a:noFill/>
          <a:ln w="9525">
            <a:noFill/>
            <a:miter lim="800000"/>
            <a:headEnd/>
            <a:tailEnd/>
          </a:ln>
        </p:spPr>
        <p:txBody>
          <a:bodyPr lIns="0" rIns="18288"/>
          <a:lstStyle/>
          <a:p>
            <a:pPr algn="ctr">
              <a:spcBef>
                <a:spcPct val="20000"/>
              </a:spcBef>
              <a:buClr>
                <a:srgbClr val="0BD0D9"/>
              </a:buClr>
              <a:buSzPct val="95000"/>
              <a:buFont typeface="Wingdings 2" pitchFamily="18" charset="2"/>
              <a:buNone/>
              <a:defRPr/>
            </a:pPr>
            <a:endParaRPr lang="en-CA" sz="3200" dirty="0">
              <a:latin typeface="Calibri" pitchFamily="34" charset="0"/>
            </a:endParaRPr>
          </a:p>
        </p:txBody>
      </p:sp>
      <p:sp>
        <p:nvSpPr>
          <p:cNvPr id="5" name="TextBox 4"/>
          <p:cNvSpPr txBox="1"/>
          <p:nvPr/>
        </p:nvSpPr>
        <p:spPr>
          <a:xfrm>
            <a:off x="899592" y="1340768"/>
            <a:ext cx="7920880" cy="2369880"/>
          </a:xfrm>
          <a:prstGeom prst="rect">
            <a:avLst/>
          </a:prstGeom>
          <a:noFill/>
        </p:spPr>
        <p:txBody>
          <a:bodyPr wrap="square" rtlCol="0">
            <a:spAutoFit/>
          </a:bodyPr>
          <a:lstStyle/>
          <a:p>
            <a:endParaRPr lang="en-CA" sz="2000" dirty="0">
              <a:solidFill>
                <a:srgbClr val="000000"/>
              </a:solidFill>
              <a:latin typeface="Times New Roman"/>
            </a:endParaRPr>
          </a:p>
          <a:p>
            <a:pPr algn="ctr"/>
            <a:r>
              <a:rPr lang="en-CA" sz="2000" dirty="0">
                <a:solidFill>
                  <a:srgbClr val="000000"/>
                </a:solidFill>
                <a:latin typeface="Times New Roman"/>
              </a:rPr>
              <a:t> </a:t>
            </a:r>
            <a:r>
              <a:rPr lang="en-CA" sz="3200" b="1" dirty="0"/>
              <a:t>BEYOND NUMBERS:</a:t>
            </a:r>
          </a:p>
          <a:p>
            <a:pPr algn="ctr"/>
            <a:r>
              <a:rPr lang="en-CA" sz="3200" b="1" dirty="0"/>
              <a:t> WOMEN LEADERSHIP AND POLITICAL PARTICIPATION IN UGANDA </a:t>
            </a:r>
            <a:endParaRPr lang="en-CA" dirty="0"/>
          </a:p>
          <a:p>
            <a:endParaRPr lang="en-CA" sz="3200" dirty="0"/>
          </a:p>
        </p:txBody>
      </p:sp>
      <p:sp>
        <p:nvSpPr>
          <p:cNvPr id="2" name="Slide Number Placeholder 1"/>
          <p:cNvSpPr>
            <a:spLocks noGrp="1"/>
          </p:cNvSpPr>
          <p:nvPr>
            <p:ph type="sldNum" sz="quarter" idx="12"/>
          </p:nvPr>
        </p:nvSpPr>
        <p:spPr/>
        <p:txBody>
          <a:bodyPr/>
          <a:lstStyle/>
          <a:p>
            <a:pPr>
              <a:defRPr/>
            </a:pPr>
            <a:fld id="{DBE7A7FC-673F-4ADA-8F9B-F89F7FF3966C}" type="slidenum">
              <a:rPr lang="en-CA" smtClean="0"/>
              <a:pPr>
                <a:defRPr/>
              </a:pPr>
              <a:t>1</a:t>
            </a:fld>
            <a:endParaRPr lang="en-CA"/>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69188F-70FC-FF41-B974-D6FF71741C68}"/>
              </a:ext>
            </a:extLst>
          </p:cNvPr>
          <p:cNvSpPr>
            <a:spLocks noGrp="1"/>
          </p:cNvSpPr>
          <p:nvPr>
            <p:ph type="title"/>
          </p:nvPr>
        </p:nvSpPr>
        <p:spPr>
          <a:xfrm>
            <a:off x="457200" y="533400"/>
            <a:ext cx="8229600" cy="1023392"/>
          </a:xfrm>
        </p:spPr>
        <p:txBody>
          <a:bodyPr/>
          <a:lstStyle/>
          <a:p>
            <a:pPr algn="ctr"/>
            <a:r>
              <a:rPr lang="en-US" dirty="0"/>
              <a:t>Precolonial Era </a:t>
            </a:r>
          </a:p>
        </p:txBody>
      </p:sp>
      <p:sp>
        <p:nvSpPr>
          <p:cNvPr id="3" name="Content Placeholder 2">
            <a:extLst>
              <a:ext uri="{FF2B5EF4-FFF2-40B4-BE49-F238E27FC236}">
                <a16:creationId xmlns:a16="http://schemas.microsoft.com/office/drawing/2014/main" xmlns="" id="{0D88F0A9-F83F-4241-B37B-95CC6415C3F3}"/>
              </a:ext>
            </a:extLst>
          </p:cNvPr>
          <p:cNvSpPr>
            <a:spLocks noGrp="1"/>
          </p:cNvSpPr>
          <p:nvPr>
            <p:ph idx="1"/>
          </p:nvPr>
        </p:nvSpPr>
        <p:spPr>
          <a:xfrm>
            <a:off x="457200" y="1700809"/>
            <a:ext cx="8229600" cy="4623792"/>
          </a:xfrm>
        </p:spPr>
        <p:txBody>
          <a:bodyPr/>
          <a:lstStyle/>
          <a:p>
            <a:r>
              <a:rPr lang="en-CA" dirty="0"/>
              <a:t>Men’s engagement  in formal politics was conspicuous.</a:t>
            </a:r>
          </a:p>
          <a:p>
            <a:r>
              <a:rPr lang="en-CA" dirty="0"/>
              <a:t>Internal cultural structures &amp; arrangement between sexes allowed women to participate in politics ‘formally &amp; informally’, or ‘directly &amp; indirect’. (</a:t>
            </a:r>
            <a:r>
              <a:rPr lang="en-CA" dirty="0" err="1"/>
              <a:t>Lebeuf</a:t>
            </a:r>
            <a:r>
              <a:rPr lang="en-CA" dirty="0"/>
              <a:t>  1963; Tamale 2000;  Gordon &amp; Gordon 2013)</a:t>
            </a:r>
          </a:p>
          <a:p>
            <a:r>
              <a:rPr lang="en-CA" dirty="0"/>
              <a:t>Women  organizations with parallel authority structures to those of males </a:t>
            </a:r>
            <a:r>
              <a:rPr lang="en-CA" dirty="0" err="1"/>
              <a:t>eg.</a:t>
            </a:r>
            <a:r>
              <a:rPr lang="en-CA" dirty="0"/>
              <a:t> women’s chieftaincies,  courts, village and market authorities,  age grade and apprenticeship institutions. (Gordon  2013)</a:t>
            </a:r>
          </a:p>
          <a:p>
            <a:pPr marL="0" indent="0">
              <a:buNone/>
            </a:pPr>
            <a:endParaRPr lang="en-CA" dirty="0"/>
          </a:p>
          <a:p>
            <a:pPr marL="0" indent="0">
              <a:buNone/>
            </a:pPr>
            <a:r>
              <a:rPr lang="en-CA" dirty="0"/>
              <a:t> </a:t>
            </a:r>
          </a:p>
        </p:txBody>
      </p:sp>
      <p:sp>
        <p:nvSpPr>
          <p:cNvPr id="4" name="Slide Number Placeholder 3">
            <a:extLst>
              <a:ext uri="{FF2B5EF4-FFF2-40B4-BE49-F238E27FC236}">
                <a16:creationId xmlns:a16="http://schemas.microsoft.com/office/drawing/2014/main" xmlns="" id="{DD6D3F40-0D9E-EA49-8B36-DCEF5419C451}"/>
              </a:ext>
            </a:extLst>
          </p:cNvPr>
          <p:cNvSpPr>
            <a:spLocks noGrp="1"/>
          </p:cNvSpPr>
          <p:nvPr>
            <p:ph type="sldNum" sz="quarter" idx="12"/>
          </p:nvPr>
        </p:nvSpPr>
        <p:spPr/>
        <p:txBody>
          <a:bodyPr/>
          <a:lstStyle/>
          <a:p>
            <a:pPr>
              <a:defRPr/>
            </a:pPr>
            <a:fld id="{FF044780-EA98-466D-B8EB-7E7E03EDE404}" type="slidenum">
              <a:rPr lang="en-CA" smtClean="0"/>
              <a:pPr>
                <a:defRPr/>
              </a:pPr>
              <a:t>10</a:t>
            </a:fld>
            <a:endParaRPr lang="en-CA"/>
          </a:p>
        </p:txBody>
      </p:sp>
    </p:spTree>
    <p:extLst>
      <p:ext uri="{BB962C8B-B14F-4D97-AF65-F5344CB8AC3E}">
        <p14:creationId xmlns:p14="http://schemas.microsoft.com/office/powerpoint/2010/main" val="28399105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161A5E-1243-B64A-8132-E6AF35001F3F}"/>
              </a:ext>
            </a:extLst>
          </p:cNvPr>
          <p:cNvSpPr>
            <a:spLocks noGrp="1"/>
          </p:cNvSpPr>
          <p:nvPr>
            <p:ph type="title"/>
          </p:nvPr>
        </p:nvSpPr>
        <p:spPr/>
        <p:txBody>
          <a:bodyPr/>
          <a:lstStyle/>
          <a:p>
            <a:pPr algn="ctr"/>
            <a:r>
              <a:rPr lang="en-US" dirty="0"/>
              <a:t>Precolonial Era </a:t>
            </a:r>
          </a:p>
        </p:txBody>
      </p:sp>
      <p:sp>
        <p:nvSpPr>
          <p:cNvPr id="3" name="Content Placeholder 2">
            <a:extLst>
              <a:ext uri="{FF2B5EF4-FFF2-40B4-BE49-F238E27FC236}">
                <a16:creationId xmlns:a16="http://schemas.microsoft.com/office/drawing/2014/main" xmlns="" id="{7557976A-6535-A148-8020-EA003FF06231}"/>
              </a:ext>
            </a:extLst>
          </p:cNvPr>
          <p:cNvSpPr>
            <a:spLocks noGrp="1"/>
          </p:cNvSpPr>
          <p:nvPr>
            <p:ph idx="1"/>
          </p:nvPr>
        </p:nvSpPr>
        <p:spPr/>
        <p:txBody>
          <a:bodyPr/>
          <a:lstStyle/>
          <a:p>
            <a:r>
              <a:rPr lang="en-CA" dirty="0"/>
              <a:t>Women wielded power according to the political organizations of their communities as kings, queen mothers, queen-sisters; princesses, chiefs, priestesses, and warriors. </a:t>
            </a:r>
          </a:p>
          <a:p>
            <a:r>
              <a:rPr lang="en-CA" dirty="0"/>
              <a:t>Two main types of political organizations: kingdoms &amp; non-state political systems. </a:t>
            </a:r>
          </a:p>
          <a:p>
            <a:r>
              <a:rPr lang="en-CA" dirty="0"/>
              <a:t>Their rights, dignity, leadership and political participation were not a contentious issue. Although there were variations, “the structures and foundations were essentially the same.” </a:t>
            </a:r>
          </a:p>
          <a:p>
            <a:endParaRPr lang="en-US" dirty="0"/>
          </a:p>
        </p:txBody>
      </p:sp>
      <p:sp>
        <p:nvSpPr>
          <p:cNvPr id="4" name="Slide Number Placeholder 3">
            <a:extLst>
              <a:ext uri="{FF2B5EF4-FFF2-40B4-BE49-F238E27FC236}">
                <a16:creationId xmlns:a16="http://schemas.microsoft.com/office/drawing/2014/main" xmlns="" id="{BCD410FA-F846-C346-AF33-CBE7C3BD9BEC}"/>
              </a:ext>
            </a:extLst>
          </p:cNvPr>
          <p:cNvSpPr>
            <a:spLocks noGrp="1"/>
          </p:cNvSpPr>
          <p:nvPr>
            <p:ph type="sldNum" sz="quarter" idx="12"/>
          </p:nvPr>
        </p:nvSpPr>
        <p:spPr/>
        <p:txBody>
          <a:bodyPr/>
          <a:lstStyle/>
          <a:p>
            <a:pPr>
              <a:defRPr/>
            </a:pPr>
            <a:fld id="{FF044780-EA98-466D-B8EB-7E7E03EDE404}" type="slidenum">
              <a:rPr lang="en-CA" smtClean="0"/>
              <a:pPr>
                <a:defRPr/>
              </a:pPr>
              <a:t>11</a:t>
            </a:fld>
            <a:endParaRPr lang="en-CA"/>
          </a:p>
        </p:txBody>
      </p:sp>
    </p:spTree>
    <p:extLst>
      <p:ext uri="{BB962C8B-B14F-4D97-AF65-F5344CB8AC3E}">
        <p14:creationId xmlns:p14="http://schemas.microsoft.com/office/powerpoint/2010/main" val="6559688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C61DD6-386E-434B-B91D-24E5643B4C12}"/>
              </a:ext>
            </a:extLst>
          </p:cNvPr>
          <p:cNvSpPr>
            <a:spLocks noGrp="1"/>
          </p:cNvSpPr>
          <p:nvPr>
            <p:ph type="title"/>
          </p:nvPr>
        </p:nvSpPr>
        <p:spPr>
          <a:xfrm>
            <a:off x="457200" y="136525"/>
            <a:ext cx="8229600" cy="1420267"/>
          </a:xfrm>
        </p:spPr>
        <p:txBody>
          <a:bodyPr/>
          <a:lstStyle/>
          <a:p>
            <a:pPr algn="ctr"/>
            <a:r>
              <a:rPr lang="en-US" dirty="0"/>
              <a:t>Colonial Era</a:t>
            </a:r>
          </a:p>
        </p:txBody>
      </p:sp>
      <p:sp>
        <p:nvSpPr>
          <p:cNvPr id="3" name="Content Placeholder 2">
            <a:extLst>
              <a:ext uri="{FF2B5EF4-FFF2-40B4-BE49-F238E27FC236}">
                <a16:creationId xmlns:a16="http://schemas.microsoft.com/office/drawing/2014/main" xmlns="" id="{4FA204E5-54F4-1044-9DCF-FEA9ED3CE236}"/>
              </a:ext>
            </a:extLst>
          </p:cNvPr>
          <p:cNvSpPr>
            <a:spLocks noGrp="1"/>
          </p:cNvSpPr>
          <p:nvPr>
            <p:ph idx="1"/>
          </p:nvPr>
        </p:nvSpPr>
        <p:spPr>
          <a:xfrm>
            <a:off x="457200" y="1556793"/>
            <a:ext cx="8229600" cy="4767808"/>
          </a:xfrm>
        </p:spPr>
        <p:txBody>
          <a:bodyPr/>
          <a:lstStyle/>
          <a:p>
            <a:r>
              <a:rPr lang="en-US" dirty="0"/>
              <a:t>Uganda British Protectorate 1894- 1962</a:t>
            </a:r>
          </a:p>
          <a:p>
            <a:r>
              <a:rPr lang="en-CA" dirty="0"/>
              <a:t>Victorian England (and other European societies) women were marginalized, excluded from politics &amp; their roles subordinated. </a:t>
            </a:r>
          </a:p>
          <a:p>
            <a:r>
              <a:rPr lang="en-CA" dirty="0"/>
              <a:t>Colonizers mentality: Politics as a man’s preserve. </a:t>
            </a:r>
          </a:p>
          <a:p>
            <a:r>
              <a:rPr lang="en-CA" dirty="0"/>
              <a:t>Introduction of capitalism and the ‘capitalization’ of relationships, economics, and politics. </a:t>
            </a:r>
          </a:p>
          <a:p>
            <a:r>
              <a:rPr lang="en-CA" dirty="0"/>
              <a:t>Commodification of land &amp; introduction of cash crops.</a:t>
            </a:r>
          </a:p>
          <a:p>
            <a:r>
              <a:rPr lang="en-CA" dirty="0"/>
              <a:t>Clientelism &amp; land ownership reserved for men.</a:t>
            </a:r>
          </a:p>
          <a:p>
            <a:r>
              <a:rPr lang="en-CA" dirty="0"/>
              <a:t>Women exclusion from education.</a:t>
            </a:r>
          </a:p>
          <a:p>
            <a:endParaRPr lang="en-CA" dirty="0"/>
          </a:p>
          <a:p>
            <a:endParaRPr lang="en-CA" dirty="0"/>
          </a:p>
          <a:p>
            <a:pPr marL="0" indent="0">
              <a:buNone/>
            </a:pPr>
            <a:endParaRPr lang="en-CA" dirty="0"/>
          </a:p>
        </p:txBody>
      </p:sp>
      <p:sp>
        <p:nvSpPr>
          <p:cNvPr id="4" name="Slide Number Placeholder 3">
            <a:extLst>
              <a:ext uri="{FF2B5EF4-FFF2-40B4-BE49-F238E27FC236}">
                <a16:creationId xmlns:a16="http://schemas.microsoft.com/office/drawing/2014/main" xmlns="" id="{F98658C4-851B-BC40-915D-D772A17A3EA7}"/>
              </a:ext>
            </a:extLst>
          </p:cNvPr>
          <p:cNvSpPr>
            <a:spLocks noGrp="1"/>
          </p:cNvSpPr>
          <p:nvPr>
            <p:ph type="sldNum" sz="quarter" idx="12"/>
          </p:nvPr>
        </p:nvSpPr>
        <p:spPr/>
        <p:txBody>
          <a:bodyPr/>
          <a:lstStyle/>
          <a:p>
            <a:pPr>
              <a:defRPr/>
            </a:pPr>
            <a:fld id="{FF044780-EA98-466D-B8EB-7E7E03EDE404}" type="slidenum">
              <a:rPr lang="en-CA" smtClean="0"/>
              <a:pPr>
                <a:defRPr/>
              </a:pPr>
              <a:t>12</a:t>
            </a:fld>
            <a:endParaRPr lang="en-CA"/>
          </a:p>
        </p:txBody>
      </p:sp>
    </p:spTree>
    <p:extLst>
      <p:ext uri="{BB962C8B-B14F-4D97-AF65-F5344CB8AC3E}">
        <p14:creationId xmlns:p14="http://schemas.microsoft.com/office/powerpoint/2010/main" val="29171646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171E2C-FADF-4449-9CED-BF96C40F1E32}"/>
              </a:ext>
            </a:extLst>
          </p:cNvPr>
          <p:cNvSpPr>
            <a:spLocks noGrp="1"/>
          </p:cNvSpPr>
          <p:nvPr>
            <p:ph type="title"/>
          </p:nvPr>
        </p:nvSpPr>
        <p:spPr>
          <a:xfrm>
            <a:off x="457200" y="533399"/>
            <a:ext cx="8229600" cy="1167409"/>
          </a:xfrm>
        </p:spPr>
        <p:txBody>
          <a:bodyPr/>
          <a:lstStyle/>
          <a:p>
            <a:pPr algn="ctr"/>
            <a:r>
              <a:rPr lang="en-US" dirty="0"/>
              <a:t>Colonial Era</a:t>
            </a:r>
          </a:p>
        </p:txBody>
      </p:sp>
      <p:sp>
        <p:nvSpPr>
          <p:cNvPr id="3" name="Content Placeholder 2">
            <a:extLst>
              <a:ext uri="{FF2B5EF4-FFF2-40B4-BE49-F238E27FC236}">
                <a16:creationId xmlns:a16="http://schemas.microsoft.com/office/drawing/2014/main" xmlns="" id="{2CE06DE6-1AE1-7841-821E-E99E85C8D4BF}"/>
              </a:ext>
            </a:extLst>
          </p:cNvPr>
          <p:cNvSpPr>
            <a:spLocks noGrp="1"/>
          </p:cNvSpPr>
          <p:nvPr>
            <p:ph idx="1"/>
          </p:nvPr>
        </p:nvSpPr>
        <p:spPr>
          <a:xfrm>
            <a:off x="457200" y="1556793"/>
            <a:ext cx="8229600" cy="4767808"/>
          </a:xfrm>
        </p:spPr>
        <p:txBody>
          <a:bodyPr/>
          <a:lstStyle/>
          <a:p>
            <a:pPr marL="0" indent="0">
              <a:buNone/>
            </a:pPr>
            <a:r>
              <a:rPr lang="en-CA" dirty="0"/>
              <a:t> </a:t>
            </a:r>
            <a:r>
              <a:rPr lang="en-CA" b="1" dirty="0"/>
              <a:t>Voting requirements</a:t>
            </a:r>
          </a:p>
          <a:p>
            <a:pPr marL="0" indent="0">
              <a:buNone/>
            </a:pPr>
            <a:r>
              <a:rPr lang="en-CA" dirty="0"/>
              <a:t>“An African resident of an electoral district of 21 years of age was entitled to vote provided he was able to read and write in his own language or was the owner of freehold or </a:t>
            </a:r>
            <a:r>
              <a:rPr lang="en-CA" i="1" dirty="0" err="1"/>
              <a:t>mailo</a:t>
            </a:r>
            <a:r>
              <a:rPr lang="en-CA" dirty="0"/>
              <a:t> land or had occupied land for the previous two years or had been in regular paid employment for seven years or had an income of £ 100 a year or property worth £ 400”. </a:t>
            </a:r>
            <a:r>
              <a:rPr lang="en-CA" sz="2000" dirty="0"/>
              <a:t>(Morris, H. and  Read, H. 1966: 57)</a:t>
            </a:r>
            <a:endParaRPr lang="en-US" sz="2000" dirty="0"/>
          </a:p>
        </p:txBody>
      </p:sp>
      <p:sp>
        <p:nvSpPr>
          <p:cNvPr id="4" name="Slide Number Placeholder 3">
            <a:extLst>
              <a:ext uri="{FF2B5EF4-FFF2-40B4-BE49-F238E27FC236}">
                <a16:creationId xmlns:a16="http://schemas.microsoft.com/office/drawing/2014/main" xmlns="" id="{DDED7B9A-27BD-3A49-9C77-7081CF33FC65}"/>
              </a:ext>
            </a:extLst>
          </p:cNvPr>
          <p:cNvSpPr>
            <a:spLocks noGrp="1"/>
          </p:cNvSpPr>
          <p:nvPr>
            <p:ph type="sldNum" sz="quarter" idx="12"/>
          </p:nvPr>
        </p:nvSpPr>
        <p:spPr/>
        <p:txBody>
          <a:bodyPr/>
          <a:lstStyle/>
          <a:p>
            <a:pPr>
              <a:defRPr/>
            </a:pPr>
            <a:fld id="{FF044780-EA98-466D-B8EB-7E7E03EDE404}" type="slidenum">
              <a:rPr lang="en-CA" smtClean="0"/>
              <a:pPr>
                <a:defRPr/>
              </a:pPr>
              <a:t>13</a:t>
            </a:fld>
            <a:endParaRPr lang="en-CA"/>
          </a:p>
        </p:txBody>
      </p:sp>
    </p:spTree>
    <p:extLst>
      <p:ext uri="{BB962C8B-B14F-4D97-AF65-F5344CB8AC3E}">
        <p14:creationId xmlns:p14="http://schemas.microsoft.com/office/powerpoint/2010/main" val="13771214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C60826-1B9F-DD45-B945-90557E10F9CE}"/>
              </a:ext>
            </a:extLst>
          </p:cNvPr>
          <p:cNvSpPr>
            <a:spLocks noGrp="1"/>
          </p:cNvSpPr>
          <p:nvPr>
            <p:ph type="title"/>
          </p:nvPr>
        </p:nvSpPr>
        <p:spPr/>
        <p:txBody>
          <a:bodyPr/>
          <a:lstStyle/>
          <a:p>
            <a:pPr algn="ctr"/>
            <a:r>
              <a:rPr lang="en-US" dirty="0"/>
              <a:t>Colonial Era</a:t>
            </a:r>
          </a:p>
        </p:txBody>
      </p:sp>
      <p:sp>
        <p:nvSpPr>
          <p:cNvPr id="3" name="Content Placeholder 2">
            <a:extLst>
              <a:ext uri="{FF2B5EF4-FFF2-40B4-BE49-F238E27FC236}">
                <a16:creationId xmlns:a16="http://schemas.microsoft.com/office/drawing/2014/main" xmlns="" id="{9801A33A-9885-544E-8221-86BC71992C3B}"/>
              </a:ext>
            </a:extLst>
          </p:cNvPr>
          <p:cNvSpPr>
            <a:spLocks noGrp="1"/>
          </p:cNvSpPr>
          <p:nvPr>
            <p:ph idx="1"/>
          </p:nvPr>
        </p:nvSpPr>
        <p:spPr/>
        <p:txBody>
          <a:bodyPr/>
          <a:lstStyle/>
          <a:p>
            <a:r>
              <a:rPr lang="en-CA" dirty="0"/>
              <a:t>Women rallied together to challenge the oppressive structures and policies. </a:t>
            </a:r>
          </a:p>
          <a:p>
            <a:r>
              <a:rPr lang="en-CA" dirty="0"/>
              <a:t> They organized themselves into movements and engaged in anticolonial fights.  </a:t>
            </a:r>
            <a:r>
              <a:rPr lang="en-CA" dirty="0" err="1"/>
              <a:t>E.g</a:t>
            </a:r>
            <a:r>
              <a:rPr lang="en-CA" dirty="0"/>
              <a:t> the Young Women’s Christian Association (YWCA) and its subsidiary the Young Wives Group (YWG) fought for women’s emancipation and rights to education, property ownership and inheritance, voting rights and the right to political participation (Tripp 2000).</a:t>
            </a:r>
          </a:p>
          <a:p>
            <a:pPr marL="0" indent="0">
              <a:buNone/>
            </a:pPr>
            <a:endParaRPr lang="en-US" dirty="0"/>
          </a:p>
        </p:txBody>
      </p:sp>
      <p:sp>
        <p:nvSpPr>
          <p:cNvPr id="4" name="Slide Number Placeholder 3">
            <a:extLst>
              <a:ext uri="{FF2B5EF4-FFF2-40B4-BE49-F238E27FC236}">
                <a16:creationId xmlns:a16="http://schemas.microsoft.com/office/drawing/2014/main" xmlns="" id="{C3183060-3F97-2241-A59C-15A9FE0D9AC6}"/>
              </a:ext>
            </a:extLst>
          </p:cNvPr>
          <p:cNvSpPr>
            <a:spLocks noGrp="1"/>
          </p:cNvSpPr>
          <p:nvPr>
            <p:ph type="sldNum" sz="quarter" idx="12"/>
          </p:nvPr>
        </p:nvSpPr>
        <p:spPr/>
        <p:txBody>
          <a:bodyPr/>
          <a:lstStyle/>
          <a:p>
            <a:pPr>
              <a:defRPr/>
            </a:pPr>
            <a:fld id="{FF044780-EA98-466D-B8EB-7E7E03EDE404}" type="slidenum">
              <a:rPr lang="en-CA" smtClean="0"/>
              <a:pPr>
                <a:defRPr/>
              </a:pPr>
              <a:t>14</a:t>
            </a:fld>
            <a:endParaRPr lang="en-CA"/>
          </a:p>
        </p:txBody>
      </p:sp>
    </p:spTree>
    <p:extLst>
      <p:ext uri="{BB962C8B-B14F-4D97-AF65-F5344CB8AC3E}">
        <p14:creationId xmlns:p14="http://schemas.microsoft.com/office/powerpoint/2010/main" val="9705046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372374-4DEF-C546-95FA-E812A14B23F5}"/>
              </a:ext>
            </a:extLst>
          </p:cNvPr>
          <p:cNvSpPr>
            <a:spLocks noGrp="1"/>
          </p:cNvSpPr>
          <p:nvPr>
            <p:ph type="title"/>
          </p:nvPr>
        </p:nvSpPr>
        <p:spPr/>
        <p:txBody>
          <a:bodyPr/>
          <a:lstStyle/>
          <a:p>
            <a:pPr algn="ctr"/>
            <a:r>
              <a:rPr lang="en-US" dirty="0"/>
              <a:t/>
            </a:r>
            <a:br>
              <a:rPr lang="en-US" dirty="0"/>
            </a:br>
            <a:r>
              <a:rPr lang="en-US" dirty="0" err="1"/>
              <a:t>Postindependence</a:t>
            </a:r>
            <a:r>
              <a:rPr lang="en-US" dirty="0"/>
              <a:t> Era</a:t>
            </a:r>
          </a:p>
        </p:txBody>
      </p:sp>
      <p:sp>
        <p:nvSpPr>
          <p:cNvPr id="3" name="Content Placeholder 2">
            <a:extLst>
              <a:ext uri="{FF2B5EF4-FFF2-40B4-BE49-F238E27FC236}">
                <a16:creationId xmlns:a16="http://schemas.microsoft.com/office/drawing/2014/main" xmlns="" id="{CC1C49E3-E840-9143-A328-2BC88D5E78E8}"/>
              </a:ext>
            </a:extLst>
          </p:cNvPr>
          <p:cNvSpPr>
            <a:spLocks noGrp="1"/>
          </p:cNvSpPr>
          <p:nvPr>
            <p:ph idx="1"/>
          </p:nvPr>
        </p:nvSpPr>
        <p:spPr/>
        <p:txBody>
          <a:bodyPr/>
          <a:lstStyle/>
          <a:p>
            <a:r>
              <a:rPr lang="en-CA" dirty="0"/>
              <a:t>Women contributed to Uganda’s struggle for independence. </a:t>
            </a:r>
          </a:p>
          <a:p>
            <a:r>
              <a:rPr lang="en-CA" dirty="0"/>
              <a:t>Socio- political institutions became a “replicas of their colonial predecessors”. (Gordon &amp; Gordon 2013: 298).</a:t>
            </a:r>
          </a:p>
          <a:p>
            <a:r>
              <a:rPr lang="en-CA" dirty="0"/>
              <a:t>Gender relationship dictated by Westernized ‘Black’ elites-  ‘Black Skins in White Masks’ (Fanon 1963)</a:t>
            </a:r>
          </a:p>
          <a:p>
            <a:r>
              <a:rPr lang="en-CA" dirty="0"/>
              <a:t>Foreign political models.  </a:t>
            </a:r>
          </a:p>
          <a:p>
            <a:r>
              <a:rPr lang="en-CA" dirty="0"/>
              <a:t>Endemic violence.</a:t>
            </a:r>
          </a:p>
          <a:p>
            <a:endParaRPr lang="en-US" dirty="0"/>
          </a:p>
        </p:txBody>
      </p:sp>
      <p:sp>
        <p:nvSpPr>
          <p:cNvPr id="4" name="Slide Number Placeholder 3">
            <a:extLst>
              <a:ext uri="{FF2B5EF4-FFF2-40B4-BE49-F238E27FC236}">
                <a16:creationId xmlns:a16="http://schemas.microsoft.com/office/drawing/2014/main" xmlns="" id="{AD28D9E5-7FE7-AE44-BF03-85A85A07E639}"/>
              </a:ext>
            </a:extLst>
          </p:cNvPr>
          <p:cNvSpPr>
            <a:spLocks noGrp="1"/>
          </p:cNvSpPr>
          <p:nvPr>
            <p:ph type="sldNum" sz="quarter" idx="12"/>
          </p:nvPr>
        </p:nvSpPr>
        <p:spPr/>
        <p:txBody>
          <a:bodyPr/>
          <a:lstStyle/>
          <a:p>
            <a:pPr>
              <a:defRPr/>
            </a:pPr>
            <a:fld id="{FF044780-EA98-466D-B8EB-7E7E03EDE404}" type="slidenum">
              <a:rPr lang="en-CA" smtClean="0"/>
              <a:pPr>
                <a:defRPr/>
              </a:pPr>
              <a:t>15</a:t>
            </a:fld>
            <a:endParaRPr lang="en-CA"/>
          </a:p>
        </p:txBody>
      </p:sp>
    </p:spTree>
    <p:extLst>
      <p:ext uri="{BB962C8B-B14F-4D97-AF65-F5344CB8AC3E}">
        <p14:creationId xmlns:p14="http://schemas.microsoft.com/office/powerpoint/2010/main" val="32709203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440089-9729-6945-B352-5CF3B3068A27}"/>
              </a:ext>
            </a:extLst>
          </p:cNvPr>
          <p:cNvSpPr>
            <a:spLocks noGrp="1"/>
          </p:cNvSpPr>
          <p:nvPr>
            <p:ph type="title"/>
          </p:nvPr>
        </p:nvSpPr>
        <p:spPr/>
        <p:txBody>
          <a:bodyPr/>
          <a:lstStyle/>
          <a:p>
            <a:r>
              <a:rPr lang="en-US" sz="4400" dirty="0"/>
              <a:t>The NRM &amp; Women representation </a:t>
            </a:r>
          </a:p>
        </p:txBody>
      </p:sp>
      <p:sp>
        <p:nvSpPr>
          <p:cNvPr id="3" name="Content Placeholder 2">
            <a:extLst>
              <a:ext uri="{FF2B5EF4-FFF2-40B4-BE49-F238E27FC236}">
                <a16:creationId xmlns:a16="http://schemas.microsoft.com/office/drawing/2014/main" xmlns="" id="{96266E10-B8F2-114C-BBB8-94CBAD94F0C1}"/>
              </a:ext>
            </a:extLst>
          </p:cNvPr>
          <p:cNvSpPr>
            <a:spLocks noGrp="1"/>
          </p:cNvSpPr>
          <p:nvPr>
            <p:ph idx="1"/>
          </p:nvPr>
        </p:nvSpPr>
        <p:spPr/>
        <p:txBody>
          <a:bodyPr/>
          <a:lstStyle/>
          <a:p>
            <a:r>
              <a:rPr lang="en-CA" dirty="0"/>
              <a:t>NRA/M Bush war (1980-1985)- </a:t>
            </a:r>
            <a:r>
              <a:rPr lang="en-CA" b="1" u="sng" dirty="0"/>
              <a:t>Women’s roles </a:t>
            </a:r>
          </a:p>
          <a:p>
            <a:r>
              <a:rPr lang="en-CA" dirty="0"/>
              <a:t>Conduits of intelligence.</a:t>
            </a:r>
          </a:p>
          <a:p>
            <a:r>
              <a:rPr lang="en-CA" dirty="0"/>
              <a:t>Hid rebels from the government’s Uganda National Liberation Army (UNLA).</a:t>
            </a:r>
          </a:p>
          <a:p>
            <a:r>
              <a:rPr lang="en-CA" dirty="0"/>
              <a:t>Spied on the enemies</a:t>
            </a:r>
          </a:p>
          <a:p>
            <a:r>
              <a:rPr lang="en-CA" dirty="0"/>
              <a:t> Supplied fighters with basic necessities </a:t>
            </a:r>
          </a:p>
          <a:p>
            <a:r>
              <a:rPr lang="en-CA" dirty="0"/>
              <a:t>Hid wounded soldiers,  treated &amp; took them to hospital.</a:t>
            </a:r>
          </a:p>
          <a:p>
            <a:r>
              <a:rPr lang="en-CA" dirty="0"/>
              <a:t>Became combatants.</a:t>
            </a:r>
            <a:endParaRPr lang="en-US" dirty="0"/>
          </a:p>
        </p:txBody>
      </p:sp>
      <p:sp>
        <p:nvSpPr>
          <p:cNvPr id="4" name="Slide Number Placeholder 3">
            <a:extLst>
              <a:ext uri="{FF2B5EF4-FFF2-40B4-BE49-F238E27FC236}">
                <a16:creationId xmlns:a16="http://schemas.microsoft.com/office/drawing/2014/main" xmlns="" id="{8DEF5015-454F-A842-BB28-6587F3D1E64A}"/>
              </a:ext>
            </a:extLst>
          </p:cNvPr>
          <p:cNvSpPr>
            <a:spLocks noGrp="1"/>
          </p:cNvSpPr>
          <p:nvPr>
            <p:ph type="sldNum" sz="quarter" idx="12"/>
          </p:nvPr>
        </p:nvSpPr>
        <p:spPr/>
        <p:txBody>
          <a:bodyPr/>
          <a:lstStyle/>
          <a:p>
            <a:pPr>
              <a:defRPr/>
            </a:pPr>
            <a:fld id="{FF044780-EA98-466D-B8EB-7E7E03EDE404}" type="slidenum">
              <a:rPr lang="en-CA" smtClean="0"/>
              <a:pPr>
                <a:defRPr/>
              </a:pPr>
              <a:t>16</a:t>
            </a:fld>
            <a:endParaRPr lang="en-CA"/>
          </a:p>
        </p:txBody>
      </p:sp>
    </p:spTree>
    <p:extLst>
      <p:ext uri="{BB962C8B-B14F-4D97-AF65-F5344CB8AC3E}">
        <p14:creationId xmlns:p14="http://schemas.microsoft.com/office/powerpoint/2010/main" val="42777277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21288E-40AA-FD4A-9052-8C51D0FDB1A2}"/>
              </a:ext>
            </a:extLst>
          </p:cNvPr>
          <p:cNvSpPr>
            <a:spLocks noGrp="1"/>
          </p:cNvSpPr>
          <p:nvPr>
            <p:ph type="title"/>
          </p:nvPr>
        </p:nvSpPr>
        <p:spPr/>
        <p:txBody>
          <a:bodyPr/>
          <a:lstStyle/>
          <a:p>
            <a:r>
              <a:rPr lang="en-US" sz="4400" dirty="0"/>
              <a:t>The NRM &amp; Women representation </a:t>
            </a:r>
          </a:p>
        </p:txBody>
      </p:sp>
      <p:sp>
        <p:nvSpPr>
          <p:cNvPr id="3" name="Content Placeholder 2">
            <a:extLst>
              <a:ext uri="{FF2B5EF4-FFF2-40B4-BE49-F238E27FC236}">
                <a16:creationId xmlns:a16="http://schemas.microsoft.com/office/drawing/2014/main" xmlns="" id="{179B77B9-432C-6B42-AA26-BFDAF0501D12}"/>
              </a:ext>
            </a:extLst>
          </p:cNvPr>
          <p:cNvSpPr>
            <a:spLocks noGrp="1"/>
          </p:cNvSpPr>
          <p:nvPr>
            <p:ph idx="1"/>
          </p:nvPr>
        </p:nvSpPr>
        <p:spPr/>
        <p:txBody>
          <a:bodyPr/>
          <a:lstStyle/>
          <a:p>
            <a:r>
              <a:rPr lang="en-US" dirty="0"/>
              <a:t>NRA/M  assumed power January 26, 1986- to date</a:t>
            </a:r>
          </a:p>
          <a:p>
            <a:r>
              <a:rPr lang="en-CA" dirty="0"/>
              <a:t>Women empowerment part of the NRM </a:t>
            </a:r>
            <a:r>
              <a:rPr lang="en-CA" i="1" dirty="0"/>
              <a:t>Ten-Point programme</a:t>
            </a:r>
            <a:r>
              <a:rPr lang="en-CA" dirty="0"/>
              <a:t> – The NRM’s “political Bible”</a:t>
            </a:r>
            <a:endParaRPr lang="en-US" dirty="0"/>
          </a:p>
          <a:p>
            <a:r>
              <a:rPr lang="en-US" u="sng" dirty="0"/>
              <a:t>Museveni’s arguments</a:t>
            </a:r>
            <a:r>
              <a:rPr lang="en-US" dirty="0"/>
              <a:t>:</a:t>
            </a:r>
            <a:r>
              <a:rPr lang="en-CA" dirty="0"/>
              <a:t> w</a:t>
            </a:r>
            <a:r>
              <a:rPr lang="en-US" dirty="0"/>
              <a:t>omen “occupy key positions in the Civil Service and parastatals and nobody will be discriminated against on the basis of her sex.” (Museveni 2000:83</a:t>
            </a:r>
            <a:r>
              <a:rPr lang="en-CA" dirty="0"/>
              <a:t> )</a:t>
            </a:r>
          </a:p>
          <a:p>
            <a:r>
              <a:rPr lang="en-CA" dirty="0"/>
              <a:t>Affirmative action for women was necessary to break with Uganda’s history of marginalization and political exclusion. </a:t>
            </a:r>
          </a:p>
          <a:p>
            <a:endParaRPr lang="en-US" dirty="0"/>
          </a:p>
        </p:txBody>
      </p:sp>
      <p:sp>
        <p:nvSpPr>
          <p:cNvPr id="4" name="Slide Number Placeholder 3">
            <a:extLst>
              <a:ext uri="{FF2B5EF4-FFF2-40B4-BE49-F238E27FC236}">
                <a16:creationId xmlns:a16="http://schemas.microsoft.com/office/drawing/2014/main" xmlns="" id="{1EEE0890-8568-8A43-9D26-619573E5573A}"/>
              </a:ext>
            </a:extLst>
          </p:cNvPr>
          <p:cNvSpPr>
            <a:spLocks noGrp="1"/>
          </p:cNvSpPr>
          <p:nvPr>
            <p:ph type="sldNum" sz="quarter" idx="12"/>
          </p:nvPr>
        </p:nvSpPr>
        <p:spPr/>
        <p:txBody>
          <a:bodyPr/>
          <a:lstStyle/>
          <a:p>
            <a:pPr>
              <a:defRPr/>
            </a:pPr>
            <a:fld id="{FF044780-EA98-466D-B8EB-7E7E03EDE404}" type="slidenum">
              <a:rPr lang="en-CA" smtClean="0"/>
              <a:pPr>
                <a:defRPr/>
              </a:pPr>
              <a:t>17</a:t>
            </a:fld>
            <a:endParaRPr lang="en-CA"/>
          </a:p>
        </p:txBody>
      </p:sp>
    </p:spTree>
    <p:extLst>
      <p:ext uri="{BB962C8B-B14F-4D97-AF65-F5344CB8AC3E}">
        <p14:creationId xmlns:p14="http://schemas.microsoft.com/office/powerpoint/2010/main" val="15319505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CAFE09-5194-CD4F-95B9-99EB85266CFB}"/>
              </a:ext>
            </a:extLst>
          </p:cNvPr>
          <p:cNvSpPr>
            <a:spLocks noGrp="1"/>
          </p:cNvSpPr>
          <p:nvPr>
            <p:ph type="title"/>
          </p:nvPr>
        </p:nvSpPr>
        <p:spPr>
          <a:xfrm>
            <a:off x="457200" y="704850"/>
            <a:ext cx="8229600" cy="923950"/>
          </a:xfrm>
        </p:spPr>
        <p:txBody>
          <a:bodyPr/>
          <a:lstStyle/>
          <a:p>
            <a:r>
              <a:rPr lang="en-US" sz="4400" dirty="0"/>
              <a:t>The NRM &amp; Women representation </a:t>
            </a:r>
          </a:p>
        </p:txBody>
      </p:sp>
      <p:sp>
        <p:nvSpPr>
          <p:cNvPr id="3" name="Content Placeholder 2">
            <a:extLst>
              <a:ext uri="{FF2B5EF4-FFF2-40B4-BE49-F238E27FC236}">
                <a16:creationId xmlns:a16="http://schemas.microsoft.com/office/drawing/2014/main" xmlns="" id="{89975BB6-0938-5349-9B01-A3C59866115B}"/>
              </a:ext>
            </a:extLst>
          </p:cNvPr>
          <p:cNvSpPr>
            <a:spLocks noGrp="1"/>
          </p:cNvSpPr>
          <p:nvPr>
            <p:ph idx="1"/>
          </p:nvPr>
        </p:nvSpPr>
        <p:spPr>
          <a:xfrm>
            <a:off x="457200" y="1628801"/>
            <a:ext cx="8229600" cy="4695800"/>
          </a:xfrm>
        </p:spPr>
        <p:txBody>
          <a:bodyPr/>
          <a:lstStyle/>
          <a:p>
            <a:r>
              <a:rPr lang="en-US" dirty="0"/>
              <a:t>Women had not been brought into the main stream of our political, economic, and social life. We are </a:t>
            </a:r>
            <a:r>
              <a:rPr lang="en-US" u="sng" dirty="0"/>
              <a:t>determined to do just that because we cannot talk about democracy without involving women </a:t>
            </a:r>
            <a:r>
              <a:rPr lang="en-US" dirty="0"/>
              <a:t>in the nation’s governance: the form slightly more than 50 percent of our population. </a:t>
            </a:r>
            <a:r>
              <a:rPr lang="en-US" u="sng" dirty="0"/>
              <a:t>If democracy is about equality and social justice, then women, who contribute around 60 percent to our agricultural production</a:t>
            </a:r>
            <a:r>
              <a:rPr lang="en-US" dirty="0"/>
              <a:t> (the mainstay of our economy) and produce 80 percent of our food, have to be taken more seriously.   </a:t>
            </a:r>
            <a:r>
              <a:rPr lang="en-CA" dirty="0"/>
              <a:t>(Museveni 2000: 82-83)</a:t>
            </a:r>
          </a:p>
          <a:p>
            <a:endParaRPr lang="en-US" dirty="0"/>
          </a:p>
        </p:txBody>
      </p:sp>
      <p:sp>
        <p:nvSpPr>
          <p:cNvPr id="4" name="Slide Number Placeholder 3">
            <a:extLst>
              <a:ext uri="{FF2B5EF4-FFF2-40B4-BE49-F238E27FC236}">
                <a16:creationId xmlns:a16="http://schemas.microsoft.com/office/drawing/2014/main" xmlns="" id="{36E10BEC-2E8C-2047-9B87-5A76FDEE70EB}"/>
              </a:ext>
            </a:extLst>
          </p:cNvPr>
          <p:cNvSpPr>
            <a:spLocks noGrp="1"/>
          </p:cNvSpPr>
          <p:nvPr>
            <p:ph type="sldNum" sz="quarter" idx="12"/>
          </p:nvPr>
        </p:nvSpPr>
        <p:spPr/>
        <p:txBody>
          <a:bodyPr/>
          <a:lstStyle/>
          <a:p>
            <a:pPr>
              <a:defRPr/>
            </a:pPr>
            <a:fld id="{FF044780-EA98-466D-B8EB-7E7E03EDE404}" type="slidenum">
              <a:rPr lang="en-CA" smtClean="0"/>
              <a:pPr>
                <a:defRPr/>
              </a:pPr>
              <a:t>18</a:t>
            </a:fld>
            <a:endParaRPr lang="en-CA"/>
          </a:p>
        </p:txBody>
      </p:sp>
    </p:spTree>
    <p:extLst>
      <p:ext uri="{BB962C8B-B14F-4D97-AF65-F5344CB8AC3E}">
        <p14:creationId xmlns:p14="http://schemas.microsoft.com/office/powerpoint/2010/main" val="32360164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9309F8-0754-9249-BD1D-4E3043E473EB}"/>
              </a:ext>
            </a:extLst>
          </p:cNvPr>
          <p:cNvSpPr>
            <a:spLocks noGrp="1"/>
          </p:cNvSpPr>
          <p:nvPr>
            <p:ph type="title"/>
          </p:nvPr>
        </p:nvSpPr>
        <p:spPr/>
        <p:txBody>
          <a:bodyPr/>
          <a:lstStyle/>
          <a:p>
            <a:r>
              <a:rPr lang="en-US" sz="4400" dirty="0"/>
              <a:t>The NRM &amp; Women representation </a:t>
            </a:r>
          </a:p>
        </p:txBody>
      </p:sp>
      <p:sp>
        <p:nvSpPr>
          <p:cNvPr id="3" name="Content Placeholder 2">
            <a:extLst>
              <a:ext uri="{FF2B5EF4-FFF2-40B4-BE49-F238E27FC236}">
                <a16:creationId xmlns:a16="http://schemas.microsoft.com/office/drawing/2014/main" xmlns="" id="{C6716DC2-5FD4-2F4B-A113-7FDD8E07AC28}"/>
              </a:ext>
            </a:extLst>
          </p:cNvPr>
          <p:cNvSpPr>
            <a:spLocks noGrp="1"/>
          </p:cNvSpPr>
          <p:nvPr>
            <p:ph idx="1"/>
          </p:nvPr>
        </p:nvSpPr>
        <p:spPr/>
        <p:txBody>
          <a:bodyPr/>
          <a:lstStyle/>
          <a:p>
            <a:r>
              <a:rPr lang="en-CA" b="1" u="sng" dirty="0"/>
              <a:t>Three  major reforms</a:t>
            </a:r>
          </a:p>
          <a:p>
            <a:pPr marL="0" indent="0">
              <a:buNone/>
            </a:pPr>
            <a:r>
              <a:rPr lang="en-CA" dirty="0"/>
              <a:t>(1). Decentralization and creation of grassroots democracy with mandatory positions for women on all Resistance Committees  (RC1 – RC 5).</a:t>
            </a:r>
          </a:p>
          <a:p>
            <a:pPr marL="0" indent="0">
              <a:buNone/>
            </a:pPr>
            <a:endParaRPr lang="en-CA" dirty="0"/>
          </a:p>
          <a:p>
            <a:pPr marL="0" indent="0">
              <a:buNone/>
            </a:pPr>
            <a:r>
              <a:rPr lang="en-CA" dirty="0"/>
              <a:t>(2). Creating the Ministry of Women in Development.</a:t>
            </a:r>
          </a:p>
          <a:p>
            <a:pPr marL="0" indent="0">
              <a:buNone/>
            </a:pPr>
            <a:endParaRPr lang="en-CA" dirty="0"/>
          </a:p>
          <a:p>
            <a:pPr marL="0" indent="0">
              <a:buNone/>
            </a:pPr>
            <a:r>
              <a:rPr lang="en-US" dirty="0"/>
              <a:t>(3). Establishing  a Women’s Desk within the NRM Secretariat to direct Women’s Affairs at every level of the NRC.</a:t>
            </a:r>
            <a:endParaRPr lang="en-CA" dirty="0"/>
          </a:p>
          <a:p>
            <a:endParaRPr lang="en-US" dirty="0"/>
          </a:p>
        </p:txBody>
      </p:sp>
      <p:sp>
        <p:nvSpPr>
          <p:cNvPr id="4" name="Slide Number Placeholder 3">
            <a:extLst>
              <a:ext uri="{FF2B5EF4-FFF2-40B4-BE49-F238E27FC236}">
                <a16:creationId xmlns:a16="http://schemas.microsoft.com/office/drawing/2014/main" xmlns="" id="{7C2D6A6A-4EDC-3E4E-A9CF-13D5098522C7}"/>
              </a:ext>
            </a:extLst>
          </p:cNvPr>
          <p:cNvSpPr>
            <a:spLocks noGrp="1"/>
          </p:cNvSpPr>
          <p:nvPr>
            <p:ph type="sldNum" sz="quarter" idx="12"/>
          </p:nvPr>
        </p:nvSpPr>
        <p:spPr/>
        <p:txBody>
          <a:bodyPr/>
          <a:lstStyle/>
          <a:p>
            <a:pPr>
              <a:defRPr/>
            </a:pPr>
            <a:fld id="{FF044780-EA98-466D-B8EB-7E7E03EDE404}" type="slidenum">
              <a:rPr lang="en-CA" smtClean="0"/>
              <a:pPr>
                <a:defRPr/>
              </a:pPr>
              <a:t>19</a:t>
            </a:fld>
            <a:endParaRPr lang="en-CA"/>
          </a:p>
        </p:txBody>
      </p:sp>
    </p:spTree>
    <p:extLst>
      <p:ext uri="{BB962C8B-B14F-4D97-AF65-F5344CB8AC3E}">
        <p14:creationId xmlns:p14="http://schemas.microsoft.com/office/powerpoint/2010/main" val="778322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solidFill>
                  <a:srgbClr val="04617B"/>
                </a:solidFill>
              </a:rPr>
              <a:t>PRESENTATION OUTLINE </a:t>
            </a:r>
            <a:endParaRPr lang="en-CA" dirty="0"/>
          </a:p>
        </p:txBody>
      </p:sp>
      <p:sp>
        <p:nvSpPr>
          <p:cNvPr id="3" name="Content Placeholder 2"/>
          <p:cNvSpPr>
            <a:spLocks noGrp="1"/>
          </p:cNvSpPr>
          <p:nvPr>
            <p:ph idx="1"/>
          </p:nvPr>
        </p:nvSpPr>
        <p:spPr/>
        <p:txBody>
          <a:bodyPr/>
          <a:lstStyle/>
          <a:p>
            <a:r>
              <a:rPr lang="en-CA" dirty="0"/>
              <a:t>Introduction</a:t>
            </a:r>
          </a:p>
          <a:p>
            <a:r>
              <a:rPr lang="en-US" sz="2800" dirty="0"/>
              <a:t>History of Women’s political engagement </a:t>
            </a:r>
          </a:p>
          <a:p>
            <a:r>
              <a:rPr lang="en-US" sz="2800" dirty="0"/>
              <a:t>The NRM and women’s political participation</a:t>
            </a:r>
          </a:p>
          <a:p>
            <a:r>
              <a:rPr lang="en-US" sz="2800" dirty="0"/>
              <a:t>Contradictions</a:t>
            </a:r>
          </a:p>
          <a:p>
            <a:r>
              <a:rPr lang="en-US" sz="2800" dirty="0"/>
              <a:t>Constraints</a:t>
            </a:r>
          </a:p>
          <a:p>
            <a:r>
              <a:rPr lang="en-US" sz="2800"/>
              <a:t>Conclusions </a:t>
            </a:r>
            <a:endParaRPr lang="en-US" sz="2800" dirty="0"/>
          </a:p>
          <a:p>
            <a:endParaRPr lang="en-CA" dirty="0"/>
          </a:p>
          <a:p>
            <a:endParaRPr lang="en-CA" dirty="0"/>
          </a:p>
        </p:txBody>
      </p:sp>
      <p:sp>
        <p:nvSpPr>
          <p:cNvPr id="4" name="Slide Number Placeholder 3"/>
          <p:cNvSpPr>
            <a:spLocks noGrp="1"/>
          </p:cNvSpPr>
          <p:nvPr>
            <p:ph type="sldNum" sz="quarter" idx="12"/>
          </p:nvPr>
        </p:nvSpPr>
        <p:spPr/>
        <p:txBody>
          <a:bodyPr/>
          <a:lstStyle/>
          <a:p>
            <a:pPr>
              <a:defRPr/>
            </a:pPr>
            <a:fld id="{FF044780-EA98-466D-B8EB-7E7E03EDE404}" type="slidenum">
              <a:rPr lang="en-CA" smtClean="0"/>
              <a:pPr>
                <a:defRPr/>
              </a:pPr>
              <a:t>2</a:t>
            </a:fld>
            <a:endParaRPr lang="en-CA"/>
          </a:p>
        </p:txBody>
      </p:sp>
      <p:sp>
        <p:nvSpPr>
          <p:cNvPr id="5" name="Footer Placeholder 4">
            <a:extLst>
              <a:ext uri="{FF2B5EF4-FFF2-40B4-BE49-F238E27FC236}">
                <a16:creationId xmlns:a16="http://schemas.microsoft.com/office/drawing/2014/main" xmlns="" id="{672292AD-8DE3-F342-95D1-225CF3424581}"/>
              </a:ext>
            </a:extLst>
          </p:cNvPr>
          <p:cNvSpPr>
            <a:spLocks noGrp="1"/>
          </p:cNvSpPr>
          <p:nvPr>
            <p:ph type="ftr" sz="quarter" idx="11"/>
          </p:nvPr>
        </p:nvSpPr>
        <p:spPr/>
        <p:txBody>
          <a:bodyPr/>
          <a:lstStyle/>
          <a:p>
            <a:pPr>
              <a:defRPr/>
            </a:pPr>
            <a:r>
              <a:rPr lang="en-CA"/>
              <a:t>Mayanja AUC</a:t>
            </a:r>
          </a:p>
        </p:txBody>
      </p:sp>
    </p:spTree>
    <p:extLst>
      <p:ext uri="{BB962C8B-B14F-4D97-AF65-F5344CB8AC3E}">
        <p14:creationId xmlns:p14="http://schemas.microsoft.com/office/powerpoint/2010/main" val="25632350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F446B4-2603-784B-91D7-79D3AB693E73}"/>
              </a:ext>
            </a:extLst>
          </p:cNvPr>
          <p:cNvSpPr>
            <a:spLocks noGrp="1"/>
          </p:cNvSpPr>
          <p:nvPr>
            <p:ph type="title"/>
          </p:nvPr>
        </p:nvSpPr>
        <p:spPr/>
        <p:txBody>
          <a:bodyPr/>
          <a:lstStyle/>
          <a:p>
            <a:r>
              <a:rPr lang="en-US" sz="4400" dirty="0"/>
              <a:t>The NRM &amp; Women representation </a:t>
            </a:r>
          </a:p>
        </p:txBody>
      </p:sp>
      <p:sp>
        <p:nvSpPr>
          <p:cNvPr id="3" name="Content Placeholder 2">
            <a:extLst>
              <a:ext uri="{FF2B5EF4-FFF2-40B4-BE49-F238E27FC236}">
                <a16:creationId xmlns:a16="http://schemas.microsoft.com/office/drawing/2014/main" xmlns="" id="{481E5C67-A7EC-F945-AE17-899E245DCE51}"/>
              </a:ext>
            </a:extLst>
          </p:cNvPr>
          <p:cNvSpPr>
            <a:spLocks noGrp="1"/>
          </p:cNvSpPr>
          <p:nvPr>
            <p:ph idx="1"/>
          </p:nvPr>
        </p:nvSpPr>
        <p:spPr/>
        <p:txBody>
          <a:bodyPr/>
          <a:lstStyle/>
          <a:p>
            <a:r>
              <a:rPr lang="en-US" dirty="0"/>
              <a:t>He appointed women in key government positions</a:t>
            </a:r>
          </a:p>
          <a:p>
            <a:r>
              <a:rPr lang="en-US" dirty="0"/>
              <a:t>He enacted laws &amp; policies to promote women’s political participation and leadership. </a:t>
            </a:r>
          </a:p>
          <a:p>
            <a:r>
              <a:rPr lang="en-CA" dirty="0"/>
              <a:t>The 1995 constitution </a:t>
            </a:r>
          </a:p>
          <a:p>
            <a:r>
              <a:rPr lang="en-CA" dirty="0"/>
              <a:t>The 1997 Local Government Act</a:t>
            </a:r>
          </a:p>
          <a:p>
            <a:r>
              <a:rPr lang="en-CA" dirty="0"/>
              <a:t>The 1997 Electoral Commission Act</a:t>
            </a:r>
          </a:p>
          <a:p>
            <a:r>
              <a:rPr lang="en-CA" dirty="0"/>
              <a:t>The 2007 Uganda Gender Policy Act </a:t>
            </a:r>
          </a:p>
          <a:p>
            <a:r>
              <a:rPr lang="en-CA" dirty="0"/>
              <a:t>The Press and Journalists Act and the Electronic Media Act</a:t>
            </a:r>
          </a:p>
          <a:p>
            <a:endParaRPr lang="en-US" dirty="0"/>
          </a:p>
          <a:p>
            <a:endParaRPr lang="en-US" dirty="0"/>
          </a:p>
        </p:txBody>
      </p:sp>
      <p:sp>
        <p:nvSpPr>
          <p:cNvPr id="4" name="Slide Number Placeholder 3">
            <a:extLst>
              <a:ext uri="{FF2B5EF4-FFF2-40B4-BE49-F238E27FC236}">
                <a16:creationId xmlns:a16="http://schemas.microsoft.com/office/drawing/2014/main" xmlns="" id="{48288FAF-8033-8C49-83CF-B66EE95101C6}"/>
              </a:ext>
            </a:extLst>
          </p:cNvPr>
          <p:cNvSpPr>
            <a:spLocks noGrp="1"/>
          </p:cNvSpPr>
          <p:nvPr>
            <p:ph type="sldNum" sz="quarter" idx="12"/>
          </p:nvPr>
        </p:nvSpPr>
        <p:spPr/>
        <p:txBody>
          <a:bodyPr/>
          <a:lstStyle/>
          <a:p>
            <a:pPr>
              <a:defRPr/>
            </a:pPr>
            <a:fld id="{FF044780-EA98-466D-B8EB-7E7E03EDE404}" type="slidenum">
              <a:rPr lang="en-CA" smtClean="0"/>
              <a:pPr>
                <a:defRPr/>
              </a:pPr>
              <a:t>20</a:t>
            </a:fld>
            <a:endParaRPr lang="en-CA"/>
          </a:p>
        </p:txBody>
      </p:sp>
    </p:spTree>
    <p:extLst>
      <p:ext uri="{BB962C8B-B14F-4D97-AF65-F5344CB8AC3E}">
        <p14:creationId xmlns:p14="http://schemas.microsoft.com/office/powerpoint/2010/main" val="14712704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A23740-48A1-8744-9897-4223597A3FB0}"/>
              </a:ext>
            </a:extLst>
          </p:cNvPr>
          <p:cNvSpPr>
            <a:spLocks noGrp="1"/>
          </p:cNvSpPr>
          <p:nvPr>
            <p:ph type="title"/>
          </p:nvPr>
        </p:nvSpPr>
        <p:spPr/>
        <p:txBody>
          <a:bodyPr/>
          <a:lstStyle/>
          <a:p>
            <a:pPr algn="ctr"/>
            <a:r>
              <a:rPr lang="en-US" sz="4400" dirty="0"/>
              <a:t>Contradictions</a:t>
            </a:r>
          </a:p>
        </p:txBody>
      </p:sp>
      <p:sp>
        <p:nvSpPr>
          <p:cNvPr id="3" name="Content Placeholder 2">
            <a:extLst>
              <a:ext uri="{FF2B5EF4-FFF2-40B4-BE49-F238E27FC236}">
                <a16:creationId xmlns:a16="http://schemas.microsoft.com/office/drawing/2014/main" xmlns="" id="{B0FBD06E-83E7-EE42-BC70-C974461A6EC1}"/>
              </a:ext>
            </a:extLst>
          </p:cNvPr>
          <p:cNvSpPr>
            <a:spLocks noGrp="1"/>
          </p:cNvSpPr>
          <p:nvPr>
            <p:ph idx="1"/>
          </p:nvPr>
        </p:nvSpPr>
        <p:spPr/>
        <p:txBody>
          <a:bodyPr/>
          <a:lstStyle/>
          <a:p>
            <a:pPr marL="0" indent="0">
              <a:buNone/>
            </a:pPr>
            <a:r>
              <a:rPr lang="en-US" dirty="0"/>
              <a:t>1). Increase in the ‘numbers’ of women in politics has 	not emancipated other women. </a:t>
            </a:r>
          </a:p>
          <a:p>
            <a:pPr marL="0" indent="0">
              <a:buNone/>
            </a:pPr>
            <a:endParaRPr lang="en-US" dirty="0"/>
          </a:p>
          <a:p>
            <a:pPr marL="0" indent="0">
              <a:buNone/>
            </a:pPr>
            <a:r>
              <a:rPr lang="en-US" dirty="0"/>
              <a:t>2).Affirmative action has not transformed the dictatorial 	and patriarchal political space. Women continue 	to struggle for their political rights and equality.</a:t>
            </a:r>
          </a:p>
          <a:p>
            <a:pPr marL="0" indent="0">
              <a:buNone/>
            </a:pPr>
            <a:endParaRPr lang="en-US" dirty="0"/>
          </a:p>
          <a:p>
            <a:pPr marL="0" indent="0">
              <a:buNone/>
            </a:pPr>
            <a:r>
              <a:rPr lang="en-US" dirty="0"/>
              <a:t>3). Museveni continues to utilize clientelism, neo-	patrimonialism, violence, money and natural 	charm to entrench his power. </a:t>
            </a:r>
          </a:p>
          <a:p>
            <a:pPr marL="0" indent="0">
              <a:buNone/>
            </a:pPr>
            <a:r>
              <a:rPr lang="en-CA" dirty="0"/>
              <a:t> </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xmlns="" id="{48F4274B-D259-C344-8CFC-7C23F7FE867D}"/>
              </a:ext>
            </a:extLst>
          </p:cNvPr>
          <p:cNvSpPr>
            <a:spLocks noGrp="1"/>
          </p:cNvSpPr>
          <p:nvPr>
            <p:ph type="sldNum" sz="quarter" idx="12"/>
          </p:nvPr>
        </p:nvSpPr>
        <p:spPr/>
        <p:txBody>
          <a:bodyPr/>
          <a:lstStyle/>
          <a:p>
            <a:pPr>
              <a:defRPr/>
            </a:pPr>
            <a:fld id="{FF044780-EA98-466D-B8EB-7E7E03EDE404}" type="slidenum">
              <a:rPr lang="en-CA" smtClean="0"/>
              <a:pPr>
                <a:defRPr/>
              </a:pPr>
              <a:t>21</a:t>
            </a:fld>
            <a:endParaRPr lang="en-CA"/>
          </a:p>
        </p:txBody>
      </p:sp>
    </p:spTree>
    <p:extLst>
      <p:ext uri="{BB962C8B-B14F-4D97-AF65-F5344CB8AC3E}">
        <p14:creationId xmlns:p14="http://schemas.microsoft.com/office/powerpoint/2010/main" val="278494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32D51A-AE1D-7947-9C63-D29876F0D37C}"/>
              </a:ext>
            </a:extLst>
          </p:cNvPr>
          <p:cNvSpPr>
            <a:spLocks noGrp="1"/>
          </p:cNvSpPr>
          <p:nvPr>
            <p:ph type="title"/>
          </p:nvPr>
        </p:nvSpPr>
        <p:spPr>
          <a:xfrm>
            <a:off x="457200" y="404664"/>
            <a:ext cx="8229600" cy="759684"/>
          </a:xfrm>
        </p:spPr>
        <p:txBody>
          <a:bodyPr/>
          <a:lstStyle/>
          <a:p>
            <a:pPr algn="ctr"/>
            <a:r>
              <a:rPr lang="en-CA" sz="5400" dirty="0">
                <a:solidFill>
                  <a:schemeClr val="tx1"/>
                </a:solidFill>
                <a:effectLst>
                  <a:outerShdw blurRad="38100" dist="38100" dir="2700000" algn="tl">
                    <a:srgbClr val="C0C0C0"/>
                  </a:outerShdw>
                </a:effectLst>
              </a:rPr>
              <a:t>Contradictions</a:t>
            </a:r>
            <a:endParaRPr lang="en-US" dirty="0">
              <a:solidFill>
                <a:schemeClr val="tx1"/>
              </a:solidFill>
            </a:endParaRPr>
          </a:p>
        </p:txBody>
      </p:sp>
      <p:sp>
        <p:nvSpPr>
          <p:cNvPr id="5" name="Curved Left Arrow 4">
            <a:extLst>
              <a:ext uri="{FF2B5EF4-FFF2-40B4-BE49-F238E27FC236}">
                <a16:creationId xmlns:a16="http://schemas.microsoft.com/office/drawing/2014/main" xmlns="" id="{F8FEE638-6143-AD4E-BC27-134E514CB746}"/>
              </a:ext>
            </a:extLst>
          </p:cNvPr>
          <p:cNvSpPr/>
          <p:nvPr/>
        </p:nvSpPr>
        <p:spPr>
          <a:xfrm rot="607677">
            <a:off x="4450282" y="4782147"/>
            <a:ext cx="500129" cy="139195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ircular Arrow 5">
            <a:extLst>
              <a:ext uri="{FF2B5EF4-FFF2-40B4-BE49-F238E27FC236}">
                <a16:creationId xmlns:a16="http://schemas.microsoft.com/office/drawing/2014/main" xmlns="" id="{B3CDA14A-1C45-D544-BA08-D3DCA073FB67}"/>
              </a:ext>
            </a:extLst>
          </p:cNvPr>
          <p:cNvSpPr/>
          <p:nvPr/>
        </p:nvSpPr>
        <p:spPr>
          <a:xfrm rot="21178577">
            <a:off x="2161712" y="4006603"/>
            <a:ext cx="1873715" cy="1120145"/>
          </a:xfrm>
          <a:prstGeom prst="circularArrow">
            <a:avLst>
              <a:gd name="adj1" fmla="val 12500"/>
              <a:gd name="adj2" fmla="val 1142319"/>
              <a:gd name="adj3" fmla="val 20457681"/>
              <a:gd name="adj4" fmla="val 9894480"/>
              <a:gd name="adj5" fmla="val 125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Curved Left Arrow 6">
            <a:extLst>
              <a:ext uri="{FF2B5EF4-FFF2-40B4-BE49-F238E27FC236}">
                <a16:creationId xmlns:a16="http://schemas.microsoft.com/office/drawing/2014/main" xmlns="" id="{75B7752C-5416-E749-BC92-169BAF2F580B}"/>
              </a:ext>
            </a:extLst>
          </p:cNvPr>
          <p:cNvSpPr/>
          <p:nvPr/>
        </p:nvSpPr>
        <p:spPr>
          <a:xfrm rot="7163525">
            <a:off x="1752522" y="5741385"/>
            <a:ext cx="564864" cy="1412541"/>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TextBox 7">
            <a:extLst>
              <a:ext uri="{FF2B5EF4-FFF2-40B4-BE49-F238E27FC236}">
                <a16:creationId xmlns:a16="http://schemas.microsoft.com/office/drawing/2014/main" xmlns="" id="{579D5FE1-6982-3A40-9938-E2D327D47538}"/>
              </a:ext>
            </a:extLst>
          </p:cNvPr>
          <p:cNvSpPr txBox="1"/>
          <p:nvPr/>
        </p:nvSpPr>
        <p:spPr>
          <a:xfrm rot="7816029" flipV="1">
            <a:off x="1366851" y="4937794"/>
            <a:ext cx="1661058" cy="369332"/>
          </a:xfrm>
          <a:prstGeom prst="rect">
            <a:avLst/>
          </a:prstGeom>
          <a:noFill/>
        </p:spPr>
        <p:txBody>
          <a:bodyPr wrap="square" rtlCol="0">
            <a:spAutoFit/>
          </a:bodyPr>
          <a:lstStyle/>
          <a:p>
            <a:r>
              <a:rPr lang="en-US" dirty="0"/>
              <a:t>Poverty</a:t>
            </a:r>
          </a:p>
        </p:txBody>
      </p:sp>
      <p:sp>
        <p:nvSpPr>
          <p:cNvPr id="10" name="TextBox 9">
            <a:extLst>
              <a:ext uri="{FF2B5EF4-FFF2-40B4-BE49-F238E27FC236}">
                <a16:creationId xmlns:a16="http://schemas.microsoft.com/office/drawing/2014/main" xmlns="" id="{FEAB8A89-F477-2A4C-88B2-C8B570B2A379}"/>
              </a:ext>
            </a:extLst>
          </p:cNvPr>
          <p:cNvSpPr txBox="1"/>
          <p:nvPr/>
        </p:nvSpPr>
        <p:spPr>
          <a:xfrm rot="19836514">
            <a:off x="2766478" y="5966170"/>
            <a:ext cx="2002874" cy="369332"/>
          </a:xfrm>
          <a:prstGeom prst="rect">
            <a:avLst/>
          </a:prstGeom>
          <a:noFill/>
        </p:spPr>
        <p:txBody>
          <a:bodyPr wrap="square" rtlCol="0">
            <a:spAutoFit/>
          </a:bodyPr>
          <a:lstStyle/>
          <a:p>
            <a:r>
              <a:rPr lang="en-US" dirty="0"/>
              <a:t>Exclusion </a:t>
            </a:r>
          </a:p>
        </p:txBody>
      </p:sp>
      <p:sp>
        <p:nvSpPr>
          <p:cNvPr id="3" name="Slide Number Placeholder 2"/>
          <p:cNvSpPr>
            <a:spLocks noGrp="1"/>
          </p:cNvSpPr>
          <p:nvPr>
            <p:ph type="sldNum" sz="quarter" idx="12"/>
          </p:nvPr>
        </p:nvSpPr>
        <p:spPr/>
        <p:txBody>
          <a:bodyPr/>
          <a:lstStyle/>
          <a:p>
            <a:pPr>
              <a:defRPr/>
            </a:pPr>
            <a:fld id="{FF044780-EA98-466D-B8EB-7E7E03EDE404}" type="slidenum">
              <a:rPr lang="en-CA" smtClean="0"/>
              <a:pPr>
                <a:defRPr/>
              </a:pPr>
              <a:t>22</a:t>
            </a:fld>
            <a:endParaRPr lang="en-CA"/>
          </a:p>
        </p:txBody>
      </p:sp>
      <p:sp>
        <p:nvSpPr>
          <p:cNvPr id="13" name="TextBox 12">
            <a:extLst>
              <a:ext uri="{FF2B5EF4-FFF2-40B4-BE49-F238E27FC236}">
                <a16:creationId xmlns:a16="http://schemas.microsoft.com/office/drawing/2014/main" xmlns="" id="{B62DAE7E-13A5-154B-8BE9-A40AC65C0769}"/>
              </a:ext>
            </a:extLst>
          </p:cNvPr>
          <p:cNvSpPr txBox="1"/>
          <p:nvPr/>
        </p:nvSpPr>
        <p:spPr>
          <a:xfrm>
            <a:off x="3923928" y="4369374"/>
            <a:ext cx="1440160" cy="369332"/>
          </a:xfrm>
          <a:prstGeom prst="rect">
            <a:avLst/>
          </a:prstGeom>
          <a:noFill/>
        </p:spPr>
        <p:txBody>
          <a:bodyPr wrap="square" rtlCol="0">
            <a:spAutoFit/>
          </a:bodyPr>
          <a:lstStyle/>
          <a:p>
            <a:r>
              <a:rPr lang="en-US" dirty="0"/>
              <a:t>Violence</a:t>
            </a:r>
          </a:p>
        </p:txBody>
      </p:sp>
      <p:sp>
        <p:nvSpPr>
          <p:cNvPr id="15" name="TextBox 14">
            <a:extLst>
              <a:ext uri="{FF2B5EF4-FFF2-40B4-BE49-F238E27FC236}">
                <a16:creationId xmlns:a16="http://schemas.microsoft.com/office/drawing/2014/main" xmlns="" id="{66DDBC57-85CF-3D4A-AD40-B764A560B08F}"/>
              </a:ext>
            </a:extLst>
          </p:cNvPr>
          <p:cNvSpPr txBox="1"/>
          <p:nvPr/>
        </p:nvSpPr>
        <p:spPr>
          <a:xfrm>
            <a:off x="323528" y="1484784"/>
            <a:ext cx="8363272" cy="369332"/>
          </a:xfrm>
          <a:prstGeom prst="rect">
            <a:avLst/>
          </a:prstGeom>
          <a:noFill/>
        </p:spPr>
        <p:txBody>
          <a:bodyPr wrap="square" rtlCol="0">
            <a:spAutoFit/>
          </a:bodyPr>
          <a:lstStyle/>
          <a:p>
            <a:pPr>
              <a:spcAft>
                <a:spcPts val="1000"/>
              </a:spcAft>
            </a:pPr>
            <a:r>
              <a:rPr lang="en-US" i="1" dirty="0">
                <a:solidFill>
                  <a:srgbClr val="000000"/>
                </a:solidFill>
                <a:latin typeface="Constantia" panose="02030602050306030303" pitchFamily="18" charset="0"/>
                <a:ea typeface="Calibri" panose="020F0502020204030204" pitchFamily="34" charset="0"/>
                <a:cs typeface="Constantia" panose="02030602050306030303" pitchFamily="18" charset="0"/>
              </a:rPr>
              <a:t> </a:t>
            </a:r>
            <a:endParaRPr lang="en-US" dirty="0"/>
          </a:p>
        </p:txBody>
      </p:sp>
      <p:sp>
        <p:nvSpPr>
          <p:cNvPr id="4" name="TextBox 3">
            <a:extLst>
              <a:ext uri="{FF2B5EF4-FFF2-40B4-BE49-F238E27FC236}">
                <a16:creationId xmlns:a16="http://schemas.microsoft.com/office/drawing/2014/main" xmlns="" id="{F0557E17-5454-774C-9BC9-AFE020B82BFB}"/>
              </a:ext>
            </a:extLst>
          </p:cNvPr>
          <p:cNvSpPr txBox="1"/>
          <p:nvPr/>
        </p:nvSpPr>
        <p:spPr>
          <a:xfrm>
            <a:off x="457200" y="2420888"/>
            <a:ext cx="8003232" cy="646331"/>
          </a:xfrm>
          <a:prstGeom prst="rect">
            <a:avLst/>
          </a:prstGeom>
          <a:noFill/>
        </p:spPr>
        <p:txBody>
          <a:bodyPr wrap="square" rtlCol="0">
            <a:spAutoFit/>
          </a:bodyPr>
          <a:lstStyle/>
          <a:p>
            <a:r>
              <a:rPr lang="en-US" dirty="0"/>
              <a:t>4). </a:t>
            </a:r>
            <a:r>
              <a:rPr lang="en-CA" dirty="0"/>
              <a:t>Many women live in dehumanizing, illiteracy, unemployment, violence and human rights violations.</a:t>
            </a:r>
          </a:p>
        </p:txBody>
      </p:sp>
      <p:sp>
        <p:nvSpPr>
          <p:cNvPr id="9" name="TextBox 8">
            <a:extLst>
              <a:ext uri="{FF2B5EF4-FFF2-40B4-BE49-F238E27FC236}">
                <a16:creationId xmlns:a16="http://schemas.microsoft.com/office/drawing/2014/main" xmlns="" id="{2DEC8268-5CAB-7046-9A2A-95DD9BBBEB80}"/>
              </a:ext>
            </a:extLst>
          </p:cNvPr>
          <p:cNvSpPr txBox="1"/>
          <p:nvPr/>
        </p:nvSpPr>
        <p:spPr>
          <a:xfrm>
            <a:off x="5623929" y="3429000"/>
            <a:ext cx="3268551" cy="923330"/>
          </a:xfrm>
          <a:prstGeom prst="rect">
            <a:avLst/>
          </a:prstGeom>
          <a:noFill/>
        </p:spPr>
        <p:txBody>
          <a:bodyPr wrap="square" rtlCol="0">
            <a:spAutoFit/>
          </a:bodyPr>
          <a:lstStyle/>
          <a:p>
            <a:pPr marL="0" indent="0">
              <a:buNone/>
            </a:pPr>
            <a:r>
              <a:rPr lang="en-US" dirty="0"/>
              <a:t>5) Only staunch NRM members and not necessarily leaders are nominated.</a:t>
            </a:r>
          </a:p>
        </p:txBody>
      </p:sp>
    </p:spTree>
    <p:extLst>
      <p:ext uri="{BB962C8B-B14F-4D97-AF65-F5344CB8AC3E}">
        <p14:creationId xmlns:p14="http://schemas.microsoft.com/office/powerpoint/2010/main" val="17607916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68B87A-C91F-3748-AC49-CBD0ED4A73A2}"/>
              </a:ext>
            </a:extLst>
          </p:cNvPr>
          <p:cNvSpPr>
            <a:spLocks noGrp="1"/>
          </p:cNvSpPr>
          <p:nvPr>
            <p:ph type="title"/>
          </p:nvPr>
        </p:nvSpPr>
        <p:spPr/>
        <p:txBody>
          <a:bodyPr/>
          <a:lstStyle/>
          <a:p>
            <a:r>
              <a:rPr lang="en-US" sz="4800" dirty="0"/>
              <a:t>Constraints  </a:t>
            </a:r>
          </a:p>
        </p:txBody>
      </p:sp>
      <p:sp>
        <p:nvSpPr>
          <p:cNvPr id="3" name="Content Placeholder 2">
            <a:extLst>
              <a:ext uri="{FF2B5EF4-FFF2-40B4-BE49-F238E27FC236}">
                <a16:creationId xmlns:a16="http://schemas.microsoft.com/office/drawing/2014/main" xmlns="" id="{A59F6B74-577B-134B-9B82-10F754298A3D}"/>
              </a:ext>
            </a:extLst>
          </p:cNvPr>
          <p:cNvSpPr>
            <a:spLocks noGrp="1"/>
          </p:cNvSpPr>
          <p:nvPr>
            <p:ph idx="1"/>
          </p:nvPr>
        </p:nvSpPr>
        <p:spPr/>
        <p:txBody>
          <a:bodyPr/>
          <a:lstStyle/>
          <a:p>
            <a:pPr marL="0" indent="0">
              <a:buNone/>
            </a:pPr>
            <a:r>
              <a:rPr lang="en-US" dirty="0"/>
              <a:t>1). Women nominated in such positions have, </a:t>
            </a:r>
            <a:endParaRPr lang="en-CA" dirty="0"/>
          </a:p>
          <a:p>
            <a:pPr marL="0" indent="0">
              <a:buNone/>
            </a:pPr>
            <a:r>
              <a:rPr lang="en-US" dirty="0"/>
              <a:t>…no means of asserting their rights to be fronted as candidates in open election, of bringing membership pressure to bear on party executives to introduce a gendered voting gap.  Instead, they have been recruited to the project of legitimizing the Movement’s no-party state, risking the discrediting of the entire project of representing women’s interests in the political arena should the present system collapse. </a:t>
            </a:r>
            <a:r>
              <a:rPr lang="en-CA" dirty="0"/>
              <a:t>(Goetz 2002: </a:t>
            </a:r>
          </a:p>
          <a:p>
            <a:endParaRPr lang="en-US" dirty="0"/>
          </a:p>
        </p:txBody>
      </p:sp>
      <p:sp>
        <p:nvSpPr>
          <p:cNvPr id="4" name="Slide Number Placeholder 3">
            <a:extLst>
              <a:ext uri="{FF2B5EF4-FFF2-40B4-BE49-F238E27FC236}">
                <a16:creationId xmlns:a16="http://schemas.microsoft.com/office/drawing/2014/main" xmlns="" id="{69FA7963-62BA-054F-81E1-6CC0A6C2E57A}"/>
              </a:ext>
            </a:extLst>
          </p:cNvPr>
          <p:cNvSpPr>
            <a:spLocks noGrp="1"/>
          </p:cNvSpPr>
          <p:nvPr>
            <p:ph type="sldNum" sz="quarter" idx="12"/>
          </p:nvPr>
        </p:nvSpPr>
        <p:spPr/>
        <p:txBody>
          <a:bodyPr/>
          <a:lstStyle/>
          <a:p>
            <a:pPr>
              <a:defRPr/>
            </a:pPr>
            <a:fld id="{FF044780-EA98-466D-B8EB-7E7E03EDE404}" type="slidenum">
              <a:rPr lang="en-CA" smtClean="0"/>
              <a:pPr>
                <a:defRPr/>
              </a:pPr>
              <a:t>23</a:t>
            </a:fld>
            <a:endParaRPr lang="en-CA"/>
          </a:p>
        </p:txBody>
      </p:sp>
    </p:spTree>
    <p:extLst>
      <p:ext uri="{BB962C8B-B14F-4D97-AF65-F5344CB8AC3E}">
        <p14:creationId xmlns:p14="http://schemas.microsoft.com/office/powerpoint/2010/main" val="34906670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61F9F7-0011-0D4A-814F-C6FE7BA77770}"/>
              </a:ext>
            </a:extLst>
          </p:cNvPr>
          <p:cNvSpPr>
            <a:spLocks noGrp="1"/>
          </p:cNvSpPr>
          <p:nvPr>
            <p:ph type="title"/>
          </p:nvPr>
        </p:nvSpPr>
        <p:spPr/>
        <p:txBody>
          <a:bodyPr/>
          <a:lstStyle/>
          <a:p>
            <a:r>
              <a:rPr lang="en-US" sz="5400" dirty="0"/>
              <a:t>Constraints </a:t>
            </a:r>
            <a:endParaRPr lang="en-US" dirty="0"/>
          </a:p>
        </p:txBody>
      </p:sp>
      <p:sp>
        <p:nvSpPr>
          <p:cNvPr id="3" name="Content Placeholder 2">
            <a:extLst>
              <a:ext uri="{FF2B5EF4-FFF2-40B4-BE49-F238E27FC236}">
                <a16:creationId xmlns:a16="http://schemas.microsoft.com/office/drawing/2014/main" xmlns="" id="{976A2478-4130-1940-A657-5AF5F3892DB0}"/>
              </a:ext>
            </a:extLst>
          </p:cNvPr>
          <p:cNvSpPr>
            <a:spLocks noGrp="1"/>
          </p:cNvSpPr>
          <p:nvPr>
            <p:ph idx="1"/>
          </p:nvPr>
        </p:nvSpPr>
        <p:spPr/>
        <p:txBody>
          <a:bodyPr/>
          <a:lstStyle/>
          <a:p>
            <a:pPr marL="0" indent="0">
              <a:buNone/>
            </a:pPr>
            <a:r>
              <a:rPr lang="en-CA" dirty="0"/>
              <a:t>2). Low literacy levels &amp;lack of campaigning resources. </a:t>
            </a:r>
          </a:p>
          <a:p>
            <a:pPr marL="0" indent="0">
              <a:buNone/>
            </a:pPr>
            <a:r>
              <a:rPr lang="en-CA" dirty="0"/>
              <a:t>3).Uganda’s political system is marred with corruption 	and vote rigging.</a:t>
            </a:r>
          </a:p>
          <a:p>
            <a:pPr marL="0" indent="0">
              <a:buNone/>
            </a:pPr>
            <a:r>
              <a:rPr lang="en-CA" dirty="0"/>
              <a:t>4). Cultural views and the violent political environment.</a:t>
            </a:r>
          </a:p>
          <a:p>
            <a:pPr marL="0" indent="0">
              <a:buNone/>
            </a:pPr>
            <a:r>
              <a:rPr lang="en-CA" dirty="0"/>
              <a:t>5). The NRM’s patronage  &amp; clientelism system undermines women’s effectiveness to represent women’s interests and to promote the common good. </a:t>
            </a:r>
          </a:p>
          <a:p>
            <a:pPr marL="0" indent="0">
              <a:buNone/>
            </a:pPr>
            <a:r>
              <a:rPr lang="en-CA" dirty="0"/>
              <a:t>6). Sex discrimination</a:t>
            </a:r>
            <a:endParaRPr lang="en-US" dirty="0"/>
          </a:p>
        </p:txBody>
      </p:sp>
      <p:sp>
        <p:nvSpPr>
          <p:cNvPr id="4" name="Slide Number Placeholder 3">
            <a:extLst>
              <a:ext uri="{FF2B5EF4-FFF2-40B4-BE49-F238E27FC236}">
                <a16:creationId xmlns:a16="http://schemas.microsoft.com/office/drawing/2014/main" xmlns="" id="{2D4250EC-FCCD-A44C-8ECE-6F02FEAAC1AB}"/>
              </a:ext>
            </a:extLst>
          </p:cNvPr>
          <p:cNvSpPr>
            <a:spLocks noGrp="1"/>
          </p:cNvSpPr>
          <p:nvPr>
            <p:ph type="sldNum" sz="quarter" idx="12"/>
          </p:nvPr>
        </p:nvSpPr>
        <p:spPr/>
        <p:txBody>
          <a:bodyPr/>
          <a:lstStyle/>
          <a:p>
            <a:pPr>
              <a:defRPr/>
            </a:pPr>
            <a:fld id="{FF044780-EA98-466D-B8EB-7E7E03EDE404}" type="slidenum">
              <a:rPr lang="en-CA" smtClean="0"/>
              <a:pPr>
                <a:defRPr/>
              </a:pPr>
              <a:t>24</a:t>
            </a:fld>
            <a:endParaRPr lang="en-CA"/>
          </a:p>
        </p:txBody>
      </p:sp>
    </p:spTree>
    <p:extLst>
      <p:ext uri="{BB962C8B-B14F-4D97-AF65-F5344CB8AC3E}">
        <p14:creationId xmlns:p14="http://schemas.microsoft.com/office/powerpoint/2010/main" val="40675609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707926"/>
          </a:xfrm>
        </p:spPr>
        <p:txBody>
          <a:bodyPr/>
          <a:lstStyle/>
          <a:p>
            <a:pPr algn="ctr"/>
            <a:r>
              <a:rPr lang="en-CA" dirty="0"/>
              <a:t>Conclusions/suggestion </a:t>
            </a:r>
          </a:p>
        </p:txBody>
      </p:sp>
      <p:sp>
        <p:nvSpPr>
          <p:cNvPr id="3" name="Content Placeholder 2"/>
          <p:cNvSpPr>
            <a:spLocks noGrp="1"/>
          </p:cNvSpPr>
          <p:nvPr>
            <p:ph idx="1"/>
          </p:nvPr>
        </p:nvSpPr>
        <p:spPr>
          <a:xfrm>
            <a:off x="251520" y="1484784"/>
            <a:ext cx="8435280" cy="4839817"/>
          </a:xfrm>
        </p:spPr>
        <p:txBody>
          <a:bodyPr/>
          <a:lstStyle/>
          <a:p>
            <a:pPr lvl="0"/>
            <a:r>
              <a:rPr lang="en-CA" dirty="0"/>
              <a:t>Need to decolonize the political space</a:t>
            </a:r>
          </a:p>
          <a:p>
            <a:pPr lvl="0"/>
            <a:r>
              <a:rPr lang="en-CA" dirty="0"/>
              <a:t>Bridge the gap of gender inequality in education and employment.</a:t>
            </a:r>
          </a:p>
          <a:p>
            <a:pPr lvl="0"/>
            <a:r>
              <a:rPr lang="en-CA" dirty="0"/>
              <a:t>Real democracy</a:t>
            </a:r>
          </a:p>
          <a:p>
            <a:pPr lvl="0"/>
            <a:r>
              <a:rPr lang="en-CA" dirty="0"/>
              <a:t>Recognize women’s talents and skills vs protecting male privileges </a:t>
            </a:r>
          </a:p>
          <a:p>
            <a:pPr lvl="0"/>
            <a:endParaRPr lang="en-CA" dirty="0"/>
          </a:p>
        </p:txBody>
      </p:sp>
      <p:sp>
        <p:nvSpPr>
          <p:cNvPr id="4" name="Slide Number Placeholder 3"/>
          <p:cNvSpPr>
            <a:spLocks noGrp="1"/>
          </p:cNvSpPr>
          <p:nvPr>
            <p:ph type="sldNum" sz="quarter" idx="12"/>
          </p:nvPr>
        </p:nvSpPr>
        <p:spPr/>
        <p:txBody>
          <a:bodyPr/>
          <a:lstStyle/>
          <a:p>
            <a:pPr>
              <a:defRPr/>
            </a:pPr>
            <a:fld id="{FF044780-EA98-466D-B8EB-7E7E03EDE404}" type="slidenum">
              <a:rPr lang="en-CA" smtClean="0"/>
              <a:pPr>
                <a:defRPr/>
              </a:pPr>
              <a:t>25</a:t>
            </a:fld>
            <a:endParaRPr lang="en-CA"/>
          </a:p>
        </p:txBody>
      </p:sp>
    </p:spTree>
    <p:extLst>
      <p:ext uri="{BB962C8B-B14F-4D97-AF65-F5344CB8AC3E}">
        <p14:creationId xmlns:p14="http://schemas.microsoft.com/office/powerpoint/2010/main" val="26417795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0" y="260648"/>
            <a:ext cx="9144000" cy="493713"/>
          </a:xfrm>
        </p:spPr>
        <p:txBody>
          <a:bodyPr>
            <a:normAutofit fontScale="90000"/>
          </a:bodyPr>
          <a:lstStyle/>
          <a:p>
            <a:pPr algn="ctr" eaLnBrk="1" hangingPunct="1">
              <a:defRPr/>
            </a:pPr>
            <a:r>
              <a:rPr lang="en-CA" sz="4000" dirty="0">
                <a:solidFill>
                  <a:srgbClr val="006699"/>
                </a:solidFill>
                <a:effectLst>
                  <a:outerShdw blurRad="38100" dist="38100" dir="2700000" algn="tl">
                    <a:srgbClr val="C0C0C0"/>
                  </a:outerShdw>
                </a:effectLst>
              </a:rPr>
              <a:t>References</a:t>
            </a:r>
          </a:p>
        </p:txBody>
      </p:sp>
      <p:sp>
        <p:nvSpPr>
          <p:cNvPr id="55298" name="Content Placeholder 2"/>
          <p:cNvSpPr>
            <a:spLocks noGrp="1"/>
          </p:cNvSpPr>
          <p:nvPr>
            <p:ph idx="1"/>
          </p:nvPr>
        </p:nvSpPr>
        <p:spPr>
          <a:xfrm>
            <a:off x="0" y="980729"/>
            <a:ext cx="9144000" cy="5760639"/>
          </a:xfrm>
        </p:spPr>
        <p:txBody>
          <a:bodyPr/>
          <a:lstStyle/>
          <a:p>
            <a:pPr eaLnBrk="1" hangingPunct="1">
              <a:lnSpc>
                <a:spcPct val="90000"/>
              </a:lnSpc>
            </a:pPr>
            <a:r>
              <a:rPr lang="en-CA" sz="2400" dirty="0"/>
              <a:t>Amina Mama at the African Women and Governance Training Workshop organized by </a:t>
            </a:r>
            <a:r>
              <a:rPr lang="en-CA" sz="2400" dirty="0" err="1"/>
              <a:t>Abantu</a:t>
            </a:r>
            <a:r>
              <a:rPr lang="en-CA" sz="2400" dirty="0"/>
              <a:t> (people) for development, Entebbe, July 1994. </a:t>
            </a:r>
          </a:p>
          <a:p>
            <a:pPr eaLnBrk="1" hangingPunct="1">
              <a:lnSpc>
                <a:spcPct val="90000"/>
              </a:lnSpc>
            </a:pPr>
            <a:r>
              <a:rPr lang="en-CA" sz="2400" dirty="0" err="1"/>
              <a:t>Gordon,A</a:t>
            </a:r>
            <a:r>
              <a:rPr lang="en-CA" sz="2400" dirty="0"/>
              <a:t>. &amp; </a:t>
            </a:r>
            <a:r>
              <a:rPr lang="en-CA" sz="2400" dirty="0" err="1"/>
              <a:t>Gordon,G</a:t>
            </a:r>
            <a:r>
              <a:rPr lang="en-CA" sz="2400" dirty="0"/>
              <a:t>.  (2007). </a:t>
            </a:r>
            <a:r>
              <a:rPr lang="en-CA" sz="2400" i="1" dirty="0"/>
              <a:t>Understanding Contemporary Africa.</a:t>
            </a:r>
            <a:r>
              <a:rPr lang="en-CA" sz="2400" dirty="0"/>
              <a:t> London: Lynne </a:t>
            </a:r>
            <a:r>
              <a:rPr lang="en-CA" sz="2400" dirty="0" err="1"/>
              <a:t>Rienner</a:t>
            </a:r>
            <a:r>
              <a:rPr lang="en-CA" sz="2400" dirty="0"/>
              <a:t> Publisher.</a:t>
            </a:r>
          </a:p>
          <a:p>
            <a:pPr eaLnBrk="1" hangingPunct="1">
              <a:lnSpc>
                <a:spcPct val="90000"/>
              </a:lnSpc>
            </a:pPr>
            <a:r>
              <a:rPr lang="en-CA" sz="2400" dirty="0"/>
              <a:t>Hammond, Dorothy, and </a:t>
            </a:r>
            <a:r>
              <a:rPr lang="en-CA" sz="2400" dirty="0" err="1"/>
              <a:t>Jablow</a:t>
            </a:r>
            <a:r>
              <a:rPr lang="en-CA" sz="2400" dirty="0"/>
              <a:t>, Alta. (1970). “The Africa That Never Was; Four Centuries of British Writing About Africa. New York: </a:t>
            </a:r>
            <a:r>
              <a:rPr lang="en-CA" sz="2400" dirty="0" err="1"/>
              <a:t>Twayne</a:t>
            </a:r>
            <a:r>
              <a:rPr lang="en-CA" sz="2400" dirty="0"/>
              <a:t> Publishers, 1970. </a:t>
            </a:r>
          </a:p>
          <a:p>
            <a:pPr eaLnBrk="1" hangingPunct="1">
              <a:lnSpc>
                <a:spcPct val="90000"/>
              </a:lnSpc>
            </a:pPr>
            <a:r>
              <a:rPr lang="en-CA" sz="2400" dirty="0" err="1"/>
              <a:t>Brantlinger</a:t>
            </a:r>
            <a:r>
              <a:rPr lang="en-CA" sz="2400" dirty="0"/>
              <a:t>, P.  (1985)"Victorians and Africans: The genealogy of the myth of the dark continent." </a:t>
            </a:r>
            <a:r>
              <a:rPr lang="en-CA" sz="2400" i="1" dirty="0"/>
              <a:t>Critical Inquiry</a:t>
            </a:r>
            <a:r>
              <a:rPr lang="en-CA" sz="2400" dirty="0"/>
              <a:t> 12.1: 166-203.</a:t>
            </a:r>
          </a:p>
          <a:p>
            <a:pPr eaLnBrk="1" hangingPunct="1">
              <a:lnSpc>
                <a:spcPct val="90000"/>
              </a:lnSpc>
            </a:pPr>
            <a:r>
              <a:rPr lang="en-CA" sz="2400" dirty="0"/>
              <a:t>Meier Zu </a:t>
            </a:r>
            <a:r>
              <a:rPr lang="en-CA" sz="2400" dirty="0" err="1"/>
              <a:t>Selhausen</a:t>
            </a:r>
            <a:r>
              <a:rPr lang="en-CA" sz="2400" dirty="0"/>
              <a:t>, Felix, and Jacob </a:t>
            </a:r>
            <a:r>
              <a:rPr lang="en-CA" sz="2400" dirty="0" err="1"/>
              <a:t>Weisdorf</a:t>
            </a:r>
            <a:r>
              <a:rPr lang="en-CA" sz="2400" dirty="0"/>
              <a:t>. 2016. “A Colonial Legacy of African Gender Inequality? Evidence from Christian Kampala, 1895-2011.” </a:t>
            </a:r>
            <a:r>
              <a:rPr lang="en-CA" sz="2400" i="1" dirty="0"/>
              <a:t>The Economic History Review</a:t>
            </a:r>
            <a:r>
              <a:rPr lang="en-CA" sz="2400" dirty="0"/>
              <a:t> 69 (1): 229–57. </a:t>
            </a:r>
          </a:p>
          <a:p>
            <a:pPr eaLnBrk="1" hangingPunct="1">
              <a:lnSpc>
                <a:spcPct val="90000"/>
              </a:lnSpc>
            </a:pPr>
            <a:r>
              <a:rPr lang="en-CA" sz="2400" dirty="0"/>
              <a:t>(</a:t>
            </a:r>
            <a:r>
              <a:rPr lang="en-CA" sz="2400" dirty="0">
                <a:solidFill>
                  <a:srgbClr val="FF0000"/>
                </a:solidFill>
              </a:rPr>
              <a:t>Other references to be added later</a:t>
            </a:r>
            <a:r>
              <a:rPr lang="en-CA" sz="2400" dirty="0"/>
              <a:t>) </a:t>
            </a:r>
          </a:p>
          <a:p>
            <a:pPr eaLnBrk="1" hangingPunct="1">
              <a:lnSpc>
                <a:spcPct val="90000"/>
              </a:lnSpc>
            </a:pPr>
            <a:endParaRPr lang="en-CA" sz="2400" b="1" dirty="0"/>
          </a:p>
          <a:p>
            <a:pPr eaLnBrk="1" hangingPunct="1">
              <a:lnSpc>
                <a:spcPct val="90000"/>
              </a:lnSpc>
            </a:pPr>
            <a:endParaRPr lang="en-CA" sz="2400" dirty="0"/>
          </a:p>
          <a:p>
            <a:pPr eaLnBrk="1" hangingPunct="1">
              <a:lnSpc>
                <a:spcPct val="90000"/>
              </a:lnSpc>
            </a:pPr>
            <a:endParaRPr lang="en-CA" sz="2400" dirty="0"/>
          </a:p>
        </p:txBody>
      </p:sp>
      <p:sp>
        <p:nvSpPr>
          <p:cNvPr id="3" name="Slide Number Placeholder 2"/>
          <p:cNvSpPr>
            <a:spLocks noGrp="1"/>
          </p:cNvSpPr>
          <p:nvPr>
            <p:ph type="sldNum" sz="quarter" idx="12"/>
          </p:nvPr>
        </p:nvSpPr>
        <p:spPr/>
        <p:txBody>
          <a:bodyPr/>
          <a:lstStyle/>
          <a:p>
            <a:pPr>
              <a:defRPr/>
            </a:pPr>
            <a:fld id="{FF044780-EA98-466D-B8EB-7E7E03EDE404}" type="slidenum">
              <a:rPr lang="en-CA" smtClean="0"/>
              <a:pPr>
                <a:defRPr/>
              </a:pPr>
              <a:t>26</a:t>
            </a:fld>
            <a:endParaRPr lang="en-CA"/>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008112"/>
          </a:xfrm>
        </p:spPr>
        <p:txBody>
          <a:bodyPr/>
          <a:lstStyle/>
          <a:p>
            <a:pPr algn="ctr"/>
            <a:r>
              <a:rPr lang="en-CA" dirty="0"/>
              <a:t>Introduction </a:t>
            </a:r>
          </a:p>
        </p:txBody>
      </p:sp>
      <p:sp>
        <p:nvSpPr>
          <p:cNvPr id="4" name="Slide Number Placeholder 3"/>
          <p:cNvSpPr>
            <a:spLocks noGrp="1"/>
          </p:cNvSpPr>
          <p:nvPr>
            <p:ph type="sldNum" sz="quarter" idx="12"/>
          </p:nvPr>
        </p:nvSpPr>
        <p:spPr/>
        <p:txBody>
          <a:bodyPr/>
          <a:lstStyle/>
          <a:p>
            <a:pPr>
              <a:defRPr/>
            </a:pPr>
            <a:fld id="{FF044780-EA98-466D-B8EB-7E7E03EDE404}" type="slidenum">
              <a:rPr lang="en-CA" smtClean="0"/>
              <a:pPr>
                <a:defRPr/>
              </a:pPr>
              <a:t>3</a:t>
            </a:fld>
            <a:endParaRPr lang="en-CA"/>
          </a:p>
        </p:txBody>
      </p:sp>
      <p:sp>
        <p:nvSpPr>
          <p:cNvPr id="9" name="TextBox 8">
            <a:extLst>
              <a:ext uri="{FF2B5EF4-FFF2-40B4-BE49-F238E27FC236}">
                <a16:creationId xmlns:a16="http://schemas.microsoft.com/office/drawing/2014/main" xmlns="" id="{2D2BB713-1521-A848-A9EC-2E703801081D}"/>
              </a:ext>
            </a:extLst>
          </p:cNvPr>
          <p:cNvSpPr txBox="1"/>
          <p:nvPr/>
        </p:nvSpPr>
        <p:spPr>
          <a:xfrm>
            <a:off x="457200" y="1988840"/>
            <a:ext cx="8229600" cy="4247317"/>
          </a:xfrm>
          <a:prstGeom prst="rect">
            <a:avLst/>
          </a:prstGeom>
          <a:noFill/>
        </p:spPr>
        <p:txBody>
          <a:bodyPr wrap="square" rtlCol="0">
            <a:spAutoFit/>
          </a:bodyPr>
          <a:lstStyle/>
          <a:p>
            <a:r>
              <a:rPr lang="en-CA" sz="2800" dirty="0"/>
              <a:t>No one knows African governance, its strength, and weaknesses, better than those who are governed, but excluded from governance, and those who work in governing institutions in a disempowered way. That is why it is important that African women generate the strategies for increasing their effective participation, in decision making, in governance and in leadership </a:t>
            </a:r>
            <a:r>
              <a:rPr lang="en-CA" dirty="0"/>
              <a:t>(Amina Mama, 1994)</a:t>
            </a:r>
          </a:p>
          <a:p>
            <a:endParaRPr lang="en-US" dirty="0"/>
          </a:p>
        </p:txBody>
      </p:sp>
    </p:spTree>
    <p:extLst>
      <p:ext uri="{BB962C8B-B14F-4D97-AF65-F5344CB8AC3E}">
        <p14:creationId xmlns:p14="http://schemas.microsoft.com/office/powerpoint/2010/main" val="119268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B10E49-73EC-D34E-A8AD-88943E674695}"/>
              </a:ext>
            </a:extLst>
          </p:cNvPr>
          <p:cNvSpPr>
            <a:spLocks noGrp="1"/>
          </p:cNvSpPr>
          <p:nvPr>
            <p:ph type="title"/>
          </p:nvPr>
        </p:nvSpPr>
        <p:spPr/>
        <p:txBody>
          <a:bodyPr/>
          <a:lstStyle/>
          <a:p>
            <a:pPr algn="ctr"/>
            <a:r>
              <a:rPr lang="en-US" sz="4800" dirty="0"/>
              <a:t>Introduction </a:t>
            </a:r>
          </a:p>
        </p:txBody>
      </p:sp>
      <p:sp>
        <p:nvSpPr>
          <p:cNvPr id="3" name="Content Placeholder 2">
            <a:extLst>
              <a:ext uri="{FF2B5EF4-FFF2-40B4-BE49-F238E27FC236}">
                <a16:creationId xmlns:a16="http://schemas.microsoft.com/office/drawing/2014/main" xmlns="" id="{7A0CE173-DF44-FF4C-96C6-EEFD0E446E52}"/>
              </a:ext>
            </a:extLst>
          </p:cNvPr>
          <p:cNvSpPr>
            <a:spLocks noGrp="1"/>
          </p:cNvSpPr>
          <p:nvPr>
            <p:ph idx="1"/>
          </p:nvPr>
        </p:nvSpPr>
        <p:spPr/>
        <p:txBody>
          <a:bodyPr/>
          <a:lstStyle/>
          <a:p>
            <a:r>
              <a:rPr lang="en-CA" dirty="0"/>
              <a:t>The NRA/M government is applauded for increasing the </a:t>
            </a:r>
            <a:r>
              <a:rPr lang="en-CA" b="1" u="sng" dirty="0"/>
              <a:t>numbers</a:t>
            </a:r>
            <a:r>
              <a:rPr lang="en-CA" u="sng" dirty="0"/>
              <a:t> </a:t>
            </a:r>
            <a:r>
              <a:rPr lang="en-CA" dirty="0"/>
              <a:t>of women political representation and leadership</a:t>
            </a:r>
          </a:p>
          <a:p>
            <a:r>
              <a:rPr lang="en-CA" dirty="0"/>
              <a:t>Since the NRA/M came to power (1986), women’s political participation &amp; representation has improved especially when compared to previous regimes. </a:t>
            </a:r>
          </a:p>
          <a:p>
            <a:r>
              <a:rPr lang="en-US" dirty="0"/>
              <a:t>The NRM government wanted to close the gender gap and to end the historical lack of interest colonial and post-independence governments showed towards women’s political engagement.</a:t>
            </a:r>
            <a:endParaRPr lang="en-CA" dirty="0"/>
          </a:p>
        </p:txBody>
      </p:sp>
      <p:sp>
        <p:nvSpPr>
          <p:cNvPr id="4" name="Slide Number Placeholder 3">
            <a:extLst>
              <a:ext uri="{FF2B5EF4-FFF2-40B4-BE49-F238E27FC236}">
                <a16:creationId xmlns:a16="http://schemas.microsoft.com/office/drawing/2014/main" xmlns="" id="{E182A572-ABE1-3441-AD0C-4A5D0B97D081}"/>
              </a:ext>
            </a:extLst>
          </p:cNvPr>
          <p:cNvSpPr>
            <a:spLocks noGrp="1"/>
          </p:cNvSpPr>
          <p:nvPr>
            <p:ph type="sldNum" sz="quarter" idx="12"/>
          </p:nvPr>
        </p:nvSpPr>
        <p:spPr/>
        <p:txBody>
          <a:bodyPr/>
          <a:lstStyle/>
          <a:p>
            <a:pPr>
              <a:defRPr/>
            </a:pPr>
            <a:fld id="{FF044780-EA98-466D-B8EB-7E7E03EDE404}" type="slidenum">
              <a:rPr lang="en-CA" smtClean="0"/>
              <a:pPr>
                <a:defRPr/>
              </a:pPr>
              <a:t>4</a:t>
            </a:fld>
            <a:endParaRPr lang="en-CA"/>
          </a:p>
        </p:txBody>
      </p:sp>
    </p:spTree>
    <p:extLst>
      <p:ext uri="{BB962C8B-B14F-4D97-AF65-F5344CB8AC3E}">
        <p14:creationId xmlns:p14="http://schemas.microsoft.com/office/powerpoint/2010/main" val="3326981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4A14E3-5546-1842-A986-36102B24EA11}"/>
              </a:ext>
            </a:extLst>
          </p:cNvPr>
          <p:cNvSpPr>
            <a:spLocks noGrp="1"/>
          </p:cNvSpPr>
          <p:nvPr>
            <p:ph type="title"/>
          </p:nvPr>
        </p:nvSpPr>
        <p:spPr/>
        <p:txBody>
          <a:bodyPr/>
          <a:lstStyle/>
          <a:p>
            <a:pPr algn="ctr"/>
            <a:r>
              <a:rPr lang="en-US" b="1" dirty="0"/>
              <a:t>Introduction</a:t>
            </a:r>
            <a:r>
              <a:rPr lang="en-US" dirty="0"/>
              <a:t> </a:t>
            </a:r>
          </a:p>
        </p:txBody>
      </p:sp>
      <p:sp>
        <p:nvSpPr>
          <p:cNvPr id="3" name="Content Placeholder 2">
            <a:extLst>
              <a:ext uri="{FF2B5EF4-FFF2-40B4-BE49-F238E27FC236}">
                <a16:creationId xmlns:a16="http://schemas.microsoft.com/office/drawing/2014/main" xmlns="" id="{EE6B991E-53C3-0247-A491-9CDE942F1687}"/>
              </a:ext>
            </a:extLst>
          </p:cNvPr>
          <p:cNvSpPr>
            <a:spLocks noGrp="1"/>
          </p:cNvSpPr>
          <p:nvPr>
            <p:ph idx="1"/>
          </p:nvPr>
        </p:nvSpPr>
        <p:spPr/>
        <p:txBody>
          <a:bodyPr/>
          <a:lstStyle/>
          <a:p>
            <a:r>
              <a:rPr lang="en-CA" b="1" u="sng" dirty="0"/>
              <a:t>Arguments</a:t>
            </a:r>
            <a:r>
              <a:rPr lang="en-CA" dirty="0"/>
              <a:t>: women’s political participation &amp; leadership should not be limited to numbers, but to the quality of women in politics and how they emancipate their fellow women. </a:t>
            </a:r>
          </a:p>
          <a:p>
            <a:r>
              <a:rPr lang="en-CA" dirty="0"/>
              <a:t>Women’ participation should not be accredited to the NRM government, without considering the political roles women played in the precolonial Uganda. </a:t>
            </a:r>
            <a:endParaRPr lang="en-US" dirty="0"/>
          </a:p>
        </p:txBody>
      </p:sp>
      <p:sp>
        <p:nvSpPr>
          <p:cNvPr id="4" name="Slide Number Placeholder 3">
            <a:extLst>
              <a:ext uri="{FF2B5EF4-FFF2-40B4-BE49-F238E27FC236}">
                <a16:creationId xmlns:a16="http://schemas.microsoft.com/office/drawing/2014/main" xmlns="" id="{26211751-59A9-044E-90C9-A34A1509FED7}"/>
              </a:ext>
            </a:extLst>
          </p:cNvPr>
          <p:cNvSpPr>
            <a:spLocks noGrp="1"/>
          </p:cNvSpPr>
          <p:nvPr>
            <p:ph type="sldNum" sz="quarter" idx="12"/>
          </p:nvPr>
        </p:nvSpPr>
        <p:spPr/>
        <p:txBody>
          <a:bodyPr/>
          <a:lstStyle/>
          <a:p>
            <a:pPr>
              <a:defRPr/>
            </a:pPr>
            <a:fld id="{FF044780-EA98-466D-B8EB-7E7E03EDE404}" type="slidenum">
              <a:rPr lang="en-CA" smtClean="0"/>
              <a:pPr>
                <a:defRPr/>
              </a:pPr>
              <a:t>5</a:t>
            </a:fld>
            <a:endParaRPr lang="en-CA"/>
          </a:p>
        </p:txBody>
      </p:sp>
    </p:spTree>
    <p:extLst>
      <p:ext uri="{BB962C8B-B14F-4D97-AF65-F5344CB8AC3E}">
        <p14:creationId xmlns:p14="http://schemas.microsoft.com/office/powerpoint/2010/main" val="770696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F31C96-59C8-B546-A8A3-B7923689C390}"/>
              </a:ext>
            </a:extLst>
          </p:cNvPr>
          <p:cNvSpPr>
            <a:spLocks noGrp="1"/>
          </p:cNvSpPr>
          <p:nvPr>
            <p:ph type="title"/>
          </p:nvPr>
        </p:nvSpPr>
        <p:spPr/>
        <p:txBody>
          <a:bodyPr/>
          <a:lstStyle/>
          <a:p>
            <a:pPr algn="ctr"/>
            <a:r>
              <a:rPr lang="en-US" dirty="0"/>
              <a:t>Introduction </a:t>
            </a:r>
          </a:p>
        </p:txBody>
      </p:sp>
      <p:sp>
        <p:nvSpPr>
          <p:cNvPr id="3" name="Content Placeholder 2">
            <a:extLst>
              <a:ext uri="{FF2B5EF4-FFF2-40B4-BE49-F238E27FC236}">
                <a16:creationId xmlns:a16="http://schemas.microsoft.com/office/drawing/2014/main" xmlns="" id="{D7185DB3-D755-134B-92C5-3E450A2FEBBE}"/>
              </a:ext>
            </a:extLst>
          </p:cNvPr>
          <p:cNvSpPr>
            <a:spLocks noGrp="1"/>
          </p:cNvSpPr>
          <p:nvPr>
            <p:ph idx="1"/>
          </p:nvPr>
        </p:nvSpPr>
        <p:spPr/>
        <p:txBody>
          <a:bodyPr/>
          <a:lstStyle/>
          <a:p>
            <a:r>
              <a:rPr lang="en-CA" dirty="0"/>
              <a:t>What is the history of women’s political participation in Uganda?</a:t>
            </a:r>
          </a:p>
          <a:p>
            <a:r>
              <a:rPr lang="en-CA" dirty="0"/>
              <a:t>Who benefits from Women’s political representation?</a:t>
            </a:r>
          </a:p>
          <a:p>
            <a:r>
              <a:rPr lang="en-CA" dirty="0"/>
              <a:t>What are the constraints  confronting women’s political engagements?  </a:t>
            </a:r>
            <a:endParaRPr lang="en-US" dirty="0"/>
          </a:p>
          <a:p>
            <a:endParaRPr lang="en-US" dirty="0"/>
          </a:p>
        </p:txBody>
      </p:sp>
      <p:sp>
        <p:nvSpPr>
          <p:cNvPr id="4" name="Slide Number Placeholder 3">
            <a:extLst>
              <a:ext uri="{FF2B5EF4-FFF2-40B4-BE49-F238E27FC236}">
                <a16:creationId xmlns:a16="http://schemas.microsoft.com/office/drawing/2014/main" xmlns="" id="{F49FA6C1-2872-E44D-ADF0-BEFED06EF2F0}"/>
              </a:ext>
            </a:extLst>
          </p:cNvPr>
          <p:cNvSpPr>
            <a:spLocks noGrp="1"/>
          </p:cNvSpPr>
          <p:nvPr>
            <p:ph type="sldNum" sz="quarter" idx="12"/>
          </p:nvPr>
        </p:nvSpPr>
        <p:spPr/>
        <p:txBody>
          <a:bodyPr/>
          <a:lstStyle/>
          <a:p>
            <a:pPr>
              <a:defRPr/>
            </a:pPr>
            <a:fld id="{FF044780-EA98-466D-B8EB-7E7E03EDE404}" type="slidenum">
              <a:rPr lang="en-CA" smtClean="0"/>
              <a:pPr>
                <a:defRPr/>
              </a:pPr>
              <a:t>6</a:t>
            </a:fld>
            <a:endParaRPr lang="en-CA"/>
          </a:p>
        </p:txBody>
      </p:sp>
    </p:spTree>
    <p:extLst>
      <p:ext uri="{BB962C8B-B14F-4D97-AF65-F5344CB8AC3E}">
        <p14:creationId xmlns:p14="http://schemas.microsoft.com/office/powerpoint/2010/main" val="1658511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799332-3EF1-2B42-8872-91111DAA7753}"/>
              </a:ext>
            </a:extLst>
          </p:cNvPr>
          <p:cNvSpPr>
            <a:spLocks noGrp="1"/>
          </p:cNvSpPr>
          <p:nvPr>
            <p:ph type="title"/>
          </p:nvPr>
        </p:nvSpPr>
        <p:spPr/>
        <p:txBody>
          <a:bodyPr/>
          <a:lstStyle/>
          <a:p>
            <a:pPr algn="ctr"/>
            <a:r>
              <a:rPr lang="en-US" sz="4000" dirty="0"/>
              <a:t>History of Women’s political engagement </a:t>
            </a:r>
          </a:p>
        </p:txBody>
      </p:sp>
      <p:sp>
        <p:nvSpPr>
          <p:cNvPr id="3" name="Content Placeholder 2">
            <a:extLst>
              <a:ext uri="{FF2B5EF4-FFF2-40B4-BE49-F238E27FC236}">
                <a16:creationId xmlns:a16="http://schemas.microsoft.com/office/drawing/2014/main" xmlns="" id="{9FD3489F-51DF-9F47-B8AA-75C7018EC4FC}"/>
              </a:ext>
            </a:extLst>
          </p:cNvPr>
          <p:cNvSpPr>
            <a:spLocks noGrp="1"/>
          </p:cNvSpPr>
          <p:nvPr>
            <p:ph idx="1"/>
          </p:nvPr>
        </p:nvSpPr>
        <p:spPr/>
        <p:txBody>
          <a:bodyPr/>
          <a:lstStyle/>
          <a:p>
            <a:r>
              <a:rPr lang="en-US" dirty="0"/>
              <a:t>Precolonial era</a:t>
            </a:r>
          </a:p>
          <a:p>
            <a:r>
              <a:rPr lang="en-US" dirty="0"/>
              <a:t>Colonial era</a:t>
            </a:r>
          </a:p>
          <a:p>
            <a:r>
              <a:rPr lang="en-US" dirty="0" err="1"/>
              <a:t>Postindependence</a:t>
            </a:r>
            <a:r>
              <a:rPr lang="en-US" dirty="0"/>
              <a:t> era </a:t>
            </a:r>
          </a:p>
        </p:txBody>
      </p:sp>
      <p:sp>
        <p:nvSpPr>
          <p:cNvPr id="4" name="Slide Number Placeholder 3">
            <a:extLst>
              <a:ext uri="{FF2B5EF4-FFF2-40B4-BE49-F238E27FC236}">
                <a16:creationId xmlns:a16="http://schemas.microsoft.com/office/drawing/2014/main" xmlns="" id="{82CCDD31-C3AE-B94D-B708-61A80EB1259F}"/>
              </a:ext>
            </a:extLst>
          </p:cNvPr>
          <p:cNvSpPr>
            <a:spLocks noGrp="1"/>
          </p:cNvSpPr>
          <p:nvPr>
            <p:ph type="sldNum" sz="quarter" idx="12"/>
          </p:nvPr>
        </p:nvSpPr>
        <p:spPr/>
        <p:txBody>
          <a:bodyPr/>
          <a:lstStyle/>
          <a:p>
            <a:pPr>
              <a:defRPr/>
            </a:pPr>
            <a:fld id="{FF044780-EA98-466D-B8EB-7E7E03EDE404}" type="slidenum">
              <a:rPr lang="en-CA" smtClean="0"/>
              <a:pPr>
                <a:defRPr/>
              </a:pPr>
              <a:t>7</a:t>
            </a:fld>
            <a:endParaRPr lang="en-CA"/>
          </a:p>
        </p:txBody>
      </p:sp>
    </p:spTree>
    <p:extLst>
      <p:ext uri="{BB962C8B-B14F-4D97-AF65-F5344CB8AC3E}">
        <p14:creationId xmlns:p14="http://schemas.microsoft.com/office/powerpoint/2010/main" val="3753453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AE2068-31AD-2F44-99C8-E45833179064}"/>
              </a:ext>
            </a:extLst>
          </p:cNvPr>
          <p:cNvSpPr>
            <a:spLocks noGrp="1"/>
          </p:cNvSpPr>
          <p:nvPr>
            <p:ph type="title"/>
          </p:nvPr>
        </p:nvSpPr>
        <p:spPr>
          <a:xfrm>
            <a:off x="457200" y="704850"/>
            <a:ext cx="8229600" cy="851942"/>
          </a:xfrm>
        </p:spPr>
        <p:txBody>
          <a:bodyPr/>
          <a:lstStyle/>
          <a:p>
            <a:pPr algn="ctr"/>
            <a:r>
              <a:rPr lang="en-US" dirty="0"/>
              <a:t>Precolonial Era </a:t>
            </a:r>
          </a:p>
        </p:txBody>
      </p:sp>
      <p:sp>
        <p:nvSpPr>
          <p:cNvPr id="3" name="Content Placeholder 2">
            <a:extLst>
              <a:ext uri="{FF2B5EF4-FFF2-40B4-BE49-F238E27FC236}">
                <a16:creationId xmlns:a16="http://schemas.microsoft.com/office/drawing/2014/main" xmlns="" id="{441B8DAC-348E-A34D-A580-945F40D27BD8}"/>
              </a:ext>
            </a:extLst>
          </p:cNvPr>
          <p:cNvSpPr>
            <a:spLocks noGrp="1"/>
          </p:cNvSpPr>
          <p:nvPr>
            <p:ph idx="1"/>
          </p:nvPr>
        </p:nvSpPr>
        <p:spPr>
          <a:xfrm>
            <a:off x="457200" y="1556793"/>
            <a:ext cx="8229600" cy="4767808"/>
          </a:xfrm>
        </p:spPr>
        <p:txBody>
          <a:bodyPr/>
          <a:lstStyle/>
          <a:p>
            <a:r>
              <a:rPr lang="en-CA" dirty="0"/>
              <a:t>Political institutions varied from tribe to tribe.</a:t>
            </a:r>
          </a:p>
          <a:p>
            <a:r>
              <a:rPr lang="en-CA" dirty="0"/>
              <a:t>Precolonial Africa was oral. </a:t>
            </a:r>
          </a:p>
          <a:p>
            <a:r>
              <a:rPr lang="en-CA" dirty="0"/>
              <a:t>Precolonial literature was written by missionaries and explorer “through the cultural biases and perceptions of European males during the period of slavery or colonialism.” (Gordon &amp; Gordon p. 294).</a:t>
            </a:r>
          </a:p>
          <a:p>
            <a:pPr marL="0" indent="0">
              <a:buNone/>
            </a:pPr>
            <a:endParaRPr lang="en-CA" dirty="0"/>
          </a:p>
          <a:p>
            <a:r>
              <a:rPr lang="en-CA" dirty="0"/>
              <a:t>Precolonial literature about Africa “produced a literature which describes not Africa but the British response to it.”  (Hammond, D. &amp; </a:t>
            </a:r>
            <a:r>
              <a:rPr lang="en-CA" dirty="0" err="1"/>
              <a:t>Jablow</a:t>
            </a:r>
            <a:r>
              <a:rPr lang="en-CA" dirty="0"/>
              <a:t>, A 1985). </a:t>
            </a:r>
          </a:p>
          <a:p>
            <a:endParaRPr lang="en-US" dirty="0"/>
          </a:p>
        </p:txBody>
      </p:sp>
      <p:sp>
        <p:nvSpPr>
          <p:cNvPr id="4" name="Slide Number Placeholder 3">
            <a:extLst>
              <a:ext uri="{FF2B5EF4-FFF2-40B4-BE49-F238E27FC236}">
                <a16:creationId xmlns:a16="http://schemas.microsoft.com/office/drawing/2014/main" xmlns="" id="{47A7E87E-C2FA-DD41-B09A-E5AA2F2D2AAC}"/>
              </a:ext>
            </a:extLst>
          </p:cNvPr>
          <p:cNvSpPr>
            <a:spLocks noGrp="1"/>
          </p:cNvSpPr>
          <p:nvPr>
            <p:ph type="sldNum" sz="quarter" idx="12"/>
          </p:nvPr>
        </p:nvSpPr>
        <p:spPr/>
        <p:txBody>
          <a:bodyPr/>
          <a:lstStyle/>
          <a:p>
            <a:pPr>
              <a:defRPr/>
            </a:pPr>
            <a:fld id="{FF044780-EA98-466D-B8EB-7E7E03EDE404}" type="slidenum">
              <a:rPr lang="en-CA" smtClean="0"/>
              <a:pPr>
                <a:defRPr/>
              </a:pPr>
              <a:t>8</a:t>
            </a:fld>
            <a:endParaRPr lang="en-CA"/>
          </a:p>
        </p:txBody>
      </p:sp>
    </p:spTree>
    <p:extLst>
      <p:ext uri="{BB962C8B-B14F-4D97-AF65-F5344CB8AC3E}">
        <p14:creationId xmlns:p14="http://schemas.microsoft.com/office/powerpoint/2010/main" val="3066429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23231A-3F88-6245-ACB1-A778F7B0532B}"/>
              </a:ext>
            </a:extLst>
          </p:cNvPr>
          <p:cNvSpPr>
            <a:spLocks noGrp="1"/>
          </p:cNvSpPr>
          <p:nvPr>
            <p:ph type="title"/>
          </p:nvPr>
        </p:nvSpPr>
        <p:spPr/>
        <p:txBody>
          <a:bodyPr/>
          <a:lstStyle/>
          <a:p>
            <a:pPr algn="ctr"/>
            <a:r>
              <a:rPr lang="en-US" dirty="0"/>
              <a:t>Precolonial Era </a:t>
            </a:r>
          </a:p>
        </p:txBody>
      </p:sp>
      <p:sp>
        <p:nvSpPr>
          <p:cNvPr id="3" name="Content Placeholder 2">
            <a:extLst>
              <a:ext uri="{FF2B5EF4-FFF2-40B4-BE49-F238E27FC236}">
                <a16:creationId xmlns:a16="http://schemas.microsoft.com/office/drawing/2014/main" xmlns="" id="{C7B15CA8-2835-BA4A-A0E0-88ECAC8C6A21}"/>
              </a:ext>
            </a:extLst>
          </p:cNvPr>
          <p:cNvSpPr>
            <a:spLocks noGrp="1"/>
          </p:cNvSpPr>
          <p:nvPr>
            <p:ph idx="1"/>
          </p:nvPr>
        </p:nvSpPr>
        <p:spPr/>
        <p:txBody>
          <a:bodyPr/>
          <a:lstStyle/>
          <a:p>
            <a:r>
              <a:rPr lang="en-CA" dirty="0"/>
              <a:t>Early European presentation of Africa: savages and animists who would have perished without European intervention.</a:t>
            </a:r>
          </a:p>
          <a:p>
            <a:r>
              <a:rPr lang="en-CA" dirty="0"/>
              <a:t> Women depicted as “servile beasts of burden.” (Gordon &amp; Gordon p. 294)</a:t>
            </a:r>
          </a:p>
          <a:p>
            <a:r>
              <a:rPr lang="en-CA" dirty="0"/>
              <a:t>Meier </a:t>
            </a:r>
            <a:r>
              <a:rPr lang="en-CA" dirty="0" err="1"/>
              <a:t>zu</a:t>
            </a:r>
            <a:r>
              <a:rPr lang="en-CA" dirty="0"/>
              <a:t> </a:t>
            </a:r>
            <a:r>
              <a:rPr lang="en-CA" dirty="0" err="1"/>
              <a:t>Selhausen</a:t>
            </a:r>
            <a:r>
              <a:rPr lang="en-CA" dirty="0"/>
              <a:t> and </a:t>
            </a:r>
            <a:r>
              <a:rPr lang="en-CA" dirty="0" err="1"/>
              <a:t>Weisdorf</a:t>
            </a:r>
            <a:r>
              <a:rPr lang="en-CA" dirty="0"/>
              <a:t> (2016: 231) argued that colonization “ignited a century-long transformation …., notably after 1950, women started to catch up with men within most areas, a change partially ascribable to the efforts by colonial administration.” </a:t>
            </a:r>
          </a:p>
          <a:p>
            <a:pPr marL="0" indent="0">
              <a:buNone/>
            </a:pPr>
            <a:endParaRPr lang="en-US" dirty="0"/>
          </a:p>
        </p:txBody>
      </p:sp>
      <p:sp>
        <p:nvSpPr>
          <p:cNvPr id="4" name="Slide Number Placeholder 3">
            <a:extLst>
              <a:ext uri="{FF2B5EF4-FFF2-40B4-BE49-F238E27FC236}">
                <a16:creationId xmlns:a16="http://schemas.microsoft.com/office/drawing/2014/main" xmlns="" id="{71040965-B858-D949-8603-EB4E75E4064B}"/>
              </a:ext>
            </a:extLst>
          </p:cNvPr>
          <p:cNvSpPr>
            <a:spLocks noGrp="1"/>
          </p:cNvSpPr>
          <p:nvPr>
            <p:ph type="sldNum" sz="quarter" idx="12"/>
          </p:nvPr>
        </p:nvSpPr>
        <p:spPr/>
        <p:txBody>
          <a:bodyPr/>
          <a:lstStyle/>
          <a:p>
            <a:pPr>
              <a:defRPr/>
            </a:pPr>
            <a:fld id="{FF044780-EA98-466D-B8EB-7E7E03EDE404}" type="slidenum">
              <a:rPr lang="en-CA" smtClean="0"/>
              <a:pPr>
                <a:defRPr/>
              </a:pPr>
              <a:t>9</a:t>
            </a:fld>
            <a:endParaRPr lang="en-CA"/>
          </a:p>
        </p:txBody>
      </p:sp>
    </p:spTree>
    <p:extLst>
      <p:ext uri="{BB962C8B-B14F-4D97-AF65-F5344CB8AC3E}">
        <p14:creationId xmlns:p14="http://schemas.microsoft.com/office/powerpoint/2010/main" val="15437152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5380</TotalTime>
  <Words>1977</Words>
  <Application>Microsoft Office PowerPoint</Application>
  <PresentationFormat>On-screen Show (4:3)</PresentationFormat>
  <Paragraphs>179</Paragraphs>
  <Slides>26</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Constantia</vt:lpstr>
      <vt:lpstr>Times New Roman</vt:lpstr>
      <vt:lpstr>Wingdings 2</vt:lpstr>
      <vt:lpstr>Flow</vt:lpstr>
      <vt:lpstr>PowerPoint Presentation</vt:lpstr>
      <vt:lpstr>PRESENTATION OUTLINE </vt:lpstr>
      <vt:lpstr>Introduction </vt:lpstr>
      <vt:lpstr>Introduction </vt:lpstr>
      <vt:lpstr>Introduction </vt:lpstr>
      <vt:lpstr>Introduction </vt:lpstr>
      <vt:lpstr>History of Women’s political engagement </vt:lpstr>
      <vt:lpstr>Precolonial Era </vt:lpstr>
      <vt:lpstr>Precolonial Era </vt:lpstr>
      <vt:lpstr>Precolonial Era </vt:lpstr>
      <vt:lpstr>Precolonial Era </vt:lpstr>
      <vt:lpstr>Colonial Era</vt:lpstr>
      <vt:lpstr>Colonial Era</vt:lpstr>
      <vt:lpstr>Colonial Era</vt:lpstr>
      <vt:lpstr> Postindependence Era</vt:lpstr>
      <vt:lpstr>The NRM &amp; Women representation </vt:lpstr>
      <vt:lpstr>The NRM &amp; Women representation </vt:lpstr>
      <vt:lpstr>The NRM &amp; Women representation </vt:lpstr>
      <vt:lpstr>The NRM &amp; Women representation </vt:lpstr>
      <vt:lpstr>The NRM &amp; Women representation </vt:lpstr>
      <vt:lpstr>Contradictions</vt:lpstr>
      <vt:lpstr>Contradictions</vt:lpstr>
      <vt:lpstr>Constraints  </vt:lpstr>
      <vt:lpstr>Constraints </vt:lpstr>
      <vt:lpstr>Conclusions/suggestion </vt:lpstr>
      <vt:lpstr>References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Conflict resolution practices in environmental and resource management in coastal areas:  Towards an integrated approach  (Canada, USA and the case of the Great Lakes)</dc:title>
  <dc:creator>user</dc:creator>
  <cp:lastModifiedBy>AP-RIC</cp:lastModifiedBy>
  <cp:revision>466</cp:revision>
  <cp:lastPrinted>2018-04-17T00:16:23Z</cp:lastPrinted>
  <dcterms:created xsi:type="dcterms:W3CDTF">2012-04-11T16:34:26Z</dcterms:created>
  <dcterms:modified xsi:type="dcterms:W3CDTF">2019-12-03T13:00:06Z</dcterms:modified>
</cp:coreProperties>
</file>