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2"/>
  </p:notesMasterIdLst>
  <p:handoutMasterIdLst>
    <p:handoutMasterId r:id="rId33"/>
  </p:handoutMasterIdLst>
  <p:sldIdLst>
    <p:sldId id="256" r:id="rId4"/>
    <p:sldId id="262" r:id="rId5"/>
    <p:sldId id="261" r:id="rId6"/>
    <p:sldId id="377" r:id="rId7"/>
    <p:sldId id="378" r:id="rId8"/>
    <p:sldId id="336" r:id="rId9"/>
    <p:sldId id="337" r:id="rId10"/>
    <p:sldId id="338" r:id="rId11"/>
    <p:sldId id="340" r:id="rId12"/>
    <p:sldId id="368" r:id="rId13"/>
    <p:sldId id="360" r:id="rId14"/>
    <p:sldId id="370" r:id="rId15"/>
    <p:sldId id="343" r:id="rId16"/>
    <p:sldId id="362" r:id="rId17"/>
    <p:sldId id="369" r:id="rId18"/>
    <p:sldId id="363" r:id="rId19"/>
    <p:sldId id="364" r:id="rId20"/>
    <p:sldId id="365" r:id="rId21"/>
    <p:sldId id="366" r:id="rId22"/>
    <p:sldId id="345" r:id="rId23"/>
    <p:sldId id="346" r:id="rId24"/>
    <p:sldId id="347" r:id="rId25"/>
    <p:sldId id="374" r:id="rId26"/>
    <p:sldId id="375" r:id="rId27"/>
    <p:sldId id="376" r:id="rId28"/>
    <p:sldId id="357" r:id="rId29"/>
    <p:sldId id="359" r:id="rId30"/>
    <p:sldId id="358" r:id="rId3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6" autoAdjust="0"/>
    <p:restoredTop sz="76481" autoAdjust="0"/>
  </p:normalViewPr>
  <p:slideViewPr>
    <p:cSldViewPr snapToGrid="0">
      <p:cViewPr varScale="1">
        <p:scale>
          <a:sx n="60" d="100"/>
          <a:sy n="60" d="100"/>
        </p:scale>
        <p:origin x="1260" y="60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2ED5-9E35-449B-9BA8-72C78D128B2F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A547C-DC51-4A87-A6D8-C61CCF568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9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6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4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6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2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60BD-5FE3-428B-95B0-6AB5146537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6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0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4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7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A547C-DC51-4A87-A6D8-C61CCF5686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316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xmlns="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325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065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355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77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603D5-A959-40C4-8690-93D28451442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9DA5C7-6E78-4EE7-AFC0-9A7F6689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8" r:id="rId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EED37F7-9509-486E-9476-1C2F71440045}"/>
              </a:ext>
            </a:extLst>
          </p:cNvPr>
          <p:cNvGrpSpPr/>
          <p:nvPr/>
        </p:nvGrpSpPr>
        <p:grpSpPr>
          <a:xfrm>
            <a:off x="963800" y="1807765"/>
            <a:ext cx="10549913" cy="3607639"/>
            <a:chOff x="595309" y="1005642"/>
            <a:chExt cx="10549913" cy="45598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221F751-3C5B-4561-AD14-8637C5B66736}"/>
                </a:ext>
              </a:extLst>
            </p:cNvPr>
            <p:cNvSpPr txBox="1"/>
            <p:nvPr/>
          </p:nvSpPr>
          <p:spPr>
            <a:xfrm>
              <a:off x="762734" y="1005642"/>
              <a:ext cx="10382488" cy="1983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Consumers’ engagement in poverty elimination through cause-related marketing.                                         A review of the literature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.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BA16E2FC-5811-47E8-9102-5A3961129CE8}"/>
                </a:ext>
              </a:extLst>
            </p:cNvPr>
            <p:cNvSpPr txBox="1"/>
            <p:nvPr/>
          </p:nvSpPr>
          <p:spPr>
            <a:xfrm>
              <a:off x="595309" y="4111712"/>
              <a:ext cx="666005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1D228C36-0C5C-40B6-AFBC-D1BD662CD0AF}"/>
                </a:ext>
              </a:extLst>
            </p:cNvPr>
            <p:cNvSpPr txBox="1"/>
            <p:nvPr/>
          </p:nvSpPr>
          <p:spPr>
            <a:xfrm>
              <a:off x="595309" y="4734536"/>
              <a:ext cx="666005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31225" y="4757946"/>
            <a:ext cx="6493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Omneya Moharam, Assistant </a:t>
            </a:r>
            <a:r>
              <a:rPr lang="en-US" b="1" dirty="0">
                <a:solidFill>
                  <a:schemeClr val="bg1"/>
                </a:solidFill>
              </a:rPr>
              <a:t>Lecturer of Marketing, Pharos University in Alexandria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Omneya </a:t>
            </a:r>
            <a:r>
              <a:rPr lang="en-US" b="1" dirty="0" err="1" smtClean="0">
                <a:solidFill>
                  <a:schemeClr val="bg1"/>
                </a:solidFill>
              </a:rPr>
              <a:t>Yacout</a:t>
            </a:r>
            <a:r>
              <a:rPr lang="en-US" b="1" dirty="0" smtClean="0">
                <a:solidFill>
                  <a:schemeClr val="bg1"/>
                </a:solidFill>
              </a:rPr>
              <a:t>, Professor </a:t>
            </a:r>
            <a:r>
              <a:rPr lang="en-US" b="1" dirty="0">
                <a:solidFill>
                  <a:schemeClr val="bg1"/>
                </a:solidFill>
              </a:rPr>
              <a:t>of Marketing,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Alexandria </a:t>
            </a:r>
            <a:r>
              <a:rPr lang="en-US" b="1" dirty="0">
                <a:solidFill>
                  <a:schemeClr val="bg1"/>
                </a:solidFill>
              </a:rPr>
              <a:t>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001265"/>
          </a:xfrm>
        </p:spPr>
        <p:txBody>
          <a:bodyPr>
            <a:normAutofit fontScale="77500" lnSpcReduction="20000"/>
          </a:bodyPr>
          <a:lstStyle/>
          <a:p>
            <a:r>
              <a:rPr lang="en-US" sz="5100" b="1" dirty="0" smtClean="0"/>
              <a:t>CRM Benefits</a:t>
            </a:r>
          </a:p>
          <a:p>
            <a:r>
              <a:rPr lang="en-US" sz="3600" dirty="0" smtClean="0"/>
              <a:t>Win-Win-Win Strategy</a:t>
            </a:r>
            <a:endParaRPr lang="en-US" sz="3600" dirty="0"/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xmlns="" id="{63C6E5C0-CF62-4D57-8729-210A7AEE1048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0" y="4965681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xmlns="" id="{21B37C3F-3544-4346-AEA9-09BA764C122D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3164910" y="4587718"/>
            <a:ext cx="1647549" cy="3779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xmlns="" id="{25C1275E-576E-4691-B15E-7E2D2C6DAF1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436644" y="3725000"/>
            <a:ext cx="2108881" cy="37741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xmlns="" id="{F64F17D5-273C-47D7-97FB-A33E1F0D4774}"/>
              </a:ext>
            </a:extLst>
          </p:cNvPr>
          <p:cNvCxnSpPr>
            <a:cxnSpLocks/>
          </p:cNvCxnSpPr>
          <p:nvPr/>
        </p:nvCxnSpPr>
        <p:spPr>
          <a:xfrm flipV="1">
            <a:off x="9709267" y="2179789"/>
            <a:ext cx="1361375" cy="52509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xmlns="" id="{2B3C1D32-5CA1-4742-89A2-ED2D70AC7EF7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9685288" y="2704888"/>
            <a:ext cx="23979" cy="9622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7">
            <a:extLst>
              <a:ext uri="{FF2B5EF4-FFF2-40B4-BE49-F238E27FC236}">
                <a16:creationId xmlns:a16="http://schemas.microsoft.com/office/drawing/2014/main" xmlns="" id="{44B95399-856D-491D-A833-F6315064D8CA}"/>
              </a:ext>
            </a:extLst>
          </p:cNvPr>
          <p:cNvSpPr/>
          <p:nvPr/>
        </p:nvSpPr>
        <p:spPr>
          <a:xfrm>
            <a:off x="3001168" y="488381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xmlns="" id="{180BF080-F1EB-4443-862D-0E9AE2EDEACD}"/>
              </a:ext>
            </a:extLst>
          </p:cNvPr>
          <p:cNvSpPr/>
          <p:nvPr/>
        </p:nvSpPr>
        <p:spPr>
          <a:xfrm>
            <a:off x="4788480" y="444795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xmlns="" id="{DFE855CF-3906-4901-9E4A-38DFFB9DE1B1}"/>
              </a:ext>
            </a:extLst>
          </p:cNvPr>
          <p:cNvSpPr/>
          <p:nvPr/>
        </p:nvSpPr>
        <p:spPr>
          <a:xfrm>
            <a:off x="9545525" y="364312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xmlns="" id="{331A3228-77DA-43CA-8915-37445C62692A}"/>
              </a:ext>
            </a:extLst>
          </p:cNvPr>
          <p:cNvGrpSpPr/>
          <p:nvPr/>
        </p:nvGrpSpPr>
        <p:grpSpPr>
          <a:xfrm>
            <a:off x="2249229" y="3185814"/>
            <a:ext cx="2197581" cy="1128311"/>
            <a:chOff x="993672" y="3310782"/>
            <a:chExt cx="2524630" cy="112831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304EF91-8FDF-4156-8288-D4EA728FF76B}"/>
                </a:ext>
              </a:extLst>
            </p:cNvPr>
            <p:cNvSpPr txBox="1"/>
            <p:nvPr/>
          </p:nvSpPr>
          <p:spPr>
            <a:xfrm>
              <a:off x="1528888" y="3310782"/>
              <a:ext cx="1989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WIN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2405B24-E6F8-4F62-967F-93675E45BE3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Company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FDE5379-B67E-445F-B384-C7EB225E3F47}"/>
              </a:ext>
            </a:extLst>
          </p:cNvPr>
          <p:cNvSpPr txBox="1"/>
          <p:nvPr/>
        </p:nvSpPr>
        <p:spPr>
          <a:xfrm>
            <a:off x="6629854" y="4951010"/>
            <a:ext cx="1986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Customers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18D3155-4BB8-4E23-A1CB-5E1BF8512204}"/>
              </a:ext>
            </a:extLst>
          </p:cNvPr>
          <p:cNvSpPr txBox="1"/>
          <p:nvPr/>
        </p:nvSpPr>
        <p:spPr>
          <a:xfrm>
            <a:off x="8637830" y="2067829"/>
            <a:ext cx="173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Society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xmlns="" id="{5BDDD556-0A40-49E1-A156-F47AD2CA54AB}"/>
              </a:ext>
            </a:extLst>
          </p:cNvPr>
          <p:cNvCxnSpPr>
            <a:cxnSpLocks/>
          </p:cNvCxnSpPr>
          <p:nvPr/>
        </p:nvCxnSpPr>
        <p:spPr>
          <a:xfrm flipH="1">
            <a:off x="11058652" y="839265"/>
            <a:ext cx="23979" cy="13706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xmlns="" id="{4461E422-9AD2-4832-8391-4AA33D795AC1}"/>
              </a:ext>
            </a:extLst>
          </p:cNvPr>
          <p:cNvCxnSpPr>
            <a:cxnSpLocks/>
          </p:cNvCxnSpPr>
          <p:nvPr/>
        </p:nvCxnSpPr>
        <p:spPr>
          <a:xfrm flipV="1">
            <a:off x="10626869" y="840961"/>
            <a:ext cx="455940" cy="4385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xmlns="" id="{85FA6737-0C2B-463F-A2D9-DEF2B9F3D7B2}"/>
              </a:ext>
            </a:extLst>
          </p:cNvPr>
          <p:cNvCxnSpPr>
            <a:cxnSpLocks/>
          </p:cNvCxnSpPr>
          <p:nvPr/>
        </p:nvCxnSpPr>
        <p:spPr>
          <a:xfrm flipH="1" flipV="1">
            <a:off x="11064526" y="839265"/>
            <a:ext cx="433376" cy="41685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9">
            <a:extLst>
              <a:ext uri="{FF2B5EF4-FFF2-40B4-BE49-F238E27FC236}">
                <a16:creationId xmlns:a16="http://schemas.microsoft.com/office/drawing/2014/main" xmlns="" id="{62899F6D-BB92-4FAF-B80A-3C16F34E6A9F}"/>
              </a:ext>
            </a:extLst>
          </p:cNvPr>
          <p:cNvSpPr/>
          <p:nvPr/>
        </p:nvSpPr>
        <p:spPr>
          <a:xfrm>
            <a:off x="7372308" y="3994618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그룹 94">
            <a:extLst>
              <a:ext uri="{FF2B5EF4-FFF2-40B4-BE49-F238E27FC236}">
                <a16:creationId xmlns:a16="http://schemas.microsoft.com/office/drawing/2014/main" xmlns="" id="{429607B9-C9E5-491E-B0CA-968D1B0E064B}"/>
              </a:ext>
            </a:extLst>
          </p:cNvPr>
          <p:cNvGrpSpPr/>
          <p:nvPr/>
        </p:nvGrpSpPr>
        <p:grpSpPr>
          <a:xfrm>
            <a:off x="4428445" y="1653940"/>
            <a:ext cx="3446039" cy="2794015"/>
            <a:chOff x="4428445" y="1653940"/>
            <a:chExt cx="3446039" cy="2794015"/>
          </a:xfrm>
        </p:grpSpPr>
        <p:cxnSp>
          <p:nvCxnSpPr>
            <p:cNvPr id="32" name="Straight Connector 12">
              <a:extLst>
                <a:ext uri="{FF2B5EF4-FFF2-40B4-BE49-F238E27FC236}">
                  <a16:creationId xmlns:a16="http://schemas.microsoft.com/office/drawing/2014/main" xmlns="" id="{93D4BBBC-4ABA-4033-B099-7FFE52EEA662}"/>
                </a:ext>
              </a:extLst>
            </p:cNvPr>
            <p:cNvCxnSpPr>
              <a:cxnSpLocks/>
            </p:cNvCxnSpPr>
            <p:nvPr/>
          </p:nvCxnSpPr>
          <p:spPr>
            <a:xfrm>
              <a:off x="4428445" y="3083840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4">
              <a:extLst>
                <a:ext uri="{FF2B5EF4-FFF2-40B4-BE49-F238E27FC236}">
                  <a16:creationId xmlns:a16="http://schemas.microsoft.com/office/drawing/2014/main" xmlns="" id="{C98B58E8-1909-4C40-BB94-629AA9CAA79A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4870351" y="3051450"/>
              <a:ext cx="2036" cy="1396505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2">
              <a:extLst>
                <a:ext uri="{FF2B5EF4-FFF2-40B4-BE49-F238E27FC236}">
                  <a16:creationId xmlns:a16="http://schemas.microsoft.com/office/drawing/2014/main" xmlns="" id="{A9935955-D6F9-4077-9A3B-A7EC7F26D89A}"/>
                </a:ext>
              </a:extLst>
            </p:cNvPr>
            <p:cNvCxnSpPr>
              <a:cxnSpLocks/>
            </p:cNvCxnSpPr>
            <p:nvPr/>
          </p:nvCxnSpPr>
          <p:spPr>
            <a:xfrm>
              <a:off x="7402022" y="3087232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xmlns="" id="{0329AF5C-A896-40F5-9791-BBA5857BCC63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7410620" y="3085536"/>
              <a:ext cx="43559" cy="90908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1">
              <a:extLst>
                <a:ext uri="{FF2B5EF4-FFF2-40B4-BE49-F238E27FC236}">
                  <a16:creationId xmlns:a16="http://schemas.microsoft.com/office/drawing/2014/main" xmlns="" id="{387055E0-CBE1-4F3E-A386-AB5A73F6CA55}"/>
                </a:ext>
              </a:extLst>
            </p:cNvPr>
            <p:cNvCxnSpPr>
              <a:cxnSpLocks/>
            </p:cNvCxnSpPr>
            <p:nvPr/>
          </p:nvCxnSpPr>
          <p:spPr>
            <a:xfrm>
              <a:off x="6881121" y="1653940"/>
              <a:ext cx="0" cy="7357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1">
              <a:extLst>
                <a:ext uri="{FF2B5EF4-FFF2-40B4-BE49-F238E27FC236}">
                  <a16:creationId xmlns:a16="http://schemas.microsoft.com/office/drawing/2014/main" xmlns="" id="{9B0F2B7C-F2D8-4ED0-A747-8084C43E8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445" y="1839083"/>
              <a:ext cx="1729391" cy="124475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1">
              <a:extLst>
                <a:ext uri="{FF2B5EF4-FFF2-40B4-BE49-F238E27FC236}">
                  <a16:creationId xmlns:a16="http://schemas.microsoft.com/office/drawing/2014/main" xmlns="" id="{31B1012E-CAFC-47EE-80C8-9E490088D6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9199" y="2648081"/>
              <a:ext cx="625285" cy="4357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1">
              <a:extLst>
                <a:ext uri="{FF2B5EF4-FFF2-40B4-BE49-F238E27FC236}">
                  <a16:creationId xmlns:a16="http://schemas.microsoft.com/office/drawing/2014/main" xmlns="" id="{A67F9C8E-222C-4862-9AFE-266F018DAC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1669" y="1837388"/>
              <a:ext cx="733556" cy="5311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1">
              <a:extLst>
                <a:ext uri="{FF2B5EF4-FFF2-40B4-BE49-F238E27FC236}">
                  <a16:creationId xmlns:a16="http://schemas.microsoft.com/office/drawing/2014/main" xmlns="" id="{56ED82A6-7F2D-48F9-83E9-D2BA2825F36E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99" y="1653940"/>
              <a:ext cx="0" cy="9886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2">
              <a:extLst>
                <a:ext uri="{FF2B5EF4-FFF2-40B4-BE49-F238E27FC236}">
                  <a16:creationId xmlns:a16="http://schemas.microsoft.com/office/drawing/2014/main" xmlns="" id="{B080A527-70BB-4C0D-9AEE-09FE05A9ED75}"/>
                </a:ext>
              </a:extLst>
            </p:cNvPr>
            <p:cNvCxnSpPr>
              <a:cxnSpLocks/>
            </p:cNvCxnSpPr>
            <p:nvPr/>
          </p:nvCxnSpPr>
          <p:spPr>
            <a:xfrm>
              <a:off x="6870101" y="1653940"/>
              <a:ext cx="379098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93">
            <a:extLst>
              <a:ext uri="{FF2B5EF4-FFF2-40B4-BE49-F238E27FC236}">
                <a16:creationId xmlns:a16="http://schemas.microsoft.com/office/drawing/2014/main" xmlns="" id="{75A71342-0259-46E8-9CCC-5A644613C44A}"/>
              </a:ext>
            </a:extLst>
          </p:cNvPr>
          <p:cNvGrpSpPr/>
          <p:nvPr/>
        </p:nvGrpSpPr>
        <p:grpSpPr>
          <a:xfrm>
            <a:off x="6274838" y="2909422"/>
            <a:ext cx="837477" cy="850987"/>
            <a:chOff x="5951998" y="2924697"/>
            <a:chExt cx="1104830" cy="1122653"/>
          </a:xfrm>
        </p:grpSpPr>
        <p:sp>
          <p:nvSpPr>
            <p:cNvPr id="43" name="직사각형 79">
              <a:extLst>
                <a:ext uri="{FF2B5EF4-FFF2-40B4-BE49-F238E27FC236}">
                  <a16:creationId xmlns:a16="http://schemas.microsoft.com/office/drawing/2014/main" xmlns="" id="{42A0CD52-A4E7-459C-87A2-A368D1C03CEC}"/>
                </a:ext>
              </a:extLst>
            </p:cNvPr>
            <p:cNvSpPr/>
            <p:nvPr/>
          </p:nvSpPr>
          <p:spPr>
            <a:xfrm>
              <a:off x="5951998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90">
              <a:extLst>
                <a:ext uri="{FF2B5EF4-FFF2-40B4-BE49-F238E27FC236}">
                  <a16:creationId xmlns:a16="http://schemas.microsoft.com/office/drawing/2014/main" xmlns="" id="{7900846E-520E-4F77-9622-216CA9A21BCF}"/>
                </a:ext>
              </a:extLst>
            </p:cNvPr>
            <p:cNvSpPr/>
            <p:nvPr/>
          </p:nvSpPr>
          <p:spPr>
            <a:xfrm>
              <a:off x="6543937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91">
              <a:extLst>
                <a:ext uri="{FF2B5EF4-FFF2-40B4-BE49-F238E27FC236}">
                  <a16:creationId xmlns:a16="http://schemas.microsoft.com/office/drawing/2014/main" xmlns="" id="{FF84211B-86E8-44F2-B4CF-75C83A6D21FD}"/>
                </a:ext>
              </a:extLst>
            </p:cNvPr>
            <p:cNvSpPr/>
            <p:nvPr/>
          </p:nvSpPr>
          <p:spPr>
            <a:xfrm>
              <a:off x="5951998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92">
              <a:extLst>
                <a:ext uri="{FF2B5EF4-FFF2-40B4-BE49-F238E27FC236}">
                  <a16:creationId xmlns:a16="http://schemas.microsoft.com/office/drawing/2014/main" xmlns="" id="{CDC9330A-126B-4711-8C82-604DAD8F8D23}"/>
                </a:ext>
              </a:extLst>
            </p:cNvPr>
            <p:cNvSpPr/>
            <p:nvPr/>
          </p:nvSpPr>
          <p:spPr>
            <a:xfrm>
              <a:off x="6543937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304EF91-8FDF-4156-8288-D4EA728FF76B}"/>
              </a:ext>
            </a:extLst>
          </p:cNvPr>
          <p:cNvSpPr txBox="1"/>
          <p:nvPr/>
        </p:nvSpPr>
        <p:spPr>
          <a:xfrm>
            <a:off x="9101438" y="1543951"/>
            <a:ext cx="173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304EF91-8FDF-4156-8288-D4EA728FF76B}"/>
              </a:ext>
            </a:extLst>
          </p:cNvPr>
          <p:cNvSpPr txBox="1"/>
          <p:nvPr/>
        </p:nvSpPr>
        <p:spPr>
          <a:xfrm>
            <a:off x="7117384" y="4236403"/>
            <a:ext cx="173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C36B0F9-52C8-4C14-94E7-4299DF256821}"/>
              </a:ext>
            </a:extLst>
          </p:cNvPr>
          <p:cNvSpPr txBox="1"/>
          <p:nvPr/>
        </p:nvSpPr>
        <p:spPr>
          <a:xfrm>
            <a:off x="914666" y="5212073"/>
            <a:ext cx="2008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Himalaya Drug Company, along with Smile Train India through “Project </a:t>
            </a:r>
            <a:r>
              <a:rPr lang="en-US" sz="1600" dirty="0" err="1"/>
              <a:t>Muskaan</a:t>
            </a:r>
            <a:r>
              <a:rPr lang="en-US" sz="1600" dirty="0"/>
              <a:t>” in the year 2016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B77D8E2-8722-4853-B10A-9C757321F794}"/>
              </a:ext>
            </a:extLst>
          </p:cNvPr>
          <p:cNvSpPr txBox="1"/>
          <p:nvPr/>
        </p:nvSpPr>
        <p:spPr>
          <a:xfrm>
            <a:off x="3850070" y="5409166"/>
            <a:ext cx="18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Yoplait in the United States in 2014 initiated “Friends in the Fight”.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92A30E8-6DB7-4A35-8914-D95551010379}"/>
              </a:ext>
            </a:extLst>
          </p:cNvPr>
          <p:cNvSpPr txBox="1"/>
          <p:nvPr/>
        </p:nvSpPr>
        <p:spPr>
          <a:xfrm>
            <a:off x="6548699" y="5409165"/>
            <a:ext cx="195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TOMS Shoes supporting needy child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2FAA5C4-DDC9-432C-9309-EA9322DD8F72}"/>
              </a:ext>
            </a:extLst>
          </p:cNvPr>
          <p:cNvSpPr txBox="1"/>
          <p:nvPr/>
        </p:nvSpPr>
        <p:spPr>
          <a:xfrm>
            <a:off x="7737334" y="1287733"/>
            <a:ext cx="341824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Meet  Our Team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F3AB27F-71E8-489B-9084-A4ACFF66832C}"/>
              </a:ext>
            </a:extLst>
          </p:cNvPr>
          <p:cNvSpPr txBox="1"/>
          <p:nvPr/>
        </p:nvSpPr>
        <p:spPr>
          <a:xfrm>
            <a:off x="9275864" y="5317616"/>
            <a:ext cx="1879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Montblanc</a:t>
            </a:r>
            <a:r>
              <a:rPr lang="en-US" sz="1600" dirty="0"/>
              <a:t>, who initiated a campaign of “Signature for Good” campaign, </a:t>
            </a:r>
          </a:p>
        </p:txBody>
      </p:sp>
      <p:grpSp>
        <p:nvGrpSpPr>
          <p:cNvPr id="28" name="그룹 63">
            <a:extLst>
              <a:ext uri="{FF2B5EF4-FFF2-40B4-BE49-F238E27FC236}">
                <a16:creationId xmlns:a16="http://schemas.microsoft.com/office/drawing/2014/main" xmlns="" id="{F7B5E0AB-8B27-40C6-BCDD-19F5C18BE4CA}"/>
              </a:ext>
            </a:extLst>
          </p:cNvPr>
          <p:cNvGrpSpPr/>
          <p:nvPr/>
        </p:nvGrpSpPr>
        <p:grpSpPr>
          <a:xfrm>
            <a:off x="914666" y="4961918"/>
            <a:ext cx="2049231" cy="144016"/>
            <a:chOff x="518969" y="4794870"/>
            <a:chExt cx="1679267" cy="144016"/>
          </a:xfrm>
        </p:grpSpPr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xmlns="" id="{9B8E2671-BACE-4E75-90E9-7D83300D8431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xmlns="" id="{B037EF12-9996-4E65-8FF1-A83012C3BC34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xmlns="" id="{2C3E0AB6-C16A-4DCD-A913-0247DF9F200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xmlns="" id="{76415C1B-8B87-4C08-A161-1B3AAAE3E527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6" name="Rectangle 39">
              <a:extLst>
                <a:ext uri="{FF2B5EF4-FFF2-40B4-BE49-F238E27FC236}">
                  <a16:creationId xmlns:a16="http://schemas.microsoft.com/office/drawing/2014/main" xmlns="" id="{20400B2A-406A-4D84-A58D-2040ED153D9C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xmlns="" id="{5C299A42-D628-476D-96AF-C18FD2E0221A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38" name="그룹 70">
            <a:extLst>
              <a:ext uri="{FF2B5EF4-FFF2-40B4-BE49-F238E27FC236}">
                <a16:creationId xmlns:a16="http://schemas.microsoft.com/office/drawing/2014/main" xmlns="" id="{27330319-9696-4DEA-B7A4-036949AE6DB1}"/>
              </a:ext>
            </a:extLst>
          </p:cNvPr>
          <p:cNvGrpSpPr/>
          <p:nvPr/>
        </p:nvGrpSpPr>
        <p:grpSpPr>
          <a:xfrm>
            <a:off x="3684605" y="4961918"/>
            <a:ext cx="2049231" cy="144016"/>
            <a:chOff x="2655206" y="4794870"/>
            <a:chExt cx="1679267" cy="144016"/>
          </a:xfrm>
        </p:grpSpPr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xmlns="" id="{75C06DE4-B5B4-4A78-9FBE-10613E284DA7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0" name="Rectangle 43">
              <a:extLst>
                <a:ext uri="{FF2B5EF4-FFF2-40B4-BE49-F238E27FC236}">
                  <a16:creationId xmlns:a16="http://schemas.microsoft.com/office/drawing/2014/main" xmlns="" id="{D72FD8A6-4BC2-41A1-9697-4F17C6F3ADA6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7" name="Rectangle 44">
              <a:extLst>
                <a:ext uri="{FF2B5EF4-FFF2-40B4-BE49-F238E27FC236}">
                  <a16:creationId xmlns:a16="http://schemas.microsoft.com/office/drawing/2014/main" xmlns="" id="{8CC909DA-649A-46CD-8438-2B0B210F31B2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xmlns="" id="{ED2852A5-E809-49C8-866E-9D2E94A44D11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9" name="Rectangle 46">
              <a:extLst>
                <a:ext uri="{FF2B5EF4-FFF2-40B4-BE49-F238E27FC236}">
                  <a16:creationId xmlns:a16="http://schemas.microsoft.com/office/drawing/2014/main" xmlns="" id="{00685892-E5C7-41E1-9204-D1F8E51C381C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0" name="Rectangle 47">
              <a:extLst>
                <a:ext uri="{FF2B5EF4-FFF2-40B4-BE49-F238E27FC236}">
                  <a16:creationId xmlns:a16="http://schemas.microsoft.com/office/drawing/2014/main" xmlns="" id="{24E02B5C-62DF-4AE9-AF03-CF7BA6D9F765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61" name="그룹 77">
            <a:extLst>
              <a:ext uri="{FF2B5EF4-FFF2-40B4-BE49-F238E27FC236}">
                <a16:creationId xmlns:a16="http://schemas.microsoft.com/office/drawing/2014/main" xmlns="" id="{F6D475EE-1DC3-458B-8197-0D4F968E0785}"/>
              </a:ext>
            </a:extLst>
          </p:cNvPr>
          <p:cNvGrpSpPr/>
          <p:nvPr/>
        </p:nvGrpSpPr>
        <p:grpSpPr>
          <a:xfrm>
            <a:off x="6454544" y="4961918"/>
            <a:ext cx="2049231" cy="144016"/>
            <a:chOff x="4791443" y="4794870"/>
            <a:chExt cx="1679267" cy="144016"/>
          </a:xfrm>
        </p:grpSpPr>
        <p:sp>
          <p:nvSpPr>
            <p:cNvPr id="62" name="Rectangle 49">
              <a:extLst>
                <a:ext uri="{FF2B5EF4-FFF2-40B4-BE49-F238E27FC236}">
                  <a16:creationId xmlns:a16="http://schemas.microsoft.com/office/drawing/2014/main" xmlns="" id="{4614AAB1-A3C2-406D-824B-6886F4C8FA4D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3" name="Rectangle 50">
              <a:extLst>
                <a:ext uri="{FF2B5EF4-FFF2-40B4-BE49-F238E27FC236}">
                  <a16:creationId xmlns:a16="http://schemas.microsoft.com/office/drawing/2014/main" xmlns="" id="{75FD22CE-F7F1-4B25-9E53-F768BCFA721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4" name="Rectangle 51">
              <a:extLst>
                <a:ext uri="{FF2B5EF4-FFF2-40B4-BE49-F238E27FC236}">
                  <a16:creationId xmlns:a16="http://schemas.microsoft.com/office/drawing/2014/main" xmlns="" id="{4EF22B4B-01D3-48B5-8665-727FB9E45E48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5" name="Rectangle 52">
              <a:extLst>
                <a:ext uri="{FF2B5EF4-FFF2-40B4-BE49-F238E27FC236}">
                  <a16:creationId xmlns:a16="http://schemas.microsoft.com/office/drawing/2014/main" xmlns="" id="{D265D564-C6E1-44D9-8024-30BE5DF48683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6" name="Rectangle 53">
              <a:extLst>
                <a:ext uri="{FF2B5EF4-FFF2-40B4-BE49-F238E27FC236}">
                  <a16:creationId xmlns:a16="http://schemas.microsoft.com/office/drawing/2014/main" xmlns="" id="{0C2757DA-C54F-4BCE-9130-FC0A01F62825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7" name="Rectangle 54">
              <a:extLst>
                <a:ext uri="{FF2B5EF4-FFF2-40B4-BE49-F238E27FC236}">
                  <a16:creationId xmlns:a16="http://schemas.microsoft.com/office/drawing/2014/main" xmlns="" id="{8C0D5B6C-DC77-4148-B94A-CE7A80BC397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68" name="그룹 84">
            <a:extLst>
              <a:ext uri="{FF2B5EF4-FFF2-40B4-BE49-F238E27FC236}">
                <a16:creationId xmlns:a16="http://schemas.microsoft.com/office/drawing/2014/main" xmlns="" id="{F335C32B-547D-4250-9F07-65BEE9DF886E}"/>
              </a:ext>
            </a:extLst>
          </p:cNvPr>
          <p:cNvGrpSpPr/>
          <p:nvPr/>
        </p:nvGrpSpPr>
        <p:grpSpPr>
          <a:xfrm>
            <a:off x="9224482" y="4961918"/>
            <a:ext cx="2049231" cy="144016"/>
            <a:chOff x="6927681" y="4794870"/>
            <a:chExt cx="1679267" cy="144016"/>
          </a:xfrm>
        </p:grpSpPr>
        <p:sp>
          <p:nvSpPr>
            <p:cNvPr id="69" name="Rectangle 57">
              <a:extLst>
                <a:ext uri="{FF2B5EF4-FFF2-40B4-BE49-F238E27FC236}">
                  <a16:creationId xmlns:a16="http://schemas.microsoft.com/office/drawing/2014/main" xmlns="" id="{371DE9A8-AF3A-4833-8F8B-A0C7C094865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0" name="Rectangle 58">
              <a:extLst>
                <a:ext uri="{FF2B5EF4-FFF2-40B4-BE49-F238E27FC236}">
                  <a16:creationId xmlns:a16="http://schemas.microsoft.com/office/drawing/2014/main" xmlns="" id="{6318697D-7BEF-4392-ACF1-9C56364267FC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xmlns="" id="{CDEEB912-D744-4899-A9FF-A54745DA758D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2" name="Rectangle 60">
              <a:extLst>
                <a:ext uri="{FF2B5EF4-FFF2-40B4-BE49-F238E27FC236}">
                  <a16:creationId xmlns:a16="http://schemas.microsoft.com/office/drawing/2014/main" xmlns="" id="{4E71466B-C9FD-4F00-9780-0C68EDD51077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3" name="Rectangle 61">
              <a:extLst>
                <a:ext uri="{FF2B5EF4-FFF2-40B4-BE49-F238E27FC236}">
                  <a16:creationId xmlns:a16="http://schemas.microsoft.com/office/drawing/2014/main" xmlns="" id="{DB66ECA5-6D29-4196-BBB4-E8940C676E81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xmlns="" id="{BACD2265-8BD5-4B4F-BB36-B73AFE91700F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5667"/>
          <a:stretch>
            <a:fillRect/>
          </a:stretch>
        </p:blipFill>
        <p:spPr>
          <a:xfrm>
            <a:off x="839965" y="2695539"/>
            <a:ext cx="2161509" cy="2160240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9" b="27289"/>
          <a:stretch>
            <a:fillRect/>
          </a:stretch>
        </p:blipFill>
        <p:spPr>
          <a:xfrm>
            <a:off x="280706" y="395210"/>
            <a:ext cx="11617291" cy="2088647"/>
          </a:xfrm>
        </p:spPr>
      </p:pic>
    </p:spTree>
    <p:extLst>
      <p:ext uri="{BB962C8B-B14F-4D97-AF65-F5344CB8AC3E}">
        <p14:creationId xmlns:p14="http://schemas.microsoft.com/office/powerpoint/2010/main" val="42548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5214278" y="3799891"/>
            <a:ext cx="57770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Consumers’ Engagement in CRM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E2ACF8F-412B-4259-9576-1D195438BE9E}"/>
              </a:ext>
            </a:extLst>
          </p:cNvPr>
          <p:cNvGrpSpPr/>
          <p:nvPr/>
        </p:nvGrpSpPr>
        <p:grpSpPr>
          <a:xfrm>
            <a:off x="1607538" y="1186025"/>
            <a:ext cx="4328528" cy="3899363"/>
            <a:chOff x="2894307" y="788255"/>
            <a:chExt cx="5026316" cy="452796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20A5C67-A09E-41E0-8719-B15397341675}"/>
                </a:ext>
              </a:extLst>
            </p:cNvPr>
            <p:cNvGrpSpPr/>
            <p:nvPr/>
          </p:nvGrpSpPr>
          <p:grpSpPr>
            <a:xfrm>
              <a:off x="3617375" y="788255"/>
              <a:ext cx="4303248" cy="4527967"/>
              <a:chOff x="5266044" y="3820965"/>
              <a:chExt cx="2472245" cy="260134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B4C59625-C7FB-408D-B215-BD166DC61295}"/>
                  </a:ext>
                </a:extLst>
              </p:cNvPr>
              <p:cNvSpPr/>
              <p:nvPr/>
            </p:nvSpPr>
            <p:spPr>
              <a:xfrm>
                <a:off x="6011852" y="5793663"/>
                <a:ext cx="266700" cy="628650"/>
              </a:xfrm>
              <a:custGeom>
                <a:avLst/>
                <a:gdLst>
                  <a:gd name="connsiteX0" fmla="*/ 7144 w 266700"/>
                  <a:gd name="connsiteY0" fmla="*/ 243364 h 628650"/>
                  <a:gd name="connsiteX1" fmla="*/ 259556 w 266700"/>
                  <a:gd name="connsiteY1" fmla="*/ 627221 h 628650"/>
                  <a:gd name="connsiteX2" fmla="*/ 193834 w 266700"/>
                  <a:gd name="connsiteY2" fmla="*/ 7144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628650">
                    <a:moveTo>
                      <a:pt x="7144" y="243364"/>
                    </a:moveTo>
                    <a:lnTo>
                      <a:pt x="259556" y="627221"/>
                    </a:lnTo>
                    <a:lnTo>
                      <a:pt x="19383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40908E7C-5307-428C-9E05-94ABF7F940A2}"/>
                  </a:ext>
                </a:extLst>
              </p:cNvPr>
              <p:cNvSpPr/>
              <p:nvPr/>
            </p:nvSpPr>
            <p:spPr>
              <a:xfrm>
                <a:off x="6016614" y="5793663"/>
                <a:ext cx="228600" cy="342900"/>
              </a:xfrm>
              <a:custGeom>
                <a:avLst/>
                <a:gdLst>
                  <a:gd name="connsiteX0" fmla="*/ 7144 w 228600"/>
                  <a:gd name="connsiteY0" fmla="*/ 243364 h 342900"/>
                  <a:gd name="connsiteX1" fmla="*/ 224314 w 228600"/>
                  <a:gd name="connsiteY1" fmla="*/ 340519 h 342900"/>
                  <a:gd name="connsiteX2" fmla="*/ 189071 w 228600"/>
                  <a:gd name="connsiteY2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342900">
                    <a:moveTo>
                      <a:pt x="7144" y="243364"/>
                    </a:moveTo>
                    <a:lnTo>
                      <a:pt x="224314" y="340519"/>
                    </a:lnTo>
                    <a:lnTo>
                      <a:pt x="189071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5098541D-8915-4926-8EAA-271CB0CCF89D}"/>
                  </a:ext>
                </a:extLst>
              </p:cNvPr>
              <p:cNvSpPr/>
              <p:nvPr/>
            </p:nvSpPr>
            <p:spPr>
              <a:xfrm>
                <a:off x="6002327" y="5438381"/>
                <a:ext cx="914400" cy="609600"/>
              </a:xfrm>
              <a:custGeom>
                <a:avLst/>
                <a:gdLst>
                  <a:gd name="connsiteX0" fmla="*/ 915829 w 914400"/>
                  <a:gd name="connsiteY0" fmla="*/ 362426 h 609600"/>
                  <a:gd name="connsiteX1" fmla="*/ 7144 w 914400"/>
                  <a:gd name="connsiteY1" fmla="*/ 603409 h 609600"/>
                  <a:gd name="connsiteX2" fmla="*/ 411004 w 914400"/>
                  <a:gd name="connsiteY2" fmla="*/ 714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609600">
                    <a:moveTo>
                      <a:pt x="915829" y="362426"/>
                    </a:moveTo>
                    <a:lnTo>
                      <a:pt x="7144" y="603409"/>
                    </a:lnTo>
                    <a:lnTo>
                      <a:pt x="41100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E487868F-3510-4147-938A-BE68F2183A54}"/>
                  </a:ext>
                </a:extLst>
              </p:cNvPr>
              <p:cNvSpPr/>
              <p:nvPr/>
            </p:nvSpPr>
            <p:spPr>
              <a:xfrm>
                <a:off x="6188064" y="5469813"/>
                <a:ext cx="733425" cy="333375"/>
              </a:xfrm>
              <a:custGeom>
                <a:avLst/>
                <a:gdLst>
                  <a:gd name="connsiteX0" fmla="*/ 730091 w 733425"/>
                  <a:gd name="connsiteY0" fmla="*/ 330994 h 333375"/>
                  <a:gd name="connsiteX1" fmla="*/ 7144 w 733425"/>
                  <a:gd name="connsiteY1" fmla="*/ 305276 h 333375"/>
                  <a:gd name="connsiteX2" fmla="*/ 198596 w 733425"/>
                  <a:gd name="connsiteY2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425" h="333375">
                    <a:moveTo>
                      <a:pt x="730091" y="330994"/>
                    </a:moveTo>
                    <a:lnTo>
                      <a:pt x="7144" y="305276"/>
                    </a:lnTo>
                    <a:lnTo>
                      <a:pt x="198596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92633D7-D0C2-417C-9461-9559C8CE68E8}"/>
                  </a:ext>
                </a:extLst>
              </p:cNvPr>
              <p:cNvSpPr/>
              <p:nvPr/>
            </p:nvSpPr>
            <p:spPr>
              <a:xfrm>
                <a:off x="5266044" y="5024043"/>
                <a:ext cx="1819275" cy="781050"/>
              </a:xfrm>
              <a:custGeom>
                <a:avLst/>
                <a:gdLst>
                  <a:gd name="connsiteX0" fmla="*/ 7144 w 1819275"/>
                  <a:gd name="connsiteY0" fmla="*/ 210026 h 781050"/>
                  <a:gd name="connsiteX1" fmla="*/ 1652111 w 1819275"/>
                  <a:gd name="connsiteY1" fmla="*/ 776764 h 781050"/>
                  <a:gd name="connsiteX2" fmla="*/ 1814036 w 1819275"/>
                  <a:gd name="connsiteY2" fmla="*/ 71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9275" h="781050">
                    <a:moveTo>
                      <a:pt x="7144" y="210026"/>
                    </a:moveTo>
                    <a:lnTo>
                      <a:pt x="1652111" y="776764"/>
                    </a:lnTo>
                    <a:lnTo>
                      <a:pt x="1814036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16C971D-B04E-4997-98E7-0D28B39A7AE2}"/>
                  </a:ext>
                </a:extLst>
              </p:cNvPr>
              <p:cNvSpPr/>
              <p:nvPr/>
            </p:nvSpPr>
            <p:spPr>
              <a:xfrm>
                <a:off x="5266044" y="5140248"/>
                <a:ext cx="1790700" cy="304800"/>
              </a:xfrm>
              <a:custGeom>
                <a:avLst/>
                <a:gdLst>
                  <a:gd name="connsiteX0" fmla="*/ 7144 w 1790700"/>
                  <a:gd name="connsiteY0" fmla="*/ 93821 h 304800"/>
                  <a:gd name="connsiteX1" fmla="*/ 1727359 w 1790700"/>
                  <a:gd name="connsiteY1" fmla="*/ 305276 h 304800"/>
                  <a:gd name="connsiteX2" fmla="*/ 1792129 w 1790700"/>
                  <a:gd name="connsiteY2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0700" h="304800">
                    <a:moveTo>
                      <a:pt x="7144" y="93821"/>
                    </a:moveTo>
                    <a:lnTo>
                      <a:pt x="1727359" y="305276"/>
                    </a:lnTo>
                    <a:lnTo>
                      <a:pt x="1792129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7EF1BC10-5394-4692-A653-21E97C02C741}"/>
                  </a:ext>
                </a:extLst>
              </p:cNvPr>
              <p:cNvSpPr/>
              <p:nvPr/>
            </p:nvSpPr>
            <p:spPr>
              <a:xfrm>
                <a:off x="5273188" y="3820965"/>
                <a:ext cx="2465101" cy="1458824"/>
              </a:xfrm>
              <a:custGeom>
                <a:avLst/>
                <a:gdLst>
                  <a:gd name="connsiteX0" fmla="*/ 92869 w 2847975"/>
                  <a:gd name="connsiteY0" fmla="*/ 282416 h 1504950"/>
                  <a:gd name="connsiteX1" fmla="*/ 2715101 w 2847975"/>
                  <a:gd name="connsiteY1" fmla="*/ 7144 h 1504950"/>
                  <a:gd name="connsiteX2" fmla="*/ 2843689 w 2847975"/>
                  <a:gd name="connsiteY2" fmla="*/ 1497806 h 1504950"/>
                  <a:gd name="connsiteX3" fmla="*/ 7144 w 2847975"/>
                  <a:gd name="connsiteY3" fmla="*/ 1452086 h 1504950"/>
                  <a:gd name="connsiteX0" fmla="*/ 85725 w 2836545"/>
                  <a:gd name="connsiteY0" fmla="*/ 243434 h 1458824"/>
                  <a:gd name="connsiteX1" fmla="*/ 2400189 w 2836545"/>
                  <a:gd name="connsiteY1" fmla="*/ 0 h 1458824"/>
                  <a:gd name="connsiteX2" fmla="*/ 2836545 w 2836545"/>
                  <a:gd name="connsiteY2" fmla="*/ 1458824 h 1458824"/>
                  <a:gd name="connsiteX3" fmla="*/ 0 w 2836545"/>
                  <a:gd name="connsiteY3" fmla="*/ 1413104 h 1458824"/>
                  <a:gd name="connsiteX4" fmla="*/ 85725 w 2836545"/>
                  <a:gd name="connsiteY4" fmla="*/ 243434 h 1458824"/>
                  <a:gd name="connsiteX0" fmla="*/ 85725 w 2465101"/>
                  <a:gd name="connsiteY0" fmla="*/ 243434 h 1458824"/>
                  <a:gd name="connsiteX1" fmla="*/ 2400189 w 2465101"/>
                  <a:gd name="connsiteY1" fmla="*/ 0 h 1458824"/>
                  <a:gd name="connsiteX2" fmla="*/ 2465101 w 2465101"/>
                  <a:gd name="connsiteY2" fmla="*/ 1458824 h 1458824"/>
                  <a:gd name="connsiteX3" fmla="*/ 0 w 2465101"/>
                  <a:gd name="connsiteY3" fmla="*/ 1413104 h 1458824"/>
                  <a:gd name="connsiteX4" fmla="*/ 85725 w 2465101"/>
                  <a:gd name="connsiteY4" fmla="*/ 243434 h 14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101" h="1458824">
                    <a:moveTo>
                      <a:pt x="85725" y="243434"/>
                    </a:moveTo>
                    <a:lnTo>
                      <a:pt x="2400189" y="0"/>
                    </a:lnTo>
                    <a:lnTo>
                      <a:pt x="2465101" y="1458824"/>
                    </a:lnTo>
                    <a:lnTo>
                      <a:pt x="0" y="1413104"/>
                    </a:lnTo>
                    <a:lnTo>
                      <a:pt x="85725" y="2434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BB05B07-7AC0-439B-831A-7713EFCBADB2}"/>
                </a:ext>
              </a:extLst>
            </p:cNvPr>
            <p:cNvSpPr/>
            <p:nvPr/>
          </p:nvSpPr>
          <p:spPr>
            <a:xfrm rot="1779947">
              <a:off x="3205947" y="3169645"/>
              <a:ext cx="247650" cy="238125"/>
            </a:xfrm>
            <a:custGeom>
              <a:avLst/>
              <a:gdLst>
                <a:gd name="connsiteX0" fmla="*/ 71914 w 247650"/>
                <a:gd name="connsiteY0" fmla="*/ 231934 h 238125"/>
                <a:gd name="connsiteX1" fmla="*/ 242411 w 247650"/>
                <a:gd name="connsiteY1" fmla="*/ 7144 h 238125"/>
                <a:gd name="connsiteX2" fmla="*/ 7144 w 247650"/>
                <a:gd name="connsiteY2" fmla="*/ 347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38125">
                  <a:moveTo>
                    <a:pt x="71914" y="231934"/>
                  </a:moveTo>
                  <a:lnTo>
                    <a:pt x="242411" y="7144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7CA0A9A-B4C5-44E3-AD6F-D32EC651C94B}"/>
                </a:ext>
              </a:extLst>
            </p:cNvPr>
            <p:cNvSpPr/>
            <p:nvPr/>
          </p:nvSpPr>
          <p:spPr>
            <a:xfrm rot="20731799">
              <a:off x="3220235" y="3315378"/>
              <a:ext cx="409575" cy="342900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342900">
                  <a:moveTo>
                    <a:pt x="407194" y="7144"/>
                  </a:moveTo>
                  <a:lnTo>
                    <a:pt x="7144" y="270986"/>
                  </a:lnTo>
                  <a:lnTo>
                    <a:pt x="163354" y="3386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xmlns="" id="{F2C440BD-A1EE-4511-A092-66A0C3562169}"/>
                </a:ext>
              </a:extLst>
            </p:cNvPr>
            <p:cNvSpPr/>
            <p:nvPr/>
          </p:nvSpPr>
          <p:spPr>
            <a:xfrm rot="1642289">
              <a:off x="2894307" y="2939798"/>
              <a:ext cx="140339" cy="140339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xmlns="" id="{1567340D-C398-499C-B7C4-D71207E9DAA5}"/>
                </a:ext>
              </a:extLst>
            </p:cNvPr>
            <p:cNvSpPr/>
            <p:nvPr/>
          </p:nvSpPr>
          <p:spPr>
            <a:xfrm rot="1627316">
              <a:off x="3122393" y="3454277"/>
              <a:ext cx="155440" cy="155440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2DAE22E-C2FD-42A4-82EB-6374FBA71F36}"/>
                </a:ext>
              </a:extLst>
            </p:cNvPr>
            <p:cNvSpPr/>
            <p:nvPr/>
          </p:nvSpPr>
          <p:spPr>
            <a:xfrm rot="160678" flipV="1">
              <a:off x="3216871" y="2860160"/>
              <a:ext cx="291865" cy="238731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  <a:gd name="connsiteX0" fmla="*/ 291865 w 291865"/>
                <a:gd name="connsiteY0" fmla="*/ 0 h 244921"/>
                <a:gd name="connsiteX1" fmla="*/ 0 w 291865"/>
                <a:gd name="connsiteY1" fmla="*/ 177293 h 244921"/>
                <a:gd name="connsiteX2" fmla="*/ 156210 w 291865"/>
                <a:gd name="connsiteY2" fmla="*/ 244921 h 244921"/>
                <a:gd name="connsiteX3" fmla="*/ 291865 w 291865"/>
                <a:gd name="connsiteY3" fmla="*/ 0 h 244921"/>
                <a:gd name="connsiteX0" fmla="*/ 291865 w 291865"/>
                <a:gd name="connsiteY0" fmla="*/ 0 h 202224"/>
                <a:gd name="connsiteX1" fmla="*/ 0 w 291865"/>
                <a:gd name="connsiteY1" fmla="*/ 177293 h 202224"/>
                <a:gd name="connsiteX2" fmla="*/ 138611 w 291865"/>
                <a:gd name="connsiteY2" fmla="*/ 202224 h 202224"/>
                <a:gd name="connsiteX3" fmla="*/ 291865 w 291865"/>
                <a:gd name="connsiteY3" fmla="*/ 0 h 2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65" h="202224">
                  <a:moveTo>
                    <a:pt x="291865" y="0"/>
                  </a:moveTo>
                  <a:lnTo>
                    <a:pt x="0" y="177293"/>
                  </a:lnTo>
                  <a:lnTo>
                    <a:pt x="138611" y="202224"/>
                  </a:lnTo>
                  <a:cubicBezTo>
                    <a:pt x="219891" y="91734"/>
                    <a:pt x="210585" y="110490"/>
                    <a:pt x="29186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>
            <a:off x="3747952" y="511240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46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9C1FF45-4EDA-48CA-87C3-04A113F84735}"/>
              </a:ext>
            </a:extLst>
          </p:cNvPr>
          <p:cNvSpPr txBox="1"/>
          <p:nvPr/>
        </p:nvSpPr>
        <p:spPr>
          <a:xfrm>
            <a:off x="4727310" y="3363124"/>
            <a:ext cx="72786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 general form, CRM strategy is depending on the main three managerial functions of planning, implementation, and evaluation (Thomas et al., 2019). </a:t>
            </a:r>
          </a:p>
          <a:p>
            <a:endParaRPr lang="en-US" sz="2000" dirty="0"/>
          </a:p>
          <a:p>
            <a:pPr algn="just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4D56E5E-311E-42A9-A687-21D265312CF8}"/>
              </a:ext>
            </a:extLst>
          </p:cNvPr>
          <p:cNvGrpSpPr/>
          <p:nvPr/>
        </p:nvGrpSpPr>
        <p:grpSpPr>
          <a:xfrm>
            <a:off x="491067" y="2547319"/>
            <a:ext cx="3301999" cy="2449624"/>
            <a:chOff x="2676526" y="2041913"/>
            <a:chExt cx="3486148" cy="283356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AD805550-3DE9-474E-BC49-2622ED870C3E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60" name="Freeform 3">
                <a:extLst>
                  <a:ext uri="{FF2B5EF4-FFF2-40B4-BE49-F238E27FC236}">
                    <a16:creationId xmlns:a16="http://schemas.microsoft.com/office/drawing/2014/main" xmlns="" id="{0B85E2E6-0F56-4875-897E-187F3A3E54CE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1" name="Rounded Rectangle 4">
                <a:extLst>
                  <a:ext uri="{FF2B5EF4-FFF2-40B4-BE49-F238E27FC236}">
                    <a16:creationId xmlns:a16="http://schemas.microsoft.com/office/drawing/2014/main" xmlns="" id="{72305BE4-9DE5-4BE4-9C60-6EA8E614973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Rounded Rectangle 11">
                <a:extLst>
                  <a:ext uri="{FF2B5EF4-FFF2-40B4-BE49-F238E27FC236}">
                    <a16:creationId xmlns:a16="http://schemas.microsoft.com/office/drawing/2014/main" xmlns="" id="{278DCB10-874C-4D13-A7B1-7DF3F76842D1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ounded Rectangle 12">
                <a:extLst>
                  <a:ext uri="{FF2B5EF4-FFF2-40B4-BE49-F238E27FC236}">
                    <a16:creationId xmlns:a16="http://schemas.microsoft.com/office/drawing/2014/main" xmlns="" id="{8D8E2BE9-A70F-41D0-B3B4-153B071A530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ounded Rectangle 13">
                <a:extLst>
                  <a:ext uri="{FF2B5EF4-FFF2-40B4-BE49-F238E27FC236}">
                    <a16:creationId xmlns:a16="http://schemas.microsoft.com/office/drawing/2014/main" xmlns="" id="{57145FAE-2CD6-4463-AD2E-B45961BEAB7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xmlns="" id="{F65B6D7C-0919-4E36-AEBD-9656452DDCBC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65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How to Engage Consumers in CRM?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4727310" y="1266906"/>
            <a:ext cx="7169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level of association of CRM can be either on organizational level, or, product line level, or, finally on brand level; (</a:t>
            </a:r>
            <a:r>
              <a:rPr lang="en-US" sz="2400" dirty="0" err="1"/>
              <a:t>Varadarajan</a:t>
            </a:r>
            <a:r>
              <a:rPr lang="en-US" sz="2400" dirty="0"/>
              <a:t> &amp; Menon, 1988).</a:t>
            </a:r>
          </a:p>
        </p:txBody>
      </p:sp>
    </p:spTree>
    <p:extLst>
      <p:ext uri="{BB962C8B-B14F-4D97-AF65-F5344CB8AC3E}">
        <p14:creationId xmlns:p14="http://schemas.microsoft.com/office/powerpoint/2010/main" val="1642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87EA618-73AA-49AC-B2A5-4A0B20D2F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03022"/>
              </p:ext>
            </p:extLst>
          </p:nvPr>
        </p:nvGraphicFramePr>
        <p:xfrm>
          <a:off x="118534" y="105059"/>
          <a:ext cx="11954933" cy="6671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4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0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9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Planning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Implementation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Evaluation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9555">
                <a:tc>
                  <a:txBody>
                    <a:bodyPr/>
                    <a:lstStyle/>
                    <a:p>
                      <a:endParaRPr lang="en-US" sz="1800" dirty="0" smtClean="0">
                        <a:latin typeface="+mn-lt"/>
                      </a:endParaRPr>
                    </a:p>
                    <a:p>
                      <a:r>
                        <a:rPr lang="en-US" sz="1800" b="1" dirty="0" smtClean="0">
                          <a:latin typeface="+mn-lt"/>
                        </a:rPr>
                        <a:t>Consumer Characteristics </a:t>
                      </a:r>
                      <a:endParaRPr lang="en-US" sz="1800" b="0" dirty="0" smtClean="0">
                        <a:latin typeface="+mn-lt"/>
                      </a:endParaRPr>
                    </a:p>
                    <a:p>
                      <a:endParaRPr lang="en-US" sz="1800" dirty="0" smtClean="0">
                        <a:latin typeface="+mn-lt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</a:rPr>
                        <a:t>Proximity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+mn-lt"/>
                      </a:endParaRPr>
                    </a:p>
                    <a:p>
                      <a:r>
                        <a:rPr lang="en-US" sz="1800" b="1" dirty="0" smtClean="0">
                          <a:latin typeface="+mn-lt"/>
                        </a:rPr>
                        <a:t>Choice of product (type)</a:t>
                      </a:r>
                    </a:p>
                    <a:p>
                      <a:endParaRPr lang="en-US" sz="1800" b="1" dirty="0" smtClean="0">
                        <a:latin typeface="+mn-lt"/>
                      </a:endParaRPr>
                    </a:p>
                    <a:p>
                      <a:r>
                        <a:rPr lang="en-US" sz="1800" b="1" dirty="0" smtClean="0">
                          <a:latin typeface="+mn-lt"/>
                        </a:rPr>
                        <a:t>Choice of cause/ product  (level of fit)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</a:rPr>
                        <a:t>Donation Magnitude</a:t>
                      </a:r>
                    </a:p>
                    <a:p>
                      <a:endParaRPr lang="en-US" sz="18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Communication message execution </a:t>
                      </a: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Message appeal (positive/ negative)</a:t>
                      </a: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Donation message framing</a:t>
                      </a:r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CRM effectiveness versus other marketing tools</a:t>
                      </a: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Brand Image and awareness</a:t>
                      </a: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latin typeface="+mn-lt"/>
                        </a:rPr>
                        <a:t>Consumers’ Behavioral Responses</a:t>
                      </a:r>
                    </a:p>
                    <a:p>
                      <a:pPr algn="l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4338">
                <a:tc>
                  <a:txBody>
                    <a:bodyPr/>
                    <a:lstStyle/>
                    <a:p>
                      <a:endParaRPr lang="en-US" sz="1800" dirty="0" smtClean="0">
                        <a:latin typeface="+mn-lt"/>
                      </a:endParaRPr>
                    </a:p>
                    <a:p>
                      <a:endParaRPr lang="en-US" sz="18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9916">
                <a:tc>
                  <a:txBody>
                    <a:bodyPr/>
                    <a:lstStyle/>
                    <a:p>
                      <a:endParaRPr lang="en-US" sz="18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(Thomas, </a:t>
                      </a:r>
                      <a:r>
                        <a:rPr lang="en-US" sz="1800" dirty="0" err="1" smtClean="0"/>
                        <a:t>Kureshi</a:t>
                      </a:r>
                      <a:r>
                        <a:rPr lang="en-US" sz="1800" dirty="0" smtClean="0"/>
                        <a:t>, &amp; </a:t>
                      </a:r>
                      <a:r>
                        <a:rPr lang="en-US" sz="1800" dirty="0" err="1" smtClean="0"/>
                        <a:t>Vatavwala</a:t>
                      </a:r>
                      <a:r>
                        <a:rPr lang="en-US" sz="1800" dirty="0" smtClean="0"/>
                        <a:t>, 2019)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9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5">
            <a:extLst>
              <a:ext uri="{FF2B5EF4-FFF2-40B4-BE49-F238E27FC236}">
                <a16:creationId xmlns:a16="http://schemas.microsoft.com/office/drawing/2014/main" xmlns="" id="{67B27A2A-FB18-45E4-A9CE-3325DDF3F039}"/>
              </a:ext>
            </a:extLst>
          </p:cNvPr>
          <p:cNvSpPr/>
          <p:nvPr/>
        </p:nvSpPr>
        <p:spPr>
          <a:xfrm>
            <a:off x="174273" y="1063756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63FF770-D07E-46E3-97C8-FA60C0FBC24F}"/>
              </a:ext>
            </a:extLst>
          </p:cNvPr>
          <p:cNvCxnSpPr>
            <a:cxnSpLocks/>
          </p:cNvCxnSpPr>
          <p:nvPr/>
        </p:nvCxnSpPr>
        <p:spPr>
          <a:xfrm>
            <a:off x="4853799" y="4253608"/>
            <a:ext cx="1469475" cy="5553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AF2BB7B-E4D0-4096-AA3B-E5609030CBBB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5029881" y="3625651"/>
            <a:ext cx="1469475" cy="5428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BECBF2F-C007-42B1-BB09-7A95EF1C1335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4954199" y="2552504"/>
            <a:ext cx="1017656" cy="13310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E16D446-9E8C-405B-BD09-6E062FB899BA}"/>
              </a:ext>
            </a:extLst>
          </p:cNvPr>
          <p:cNvSpPr/>
          <p:nvPr/>
        </p:nvSpPr>
        <p:spPr>
          <a:xfrm>
            <a:off x="3748215" y="3094961"/>
            <a:ext cx="2147627" cy="1676936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C47881-1B3D-4EDC-9D84-1BFDB488EDB2}"/>
              </a:ext>
            </a:extLst>
          </p:cNvPr>
          <p:cNvSpPr/>
          <p:nvPr/>
        </p:nvSpPr>
        <p:spPr>
          <a:xfrm>
            <a:off x="6499356" y="3167418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141ED69-69D6-4DB7-BF68-54354C998A3D}"/>
              </a:ext>
            </a:extLst>
          </p:cNvPr>
          <p:cNvSpPr/>
          <p:nvPr/>
        </p:nvSpPr>
        <p:spPr>
          <a:xfrm>
            <a:off x="6304811" y="4530719"/>
            <a:ext cx="916465" cy="8318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D754A5-64F0-4C60-A78F-733E25A953EC}"/>
              </a:ext>
            </a:extLst>
          </p:cNvPr>
          <p:cNvSpPr txBox="1"/>
          <p:nvPr/>
        </p:nvSpPr>
        <p:spPr>
          <a:xfrm>
            <a:off x="6908254" y="1887796"/>
            <a:ext cx="3871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Skepticism</a:t>
            </a:r>
            <a:r>
              <a:rPr lang="en-US" sz="2000" dirty="0" smtClean="0"/>
              <a:t> when exists affects negatively CRM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7568272" y="3245415"/>
            <a:ext cx="38712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Altruism</a:t>
            </a:r>
            <a:r>
              <a:rPr lang="en-US" sz="2000" dirty="0" smtClean="0"/>
              <a:t> is </a:t>
            </a:r>
            <a:r>
              <a:rPr lang="en-US" sz="2000" dirty="0"/>
              <a:t>the concern for the happiness of other human beings (Schwartz, 1977), </a:t>
            </a: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4DC165-AC17-4BB5-9BC8-4E1F4B59A8DE}"/>
              </a:ext>
            </a:extLst>
          </p:cNvPr>
          <p:cNvSpPr txBox="1"/>
          <p:nvPr/>
        </p:nvSpPr>
        <p:spPr>
          <a:xfrm>
            <a:off x="7415821" y="4808922"/>
            <a:ext cx="4377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Religiosity </a:t>
            </a:r>
            <a:r>
              <a:rPr lang="en-US" sz="2000" dirty="0" smtClean="0"/>
              <a:t>the </a:t>
            </a:r>
            <a:r>
              <a:rPr lang="en-US" sz="2000" dirty="0"/>
              <a:t>extent to which an individual’s committed to the religion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AD1B9BB-51BE-4865-A860-98AB6482DD28}"/>
              </a:ext>
            </a:extLst>
          </p:cNvPr>
          <p:cNvSpPr txBox="1"/>
          <p:nvPr/>
        </p:nvSpPr>
        <p:spPr>
          <a:xfrm>
            <a:off x="3744951" y="3992234"/>
            <a:ext cx="20855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characteristics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C9850C31-1B55-4A2C-8F02-F0B3BC9A6BA6}"/>
              </a:ext>
            </a:extLst>
          </p:cNvPr>
          <p:cNvSpPr/>
          <p:nvPr/>
        </p:nvSpPr>
        <p:spPr>
          <a:xfrm>
            <a:off x="4552638" y="331869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xmlns="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59588" y="346504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xmlns="" id="{1EA5E8E6-8A64-454D-A0D6-06B43824CD53}"/>
              </a:ext>
            </a:extLst>
          </p:cNvPr>
          <p:cNvSpPr/>
          <p:nvPr/>
        </p:nvSpPr>
        <p:spPr>
          <a:xfrm>
            <a:off x="6089057" y="208234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xmlns="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581322" y="4771897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Planning CRM to Gain Consumers’ Adoption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2" name="Graphic 12">
            <a:extLst>
              <a:ext uri="{FF2B5EF4-FFF2-40B4-BE49-F238E27FC236}">
                <a16:creationId xmlns:a16="http://schemas.microsoft.com/office/drawing/2014/main" xmlns="" id="{26688091-FB57-423C-A664-5CB3D4F00305}"/>
              </a:ext>
            </a:extLst>
          </p:cNvPr>
          <p:cNvSpPr/>
          <p:nvPr/>
        </p:nvSpPr>
        <p:spPr>
          <a:xfrm>
            <a:off x="1270000" y="1456267"/>
            <a:ext cx="2065982" cy="4622948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5">
            <a:extLst>
              <a:ext uri="{FF2B5EF4-FFF2-40B4-BE49-F238E27FC236}">
                <a16:creationId xmlns:a16="http://schemas.microsoft.com/office/drawing/2014/main" xmlns="" id="{67B27A2A-FB18-45E4-A9CE-3325DDF3F039}"/>
              </a:ext>
            </a:extLst>
          </p:cNvPr>
          <p:cNvSpPr/>
          <p:nvPr/>
        </p:nvSpPr>
        <p:spPr>
          <a:xfrm>
            <a:off x="4628" y="122607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63FF770-D07E-46E3-97C8-FA60C0FBC24F}"/>
              </a:ext>
            </a:extLst>
          </p:cNvPr>
          <p:cNvCxnSpPr>
            <a:cxnSpLocks/>
          </p:cNvCxnSpPr>
          <p:nvPr/>
        </p:nvCxnSpPr>
        <p:spPr>
          <a:xfrm>
            <a:off x="4829679" y="4523863"/>
            <a:ext cx="1469475" cy="5553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AF2BB7B-E4D0-4096-AA3B-E5609030CBBB}"/>
              </a:ext>
            </a:extLst>
          </p:cNvPr>
          <p:cNvCxnSpPr>
            <a:cxnSpLocks/>
          </p:cNvCxnSpPr>
          <p:nvPr/>
        </p:nvCxnSpPr>
        <p:spPr>
          <a:xfrm flipV="1">
            <a:off x="4984640" y="3730237"/>
            <a:ext cx="1450861" cy="34014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BECBF2F-C007-42B1-BB09-7A95EF1C1335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4954199" y="2552504"/>
            <a:ext cx="1017656" cy="13310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E16D446-9E8C-405B-BD09-6E062FB899BA}"/>
              </a:ext>
            </a:extLst>
          </p:cNvPr>
          <p:cNvSpPr/>
          <p:nvPr/>
        </p:nvSpPr>
        <p:spPr>
          <a:xfrm>
            <a:off x="3961015" y="3058367"/>
            <a:ext cx="1676936" cy="1676936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C47881-1B3D-4EDC-9D84-1BFDB488EDB2}"/>
              </a:ext>
            </a:extLst>
          </p:cNvPr>
          <p:cNvSpPr/>
          <p:nvPr/>
        </p:nvSpPr>
        <p:spPr>
          <a:xfrm>
            <a:off x="6435501" y="3252608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141ED69-69D6-4DB7-BF68-54354C998A3D}"/>
              </a:ext>
            </a:extLst>
          </p:cNvPr>
          <p:cNvSpPr/>
          <p:nvPr/>
        </p:nvSpPr>
        <p:spPr>
          <a:xfrm>
            <a:off x="6313951" y="470121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D754A5-64F0-4C60-A78F-733E25A953EC}"/>
              </a:ext>
            </a:extLst>
          </p:cNvPr>
          <p:cNvSpPr txBox="1"/>
          <p:nvPr/>
        </p:nvSpPr>
        <p:spPr>
          <a:xfrm>
            <a:off x="6908252" y="1278810"/>
            <a:ext cx="511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Distance between </a:t>
            </a:r>
            <a:r>
              <a:rPr lang="en-US" sz="2000" dirty="0"/>
              <a:t>the donation activity and the consumer and can be categorized as global, national, regional, or local </a:t>
            </a:r>
            <a:r>
              <a:rPr lang="en-US" sz="2000" dirty="0" smtClean="0"/>
              <a:t>(</a:t>
            </a:r>
            <a:r>
              <a:rPr lang="en-US" sz="2000" dirty="0" err="1" smtClean="0"/>
              <a:t>Varadarajan</a:t>
            </a:r>
            <a:r>
              <a:rPr lang="en-US" sz="2000" dirty="0" smtClean="0"/>
              <a:t> </a:t>
            </a:r>
            <a:r>
              <a:rPr lang="en-US" sz="2000" dirty="0"/>
              <a:t>&amp; Menon, 1988).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7384812" y="3058367"/>
            <a:ext cx="4432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survey by Cone Roper (2000) suggests that as 55 % of consumers think that local causes are most important, followed by national 30% causes, and global 10%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4DC165-AC17-4BB5-9BC8-4E1F4B59A8DE}"/>
              </a:ext>
            </a:extLst>
          </p:cNvPr>
          <p:cNvSpPr txBox="1"/>
          <p:nvPr/>
        </p:nvSpPr>
        <p:spPr>
          <a:xfrm>
            <a:off x="7351965" y="4844163"/>
            <a:ext cx="467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May either enhance or weaken consumer response to </a:t>
            </a:r>
            <a:r>
              <a:rPr lang="en-US" sz="2000" dirty="0" smtClean="0"/>
              <a:t>CRM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AD1B9BB-51BE-4865-A860-98AB6482DD28}"/>
              </a:ext>
            </a:extLst>
          </p:cNvPr>
          <p:cNvSpPr txBox="1"/>
          <p:nvPr/>
        </p:nvSpPr>
        <p:spPr>
          <a:xfrm>
            <a:off x="4101284" y="3992234"/>
            <a:ext cx="1416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Proximity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C9850C31-1B55-4A2C-8F02-F0B3BC9A6BA6}"/>
              </a:ext>
            </a:extLst>
          </p:cNvPr>
          <p:cNvSpPr/>
          <p:nvPr/>
        </p:nvSpPr>
        <p:spPr>
          <a:xfrm>
            <a:off x="4552638" y="331869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xmlns="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3" y="354267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xmlns="" id="{1EA5E8E6-8A64-454D-A0D6-06B43824CD53}"/>
              </a:ext>
            </a:extLst>
          </p:cNvPr>
          <p:cNvSpPr/>
          <p:nvPr/>
        </p:nvSpPr>
        <p:spPr>
          <a:xfrm>
            <a:off x="6089057" y="208234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xmlns="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563154" y="4966901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Graphic 14">
            <a:extLst>
              <a:ext uri="{FF2B5EF4-FFF2-40B4-BE49-F238E27FC236}">
                <a16:creationId xmlns:a16="http://schemas.microsoft.com/office/drawing/2014/main" xmlns="" id="{103A0356-0DCE-4C8E-8653-2E58ED6A5B18}"/>
              </a:ext>
            </a:extLst>
          </p:cNvPr>
          <p:cNvSpPr/>
          <p:nvPr/>
        </p:nvSpPr>
        <p:spPr>
          <a:xfrm flipH="1">
            <a:off x="1192420" y="1102901"/>
            <a:ext cx="1938987" cy="5098601"/>
          </a:xfrm>
          <a:custGeom>
            <a:avLst/>
            <a:gdLst>
              <a:gd name="connsiteX0" fmla="*/ 1708188 w 1743075"/>
              <a:gd name="connsiteY0" fmla="*/ 1960294 h 4829175"/>
              <a:gd name="connsiteX1" fmla="*/ 1736763 w 1743075"/>
              <a:gd name="connsiteY1" fmla="*/ 1693594 h 4829175"/>
              <a:gd name="connsiteX2" fmla="*/ 1727238 w 1743075"/>
              <a:gd name="connsiteY2" fmla="*/ 1609774 h 4829175"/>
              <a:gd name="connsiteX3" fmla="*/ 1703425 w 1743075"/>
              <a:gd name="connsiteY3" fmla="*/ 1511666 h 4829175"/>
              <a:gd name="connsiteX4" fmla="*/ 1696757 w 1743075"/>
              <a:gd name="connsiteY4" fmla="*/ 1463089 h 4829175"/>
              <a:gd name="connsiteX5" fmla="*/ 1622463 w 1743075"/>
              <a:gd name="connsiteY5" fmla="*/ 865871 h 4829175"/>
              <a:gd name="connsiteX6" fmla="*/ 1587220 w 1743075"/>
              <a:gd name="connsiteY6" fmla="*/ 831581 h 4829175"/>
              <a:gd name="connsiteX7" fmla="*/ 1263370 w 1743075"/>
              <a:gd name="connsiteY7" fmla="*/ 719186 h 4829175"/>
              <a:gd name="connsiteX8" fmla="*/ 1215745 w 1743075"/>
              <a:gd name="connsiteY8" fmla="*/ 693469 h 4829175"/>
              <a:gd name="connsiteX9" fmla="*/ 1170025 w 1743075"/>
              <a:gd name="connsiteY9" fmla="*/ 662989 h 4829175"/>
              <a:gd name="connsiteX10" fmla="*/ 1111923 w 1743075"/>
              <a:gd name="connsiteY10" fmla="*/ 522019 h 4829175"/>
              <a:gd name="connsiteX11" fmla="*/ 1116685 w 1743075"/>
              <a:gd name="connsiteY11" fmla="*/ 461059 h 4829175"/>
              <a:gd name="connsiteX12" fmla="*/ 1131925 w 1743075"/>
              <a:gd name="connsiteY12" fmla="*/ 392479 h 4829175"/>
              <a:gd name="connsiteX13" fmla="*/ 1143355 w 1743075"/>
              <a:gd name="connsiteY13" fmla="*/ 291514 h 4829175"/>
              <a:gd name="connsiteX14" fmla="*/ 1142403 w 1743075"/>
              <a:gd name="connsiteY14" fmla="*/ 289609 h 4829175"/>
              <a:gd name="connsiteX15" fmla="*/ 1126210 w 1743075"/>
              <a:gd name="connsiteY15" fmla="*/ 271511 h 4829175"/>
              <a:gd name="connsiteX16" fmla="*/ 1112875 w 1743075"/>
              <a:gd name="connsiteY16" fmla="*/ 285799 h 4829175"/>
              <a:gd name="connsiteX17" fmla="*/ 1113828 w 1743075"/>
              <a:gd name="connsiteY17" fmla="*/ 258176 h 4829175"/>
              <a:gd name="connsiteX18" fmla="*/ 1112875 w 1743075"/>
              <a:gd name="connsiteY18" fmla="*/ 224839 h 4829175"/>
              <a:gd name="connsiteX19" fmla="*/ 1107160 w 1743075"/>
              <a:gd name="connsiteY19" fmla="*/ 199121 h 4829175"/>
              <a:gd name="connsiteX20" fmla="*/ 1103350 w 1743075"/>
              <a:gd name="connsiteY20" fmla="*/ 182929 h 4829175"/>
              <a:gd name="connsiteX21" fmla="*/ 1100493 w 1743075"/>
              <a:gd name="connsiteY21" fmla="*/ 166736 h 4829175"/>
              <a:gd name="connsiteX22" fmla="*/ 1096683 w 1743075"/>
              <a:gd name="connsiteY22" fmla="*/ 150544 h 4829175"/>
              <a:gd name="connsiteX23" fmla="*/ 1091920 w 1743075"/>
              <a:gd name="connsiteY23" fmla="*/ 135304 h 4829175"/>
              <a:gd name="connsiteX24" fmla="*/ 1086205 w 1743075"/>
              <a:gd name="connsiteY24" fmla="*/ 116254 h 4829175"/>
              <a:gd name="connsiteX25" fmla="*/ 1077633 w 1743075"/>
              <a:gd name="connsiteY25" fmla="*/ 104824 h 4829175"/>
              <a:gd name="connsiteX26" fmla="*/ 1067155 w 1743075"/>
              <a:gd name="connsiteY26" fmla="*/ 89584 h 4829175"/>
              <a:gd name="connsiteX27" fmla="*/ 1055725 w 1743075"/>
              <a:gd name="connsiteY27" fmla="*/ 76249 h 4829175"/>
              <a:gd name="connsiteX28" fmla="*/ 1043343 w 1743075"/>
              <a:gd name="connsiteY28" fmla="*/ 65771 h 4829175"/>
              <a:gd name="connsiteX29" fmla="*/ 1030960 w 1743075"/>
              <a:gd name="connsiteY29" fmla="*/ 54341 h 4829175"/>
              <a:gd name="connsiteX30" fmla="*/ 1017625 w 1743075"/>
              <a:gd name="connsiteY30" fmla="*/ 41006 h 4829175"/>
              <a:gd name="connsiteX31" fmla="*/ 1003338 w 1743075"/>
              <a:gd name="connsiteY31" fmla="*/ 38149 h 4829175"/>
              <a:gd name="connsiteX32" fmla="*/ 981430 w 1743075"/>
              <a:gd name="connsiteY32" fmla="*/ 28624 h 4829175"/>
              <a:gd name="connsiteX33" fmla="*/ 958570 w 1743075"/>
              <a:gd name="connsiteY33" fmla="*/ 21004 h 4829175"/>
              <a:gd name="connsiteX34" fmla="*/ 934758 w 1743075"/>
              <a:gd name="connsiteY34" fmla="*/ 16241 h 4829175"/>
              <a:gd name="connsiteX35" fmla="*/ 910945 w 1743075"/>
              <a:gd name="connsiteY35" fmla="*/ 12431 h 4829175"/>
              <a:gd name="connsiteX36" fmla="*/ 886180 w 1743075"/>
              <a:gd name="connsiteY36" fmla="*/ 9574 h 4829175"/>
              <a:gd name="connsiteX37" fmla="*/ 861415 w 1743075"/>
              <a:gd name="connsiteY37" fmla="*/ 8621 h 4829175"/>
              <a:gd name="connsiteX38" fmla="*/ 847127 w 1743075"/>
              <a:gd name="connsiteY38" fmla="*/ 9574 h 4829175"/>
              <a:gd name="connsiteX39" fmla="*/ 831888 w 1743075"/>
              <a:gd name="connsiteY39" fmla="*/ 13384 h 4829175"/>
              <a:gd name="connsiteX40" fmla="*/ 817600 w 1743075"/>
              <a:gd name="connsiteY40" fmla="*/ 19099 h 4829175"/>
              <a:gd name="connsiteX41" fmla="*/ 810933 w 1743075"/>
              <a:gd name="connsiteY41" fmla="*/ 11479 h 4829175"/>
              <a:gd name="connsiteX42" fmla="*/ 807123 w 1743075"/>
              <a:gd name="connsiteY42" fmla="*/ 29576 h 4829175"/>
              <a:gd name="connsiteX43" fmla="*/ 790930 w 1743075"/>
              <a:gd name="connsiteY43" fmla="*/ 41006 h 4829175"/>
              <a:gd name="connsiteX44" fmla="*/ 774738 w 1743075"/>
              <a:gd name="connsiteY44" fmla="*/ 59104 h 4829175"/>
              <a:gd name="connsiteX45" fmla="*/ 759498 w 1743075"/>
              <a:gd name="connsiteY45" fmla="*/ 76249 h 4829175"/>
              <a:gd name="connsiteX46" fmla="*/ 746163 w 1743075"/>
              <a:gd name="connsiteY46" fmla="*/ 89584 h 4829175"/>
              <a:gd name="connsiteX47" fmla="*/ 733780 w 1743075"/>
              <a:gd name="connsiteY47" fmla="*/ 105776 h 4829175"/>
              <a:gd name="connsiteX48" fmla="*/ 723302 w 1743075"/>
              <a:gd name="connsiteY48" fmla="*/ 122921 h 4829175"/>
              <a:gd name="connsiteX49" fmla="*/ 713777 w 1743075"/>
              <a:gd name="connsiteY49" fmla="*/ 139114 h 4829175"/>
              <a:gd name="connsiteX50" fmla="*/ 706158 w 1743075"/>
              <a:gd name="connsiteY50" fmla="*/ 160069 h 4829175"/>
              <a:gd name="connsiteX51" fmla="*/ 702348 w 1743075"/>
              <a:gd name="connsiteY51" fmla="*/ 175309 h 4829175"/>
              <a:gd name="connsiteX52" fmla="*/ 699490 w 1743075"/>
              <a:gd name="connsiteY52" fmla="*/ 186739 h 4829175"/>
              <a:gd name="connsiteX53" fmla="*/ 696633 w 1743075"/>
              <a:gd name="connsiteY53" fmla="*/ 216266 h 4829175"/>
              <a:gd name="connsiteX54" fmla="*/ 698538 w 1743075"/>
              <a:gd name="connsiteY54" fmla="*/ 247699 h 4829175"/>
              <a:gd name="connsiteX55" fmla="*/ 694727 w 1743075"/>
              <a:gd name="connsiteY55" fmla="*/ 306754 h 4829175"/>
              <a:gd name="connsiteX56" fmla="*/ 694727 w 1743075"/>
              <a:gd name="connsiteY56" fmla="*/ 306754 h 4829175"/>
              <a:gd name="connsiteX57" fmla="*/ 662343 w 1743075"/>
              <a:gd name="connsiteY57" fmla="*/ 320089 h 4829175"/>
              <a:gd name="connsiteX58" fmla="*/ 671868 w 1743075"/>
              <a:gd name="connsiteY58" fmla="*/ 384859 h 4829175"/>
              <a:gd name="connsiteX59" fmla="*/ 682345 w 1743075"/>
              <a:gd name="connsiteY59" fmla="*/ 400099 h 4829175"/>
              <a:gd name="connsiteX60" fmla="*/ 769975 w 1743075"/>
              <a:gd name="connsiteY60" fmla="*/ 575359 h 4829175"/>
              <a:gd name="connsiteX61" fmla="*/ 679488 w 1743075"/>
              <a:gd name="connsiteY61" fmla="*/ 741094 h 4829175"/>
              <a:gd name="connsiteX62" fmla="*/ 412787 w 1743075"/>
              <a:gd name="connsiteY62" fmla="*/ 837296 h 4829175"/>
              <a:gd name="connsiteX63" fmla="*/ 355637 w 1743075"/>
              <a:gd name="connsiteY63" fmla="*/ 917306 h 4829175"/>
              <a:gd name="connsiteX64" fmla="*/ 337540 w 1743075"/>
              <a:gd name="connsiteY64" fmla="*/ 1080184 h 4829175"/>
              <a:gd name="connsiteX65" fmla="*/ 323253 w 1743075"/>
              <a:gd name="connsiteY65" fmla="*/ 1267826 h 4829175"/>
              <a:gd name="connsiteX66" fmla="*/ 286105 w 1743075"/>
              <a:gd name="connsiteY66" fmla="*/ 1558339 h 4829175"/>
              <a:gd name="connsiteX67" fmla="*/ 277533 w 1743075"/>
              <a:gd name="connsiteY67" fmla="*/ 1647874 h 4829175"/>
              <a:gd name="connsiteX68" fmla="*/ 256578 w 1743075"/>
              <a:gd name="connsiteY68" fmla="*/ 1709786 h 4829175"/>
              <a:gd name="connsiteX69" fmla="*/ 246100 w 1743075"/>
              <a:gd name="connsiteY69" fmla="*/ 1762174 h 4829175"/>
              <a:gd name="connsiteX70" fmla="*/ 248005 w 1743075"/>
              <a:gd name="connsiteY70" fmla="*/ 1892666 h 4829175"/>
              <a:gd name="connsiteX71" fmla="*/ 242290 w 1743075"/>
              <a:gd name="connsiteY71" fmla="*/ 1940291 h 4829175"/>
              <a:gd name="connsiteX72" fmla="*/ 230860 w 1743075"/>
              <a:gd name="connsiteY72" fmla="*/ 2296526 h 4829175"/>
              <a:gd name="connsiteX73" fmla="*/ 225145 w 1743075"/>
              <a:gd name="connsiteY73" fmla="*/ 2352724 h 4829175"/>
              <a:gd name="connsiteX74" fmla="*/ 231813 w 1743075"/>
              <a:gd name="connsiteY74" fmla="*/ 2441306 h 4829175"/>
              <a:gd name="connsiteX75" fmla="*/ 238480 w 1743075"/>
              <a:gd name="connsiteY75" fmla="*/ 2520364 h 4829175"/>
              <a:gd name="connsiteX76" fmla="*/ 221335 w 1743075"/>
              <a:gd name="connsiteY76" fmla="*/ 2589896 h 4829175"/>
              <a:gd name="connsiteX77" fmla="*/ 228003 w 1743075"/>
              <a:gd name="connsiteY77" fmla="*/ 2667049 h 4829175"/>
              <a:gd name="connsiteX78" fmla="*/ 237528 w 1743075"/>
              <a:gd name="connsiteY78" fmla="*/ 2822306 h 4829175"/>
              <a:gd name="connsiteX79" fmla="*/ 171805 w 1743075"/>
              <a:gd name="connsiteY79" fmla="*/ 3010901 h 4829175"/>
              <a:gd name="connsiteX80" fmla="*/ 125132 w 1743075"/>
              <a:gd name="connsiteY80" fmla="*/ 3028999 h 4829175"/>
              <a:gd name="connsiteX81" fmla="*/ 93700 w 1743075"/>
              <a:gd name="connsiteY81" fmla="*/ 3107104 h 4829175"/>
              <a:gd name="connsiteX82" fmla="*/ 27025 w 1743075"/>
              <a:gd name="connsiteY82" fmla="*/ 3277601 h 4829175"/>
              <a:gd name="connsiteX83" fmla="*/ 19405 w 1743075"/>
              <a:gd name="connsiteY83" fmla="*/ 3385234 h 4829175"/>
              <a:gd name="connsiteX84" fmla="*/ 13690 w 1743075"/>
              <a:gd name="connsiteY84" fmla="*/ 3611929 h 4829175"/>
              <a:gd name="connsiteX85" fmla="*/ 23215 w 1743075"/>
              <a:gd name="connsiteY85" fmla="*/ 3724324 h 4829175"/>
              <a:gd name="connsiteX86" fmla="*/ 83222 w 1743075"/>
              <a:gd name="connsiteY86" fmla="*/ 3803381 h 4829175"/>
              <a:gd name="connsiteX87" fmla="*/ 190855 w 1743075"/>
              <a:gd name="connsiteY87" fmla="*/ 3811001 h 4829175"/>
              <a:gd name="connsiteX88" fmla="*/ 237528 w 1743075"/>
              <a:gd name="connsiteY88" fmla="*/ 3805286 h 4829175"/>
              <a:gd name="connsiteX89" fmla="*/ 327062 w 1743075"/>
              <a:gd name="connsiteY89" fmla="*/ 3796714 h 4829175"/>
              <a:gd name="connsiteX90" fmla="*/ 320395 w 1743075"/>
              <a:gd name="connsiteY90" fmla="*/ 4089131 h 4829175"/>
              <a:gd name="connsiteX91" fmla="*/ 314680 w 1743075"/>
              <a:gd name="connsiteY91" fmla="*/ 4139614 h 4829175"/>
              <a:gd name="connsiteX92" fmla="*/ 311823 w 1743075"/>
              <a:gd name="connsiteY92" fmla="*/ 4163426 h 4829175"/>
              <a:gd name="connsiteX93" fmla="*/ 279438 w 1743075"/>
              <a:gd name="connsiteY93" fmla="*/ 4415839 h 4829175"/>
              <a:gd name="connsiteX94" fmla="*/ 317537 w 1743075"/>
              <a:gd name="connsiteY94" fmla="*/ 4444414 h 4829175"/>
              <a:gd name="connsiteX95" fmla="*/ 286105 w 1743075"/>
              <a:gd name="connsiteY95" fmla="*/ 4481561 h 4829175"/>
              <a:gd name="connsiteX96" fmla="*/ 277533 w 1743075"/>
              <a:gd name="connsiteY96" fmla="*/ 4502516 h 4829175"/>
              <a:gd name="connsiteX97" fmla="*/ 260388 w 1743075"/>
              <a:gd name="connsiteY97" fmla="*/ 4569191 h 4829175"/>
              <a:gd name="connsiteX98" fmla="*/ 173710 w 1743075"/>
              <a:gd name="connsiteY98" fmla="*/ 4682539 h 4829175"/>
              <a:gd name="connsiteX99" fmla="*/ 111797 w 1743075"/>
              <a:gd name="connsiteY99" fmla="*/ 4718734 h 4829175"/>
              <a:gd name="connsiteX100" fmla="*/ 79412 w 1743075"/>
              <a:gd name="connsiteY100" fmla="*/ 4791124 h 4829175"/>
              <a:gd name="connsiteX101" fmla="*/ 136563 w 1743075"/>
              <a:gd name="connsiteY101" fmla="*/ 4813031 h 4829175"/>
              <a:gd name="connsiteX102" fmla="*/ 283248 w 1743075"/>
              <a:gd name="connsiteY102" fmla="*/ 4812079 h 4829175"/>
              <a:gd name="connsiteX103" fmla="*/ 358495 w 1743075"/>
              <a:gd name="connsiteY103" fmla="*/ 4777789 h 4829175"/>
              <a:gd name="connsiteX104" fmla="*/ 440410 w 1743075"/>
              <a:gd name="connsiteY104" fmla="*/ 4756834 h 4829175"/>
              <a:gd name="connsiteX105" fmla="*/ 594715 w 1743075"/>
              <a:gd name="connsiteY105" fmla="*/ 4730164 h 4829175"/>
              <a:gd name="connsiteX106" fmla="*/ 611860 w 1743075"/>
              <a:gd name="connsiteY106" fmla="*/ 4528234 h 4829175"/>
              <a:gd name="connsiteX107" fmla="*/ 650913 w 1743075"/>
              <a:gd name="connsiteY107" fmla="*/ 4437746 h 4829175"/>
              <a:gd name="connsiteX108" fmla="*/ 672820 w 1743075"/>
              <a:gd name="connsiteY108" fmla="*/ 4431079 h 4829175"/>
              <a:gd name="connsiteX109" fmla="*/ 716635 w 1743075"/>
              <a:gd name="connsiteY109" fmla="*/ 4253914 h 4829175"/>
              <a:gd name="connsiteX110" fmla="*/ 721398 w 1743075"/>
              <a:gd name="connsiteY110" fmla="*/ 4228196 h 4829175"/>
              <a:gd name="connsiteX111" fmla="*/ 755688 w 1743075"/>
              <a:gd name="connsiteY111" fmla="*/ 3985309 h 4829175"/>
              <a:gd name="connsiteX112" fmla="*/ 762355 w 1743075"/>
              <a:gd name="connsiteY112" fmla="*/ 3962449 h 4829175"/>
              <a:gd name="connsiteX113" fmla="*/ 826173 w 1743075"/>
              <a:gd name="connsiteY113" fmla="*/ 3636694 h 4829175"/>
              <a:gd name="connsiteX114" fmla="*/ 829983 w 1743075"/>
              <a:gd name="connsiteY114" fmla="*/ 3612881 h 4829175"/>
              <a:gd name="connsiteX115" fmla="*/ 836650 w 1743075"/>
              <a:gd name="connsiteY115" fmla="*/ 3565256 h 4829175"/>
              <a:gd name="connsiteX116" fmla="*/ 867130 w 1743075"/>
              <a:gd name="connsiteY116" fmla="*/ 3320464 h 4829175"/>
              <a:gd name="connsiteX117" fmla="*/ 915708 w 1743075"/>
              <a:gd name="connsiteY117" fmla="*/ 2997566 h 4829175"/>
              <a:gd name="connsiteX118" fmla="*/ 936663 w 1743075"/>
              <a:gd name="connsiteY118" fmla="*/ 3032809 h 4829175"/>
              <a:gd name="connsiteX119" fmla="*/ 949998 w 1743075"/>
              <a:gd name="connsiteY119" fmla="*/ 3197591 h 4829175"/>
              <a:gd name="connsiteX120" fmla="*/ 949045 w 1743075"/>
              <a:gd name="connsiteY120" fmla="*/ 3325226 h 4829175"/>
              <a:gd name="connsiteX121" fmla="*/ 980477 w 1743075"/>
              <a:gd name="connsiteY121" fmla="*/ 3579544 h 4829175"/>
              <a:gd name="connsiteX122" fmla="*/ 983335 w 1743075"/>
              <a:gd name="connsiteY122" fmla="*/ 3946256 h 4829175"/>
              <a:gd name="connsiteX123" fmla="*/ 989050 w 1743075"/>
              <a:gd name="connsiteY123" fmla="*/ 4107229 h 4829175"/>
              <a:gd name="connsiteX124" fmla="*/ 976668 w 1743075"/>
              <a:gd name="connsiteY124" fmla="*/ 4243436 h 4829175"/>
              <a:gd name="connsiteX125" fmla="*/ 971905 w 1743075"/>
              <a:gd name="connsiteY125" fmla="*/ 4266296 h 4829175"/>
              <a:gd name="connsiteX126" fmla="*/ 966190 w 1743075"/>
              <a:gd name="connsiteY126" fmla="*/ 4288204 h 4829175"/>
              <a:gd name="connsiteX127" fmla="*/ 961427 w 1743075"/>
              <a:gd name="connsiteY127" fmla="*/ 4595861 h 4829175"/>
              <a:gd name="connsiteX128" fmla="*/ 974763 w 1743075"/>
              <a:gd name="connsiteY128" fmla="*/ 4618721 h 4829175"/>
              <a:gd name="connsiteX129" fmla="*/ 1007148 w 1743075"/>
              <a:gd name="connsiteY129" fmla="*/ 4692064 h 4829175"/>
              <a:gd name="connsiteX130" fmla="*/ 1070013 w 1743075"/>
              <a:gd name="connsiteY130" fmla="*/ 4767311 h 4829175"/>
              <a:gd name="connsiteX131" fmla="*/ 1116685 w 1743075"/>
              <a:gd name="connsiteY131" fmla="*/ 4820651 h 4829175"/>
              <a:gd name="connsiteX132" fmla="*/ 1133830 w 1743075"/>
              <a:gd name="connsiteY132" fmla="*/ 4827319 h 4829175"/>
              <a:gd name="connsiteX133" fmla="*/ 1181455 w 1743075"/>
              <a:gd name="connsiteY133" fmla="*/ 4827319 h 4829175"/>
              <a:gd name="connsiteX134" fmla="*/ 1255750 w 1743075"/>
              <a:gd name="connsiteY134" fmla="*/ 4818746 h 4829175"/>
              <a:gd name="connsiteX135" fmla="*/ 1298613 w 1743075"/>
              <a:gd name="connsiteY135" fmla="*/ 4766359 h 4829175"/>
              <a:gd name="connsiteX136" fmla="*/ 1281468 w 1743075"/>
              <a:gd name="connsiteY136" fmla="*/ 4697779 h 4829175"/>
              <a:gd name="connsiteX137" fmla="*/ 1270038 w 1743075"/>
              <a:gd name="connsiteY137" fmla="*/ 4605386 h 4829175"/>
              <a:gd name="connsiteX138" fmla="*/ 1330998 w 1743075"/>
              <a:gd name="connsiteY138" fmla="*/ 4244389 h 4829175"/>
              <a:gd name="connsiteX139" fmla="*/ 1331950 w 1743075"/>
              <a:gd name="connsiteY139" fmla="*/ 4239626 h 4829175"/>
              <a:gd name="connsiteX140" fmla="*/ 1352905 w 1743075"/>
              <a:gd name="connsiteY140" fmla="*/ 3898631 h 4829175"/>
              <a:gd name="connsiteX141" fmla="*/ 1384338 w 1743075"/>
              <a:gd name="connsiteY141" fmla="*/ 3664316 h 4829175"/>
              <a:gd name="connsiteX142" fmla="*/ 1441488 w 1743075"/>
              <a:gd name="connsiteY142" fmla="*/ 3318559 h 4829175"/>
              <a:gd name="connsiteX143" fmla="*/ 1457680 w 1743075"/>
              <a:gd name="connsiteY143" fmla="*/ 3014711 h 4829175"/>
              <a:gd name="connsiteX144" fmla="*/ 1485303 w 1743075"/>
              <a:gd name="connsiteY144" fmla="*/ 2673716 h 4829175"/>
              <a:gd name="connsiteX145" fmla="*/ 1488160 w 1743075"/>
              <a:gd name="connsiteY145" fmla="*/ 2573704 h 4829175"/>
              <a:gd name="connsiteX146" fmla="*/ 1497685 w 1743075"/>
              <a:gd name="connsiteY146" fmla="*/ 2507981 h 4829175"/>
              <a:gd name="connsiteX147" fmla="*/ 1519593 w 1743075"/>
              <a:gd name="connsiteY147" fmla="*/ 2480359 h 4829175"/>
              <a:gd name="connsiteX148" fmla="*/ 1573885 w 1743075"/>
              <a:gd name="connsiteY148" fmla="*/ 2434639 h 4829175"/>
              <a:gd name="connsiteX149" fmla="*/ 1599603 w 1743075"/>
              <a:gd name="connsiteY149" fmla="*/ 2400349 h 4829175"/>
              <a:gd name="connsiteX150" fmla="*/ 1662468 w 1743075"/>
              <a:gd name="connsiteY150" fmla="*/ 2271761 h 4829175"/>
              <a:gd name="connsiteX151" fmla="*/ 1671040 w 1743075"/>
              <a:gd name="connsiteY151" fmla="*/ 2126029 h 4829175"/>
              <a:gd name="connsiteX152" fmla="*/ 1671993 w 1743075"/>
              <a:gd name="connsiteY152" fmla="*/ 2111741 h 4829175"/>
              <a:gd name="connsiteX153" fmla="*/ 1708188 w 1743075"/>
              <a:gd name="connsiteY153" fmla="*/ 1960294 h 4829175"/>
              <a:gd name="connsiteX154" fmla="*/ 284200 w 1743075"/>
              <a:gd name="connsiteY154" fmla="*/ 2927081 h 4829175"/>
              <a:gd name="connsiteX155" fmla="*/ 321348 w 1743075"/>
              <a:gd name="connsiteY155" fmla="*/ 2824211 h 4829175"/>
              <a:gd name="connsiteX156" fmla="*/ 328968 w 1743075"/>
              <a:gd name="connsiteY156" fmla="*/ 2825164 h 4829175"/>
              <a:gd name="connsiteX157" fmla="*/ 337540 w 1743075"/>
              <a:gd name="connsiteY157" fmla="*/ 2930891 h 4829175"/>
              <a:gd name="connsiteX158" fmla="*/ 284200 w 1743075"/>
              <a:gd name="connsiteY158" fmla="*/ 2927081 h 4829175"/>
              <a:gd name="connsiteX159" fmla="*/ 391833 w 1743075"/>
              <a:gd name="connsiteY159" fmla="*/ 2454641 h 4829175"/>
              <a:gd name="connsiteX160" fmla="*/ 262293 w 1743075"/>
              <a:gd name="connsiteY160" fmla="*/ 2454641 h 4829175"/>
              <a:gd name="connsiteX161" fmla="*/ 288963 w 1743075"/>
              <a:gd name="connsiteY161" fmla="*/ 2388919 h 4829175"/>
              <a:gd name="connsiteX162" fmla="*/ 401358 w 1743075"/>
              <a:gd name="connsiteY162" fmla="*/ 2401301 h 4829175"/>
              <a:gd name="connsiteX163" fmla="*/ 391833 w 1743075"/>
              <a:gd name="connsiteY163" fmla="*/ 2454641 h 4829175"/>
              <a:gd name="connsiteX164" fmla="*/ 422312 w 1743075"/>
              <a:gd name="connsiteY164" fmla="*/ 2628949 h 4829175"/>
              <a:gd name="connsiteX165" fmla="*/ 414693 w 1743075"/>
              <a:gd name="connsiteY165" fmla="*/ 2566084 h 4829175"/>
              <a:gd name="connsiteX166" fmla="*/ 408978 w 1743075"/>
              <a:gd name="connsiteY166" fmla="*/ 2500361 h 4829175"/>
              <a:gd name="connsiteX167" fmla="*/ 410883 w 1743075"/>
              <a:gd name="connsiteY167" fmla="*/ 2468929 h 4829175"/>
              <a:gd name="connsiteX168" fmla="*/ 448030 w 1743075"/>
              <a:gd name="connsiteY168" fmla="*/ 2374631 h 4829175"/>
              <a:gd name="connsiteX169" fmla="*/ 422312 w 1743075"/>
              <a:gd name="connsiteY169" fmla="*/ 2628949 h 4829175"/>
              <a:gd name="connsiteX170" fmla="*/ 814743 w 1743075"/>
              <a:gd name="connsiteY170" fmla="*/ 1037321 h 4829175"/>
              <a:gd name="connsiteX171" fmla="*/ 806170 w 1743075"/>
              <a:gd name="connsiteY171" fmla="*/ 1037321 h 4829175"/>
              <a:gd name="connsiteX172" fmla="*/ 793788 w 1743075"/>
              <a:gd name="connsiteY172" fmla="*/ 857299 h 4829175"/>
              <a:gd name="connsiteX173" fmla="*/ 802360 w 1743075"/>
              <a:gd name="connsiteY173" fmla="*/ 854441 h 4829175"/>
              <a:gd name="connsiteX174" fmla="*/ 849033 w 1743075"/>
              <a:gd name="connsiteY174" fmla="*/ 903971 h 4829175"/>
              <a:gd name="connsiteX175" fmla="*/ 862368 w 1743075"/>
              <a:gd name="connsiteY175" fmla="*/ 883969 h 4829175"/>
              <a:gd name="connsiteX176" fmla="*/ 885227 w 1743075"/>
              <a:gd name="connsiteY176" fmla="*/ 857299 h 4829175"/>
              <a:gd name="connsiteX177" fmla="*/ 891895 w 1743075"/>
              <a:gd name="connsiteY177" fmla="*/ 861109 h 4829175"/>
              <a:gd name="connsiteX178" fmla="*/ 814743 w 1743075"/>
              <a:gd name="connsiteY178" fmla="*/ 1037321 h 4829175"/>
              <a:gd name="connsiteX179" fmla="*/ 860463 w 1743075"/>
              <a:gd name="connsiteY179" fmla="*/ 883969 h 4829175"/>
              <a:gd name="connsiteX180" fmla="*/ 796645 w 1743075"/>
              <a:gd name="connsiteY180" fmla="*/ 786814 h 4829175"/>
              <a:gd name="connsiteX181" fmla="*/ 795693 w 1743075"/>
              <a:gd name="connsiteY181" fmla="*/ 672514 h 4829175"/>
              <a:gd name="connsiteX182" fmla="*/ 901420 w 1743075"/>
              <a:gd name="connsiteY182" fmla="*/ 747761 h 4829175"/>
              <a:gd name="connsiteX183" fmla="*/ 860463 w 1743075"/>
              <a:gd name="connsiteY183" fmla="*/ 883969 h 4829175"/>
              <a:gd name="connsiteX184" fmla="*/ 985240 w 1743075"/>
              <a:gd name="connsiteY184" fmla="*/ 1052561 h 4829175"/>
              <a:gd name="connsiteX185" fmla="*/ 979525 w 1743075"/>
              <a:gd name="connsiteY185" fmla="*/ 1050656 h 4829175"/>
              <a:gd name="connsiteX186" fmla="*/ 970952 w 1743075"/>
              <a:gd name="connsiteY186" fmla="*/ 869681 h 4829175"/>
              <a:gd name="connsiteX187" fmla="*/ 999527 w 1743075"/>
              <a:gd name="connsiteY187" fmla="*/ 913496 h 4829175"/>
              <a:gd name="connsiteX188" fmla="*/ 1044295 w 1743075"/>
              <a:gd name="connsiteY188" fmla="*/ 880159 h 4829175"/>
              <a:gd name="connsiteX189" fmla="*/ 985240 w 1743075"/>
              <a:gd name="connsiteY189" fmla="*/ 1052561 h 4829175"/>
              <a:gd name="connsiteX190" fmla="*/ 1001433 w 1743075"/>
              <a:gd name="connsiteY190" fmla="*/ 888731 h 4829175"/>
              <a:gd name="connsiteX191" fmla="*/ 942377 w 1743075"/>
              <a:gd name="connsiteY191" fmla="*/ 758239 h 4829175"/>
              <a:gd name="connsiteX192" fmla="*/ 1104303 w 1743075"/>
              <a:gd name="connsiteY192" fmla="*/ 632509 h 4829175"/>
              <a:gd name="connsiteX193" fmla="*/ 1001433 w 1743075"/>
              <a:gd name="connsiteY193" fmla="*/ 888731 h 4829175"/>
              <a:gd name="connsiteX194" fmla="*/ 1510068 w 1743075"/>
              <a:gd name="connsiteY194" fmla="*/ 2456546 h 4829175"/>
              <a:gd name="connsiteX195" fmla="*/ 1388148 w 1743075"/>
              <a:gd name="connsiteY195" fmla="*/ 2296526 h 4829175"/>
              <a:gd name="connsiteX196" fmla="*/ 1543405 w 1743075"/>
              <a:gd name="connsiteY196" fmla="*/ 2432734 h 4829175"/>
              <a:gd name="connsiteX197" fmla="*/ 1510068 w 1743075"/>
              <a:gd name="connsiteY197" fmla="*/ 2456546 h 482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743075" h="4829175">
                <a:moveTo>
                  <a:pt x="1708188" y="1960294"/>
                </a:moveTo>
                <a:cubicBezTo>
                  <a:pt x="1708188" y="1871711"/>
                  <a:pt x="1736763" y="1782176"/>
                  <a:pt x="1736763" y="1693594"/>
                </a:cubicBezTo>
                <a:cubicBezTo>
                  <a:pt x="1733905" y="1665971"/>
                  <a:pt x="1731048" y="1637396"/>
                  <a:pt x="1727238" y="1609774"/>
                </a:cubicBezTo>
                <a:cubicBezTo>
                  <a:pt x="1722475" y="1577389"/>
                  <a:pt x="1708188" y="1544051"/>
                  <a:pt x="1703425" y="1511666"/>
                </a:cubicBezTo>
                <a:cubicBezTo>
                  <a:pt x="1700568" y="1495474"/>
                  <a:pt x="1698663" y="1479281"/>
                  <a:pt x="1696757" y="1463089"/>
                </a:cubicBezTo>
                <a:cubicBezTo>
                  <a:pt x="1670088" y="1265921"/>
                  <a:pt x="1689138" y="1056371"/>
                  <a:pt x="1622463" y="865871"/>
                </a:cubicBezTo>
                <a:cubicBezTo>
                  <a:pt x="1611985" y="852536"/>
                  <a:pt x="1599603" y="842059"/>
                  <a:pt x="1587220" y="831581"/>
                </a:cubicBezTo>
                <a:cubicBezTo>
                  <a:pt x="1498638" y="763954"/>
                  <a:pt x="1360525" y="772526"/>
                  <a:pt x="1263370" y="719186"/>
                </a:cubicBezTo>
                <a:cubicBezTo>
                  <a:pt x="1247178" y="711566"/>
                  <a:pt x="1230985" y="702994"/>
                  <a:pt x="1215745" y="693469"/>
                </a:cubicBezTo>
                <a:cubicBezTo>
                  <a:pt x="1200505" y="683944"/>
                  <a:pt x="1185265" y="674419"/>
                  <a:pt x="1170025" y="662989"/>
                </a:cubicBezTo>
                <a:cubicBezTo>
                  <a:pt x="1123353" y="626794"/>
                  <a:pt x="1099540" y="582979"/>
                  <a:pt x="1111923" y="522019"/>
                </a:cubicBezTo>
                <a:cubicBezTo>
                  <a:pt x="1115733" y="502016"/>
                  <a:pt x="1113828" y="481061"/>
                  <a:pt x="1116685" y="461059"/>
                </a:cubicBezTo>
                <a:cubicBezTo>
                  <a:pt x="1120495" y="438199"/>
                  <a:pt x="1123353" y="413434"/>
                  <a:pt x="1131925" y="392479"/>
                </a:cubicBezTo>
                <a:cubicBezTo>
                  <a:pt x="1146213" y="357236"/>
                  <a:pt x="1151928" y="324851"/>
                  <a:pt x="1143355" y="291514"/>
                </a:cubicBezTo>
                <a:lnTo>
                  <a:pt x="1142403" y="289609"/>
                </a:lnTo>
                <a:cubicBezTo>
                  <a:pt x="1137640" y="269606"/>
                  <a:pt x="1126210" y="271511"/>
                  <a:pt x="1126210" y="271511"/>
                </a:cubicBezTo>
                <a:cubicBezTo>
                  <a:pt x="1120495" y="275321"/>
                  <a:pt x="1112875" y="285799"/>
                  <a:pt x="1112875" y="285799"/>
                </a:cubicBezTo>
                <a:lnTo>
                  <a:pt x="1113828" y="258176"/>
                </a:lnTo>
                <a:lnTo>
                  <a:pt x="1112875" y="224839"/>
                </a:lnTo>
                <a:cubicBezTo>
                  <a:pt x="1110970" y="222934"/>
                  <a:pt x="1109065" y="207694"/>
                  <a:pt x="1107160" y="199121"/>
                </a:cubicBezTo>
                <a:cubicBezTo>
                  <a:pt x="1106208" y="187691"/>
                  <a:pt x="1104303" y="201026"/>
                  <a:pt x="1103350" y="182929"/>
                </a:cubicBezTo>
                <a:cubicBezTo>
                  <a:pt x="1102398" y="179119"/>
                  <a:pt x="1101445" y="179119"/>
                  <a:pt x="1100493" y="166736"/>
                </a:cubicBezTo>
                <a:cubicBezTo>
                  <a:pt x="1099540" y="143876"/>
                  <a:pt x="1098588" y="152449"/>
                  <a:pt x="1096683" y="150544"/>
                </a:cubicBezTo>
                <a:cubicBezTo>
                  <a:pt x="1095730" y="118159"/>
                  <a:pt x="1093825" y="115301"/>
                  <a:pt x="1091920" y="135304"/>
                </a:cubicBezTo>
                <a:cubicBezTo>
                  <a:pt x="1090015" y="129589"/>
                  <a:pt x="1088110" y="125779"/>
                  <a:pt x="1086205" y="116254"/>
                </a:cubicBezTo>
                <a:cubicBezTo>
                  <a:pt x="1083348" y="105776"/>
                  <a:pt x="1081443" y="99109"/>
                  <a:pt x="1077633" y="104824"/>
                </a:cubicBezTo>
                <a:cubicBezTo>
                  <a:pt x="1073823" y="117206"/>
                  <a:pt x="1070965" y="90536"/>
                  <a:pt x="1067155" y="89584"/>
                </a:cubicBezTo>
                <a:cubicBezTo>
                  <a:pt x="1063345" y="94346"/>
                  <a:pt x="1059535" y="50531"/>
                  <a:pt x="1055725" y="76249"/>
                </a:cubicBezTo>
                <a:cubicBezTo>
                  <a:pt x="1051915" y="85774"/>
                  <a:pt x="1048105" y="59104"/>
                  <a:pt x="1043343" y="65771"/>
                </a:cubicBezTo>
                <a:cubicBezTo>
                  <a:pt x="1039533" y="64819"/>
                  <a:pt x="1034770" y="66724"/>
                  <a:pt x="1030960" y="54341"/>
                </a:cubicBezTo>
                <a:cubicBezTo>
                  <a:pt x="1026198" y="52436"/>
                  <a:pt x="1022388" y="38149"/>
                  <a:pt x="1017625" y="41006"/>
                </a:cubicBezTo>
                <a:cubicBezTo>
                  <a:pt x="1012863" y="42911"/>
                  <a:pt x="1008100" y="32434"/>
                  <a:pt x="1003338" y="38149"/>
                </a:cubicBezTo>
                <a:cubicBezTo>
                  <a:pt x="996670" y="20051"/>
                  <a:pt x="989050" y="36244"/>
                  <a:pt x="981430" y="28624"/>
                </a:cubicBezTo>
                <a:cubicBezTo>
                  <a:pt x="973810" y="20051"/>
                  <a:pt x="966190" y="10526"/>
                  <a:pt x="958570" y="21004"/>
                </a:cubicBezTo>
                <a:cubicBezTo>
                  <a:pt x="950950" y="6716"/>
                  <a:pt x="943330" y="25766"/>
                  <a:pt x="934758" y="16241"/>
                </a:cubicBezTo>
                <a:cubicBezTo>
                  <a:pt x="927138" y="17194"/>
                  <a:pt x="918565" y="9574"/>
                  <a:pt x="910945" y="12431"/>
                </a:cubicBezTo>
                <a:cubicBezTo>
                  <a:pt x="902373" y="7669"/>
                  <a:pt x="894752" y="33386"/>
                  <a:pt x="886180" y="9574"/>
                </a:cubicBezTo>
                <a:cubicBezTo>
                  <a:pt x="877608" y="9574"/>
                  <a:pt x="869988" y="4811"/>
                  <a:pt x="861415" y="8621"/>
                </a:cubicBezTo>
                <a:cubicBezTo>
                  <a:pt x="856652" y="12431"/>
                  <a:pt x="851890" y="21004"/>
                  <a:pt x="847127" y="9574"/>
                </a:cubicBezTo>
                <a:cubicBezTo>
                  <a:pt x="842365" y="11479"/>
                  <a:pt x="836650" y="18146"/>
                  <a:pt x="831888" y="13384"/>
                </a:cubicBezTo>
                <a:cubicBezTo>
                  <a:pt x="827125" y="17194"/>
                  <a:pt x="822363" y="23861"/>
                  <a:pt x="817600" y="19099"/>
                </a:cubicBezTo>
                <a:cubicBezTo>
                  <a:pt x="815695" y="13384"/>
                  <a:pt x="812838" y="10526"/>
                  <a:pt x="810933" y="11479"/>
                </a:cubicBezTo>
                <a:cubicBezTo>
                  <a:pt x="809027" y="12431"/>
                  <a:pt x="809027" y="19099"/>
                  <a:pt x="807123" y="29576"/>
                </a:cubicBezTo>
                <a:cubicBezTo>
                  <a:pt x="801408" y="35291"/>
                  <a:pt x="795693" y="41006"/>
                  <a:pt x="790930" y="41006"/>
                </a:cubicBezTo>
                <a:cubicBezTo>
                  <a:pt x="785215" y="54341"/>
                  <a:pt x="780452" y="61009"/>
                  <a:pt x="774738" y="59104"/>
                </a:cubicBezTo>
                <a:cubicBezTo>
                  <a:pt x="769023" y="72439"/>
                  <a:pt x="764260" y="60056"/>
                  <a:pt x="759498" y="76249"/>
                </a:cubicBezTo>
                <a:cubicBezTo>
                  <a:pt x="754735" y="65771"/>
                  <a:pt x="749973" y="86726"/>
                  <a:pt x="746163" y="89584"/>
                </a:cubicBezTo>
                <a:cubicBezTo>
                  <a:pt x="741400" y="88631"/>
                  <a:pt x="737590" y="105776"/>
                  <a:pt x="733780" y="105776"/>
                </a:cubicBezTo>
                <a:cubicBezTo>
                  <a:pt x="729970" y="99109"/>
                  <a:pt x="726160" y="120064"/>
                  <a:pt x="723302" y="122921"/>
                </a:cubicBezTo>
                <a:cubicBezTo>
                  <a:pt x="719493" y="142924"/>
                  <a:pt x="716635" y="116254"/>
                  <a:pt x="713777" y="139114"/>
                </a:cubicBezTo>
                <a:cubicBezTo>
                  <a:pt x="710920" y="119111"/>
                  <a:pt x="708063" y="152449"/>
                  <a:pt x="706158" y="160069"/>
                </a:cubicBezTo>
                <a:cubicBezTo>
                  <a:pt x="705205" y="151496"/>
                  <a:pt x="703300" y="170546"/>
                  <a:pt x="702348" y="175309"/>
                </a:cubicBezTo>
                <a:cubicBezTo>
                  <a:pt x="701395" y="180071"/>
                  <a:pt x="700443" y="184834"/>
                  <a:pt x="699490" y="186739"/>
                </a:cubicBezTo>
                <a:cubicBezTo>
                  <a:pt x="697585" y="196264"/>
                  <a:pt x="696633" y="205789"/>
                  <a:pt x="696633" y="216266"/>
                </a:cubicBezTo>
                <a:cubicBezTo>
                  <a:pt x="696633" y="226744"/>
                  <a:pt x="696633" y="237221"/>
                  <a:pt x="698538" y="247699"/>
                </a:cubicBezTo>
                <a:cubicBezTo>
                  <a:pt x="701395" y="267701"/>
                  <a:pt x="700443" y="287704"/>
                  <a:pt x="694727" y="306754"/>
                </a:cubicBezTo>
                <a:lnTo>
                  <a:pt x="694727" y="306754"/>
                </a:lnTo>
                <a:cubicBezTo>
                  <a:pt x="694727" y="306754"/>
                  <a:pt x="667105" y="301039"/>
                  <a:pt x="662343" y="320089"/>
                </a:cubicBezTo>
                <a:cubicBezTo>
                  <a:pt x="662343" y="320089"/>
                  <a:pt x="655675" y="353426"/>
                  <a:pt x="671868" y="384859"/>
                </a:cubicBezTo>
                <a:cubicBezTo>
                  <a:pt x="673773" y="390574"/>
                  <a:pt x="677583" y="395336"/>
                  <a:pt x="682345" y="400099"/>
                </a:cubicBezTo>
                <a:cubicBezTo>
                  <a:pt x="729970" y="449629"/>
                  <a:pt x="754735" y="513446"/>
                  <a:pt x="769975" y="575359"/>
                </a:cubicBezTo>
                <a:cubicBezTo>
                  <a:pt x="789977" y="655369"/>
                  <a:pt x="787120" y="706804"/>
                  <a:pt x="679488" y="741094"/>
                </a:cubicBezTo>
                <a:cubicBezTo>
                  <a:pt x="592810" y="769669"/>
                  <a:pt x="497560" y="803006"/>
                  <a:pt x="412787" y="837296"/>
                </a:cubicBezTo>
                <a:cubicBezTo>
                  <a:pt x="378498" y="850631"/>
                  <a:pt x="356590" y="877301"/>
                  <a:pt x="355637" y="917306"/>
                </a:cubicBezTo>
                <a:cubicBezTo>
                  <a:pt x="354685" y="972551"/>
                  <a:pt x="350875" y="1025891"/>
                  <a:pt x="337540" y="1080184"/>
                </a:cubicBezTo>
                <a:cubicBezTo>
                  <a:pt x="322300" y="1141144"/>
                  <a:pt x="331825" y="1204961"/>
                  <a:pt x="323253" y="1267826"/>
                </a:cubicBezTo>
                <a:cubicBezTo>
                  <a:pt x="310870" y="1364981"/>
                  <a:pt x="279438" y="1459279"/>
                  <a:pt x="286105" y="1558339"/>
                </a:cubicBezTo>
                <a:cubicBezTo>
                  <a:pt x="288010" y="1587866"/>
                  <a:pt x="282295" y="1618346"/>
                  <a:pt x="277533" y="1647874"/>
                </a:cubicBezTo>
                <a:cubicBezTo>
                  <a:pt x="273723" y="1668829"/>
                  <a:pt x="263245" y="1688831"/>
                  <a:pt x="256578" y="1709786"/>
                </a:cubicBezTo>
                <a:cubicBezTo>
                  <a:pt x="251815" y="1726931"/>
                  <a:pt x="239432" y="1749791"/>
                  <a:pt x="246100" y="1762174"/>
                </a:cubicBezTo>
                <a:cubicBezTo>
                  <a:pt x="267055" y="1806941"/>
                  <a:pt x="249910" y="1849804"/>
                  <a:pt x="248005" y="1892666"/>
                </a:cubicBezTo>
                <a:cubicBezTo>
                  <a:pt x="247053" y="1908859"/>
                  <a:pt x="243242" y="1924099"/>
                  <a:pt x="242290" y="1940291"/>
                </a:cubicBezTo>
                <a:cubicBezTo>
                  <a:pt x="238480" y="2059354"/>
                  <a:pt x="234670" y="2178416"/>
                  <a:pt x="230860" y="2296526"/>
                </a:cubicBezTo>
                <a:cubicBezTo>
                  <a:pt x="229907" y="2315576"/>
                  <a:pt x="225145" y="2334626"/>
                  <a:pt x="225145" y="2352724"/>
                </a:cubicBezTo>
                <a:cubicBezTo>
                  <a:pt x="225145" y="2382251"/>
                  <a:pt x="222288" y="2414636"/>
                  <a:pt x="231813" y="2441306"/>
                </a:cubicBezTo>
                <a:cubicBezTo>
                  <a:pt x="241338" y="2468929"/>
                  <a:pt x="243242" y="2493694"/>
                  <a:pt x="238480" y="2520364"/>
                </a:cubicBezTo>
                <a:cubicBezTo>
                  <a:pt x="233717" y="2543224"/>
                  <a:pt x="228003" y="2567036"/>
                  <a:pt x="221335" y="2589896"/>
                </a:cubicBezTo>
                <a:cubicBezTo>
                  <a:pt x="212763" y="2617519"/>
                  <a:pt x="217525" y="2640379"/>
                  <a:pt x="228003" y="2667049"/>
                </a:cubicBezTo>
                <a:cubicBezTo>
                  <a:pt x="248005" y="2716579"/>
                  <a:pt x="262293" y="2766109"/>
                  <a:pt x="237528" y="2822306"/>
                </a:cubicBezTo>
                <a:cubicBezTo>
                  <a:pt x="211810" y="2880409"/>
                  <a:pt x="194665" y="2943274"/>
                  <a:pt x="171805" y="3010901"/>
                </a:cubicBezTo>
                <a:cubicBezTo>
                  <a:pt x="160375" y="3015664"/>
                  <a:pt x="142277" y="3022331"/>
                  <a:pt x="125132" y="3028999"/>
                </a:cubicBezTo>
                <a:cubicBezTo>
                  <a:pt x="113702" y="3057574"/>
                  <a:pt x="107035" y="3084244"/>
                  <a:pt x="93700" y="3107104"/>
                </a:cubicBezTo>
                <a:cubicBezTo>
                  <a:pt x="61315" y="3159491"/>
                  <a:pt x="40360" y="3218546"/>
                  <a:pt x="27025" y="3277601"/>
                </a:cubicBezTo>
                <a:cubicBezTo>
                  <a:pt x="19405" y="3312844"/>
                  <a:pt x="28930" y="3349991"/>
                  <a:pt x="19405" y="3385234"/>
                </a:cubicBezTo>
                <a:cubicBezTo>
                  <a:pt x="-1550" y="3460481"/>
                  <a:pt x="9880" y="3535729"/>
                  <a:pt x="13690" y="3611929"/>
                </a:cubicBezTo>
                <a:cubicBezTo>
                  <a:pt x="15595" y="3650029"/>
                  <a:pt x="14642" y="3687176"/>
                  <a:pt x="23215" y="3724324"/>
                </a:cubicBezTo>
                <a:cubicBezTo>
                  <a:pt x="30835" y="3759566"/>
                  <a:pt x="45122" y="3794809"/>
                  <a:pt x="83222" y="3803381"/>
                </a:cubicBezTo>
                <a:cubicBezTo>
                  <a:pt x="118465" y="3811001"/>
                  <a:pt x="155613" y="3813859"/>
                  <a:pt x="190855" y="3811001"/>
                </a:cubicBezTo>
                <a:cubicBezTo>
                  <a:pt x="206095" y="3810049"/>
                  <a:pt x="222288" y="3807191"/>
                  <a:pt x="237528" y="3805286"/>
                </a:cubicBezTo>
                <a:cubicBezTo>
                  <a:pt x="269913" y="3796714"/>
                  <a:pt x="317537" y="3787189"/>
                  <a:pt x="327062" y="3796714"/>
                </a:cubicBezTo>
                <a:cubicBezTo>
                  <a:pt x="384212" y="3882439"/>
                  <a:pt x="327062" y="3987214"/>
                  <a:pt x="320395" y="4089131"/>
                </a:cubicBezTo>
                <a:cubicBezTo>
                  <a:pt x="318490" y="4106276"/>
                  <a:pt x="316585" y="4122469"/>
                  <a:pt x="314680" y="4139614"/>
                </a:cubicBezTo>
                <a:cubicBezTo>
                  <a:pt x="313728" y="4147234"/>
                  <a:pt x="312775" y="4154854"/>
                  <a:pt x="311823" y="4163426"/>
                </a:cubicBezTo>
                <a:cubicBezTo>
                  <a:pt x="308013" y="4244389"/>
                  <a:pt x="269913" y="4330114"/>
                  <a:pt x="279438" y="4415839"/>
                </a:cubicBezTo>
                <a:cubicBezTo>
                  <a:pt x="279438" y="4434889"/>
                  <a:pt x="298488" y="4444414"/>
                  <a:pt x="317537" y="4444414"/>
                </a:cubicBezTo>
                <a:cubicBezTo>
                  <a:pt x="308013" y="4453939"/>
                  <a:pt x="298488" y="4463464"/>
                  <a:pt x="286105" y="4481561"/>
                </a:cubicBezTo>
                <a:cubicBezTo>
                  <a:pt x="282295" y="4488229"/>
                  <a:pt x="279438" y="4494896"/>
                  <a:pt x="277533" y="4502516"/>
                </a:cubicBezTo>
                <a:cubicBezTo>
                  <a:pt x="269913" y="4523471"/>
                  <a:pt x="266103" y="4546331"/>
                  <a:pt x="260388" y="4569191"/>
                </a:cubicBezTo>
                <a:cubicBezTo>
                  <a:pt x="248005" y="4620626"/>
                  <a:pt x="219430" y="4656821"/>
                  <a:pt x="173710" y="4682539"/>
                </a:cubicBezTo>
                <a:cubicBezTo>
                  <a:pt x="152755" y="4693969"/>
                  <a:pt x="132752" y="4707304"/>
                  <a:pt x="111797" y="4718734"/>
                </a:cubicBezTo>
                <a:cubicBezTo>
                  <a:pt x="85127" y="4733021"/>
                  <a:pt x="71792" y="4753976"/>
                  <a:pt x="79412" y="4791124"/>
                </a:cubicBezTo>
                <a:cubicBezTo>
                  <a:pt x="96557" y="4797791"/>
                  <a:pt x="116560" y="4812079"/>
                  <a:pt x="136563" y="4813031"/>
                </a:cubicBezTo>
                <a:cubicBezTo>
                  <a:pt x="185140" y="4815889"/>
                  <a:pt x="234670" y="4817794"/>
                  <a:pt x="283248" y="4812079"/>
                </a:cubicBezTo>
                <a:cubicBezTo>
                  <a:pt x="309918" y="4809221"/>
                  <a:pt x="338493" y="4794934"/>
                  <a:pt x="358495" y="4777789"/>
                </a:cubicBezTo>
                <a:cubicBezTo>
                  <a:pt x="384212" y="4754929"/>
                  <a:pt x="407073" y="4749214"/>
                  <a:pt x="440410" y="4756834"/>
                </a:cubicBezTo>
                <a:cubicBezTo>
                  <a:pt x="492798" y="4769216"/>
                  <a:pt x="544233" y="4761596"/>
                  <a:pt x="594715" y="4730164"/>
                </a:cubicBezTo>
                <a:cubicBezTo>
                  <a:pt x="600430" y="4663489"/>
                  <a:pt x="610908" y="4595861"/>
                  <a:pt x="611860" y="4528234"/>
                </a:cubicBezTo>
                <a:cubicBezTo>
                  <a:pt x="612813" y="4487276"/>
                  <a:pt x="619480" y="4452986"/>
                  <a:pt x="650913" y="4437746"/>
                </a:cubicBezTo>
                <a:cubicBezTo>
                  <a:pt x="657580" y="4434889"/>
                  <a:pt x="664248" y="4432031"/>
                  <a:pt x="672820" y="4431079"/>
                </a:cubicBezTo>
                <a:cubicBezTo>
                  <a:pt x="692823" y="4372976"/>
                  <a:pt x="704252" y="4312969"/>
                  <a:pt x="716635" y="4253914"/>
                </a:cubicBezTo>
                <a:cubicBezTo>
                  <a:pt x="718540" y="4245341"/>
                  <a:pt x="720445" y="4236769"/>
                  <a:pt x="721398" y="4228196"/>
                </a:cubicBezTo>
                <a:cubicBezTo>
                  <a:pt x="724255" y="4145329"/>
                  <a:pt x="735685" y="4063414"/>
                  <a:pt x="755688" y="3985309"/>
                </a:cubicBezTo>
                <a:cubicBezTo>
                  <a:pt x="757593" y="3977689"/>
                  <a:pt x="759498" y="3970069"/>
                  <a:pt x="762355" y="3962449"/>
                </a:cubicBezTo>
                <a:cubicBezTo>
                  <a:pt x="782358" y="3845291"/>
                  <a:pt x="782358" y="3740516"/>
                  <a:pt x="826173" y="3636694"/>
                </a:cubicBezTo>
                <a:cubicBezTo>
                  <a:pt x="827125" y="3629074"/>
                  <a:pt x="828077" y="3620501"/>
                  <a:pt x="829983" y="3612881"/>
                </a:cubicBezTo>
                <a:cubicBezTo>
                  <a:pt x="831888" y="3596689"/>
                  <a:pt x="834745" y="3580496"/>
                  <a:pt x="836650" y="3565256"/>
                </a:cubicBezTo>
                <a:cubicBezTo>
                  <a:pt x="848080" y="3483341"/>
                  <a:pt x="867130" y="3402379"/>
                  <a:pt x="867130" y="3320464"/>
                </a:cubicBezTo>
                <a:cubicBezTo>
                  <a:pt x="866177" y="3209974"/>
                  <a:pt x="900468" y="3106151"/>
                  <a:pt x="915708" y="2997566"/>
                </a:cubicBezTo>
                <a:cubicBezTo>
                  <a:pt x="926185" y="3008044"/>
                  <a:pt x="932852" y="3019474"/>
                  <a:pt x="936663" y="3032809"/>
                </a:cubicBezTo>
                <a:cubicBezTo>
                  <a:pt x="952855" y="3087101"/>
                  <a:pt x="955713" y="3141394"/>
                  <a:pt x="949998" y="3197591"/>
                </a:cubicBezTo>
                <a:cubicBezTo>
                  <a:pt x="946188" y="3239501"/>
                  <a:pt x="945235" y="3283316"/>
                  <a:pt x="949045" y="3325226"/>
                </a:cubicBezTo>
                <a:cubicBezTo>
                  <a:pt x="957618" y="3409999"/>
                  <a:pt x="976668" y="3494771"/>
                  <a:pt x="980477" y="3579544"/>
                </a:cubicBezTo>
                <a:cubicBezTo>
                  <a:pt x="986193" y="3701464"/>
                  <a:pt x="981430" y="3824336"/>
                  <a:pt x="983335" y="3946256"/>
                </a:cubicBezTo>
                <a:cubicBezTo>
                  <a:pt x="984288" y="3999596"/>
                  <a:pt x="990002" y="4053889"/>
                  <a:pt x="989050" y="4107229"/>
                </a:cubicBezTo>
                <a:cubicBezTo>
                  <a:pt x="988098" y="4152949"/>
                  <a:pt x="985240" y="4198669"/>
                  <a:pt x="976668" y="4243436"/>
                </a:cubicBezTo>
                <a:cubicBezTo>
                  <a:pt x="975715" y="4251056"/>
                  <a:pt x="973810" y="4258676"/>
                  <a:pt x="971905" y="4266296"/>
                </a:cubicBezTo>
                <a:cubicBezTo>
                  <a:pt x="970000" y="4273916"/>
                  <a:pt x="968095" y="4281536"/>
                  <a:pt x="966190" y="4288204"/>
                </a:cubicBezTo>
                <a:cubicBezTo>
                  <a:pt x="971905" y="4389169"/>
                  <a:pt x="943330" y="4493944"/>
                  <a:pt x="961427" y="4595861"/>
                </a:cubicBezTo>
                <a:cubicBezTo>
                  <a:pt x="965238" y="4603481"/>
                  <a:pt x="970000" y="4611101"/>
                  <a:pt x="974763" y="4618721"/>
                </a:cubicBezTo>
                <a:cubicBezTo>
                  <a:pt x="989050" y="4640629"/>
                  <a:pt x="1005243" y="4666346"/>
                  <a:pt x="1007148" y="4692064"/>
                </a:cubicBezTo>
                <a:cubicBezTo>
                  <a:pt x="1010958" y="4733021"/>
                  <a:pt x="1028102" y="4756834"/>
                  <a:pt x="1070013" y="4767311"/>
                </a:cubicBezTo>
                <a:cubicBezTo>
                  <a:pt x="1065250" y="4803506"/>
                  <a:pt x="1085253" y="4816841"/>
                  <a:pt x="1116685" y="4820651"/>
                </a:cubicBezTo>
                <a:cubicBezTo>
                  <a:pt x="1122400" y="4821604"/>
                  <a:pt x="1128115" y="4825414"/>
                  <a:pt x="1133830" y="4827319"/>
                </a:cubicBezTo>
                <a:cubicBezTo>
                  <a:pt x="1150023" y="4827319"/>
                  <a:pt x="1165263" y="4827319"/>
                  <a:pt x="1181455" y="4827319"/>
                </a:cubicBezTo>
                <a:cubicBezTo>
                  <a:pt x="1206220" y="4824461"/>
                  <a:pt x="1230985" y="4821604"/>
                  <a:pt x="1255750" y="4818746"/>
                </a:cubicBezTo>
                <a:cubicBezTo>
                  <a:pt x="1291945" y="4814936"/>
                  <a:pt x="1303375" y="4802554"/>
                  <a:pt x="1298613" y="4766359"/>
                </a:cubicBezTo>
                <a:cubicBezTo>
                  <a:pt x="1295755" y="4743499"/>
                  <a:pt x="1291945" y="4718734"/>
                  <a:pt x="1281468" y="4697779"/>
                </a:cubicBezTo>
                <a:cubicBezTo>
                  <a:pt x="1266228" y="4667299"/>
                  <a:pt x="1264323" y="4637771"/>
                  <a:pt x="1270038" y="4605386"/>
                </a:cubicBezTo>
                <a:cubicBezTo>
                  <a:pt x="1290993" y="4485371"/>
                  <a:pt x="1310995" y="4365356"/>
                  <a:pt x="1330998" y="4244389"/>
                </a:cubicBezTo>
                <a:cubicBezTo>
                  <a:pt x="1330998" y="4242484"/>
                  <a:pt x="1331950" y="4241531"/>
                  <a:pt x="1331950" y="4239626"/>
                </a:cubicBezTo>
                <a:cubicBezTo>
                  <a:pt x="1339570" y="4126279"/>
                  <a:pt x="1348143" y="4011979"/>
                  <a:pt x="1352905" y="3898631"/>
                </a:cubicBezTo>
                <a:cubicBezTo>
                  <a:pt x="1356715" y="3819574"/>
                  <a:pt x="1364335" y="3742421"/>
                  <a:pt x="1384338" y="3664316"/>
                </a:cubicBezTo>
                <a:cubicBezTo>
                  <a:pt x="1412913" y="3550969"/>
                  <a:pt x="1439582" y="3436669"/>
                  <a:pt x="1441488" y="3318559"/>
                </a:cubicBezTo>
                <a:cubicBezTo>
                  <a:pt x="1443393" y="3217594"/>
                  <a:pt x="1450060" y="3115676"/>
                  <a:pt x="1457680" y="3014711"/>
                </a:cubicBezTo>
                <a:cubicBezTo>
                  <a:pt x="1465300" y="2901364"/>
                  <a:pt x="1476730" y="2788016"/>
                  <a:pt x="1485303" y="2673716"/>
                </a:cubicBezTo>
                <a:cubicBezTo>
                  <a:pt x="1488160" y="2640379"/>
                  <a:pt x="1486255" y="2607041"/>
                  <a:pt x="1488160" y="2573704"/>
                </a:cubicBezTo>
                <a:cubicBezTo>
                  <a:pt x="1489113" y="2551796"/>
                  <a:pt x="1491970" y="2528936"/>
                  <a:pt x="1497685" y="2507981"/>
                </a:cubicBezTo>
                <a:cubicBezTo>
                  <a:pt x="1500543" y="2497504"/>
                  <a:pt x="1511973" y="2480359"/>
                  <a:pt x="1519593" y="2480359"/>
                </a:cubicBezTo>
                <a:cubicBezTo>
                  <a:pt x="1552930" y="2480359"/>
                  <a:pt x="1560550" y="2455594"/>
                  <a:pt x="1573885" y="2434639"/>
                </a:cubicBezTo>
                <a:cubicBezTo>
                  <a:pt x="1581505" y="2422256"/>
                  <a:pt x="1589125" y="2409874"/>
                  <a:pt x="1599603" y="2400349"/>
                </a:cubicBezTo>
                <a:cubicBezTo>
                  <a:pt x="1639607" y="2367011"/>
                  <a:pt x="1656753" y="2322244"/>
                  <a:pt x="1662468" y="2271761"/>
                </a:cubicBezTo>
                <a:cubicBezTo>
                  <a:pt x="1668182" y="2223184"/>
                  <a:pt x="1685328" y="2175559"/>
                  <a:pt x="1671040" y="2126029"/>
                </a:cubicBezTo>
                <a:cubicBezTo>
                  <a:pt x="1670088" y="2121266"/>
                  <a:pt x="1671040" y="2116504"/>
                  <a:pt x="1671993" y="2111741"/>
                </a:cubicBezTo>
                <a:cubicBezTo>
                  <a:pt x="1686280" y="2062211"/>
                  <a:pt x="1697710" y="2010776"/>
                  <a:pt x="1708188" y="1960294"/>
                </a:cubicBezTo>
                <a:close/>
                <a:moveTo>
                  <a:pt x="284200" y="2927081"/>
                </a:moveTo>
                <a:cubicBezTo>
                  <a:pt x="297535" y="2890886"/>
                  <a:pt x="308965" y="2857549"/>
                  <a:pt x="321348" y="2824211"/>
                </a:cubicBezTo>
                <a:cubicBezTo>
                  <a:pt x="324205" y="2824211"/>
                  <a:pt x="327062" y="2824211"/>
                  <a:pt x="328968" y="2825164"/>
                </a:cubicBezTo>
                <a:cubicBezTo>
                  <a:pt x="331825" y="2859454"/>
                  <a:pt x="334683" y="2893744"/>
                  <a:pt x="337540" y="2930891"/>
                </a:cubicBezTo>
                <a:cubicBezTo>
                  <a:pt x="318490" y="2928986"/>
                  <a:pt x="303250" y="2928034"/>
                  <a:pt x="284200" y="2927081"/>
                </a:cubicBezTo>
                <a:close/>
                <a:moveTo>
                  <a:pt x="391833" y="2454641"/>
                </a:moveTo>
                <a:cubicBezTo>
                  <a:pt x="345160" y="2454641"/>
                  <a:pt x="303250" y="2454641"/>
                  <a:pt x="262293" y="2454641"/>
                </a:cubicBezTo>
                <a:cubicBezTo>
                  <a:pt x="246100" y="2407016"/>
                  <a:pt x="249910" y="2400349"/>
                  <a:pt x="288963" y="2388919"/>
                </a:cubicBezTo>
                <a:cubicBezTo>
                  <a:pt x="326110" y="2377489"/>
                  <a:pt x="360400" y="2380346"/>
                  <a:pt x="401358" y="2401301"/>
                </a:cubicBezTo>
                <a:cubicBezTo>
                  <a:pt x="398500" y="2421304"/>
                  <a:pt x="394690" y="2439401"/>
                  <a:pt x="391833" y="2454641"/>
                </a:cubicBezTo>
                <a:close/>
                <a:moveTo>
                  <a:pt x="422312" y="2628949"/>
                </a:moveTo>
                <a:cubicBezTo>
                  <a:pt x="419455" y="2603231"/>
                  <a:pt x="416598" y="2585134"/>
                  <a:pt x="414693" y="2566084"/>
                </a:cubicBezTo>
                <a:cubicBezTo>
                  <a:pt x="412787" y="2544176"/>
                  <a:pt x="409930" y="2522269"/>
                  <a:pt x="408978" y="2500361"/>
                </a:cubicBezTo>
                <a:cubicBezTo>
                  <a:pt x="408025" y="2489884"/>
                  <a:pt x="405168" y="2473691"/>
                  <a:pt x="410883" y="2468929"/>
                </a:cubicBezTo>
                <a:cubicBezTo>
                  <a:pt x="439458" y="2443211"/>
                  <a:pt x="439458" y="2407016"/>
                  <a:pt x="448030" y="2374631"/>
                </a:cubicBezTo>
                <a:cubicBezTo>
                  <a:pt x="449935" y="2457499"/>
                  <a:pt x="455650" y="2540366"/>
                  <a:pt x="422312" y="2628949"/>
                </a:cubicBezTo>
                <a:close/>
                <a:moveTo>
                  <a:pt x="814743" y="1037321"/>
                </a:moveTo>
                <a:cubicBezTo>
                  <a:pt x="811885" y="1037321"/>
                  <a:pt x="809027" y="1037321"/>
                  <a:pt x="806170" y="1037321"/>
                </a:cubicBezTo>
                <a:cubicBezTo>
                  <a:pt x="802360" y="977314"/>
                  <a:pt x="797598" y="917306"/>
                  <a:pt x="793788" y="857299"/>
                </a:cubicBezTo>
                <a:cubicBezTo>
                  <a:pt x="796645" y="856346"/>
                  <a:pt x="799502" y="855394"/>
                  <a:pt x="802360" y="854441"/>
                </a:cubicBezTo>
                <a:cubicBezTo>
                  <a:pt x="816648" y="869681"/>
                  <a:pt x="831888" y="884921"/>
                  <a:pt x="849033" y="903971"/>
                </a:cubicBezTo>
                <a:cubicBezTo>
                  <a:pt x="854748" y="895399"/>
                  <a:pt x="858558" y="889684"/>
                  <a:pt x="862368" y="883969"/>
                </a:cubicBezTo>
                <a:cubicBezTo>
                  <a:pt x="869988" y="875396"/>
                  <a:pt x="877608" y="865871"/>
                  <a:pt x="885227" y="857299"/>
                </a:cubicBezTo>
                <a:cubicBezTo>
                  <a:pt x="887133" y="858251"/>
                  <a:pt x="889990" y="860156"/>
                  <a:pt x="891895" y="861109"/>
                </a:cubicBezTo>
                <a:cubicBezTo>
                  <a:pt x="865225" y="920164"/>
                  <a:pt x="839508" y="978266"/>
                  <a:pt x="814743" y="1037321"/>
                </a:cubicBezTo>
                <a:close/>
                <a:moveTo>
                  <a:pt x="860463" y="883969"/>
                </a:moveTo>
                <a:cubicBezTo>
                  <a:pt x="813790" y="868729"/>
                  <a:pt x="803313" y="825866"/>
                  <a:pt x="796645" y="786814"/>
                </a:cubicBezTo>
                <a:cubicBezTo>
                  <a:pt x="789977" y="753476"/>
                  <a:pt x="795693" y="718234"/>
                  <a:pt x="795693" y="672514"/>
                </a:cubicBezTo>
                <a:cubicBezTo>
                  <a:pt x="837602" y="702041"/>
                  <a:pt x="870940" y="725854"/>
                  <a:pt x="901420" y="747761"/>
                </a:cubicBezTo>
                <a:cubicBezTo>
                  <a:pt x="886180" y="796339"/>
                  <a:pt x="873798" y="840154"/>
                  <a:pt x="860463" y="883969"/>
                </a:cubicBezTo>
                <a:close/>
                <a:moveTo>
                  <a:pt x="985240" y="1052561"/>
                </a:moveTo>
                <a:cubicBezTo>
                  <a:pt x="983335" y="1051609"/>
                  <a:pt x="981430" y="1051609"/>
                  <a:pt x="979525" y="1050656"/>
                </a:cubicBezTo>
                <a:cubicBezTo>
                  <a:pt x="976668" y="989696"/>
                  <a:pt x="973810" y="928736"/>
                  <a:pt x="970952" y="869681"/>
                </a:cubicBezTo>
                <a:cubicBezTo>
                  <a:pt x="979525" y="882064"/>
                  <a:pt x="988098" y="896351"/>
                  <a:pt x="999527" y="913496"/>
                </a:cubicBezTo>
                <a:cubicBezTo>
                  <a:pt x="1012863" y="903019"/>
                  <a:pt x="1024293" y="895399"/>
                  <a:pt x="1044295" y="880159"/>
                </a:cubicBezTo>
                <a:cubicBezTo>
                  <a:pt x="1022388" y="943024"/>
                  <a:pt x="1003338" y="997316"/>
                  <a:pt x="985240" y="1052561"/>
                </a:cubicBezTo>
                <a:close/>
                <a:moveTo>
                  <a:pt x="1001433" y="888731"/>
                </a:moveTo>
                <a:cubicBezTo>
                  <a:pt x="982383" y="845869"/>
                  <a:pt x="963333" y="804911"/>
                  <a:pt x="942377" y="758239"/>
                </a:cubicBezTo>
                <a:cubicBezTo>
                  <a:pt x="997623" y="715376"/>
                  <a:pt x="1050963" y="674419"/>
                  <a:pt x="1104303" y="632509"/>
                </a:cubicBezTo>
                <a:cubicBezTo>
                  <a:pt x="1124305" y="682039"/>
                  <a:pt x="1071918" y="815389"/>
                  <a:pt x="1001433" y="888731"/>
                </a:cubicBezTo>
                <a:close/>
                <a:moveTo>
                  <a:pt x="1510068" y="2456546"/>
                </a:moveTo>
                <a:cubicBezTo>
                  <a:pt x="1469110" y="2403206"/>
                  <a:pt x="1430057" y="2352724"/>
                  <a:pt x="1388148" y="2296526"/>
                </a:cubicBezTo>
                <a:cubicBezTo>
                  <a:pt x="1473873" y="2307004"/>
                  <a:pt x="1508163" y="2367011"/>
                  <a:pt x="1543405" y="2432734"/>
                </a:cubicBezTo>
                <a:cubicBezTo>
                  <a:pt x="1531023" y="2441306"/>
                  <a:pt x="1521498" y="2447974"/>
                  <a:pt x="1510068" y="245654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Planning CRM to Gain Consumers’ Adoption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669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5">
            <a:extLst>
              <a:ext uri="{FF2B5EF4-FFF2-40B4-BE49-F238E27FC236}">
                <a16:creationId xmlns:a16="http://schemas.microsoft.com/office/drawing/2014/main" xmlns="" id="{67B27A2A-FB18-45E4-A9CE-3325DDF3F039}"/>
              </a:ext>
            </a:extLst>
          </p:cNvPr>
          <p:cNvSpPr/>
          <p:nvPr/>
        </p:nvSpPr>
        <p:spPr>
          <a:xfrm>
            <a:off x="174273" y="1232696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63FF770-D07E-46E3-97C8-FA60C0FBC24F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4966026" y="3897639"/>
            <a:ext cx="1469475" cy="5553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091E1CB-AF1A-44F1-BCDF-A00FF26F1210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922759" y="3888189"/>
            <a:ext cx="1049096" cy="1352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AF2BB7B-E4D0-4096-AA3B-E5609030CBBB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966026" y="3340719"/>
            <a:ext cx="1469475" cy="5428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BECBF2F-C007-42B1-BB09-7A95EF1C1335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4954199" y="2552504"/>
            <a:ext cx="1017656" cy="13310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E16D446-9E8C-405B-BD09-6E062FB899BA}"/>
              </a:ext>
            </a:extLst>
          </p:cNvPr>
          <p:cNvSpPr/>
          <p:nvPr/>
        </p:nvSpPr>
        <p:spPr>
          <a:xfrm>
            <a:off x="3961015" y="3058367"/>
            <a:ext cx="1676936" cy="1676936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C47881-1B3D-4EDC-9D84-1BFDB488EDB2}"/>
              </a:ext>
            </a:extLst>
          </p:cNvPr>
          <p:cNvSpPr/>
          <p:nvPr/>
        </p:nvSpPr>
        <p:spPr>
          <a:xfrm>
            <a:off x="6435501" y="288248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141ED69-69D6-4DB7-BF68-54354C998A3D}"/>
              </a:ext>
            </a:extLst>
          </p:cNvPr>
          <p:cNvSpPr/>
          <p:nvPr/>
        </p:nvSpPr>
        <p:spPr>
          <a:xfrm>
            <a:off x="6435501" y="399472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6F34BD2-7E1B-465A-ADF3-1DB133917A7F}"/>
              </a:ext>
            </a:extLst>
          </p:cNvPr>
          <p:cNvSpPr/>
          <p:nvPr/>
        </p:nvSpPr>
        <p:spPr>
          <a:xfrm>
            <a:off x="5837642" y="5106953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D754A5-64F0-4C60-A78F-733E25A953EC}"/>
              </a:ext>
            </a:extLst>
          </p:cNvPr>
          <p:cNvSpPr txBox="1"/>
          <p:nvPr/>
        </p:nvSpPr>
        <p:spPr>
          <a:xfrm>
            <a:off x="6908254" y="1887796"/>
            <a:ext cx="387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Hedonic </a:t>
            </a:r>
            <a:r>
              <a:rPr lang="en-US" sz="2000" dirty="0"/>
              <a:t>products/ pleasure-oriented consumers' products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7514818" y="3005871"/>
            <a:ext cx="3871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Utilitarian products / goal-oriented consumer product  </a:t>
            </a: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4DC165-AC17-4BB5-9BC8-4E1F4B59A8DE}"/>
              </a:ext>
            </a:extLst>
          </p:cNvPr>
          <p:cNvSpPr txBox="1"/>
          <p:nvPr/>
        </p:nvSpPr>
        <p:spPr>
          <a:xfrm>
            <a:off x="7519638" y="4123946"/>
            <a:ext cx="4377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CRM is more effective with products perceived as hedonic than with those perceived as utilitarian (Chang, 2008, 2011; </a:t>
            </a:r>
            <a:r>
              <a:rPr lang="en-US" dirty="0" err="1"/>
              <a:t>Strahilevitz</a:t>
            </a:r>
            <a:r>
              <a:rPr lang="en-US" dirty="0"/>
              <a:t>, 1999; </a:t>
            </a:r>
            <a:r>
              <a:rPr lang="en-US" dirty="0" err="1"/>
              <a:t>Strahilevitz</a:t>
            </a:r>
            <a:r>
              <a:rPr lang="en-US" dirty="0"/>
              <a:t> and Myers, 1998)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1019C0A-7BB7-4700-9088-2A7F2C1B429C}"/>
              </a:ext>
            </a:extLst>
          </p:cNvPr>
          <p:cNvSpPr txBox="1"/>
          <p:nvPr/>
        </p:nvSpPr>
        <p:spPr>
          <a:xfrm>
            <a:off x="6908253" y="5678735"/>
            <a:ext cx="4708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 utilitarian (</a:t>
            </a:r>
            <a:r>
              <a:rPr lang="en-US" sz="2000" dirty="0" err="1"/>
              <a:t>Melero</a:t>
            </a:r>
            <a:r>
              <a:rPr lang="en-US" sz="2000" dirty="0"/>
              <a:t> &amp; </a:t>
            </a:r>
            <a:r>
              <a:rPr lang="en-US" sz="2000" dirty="0" err="1"/>
              <a:t>Montaner</a:t>
            </a:r>
            <a:r>
              <a:rPr lang="en-US" sz="2000" dirty="0"/>
              <a:t>, 2016; </a:t>
            </a:r>
            <a:r>
              <a:rPr lang="en-US" sz="2000" dirty="0" err="1"/>
              <a:t>Subrahmanyan</a:t>
            </a:r>
            <a:r>
              <a:rPr lang="en-US" sz="2000" dirty="0"/>
              <a:t>, 2004).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AD1B9BB-51BE-4865-A860-98AB6482DD28}"/>
              </a:ext>
            </a:extLst>
          </p:cNvPr>
          <p:cNvSpPr txBox="1"/>
          <p:nvPr/>
        </p:nvSpPr>
        <p:spPr>
          <a:xfrm>
            <a:off x="4101284" y="3838346"/>
            <a:ext cx="141637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Type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C9850C31-1B55-4A2C-8F02-F0B3BC9A6BA6}"/>
              </a:ext>
            </a:extLst>
          </p:cNvPr>
          <p:cNvSpPr/>
          <p:nvPr/>
        </p:nvSpPr>
        <p:spPr>
          <a:xfrm>
            <a:off x="4552638" y="331869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xmlns="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039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xmlns="" id="{1EA5E8E6-8A64-454D-A0D6-06B43824CD53}"/>
              </a:ext>
            </a:extLst>
          </p:cNvPr>
          <p:cNvSpPr/>
          <p:nvPr/>
        </p:nvSpPr>
        <p:spPr>
          <a:xfrm>
            <a:off x="6089057" y="208234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xmlns="" id="{EF14666D-D11A-4BFA-B51F-1AE936330814}"/>
              </a:ext>
            </a:extLst>
          </p:cNvPr>
          <p:cNvSpPr>
            <a:spLocks noChangeAspect="1"/>
          </p:cNvSpPr>
          <p:nvPr/>
        </p:nvSpPr>
        <p:spPr>
          <a:xfrm>
            <a:off x="6115773" y="541198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xmlns="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708194" y="425360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Planning CRM to Gain Consumers’ Adoption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xmlns="" id="{06B70A84-63C0-439E-842B-B5871DE2FE84}"/>
              </a:ext>
            </a:extLst>
          </p:cNvPr>
          <p:cNvSpPr/>
          <p:nvPr/>
        </p:nvSpPr>
        <p:spPr>
          <a:xfrm flipH="1">
            <a:off x="1444630" y="1473200"/>
            <a:ext cx="2400901" cy="4550218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2461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5">
            <a:extLst>
              <a:ext uri="{FF2B5EF4-FFF2-40B4-BE49-F238E27FC236}">
                <a16:creationId xmlns:a16="http://schemas.microsoft.com/office/drawing/2014/main" xmlns="" id="{67B27A2A-FB18-45E4-A9CE-3325DDF3F039}"/>
              </a:ext>
            </a:extLst>
          </p:cNvPr>
          <p:cNvSpPr/>
          <p:nvPr/>
        </p:nvSpPr>
        <p:spPr>
          <a:xfrm>
            <a:off x="72788" y="1219446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63FF770-D07E-46E3-97C8-FA60C0FBC24F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4966026" y="3897639"/>
            <a:ext cx="1469475" cy="5553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091E1CB-AF1A-44F1-BCDF-A00FF26F1210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922759" y="3888189"/>
            <a:ext cx="1049096" cy="1352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AF2BB7B-E4D0-4096-AA3B-E5609030CBBB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966026" y="3340719"/>
            <a:ext cx="1469475" cy="5428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BECBF2F-C007-42B1-BB09-7A95EF1C1335}"/>
              </a:ext>
            </a:extLst>
          </p:cNvPr>
          <p:cNvCxnSpPr>
            <a:cxnSpLocks/>
          </p:cNvCxnSpPr>
          <p:nvPr/>
        </p:nvCxnSpPr>
        <p:spPr>
          <a:xfrm flipV="1">
            <a:off x="4954199" y="2434435"/>
            <a:ext cx="1017656" cy="13310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E16D446-9E8C-405B-BD09-6E062FB899BA}"/>
              </a:ext>
            </a:extLst>
          </p:cNvPr>
          <p:cNvSpPr/>
          <p:nvPr/>
        </p:nvSpPr>
        <p:spPr>
          <a:xfrm>
            <a:off x="3961015" y="3058367"/>
            <a:ext cx="1676936" cy="1676936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C47881-1B3D-4EDC-9D84-1BFDB488EDB2}"/>
              </a:ext>
            </a:extLst>
          </p:cNvPr>
          <p:cNvSpPr/>
          <p:nvPr/>
        </p:nvSpPr>
        <p:spPr>
          <a:xfrm>
            <a:off x="6435501" y="288248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141ED69-69D6-4DB7-BF68-54354C998A3D}"/>
              </a:ext>
            </a:extLst>
          </p:cNvPr>
          <p:cNvSpPr/>
          <p:nvPr/>
        </p:nvSpPr>
        <p:spPr>
          <a:xfrm>
            <a:off x="6435501" y="399472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6F34BD2-7E1B-465A-ADF3-1DB133917A7F}"/>
              </a:ext>
            </a:extLst>
          </p:cNvPr>
          <p:cNvSpPr/>
          <p:nvPr/>
        </p:nvSpPr>
        <p:spPr>
          <a:xfrm>
            <a:off x="5837642" y="5106953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D754A5-64F0-4C60-A78F-733E25A953EC}"/>
              </a:ext>
            </a:extLst>
          </p:cNvPr>
          <p:cNvSpPr txBox="1"/>
          <p:nvPr/>
        </p:nvSpPr>
        <p:spPr>
          <a:xfrm>
            <a:off x="6893733" y="1438249"/>
            <a:ext cx="498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degree of similarity and compatibility that consumers perceive exists between a social cause being supported and the brand itself (Lafferty, 2007). </a:t>
            </a:r>
            <a:endParaRPr lang="en-US" b="1" u="sng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7503943" y="3058096"/>
            <a:ext cx="437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 between brand and cause may impact the success of the CRM strategy.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4DC165-AC17-4BB5-9BC8-4E1F4B59A8DE}"/>
              </a:ext>
            </a:extLst>
          </p:cNvPr>
          <p:cNvSpPr txBox="1"/>
          <p:nvPr/>
        </p:nvSpPr>
        <p:spPr>
          <a:xfrm>
            <a:off x="7519638" y="4123946"/>
            <a:ext cx="437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Functional-based fit occurs when the product or service of a sponsoring brand is used by beneficiaries of the cause.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1019C0A-7BB7-4700-9088-2A7F2C1B429C}"/>
              </a:ext>
            </a:extLst>
          </p:cNvPr>
          <p:cNvSpPr txBox="1"/>
          <p:nvPr/>
        </p:nvSpPr>
        <p:spPr>
          <a:xfrm>
            <a:off x="6908254" y="5427489"/>
            <a:ext cx="4708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Image-based fit occurs when the values of the brand are similar to the values of the cause regardless of the product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AD1B9BB-51BE-4865-A860-98AB6482DD28}"/>
              </a:ext>
            </a:extLst>
          </p:cNvPr>
          <p:cNvSpPr txBox="1"/>
          <p:nvPr/>
        </p:nvSpPr>
        <p:spPr>
          <a:xfrm>
            <a:off x="4028672" y="3789974"/>
            <a:ext cx="15566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Brand-Cause Fit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C9850C31-1B55-4A2C-8F02-F0B3BC9A6BA6}"/>
              </a:ext>
            </a:extLst>
          </p:cNvPr>
          <p:cNvSpPr/>
          <p:nvPr/>
        </p:nvSpPr>
        <p:spPr>
          <a:xfrm>
            <a:off x="4552638" y="331869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xmlns="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039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xmlns="" id="{1EA5E8E6-8A64-454D-A0D6-06B43824CD53}"/>
              </a:ext>
            </a:extLst>
          </p:cNvPr>
          <p:cNvSpPr/>
          <p:nvPr/>
        </p:nvSpPr>
        <p:spPr>
          <a:xfrm>
            <a:off x="6080119" y="211680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xmlns="" id="{EF14666D-D11A-4BFA-B51F-1AE936330814}"/>
              </a:ext>
            </a:extLst>
          </p:cNvPr>
          <p:cNvSpPr>
            <a:spLocks noChangeAspect="1"/>
          </p:cNvSpPr>
          <p:nvPr/>
        </p:nvSpPr>
        <p:spPr>
          <a:xfrm>
            <a:off x="6149708" y="537035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xmlns="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708194" y="425360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Planning CRM to Gain Consumers’ Adoption</a:t>
            </a:r>
            <a:br>
              <a:rPr lang="en-US" sz="3600" b="1" dirty="0"/>
            </a:br>
            <a:endParaRPr lang="en-US" sz="3600" b="1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EBECBF2F-C007-42B1-BB09-7A95EF1C1335}"/>
              </a:ext>
            </a:extLst>
          </p:cNvPr>
          <p:cNvCxnSpPr>
            <a:cxnSpLocks/>
          </p:cNvCxnSpPr>
          <p:nvPr/>
        </p:nvCxnSpPr>
        <p:spPr>
          <a:xfrm flipV="1">
            <a:off x="4768612" y="4752829"/>
            <a:ext cx="142618" cy="56125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B81854BC-4F94-40A5-B53F-824261E31C09}"/>
              </a:ext>
            </a:extLst>
          </p:cNvPr>
          <p:cNvSpPr/>
          <p:nvPr/>
        </p:nvSpPr>
        <p:spPr>
          <a:xfrm>
            <a:off x="4286801" y="5314079"/>
            <a:ext cx="795298" cy="6799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Block Arc 10">
            <a:extLst>
              <a:ext uri="{FF2B5EF4-FFF2-40B4-BE49-F238E27FC236}">
                <a16:creationId xmlns:a16="http://schemas.microsoft.com/office/drawing/2014/main" xmlns="" id="{1EA5E8E6-8A64-454D-A0D6-06B43824CD53}"/>
              </a:ext>
            </a:extLst>
          </p:cNvPr>
          <p:cNvSpPr/>
          <p:nvPr/>
        </p:nvSpPr>
        <p:spPr>
          <a:xfrm>
            <a:off x="4443404" y="55220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3826055" y="6105577"/>
            <a:ext cx="1759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or High fit? </a:t>
            </a:r>
          </a:p>
          <a:p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4D56E5E-311E-42A9-A687-21D265312CF8}"/>
              </a:ext>
            </a:extLst>
          </p:cNvPr>
          <p:cNvGrpSpPr/>
          <p:nvPr/>
        </p:nvGrpSpPr>
        <p:grpSpPr>
          <a:xfrm>
            <a:off x="1356153" y="3196939"/>
            <a:ext cx="1539438" cy="1251263"/>
            <a:chOff x="2676526" y="2041913"/>
            <a:chExt cx="3486148" cy="283356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AD805550-3DE9-474E-BC49-2622ED870C3E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70" name="Freeform 3">
                <a:extLst>
                  <a:ext uri="{FF2B5EF4-FFF2-40B4-BE49-F238E27FC236}">
                    <a16:creationId xmlns:a16="http://schemas.microsoft.com/office/drawing/2014/main" xmlns="" id="{0B85E2E6-0F56-4875-897E-187F3A3E54CE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1" name="Rounded Rectangle 4">
                <a:extLst>
                  <a:ext uri="{FF2B5EF4-FFF2-40B4-BE49-F238E27FC236}">
                    <a16:creationId xmlns:a16="http://schemas.microsoft.com/office/drawing/2014/main" xmlns="" id="{72305BE4-9DE5-4BE4-9C60-6EA8E614973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xmlns="" id="{278DCB10-874C-4D13-A7B1-7DF3F76842D1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ounded Rectangle 12">
                <a:extLst>
                  <a:ext uri="{FF2B5EF4-FFF2-40B4-BE49-F238E27FC236}">
                    <a16:creationId xmlns:a16="http://schemas.microsoft.com/office/drawing/2014/main" xmlns="" id="{8D8E2BE9-A70F-41D0-B3B4-153B071A530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Rounded Rectangle 13">
                <a:extLst>
                  <a:ext uri="{FF2B5EF4-FFF2-40B4-BE49-F238E27FC236}">
                    <a16:creationId xmlns:a16="http://schemas.microsoft.com/office/drawing/2014/main" xmlns="" id="{57145FAE-2CD6-4463-AD2E-B45961BEAB7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xmlns="" id="{F65B6D7C-0919-4E36-AEBD-9656452DDCBC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68DEC7E7-C221-4AF0-A8A5-BAE9DDC341E9}"/>
              </a:ext>
            </a:extLst>
          </p:cNvPr>
          <p:cNvGrpSpPr/>
          <p:nvPr/>
        </p:nvGrpSpPr>
        <p:grpSpPr>
          <a:xfrm>
            <a:off x="708076" y="2183416"/>
            <a:ext cx="2887593" cy="3213115"/>
            <a:chOff x="369152" y="1617134"/>
            <a:chExt cx="3546035" cy="3586857"/>
          </a:xfrm>
          <a:solidFill>
            <a:schemeClr val="accent1"/>
          </a:solidFill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FA06617D-5111-4313-8908-128A32C0165E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96" name="Rectangle 14">
                <a:extLst>
                  <a:ext uri="{FF2B5EF4-FFF2-40B4-BE49-F238E27FC236}">
                    <a16:creationId xmlns:a16="http://schemas.microsoft.com/office/drawing/2014/main" xmlns="" id="{825ACD2C-2E6E-4D00-A8E3-5C023733DC0D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Right Triangle 13">
                <a:extLst>
                  <a:ext uri="{FF2B5EF4-FFF2-40B4-BE49-F238E27FC236}">
                    <a16:creationId xmlns:a16="http://schemas.microsoft.com/office/drawing/2014/main" xmlns="" id="{8F52C962-61C7-458A-BA81-84A50155859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Rectangle 24">
                <a:extLst>
                  <a:ext uri="{FF2B5EF4-FFF2-40B4-BE49-F238E27FC236}">
                    <a16:creationId xmlns:a16="http://schemas.microsoft.com/office/drawing/2014/main" xmlns="" id="{B711835F-F0E9-47FA-90C8-8483437B069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Rectangle 41">
                <a:extLst>
                  <a:ext uri="{FF2B5EF4-FFF2-40B4-BE49-F238E27FC236}">
                    <a16:creationId xmlns:a16="http://schemas.microsoft.com/office/drawing/2014/main" xmlns="" id="{D05620D9-9E66-42C2-890C-42F23C41B04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Isosceles Triangle 3">
                <a:extLst>
                  <a:ext uri="{FF2B5EF4-FFF2-40B4-BE49-F238E27FC236}">
                    <a16:creationId xmlns:a16="http://schemas.microsoft.com/office/drawing/2014/main" xmlns="" id="{450632FD-5603-481F-A82D-C6CF18A469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F156AED3-AA8D-4841-8C0F-8395475A15C4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91" name="Rectangle 14">
                <a:extLst>
                  <a:ext uri="{FF2B5EF4-FFF2-40B4-BE49-F238E27FC236}">
                    <a16:creationId xmlns:a16="http://schemas.microsoft.com/office/drawing/2014/main" xmlns="" id="{413D5CBF-F9A2-41A2-917E-762F8936138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Right Triangle 13">
                <a:extLst>
                  <a:ext uri="{FF2B5EF4-FFF2-40B4-BE49-F238E27FC236}">
                    <a16:creationId xmlns:a16="http://schemas.microsoft.com/office/drawing/2014/main" xmlns="" id="{8186E39E-AEBF-4B8B-991F-F0ED5F1D4EB4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Rectangle 24">
                <a:extLst>
                  <a:ext uri="{FF2B5EF4-FFF2-40B4-BE49-F238E27FC236}">
                    <a16:creationId xmlns:a16="http://schemas.microsoft.com/office/drawing/2014/main" xmlns="" id="{F10FFD6D-C08B-4626-891A-73771D134F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Rectangle 41">
                <a:extLst>
                  <a:ext uri="{FF2B5EF4-FFF2-40B4-BE49-F238E27FC236}">
                    <a16:creationId xmlns:a16="http://schemas.microsoft.com/office/drawing/2014/main" xmlns="" id="{72ED4E9B-63ED-4190-BEDD-877560E7A17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Isosceles Triangle 3">
                <a:extLst>
                  <a:ext uri="{FF2B5EF4-FFF2-40B4-BE49-F238E27FC236}">
                    <a16:creationId xmlns:a16="http://schemas.microsoft.com/office/drawing/2014/main" xmlns="" id="{00729DBF-E583-4ED6-A2B2-96207918E4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C45FABE2-FCC8-47F3-97CF-A607124839B4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  <a:grpFill/>
          </p:grpSpPr>
          <p:sp>
            <p:nvSpPr>
              <p:cNvPr id="86" name="Rectangle 14">
                <a:extLst>
                  <a:ext uri="{FF2B5EF4-FFF2-40B4-BE49-F238E27FC236}">
                    <a16:creationId xmlns:a16="http://schemas.microsoft.com/office/drawing/2014/main" xmlns="" id="{B914DFEE-7442-4201-BC4C-7763B3DF67A0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Right Triangle 13">
                <a:extLst>
                  <a:ext uri="{FF2B5EF4-FFF2-40B4-BE49-F238E27FC236}">
                    <a16:creationId xmlns:a16="http://schemas.microsoft.com/office/drawing/2014/main" xmlns="" id="{DCDFBC73-5BA0-4288-A8CB-C9A6A66BFBF0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Rectangle 24">
                <a:extLst>
                  <a:ext uri="{FF2B5EF4-FFF2-40B4-BE49-F238E27FC236}">
                    <a16:creationId xmlns:a16="http://schemas.microsoft.com/office/drawing/2014/main" xmlns="" id="{5DE2F223-75D7-40A4-9612-2D7FBF13DB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ectangle 41">
                <a:extLst>
                  <a:ext uri="{FF2B5EF4-FFF2-40B4-BE49-F238E27FC236}">
                    <a16:creationId xmlns:a16="http://schemas.microsoft.com/office/drawing/2014/main" xmlns="" id="{D7723369-F1F6-4305-8E6D-AF81006176BF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Isosceles Triangle 3">
                <a:extLst>
                  <a:ext uri="{FF2B5EF4-FFF2-40B4-BE49-F238E27FC236}">
                    <a16:creationId xmlns:a16="http://schemas.microsoft.com/office/drawing/2014/main" xmlns="" id="{CA2FD652-E394-4362-B54D-7DF779B741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A2173AD3-B34A-49C2-B51C-2B5444FE8EEF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  <a:grpFill/>
          </p:grpSpPr>
          <p:sp>
            <p:nvSpPr>
              <p:cNvPr id="81" name="Rectangle 14">
                <a:extLst>
                  <a:ext uri="{FF2B5EF4-FFF2-40B4-BE49-F238E27FC236}">
                    <a16:creationId xmlns:a16="http://schemas.microsoft.com/office/drawing/2014/main" xmlns="" id="{EBA4AD5E-CF72-461D-A861-1DB742E6A037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Right Triangle 13">
                <a:extLst>
                  <a:ext uri="{FF2B5EF4-FFF2-40B4-BE49-F238E27FC236}">
                    <a16:creationId xmlns:a16="http://schemas.microsoft.com/office/drawing/2014/main" xmlns="" id="{FAF0C5CE-9CEB-4E84-9FBB-9D687F6685BC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Rectangle 24">
                <a:extLst>
                  <a:ext uri="{FF2B5EF4-FFF2-40B4-BE49-F238E27FC236}">
                    <a16:creationId xmlns:a16="http://schemas.microsoft.com/office/drawing/2014/main" xmlns="" id="{B8F18FFC-C28D-4374-97BD-B32B59A4A4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Rectangle 41">
                <a:extLst>
                  <a:ext uri="{FF2B5EF4-FFF2-40B4-BE49-F238E27FC236}">
                    <a16:creationId xmlns:a16="http://schemas.microsoft.com/office/drawing/2014/main" xmlns="" id="{30F42C7B-BB81-46D1-AF7A-A638CB585B8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Isosceles Triangle 3">
                <a:extLst>
                  <a:ext uri="{FF2B5EF4-FFF2-40B4-BE49-F238E27FC236}">
                    <a16:creationId xmlns:a16="http://schemas.microsoft.com/office/drawing/2014/main" xmlns="" id="{9A2920DE-5976-434C-9E7C-2D5D5FE8A79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0" name="Rectangle 14">
              <a:extLst>
                <a:ext uri="{FF2B5EF4-FFF2-40B4-BE49-F238E27FC236}">
                  <a16:creationId xmlns:a16="http://schemas.microsoft.com/office/drawing/2014/main" xmlns="" id="{5C00BC09-68AA-4BCC-BF5F-84E3B96E3C8E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237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5">
            <a:extLst>
              <a:ext uri="{FF2B5EF4-FFF2-40B4-BE49-F238E27FC236}">
                <a16:creationId xmlns:a16="http://schemas.microsoft.com/office/drawing/2014/main" xmlns="" id="{67B27A2A-FB18-45E4-A9CE-3325DDF3F039}"/>
              </a:ext>
            </a:extLst>
          </p:cNvPr>
          <p:cNvSpPr/>
          <p:nvPr/>
        </p:nvSpPr>
        <p:spPr>
          <a:xfrm>
            <a:off x="174273" y="1166051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63FF770-D07E-46E3-97C8-FA60C0FBC24F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4966026" y="3897639"/>
            <a:ext cx="1469475" cy="5553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091E1CB-AF1A-44F1-BCDF-A00FF26F1210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922759" y="3888189"/>
            <a:ext cx="1049096" cy="1352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AF2BB7B-E4D0-4096-AA3B-E5609030CBBB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5005891" y="3373270"/>
            <a:ext cx="1469475" cy="5428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BECBF2F-C007-42B1-BB09-7A95EF1C1335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4954199" y="2552504"/>
            <a:ext cx="1017656" cy="13310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E16D446-9E8C-405B-BD09-6E062FB899BA}"/>
              </a:ext>
            </a:extLst>
          </p:cNvPr>
          <p:cNvSpPr/>
          <p:nvPr/>
        </p:nvSpPr>
        <p:spPr>
          <a:xfrm>
            <a:off x="3961015" y="3058367"/>
            <a:ext cx="1676936" cy="1676936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C47881-1B3D-4EDC-9D84-1BFDB488EDB2}"/>
              </a:ext>
            </a:extLst>
          </p:cNvPr>
          <p:cNvSpPr/>
          <p:nvPr/>
        </p:nvSpPr>
        <p:spPr>
          <a:xfrm>
            <a:off x="6475366" y="2915037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141ED69-69D6-4DB7-BF68-54354C998A3D}"/>
              </a:ext>
            </a:extLst>
          </p:cNvPr>
          <p:cNvSpPr/>
          <p:nvPr/>
        </p:nvSpPr>
        <p:spPr>
          <a:xfrm>
            <a:off x="6435501" y="399472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6F34BD2-7E1B-465A-ADF3-1DB133917A7F}"/>
              </a:ext>
            </a:extLst>
          </p:cNvPr>
          <p:cNvSpPr/>
          <p:nvPr/>
        </p:nvSpPr>
        <p:spPr>
          <a:xfrm>
            <a:off x="5837642" y="5106953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D754A5-64F0-4C60-A78F-733E25A953EC}"/>
              </a:ext>
            </a:extLst>
          </p:cNvPr>
          <p:cNvSpPr txBox="1"/>
          <p:nvPr/>
        </p:nvSpPr>
        <p:spPr>
          <a:xfrm>
            <a:off x="7050933" y="1686673"/>
            <a:ext cx="498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Amount of contribution a consumer would add to the cause by product purchase (</a:t>
            </a:r>
            <a:r>
              <a:rPr lang="en-US" dirty="0" err="1"/>
              <a:t>Strahilevitz</a:t>
            </a:r>
            <a:r>
              <a:rPr lang="en-US" dirty="0"/>
              <a:t>, 1999; Henderson and Arora, 2010).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7574246" y="4049368"/>
            <a:ext cx="437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percentage of 5% and 25% were identified as the two most acceptable levels </a:t>
            </a:r>
            <a:r>
              <a:rPr lang="en-US" dirty="0" smtClean="0"/>
              <a:t>(</a:t>
            </a:r>
            <a:r>
              <a:rPr lang="en-US" dirty="0"/>
              <a:t>Chang, 2016).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4DC165-AC17-4BB5-9BC8-4E1F4B59A8DE}"/>
              </a:ext>
            </a:extLst>
          </p:cNvPr>
          <p:cNvSpPr txBox="1"/>
          <p:nvPr/>
        </p:nvSpPr>
        <p:spPr>
          <a:xfrm>
            <a:off x="6969452" y="5483193"/>
            <a:ext cx="437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of the donation can influence brand choice (</a:t>
            </a:r>
            <a:r>
              <a:rPr lang="en-US" dirty="0" err="1"/>
              <a:t>Pracejus</a:t>
            </a:r>
            <a:r>
              <a:rPr lang="en-US" dirty="0"/>
              <a:t> et al., 2003).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AD1B9BB-51BE-4865-A860-98AB6482DD28}"/>
              </a:ext>
            </a:extLst>
          </p:cNvPr>
          <p:cNvSpPr txBox="1"/>
          <p:nvPr/>
        </p:nvSpPr>
        <p:spPr>
          <a:xfrm>
            <a:off x="4028672" y="3789974"/>
            <a:ext cx="15566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Donation Magnitude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C9850C31-1B55-4A2C-8F02-F0B3BC9A6BA6}"/>
              </a:ext>
            </a:extLst>
          </p:cNvPr>
          <p:cNvSpPr/>
          <p:nvPr/>
        </p:nvSpPr>
        <p:spPr>
          <a:xfrm>
            <a:off x="4552638" y="331869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xmlns="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039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xmlns="" id="{1EA5E8E6-8A64-454D-A0D6-06B43824CD53}"/>
              </a:ext>
            </a:extLst>
          </p:cNvPr>
          <p:cNvSpPr/>
          <p:nvPr/>
        </p:nvSpPr>
        <p:spPr>
          <a:xfrm>
            <a:off x="6089057" y="208234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xmlns="" id="{EF14666D-D11A-4BFA-B51F-1AE936330814}"/>
              </a:ext>
            </a:extLst>
          </p:cNvPr>
          <p:cNvSpPr>
            <a:spLocks noChangeAspect="1"/>
          </p:cNvSpPr>
          <p:nvPr/>
        </p:nvSpPr>
        <p:spPr>
          <a:xfrm>
            <a:off x="6115773" y="541198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xmlns="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708194" y="425360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Planning </a:t>
            </a:r>
            <a:r>
              <a:rPr lang="en-US" sz="3600" b="1" dirty="0"/>
              <a:t>CRM to Gain Consumers’ Adoption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286504" y="6351482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High or Low Magnitude?</a:t>
            </a:r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AF2BB7B-E4D0-4096-AA3B-E5609030CBBB}"/>
              </a:ext>
            </a:extLst>
          </p:cNvPr>
          <p:cNvCxnSpPr>
            <a:cxnSpLocks/>
          </p:cNvCxnSpPr>
          <p:nvPr/>
        </p:nvCxnSpPr>
        <p:spPr>
          <a:xfrm flipV="1">
            <a:off x="4700479" y="4751242"/>
            <a:ext cx="50124" cy="86768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1C47881-1B3D-4EDC-9D84-1BFDB488EDB2}"/>
              </a:ext>
            </a:extLst>
          </p:cNvPr>
          <p:cNvSpPr/>
          <p:nvPr/>
        </p:nvSpPr>
        <p:spPr>
          <a:xfrm>
            <a:off x="4267308" y="5557606"/>
            <a:ext cx="797653" cy="7424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xmlns="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4468135" y="581101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7504366" y="3104512"/>
            <a:ext cx="4229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Percentage of profit, or percentage of the price?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EA6C647-8BBA-4D3F-ADEA-9D7B233F4BCA}"/>
              </a:ext>
            </a:extLst>
          </p:cNvPr>
          <p:cNvGrpSpPr/>
          <p:nvPr/>
        </p:nvGrpSpPr>
        <p:grpSpPr>
          <a:xfrm>
            <a:off x="879154" y="1615522"/>
            <a:ext cx="2250102" cy="4407896"/>
            <a:chOff x="8806864" y="1668164"/>
            <a:chExt cx="2250102" cy="3927083"/>
          </a:xfrm>
        </p:grpSpPr>
        <p:grpSp>
          <p:nvGrpSpPr>
            <p:cNvPr id="46" name="그룹 48">
              <a:extLst>
                <a:ext uri="{FF2B5EF4-FFF2-40B4-BE49-F238E27FC236}">
                  <a16:creationId xmlns:a16="http://schemas.microsoft.com/office/drawing/2014/main" xmlns="" id="{EB24B5CC-977A-43F8-9D0F-8080124846BB}"/>
                </a:ext>
              </a:extLst>
            </p:cNvPr>
            <p:cNvGrpSpPr/>
            <p:nvPr/>
          </p:nvGrpSpPr>
          <p:grpSpPr>
            <a:xfrm>
              <a:off x="8806864" y="1668164"/>
              <a:ext cx="2250102" cy="3927083"/>
              <a:chOff x="6900650" y="1819712"/>
              <a:chExt cx="1858036" cy="3242814"/>
            </a:xfrm>
          </p:grpSpPr>
          <p:grpSp>
            <p:nvGrpSpPr>
              <p:cNvPr id="48" name="그룹 22">
                <a:extLst>
                  <a:ext uri="{FF2B5EF4-FFF2-40B4-BE49-F238E27FC236}">
                    <a16:creationId xmlns:a16="http://schemas.microsoft.com/office/drawing/2014/main" xmlns="" id="{E963F77C-F067-49BD-86D7-1E12754BC3B3}"/>
                  </a:ext>
                </a:extLst>
              </p:cNvPr>
              <p:cNvGrpSpPr/>
              <p:nvPr/>
            </p:nvGrpSpPr>
            <p:grpSpPr>
              <a:xfrm>
                <a:off x="7215127" y="3101758"/>
                <a:ext cx="1271173" cy="1960768"/>
                <a:chOff x="7311137" y="4298740"/>
                <a:chExt cx="1360941" cy="1965858"/>
              </a:xfrm>
            </p:grpSpPr>
            <p:grpSp>
              <p:nvGrpSpPr>
                <p:cNvPr id="55" name="그룹 23">
                  <a:extLst>
                    <a:ext uri="{FF2B5EF4-FFF2-40B4-BE49-F238E27FC236}">
                      <a16:creationId xmlns:a16="http://schemas.microsoft.com/office/drawing/2014/main" xmlns="" id="{6B727ED9-E67B-417C-B5B3-97B25B90CEB2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7521194" y="5284915"/>
                  <a:chExt cx="1137987" cy="979683"/>
                </a:xfrm>
              </p:grpSpPr>
              <p:grpSp>
                <p:nvGrpSpPr>
                  <p:cNvPr id="61" name="Group 7">
                    <a:extLst>
                      <a:ext uri="{FF2B5EF4-FFF2-40B4-BE49-F238E27FC236}">
                        <a16:creationId xmlns:a16="http://schemas.microsoft.com/office/drawing/2014/main" xmlns="" id="{13F76F55-5BBA-40D6-B72C-F920E266C1AF}"/>
                      </a:ext>
                    </a:extLst>
                  </p:cNvPr>
                  <p:cNvGrpSpPr/>
                  <p:nvPr/>
                </p:nvGrpSpPr>
                <p:grpSpPr>
                  <a:xfrm>
                    <a:off x="7521194" y="5284915"/>
                    <a:ext cx="1137987" cy="979683"/>
                    <a:chOff x="5580112" y="4160675"/>
                    <a:chExt cx="2016224" cy="1735751"/>
                  </a:xfrm>
                </p:grpSpPr>
                <p:sp>
                  <p:nvSpPr>
                    <p:cNvPr id="63" name="Trapezoid 1">
                      <a:extLst>
                        <a:ext uri="{FF2B5EF4-FFF2-40B4-BE49-F238E27FC236}">
                          <a16:creationId xmlns:a16="http://schemas.microsoft.com/office/drawing/2014/main" xmlns="" id="{00A4E189-36E2-48B3-822A-BB3DCBE1FCF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96136" y="4653136"/>
                      <a:ext cx="1584176" cy="1243290"/>
                    </a:xfrm>
                    <a:custGeom>
                      <a:avLst/>
                      <a:gdLst>
                        <a:gd name="connsiteX0" fmla="*/ 0 w 1584176"/>
                        <a:gd name="connsiteY0" fmla="*/ 1216152 h 1216152"/>
                        <a:gd name="connsiteX1" fmla="*/ 304038 w 1584176"/>
                        <a:gd name="connsiteY1" fmla="*/ 0 h 1216152"/>
                        <a:gd name="connsiteX2" fmla="*/ 1280138 w 1584176"/>
                        <a:gd name="connsiteY2" fmla="*/ 0 h 1216152"/>
                        <a:gd name="connsiteX3" fmla="*/ 1584176 w 1584176"/>
                        <a:gd name="connsiteY3" fmla="*/ 1216152 h 1216152"/>
                        <a:gd name="connsiteX4" fmla="*/ 0 w 1584176"/>
                        <a:gd name="connsiteY4" fmla="*/ 1216152 h 1216152"/>
                        <a:gd name="connsiteX0" fmla="*/ 0 w 1584176"/>
                        <a:gd name="connsiteY0" fmla="*/ 1235792 h 1235792"/>
                        <a:gd name="connsiteX1" fmla="*/ 304038 w 1584176"/>
                        <a:gd name="connsiteY1" fmla="*/ 19640 h 1235792"/>
                        <a:gd name="connsiteX2" fmla="*/ 1280138 w 1584176"/>
                        <a:gd name="connsiteY2" fmla="*/ 19640 h 1235792"/>
                        <a:gd name="connsiteX3" fmla="*/ 1584176 w 1584176"/>
                        <a:gd name="connsiteY3" fmla="*/ 1235792 h 1235792"/>
                        <a:gd name="connsiteX4" fmla="*/ 0 w 1584176"/>
                        <a:gd name="connsiteY4" fmla="*/ 1235792 h 1235792"/>
                        <a:gd name="connsiteX0" fmla="*/ 0 w 1584176"/>
                        <a:gd name="connsiteY0" fmla="*/ 1243290 h 1243290"/>
                        <a:gd name="connsiteX1" fmla="*/ 304038 w 1584176"/>
                        <a:gd name="connsiteY1" fmla="*/ 27138 h 1243290"/>
                        <a:gd name="connsiteX2" fmla="*/ 1280138 w 1584176"/>
                        <a:gd name="connsiteY2" fmla="*/ 27138 h 1243290"/>
                        <a:gd name="connsiteX3" fmla="*/ 1584176 w 1584176"/>
                        <a:gd name="connsiteY3" fmla="*/ 1243290 h 1243290"/>
                        <a:gd name="connsiteX4" fmla="*/ 0 w 1584176"/>
                        <a:gd name="connsiteY4" fmla="*/ 1243290 h 1243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1243290">
                          <a:moveTo>
                            <a:pt x="0" y="1243290"/>
                          </a:moveTo>
                          <a:lnTo>
                            <a:pt x="304038" y="27138"/>
                          </a:lnTo>
                          <a:cubicBezTo>
                            <a:pt x="629405" y="-57"/>
                            <a:pt x="941174" y="-17053"/>
                            <a:pt x="1280138" y="27138"/>
                          </a:cubicBezTo>
                          <a:lnTo>
                            <a:pt x="1584176" y="1243290"/>
                          </a:lnTo>
                          <a:lnTo>
                            <a:pt x="0" y="124329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4" name="Trapezoid 6">
                      <a:extLst>
                        <a:ext uri="{FF2B5EF4-FFF2-40B4-BE49-F238E27FC236}">
                          <a16:creationId xmlns:a16="http://schemas.microsoft.com/office/drawing/2014/main" xmlns="" id="{0A67A1DD-D64C-4A3A-BBAB-D8448424F19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80112" y="4312147"/>
                      <a:ext cx="2016224" cy="471979"/>
                    </a:xfrm>
                    <a:custGeom>
                      <a:avLst/>
                      <a:gdLst>
                        <a:gd name="connsiteX0" fmla="*/ 0 w 2016224"/>
                        <a:gd name="connsiteY0" fmla="*/ 360040 h 360040"/>
                        <a:gd name="connsiteX1" fmla="*/ 128109 w 2016224"/>
                        <a:gd name="connsiteY1" fmla="*/ 0 h 360040"/>
                        <a:gd name="connsiteX2" fmla="*/ 1888115 w 2016224"/>
                        <a:gd name="connsiteY2" fmla="*/ 0 h 360040"/>
                        <a:gd name="connsiteX3" fmla="*/ 2016224 w 2016224"/>
                        <a:gd name="connsiteY3" fmla="*/ 360040 h 360040"/>
                        <a:gd name="connsiteX4" fmla="*/ 0 w 2016224"/>
                        <a:gd name="connsiteY4" fmla="*/ 360040 h 360040"/>
                        <a:gd name="connsiteX0" fmla="*/ 0 w 2016224"/>
                        <a:gd name="connsiteY0" fmla="*/ 431046 h 431046"/>
                        <a:gd name="connsiteX1" fmla="*/ 128109 w 2016224"/>
                        <a:gd name="connsiteY1" fmla="*/ 71006 h 431046"/>
                        <a:gd name="connsiteX2" fmla="*/ 1888115 w 2016224"/>
                        <a:gd name="connsiteY2" fmla="*/ 71006 h 431046"/>
                        <a:gd name="connsiteX3" fmla="*/ 2016224 w 2016224"/>
                        <a:gd name="connsiteY3" fmla="*/ 431046 h 431046"/>
                        <a:gd name="connsiteX4" fmla="*/ 0 w 2016224"/>
                        <a:gd name="connsiteY4" fmla="*/ 431046 h 431046"/>
                        <a:gd name="connsiteX0" fmla="*/ 0 w 2016224"/>
                        <a:gd name="connsiteY0" fmla="*/ 458241 h 458241"/>
                        <a:gd name="connsiteX1" fmla="*/ 128109 w 2016224"/>
                        <a:gd name="connsiteY1" fmla="*/ 98201 h 458241"/>
                        <a:gd name="connsiteX2" fmla="*/ 1888115 w 2016224"/>
                        <a:gd name="connsiteY2" fmla="*/ 98201 h 458241"/>
                        <a:gd name="connsiteX3" fmla="*/ 2016224 w 2016224"/>
                        <a:gd name="connsiteY3" fmla="*/ 458241 h 458241"/>
                        <a:gd name="connsiteX4" fmla="*/ 0 w 2016224"/>
                        <a:gd name="connsiteY4" fmla="*/ 458241 h 458241"/>
                        <a:gd name="connsiteX0" fmla="*/ 0 w 2016224"/>
                        <a:gd name="connsiteY0" fmla="*/ 465296 h 465296"/>
                        <a:gd name="connsiteX1" fmla="*/ 128109 w 2016224"/>
                        <a:gd name="connsiteY1" fmla="*/ 105256 h 465296"/>
                        <a:gd name="connsiteX2" fmla="*/ 1888115 w 2016224"/>
                        <a:gd name="connsiteY2" fmla="*/ 105256 h 465296"/>
                        <a:gd name="connsiteX3" fmla="*/ 2016224 w 2016224"/>
                        <a:gd name="connsiteY3" fmla="*/ 465296 h 465296"/>
                        <a:gd name="connsiteX4" fmla="*/ 0 w 2016224"/>
                        <a:gd name="connsiteY4" fmla="*/ 465296 h 465296"/>
                        <a:gd name="connsiteX0" fmla="*/ 0 w 2016224"/>
                        <a:gd name="connsiteY0" fmla="*/ 471979 h 471979"/>
                        <a:gd name="connsiteX1" fmla="*/ 128109 w 2016224"/>
                        <a:gd name="connsiteY1" fmla="*/ 111939 h 471979"/>
                        <a:gd name="connsiteX2" fmla="*/ 1888115 w 2016224"/>
                        <a:gd name="connsiteY2" fmla="*/ 111939 h 471979"/>
                        <a:gd name="connsiteX3" fmla="*/ 2016224 w 2016224"/>
                        <a:gd name="connsiteY3" fmla="*/ 471979 h 471979"/>
                        <a:gd name="connsiteX4" fmla="*/ 0 w 2016224"/>
                        <a:gd name="connsiteY4" fmla="*/ 471979 h 471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6224" h="471979">
                          <a:moveTo>
                            <a:pt x="0" y="471979"/>
                          </a:moveTo>
                          <a:lnTo>
                            <a:pt x="128109" y="111939"/>
                          </a:lnTo>
                          <a:cubicBezTo>
                            <a:pt x="572010" y="-7034"/>
                            <a:pt x="1260655" y="-64822"/>
                            <a:pt x="1888115" y="111939"/>
                          </a:cubicBezTo>
                          <a:lnTo>
                            <a:pt x="2016224" y="471979"/>
                          </a:lnTo>
                          <a:lnTo>
                            <a:pt x="0" y="471979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5" name="Oval 5">
                      <a:extLst>
                        <a:ext uri="{FF2B5EF4-FFF2-40B4-BE49-F238E27FC236}">
                          <a16:creationId xmlns:a16="http://schemas.microsoft.com/office/drawing/2014/main" xmlns="" id="{D1557F54-B355-483D-833C-49BA7CE24A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0223" y="4160675"/>
                      <a:ext cx="2016000" cy="302944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62" name="Chord 23">
                    <a:extLst>
                      <a:ext uri="{FF2B5EF4-FFF2-40B4-BE49-F238E27FC236}">
                        <a16:creationId xmlns:a16="http://schemas.microsoft.com/office/drawing/2014/main" xmlns="" id="{406AFDF1-B90C-4784-A177-E636CEECEC35}"/>
                      </a:ext>
                    </a:extLst>
                  </p:cNvPr>
                  <p:cNvSpPr/>
                  <p:nvPr/>
                </p:nvSpPr>
                <p:spPr>
                  <a:xfrm>
                    <a:off x="7788585" y="5306768"/>
                    <a:ext cx="578589" cy="141955"/>
                  </a:xfrm>
                  <a:custGeom>
                    <a:avLst/>
                    <a:gdLst>
                      <a:gd name="connsiteX0" fmla="*/ 115433 w 914400"/>
                      <a:gd name="connsiteY0" fmla="*/ 153510 h 914400"/>
                      <a:gd name="connsiteX1" fmla="*/ 462323 w 914400"/>
                      <a:gd name="connsiteY1" fmla="*/ 28 h 914400"/>
                      <a:gd name="connsiteX2" fmla="*/ 805686 w 914400"/>
                      <a:gd name="connsiteY2" fmla="*/ 161244 h 914400"/>
                      <a:gd name="connsiteX3" fmla="*/ 115433 w 914400"/>
                      <a:gd name="connsiteY3" fmla="*/ 153510 h 914400"/>
                      <a:gd name="connsiteX0" fmla="*/ 0 w 723591"/>
                      <a:gd name="connsiteY0" fmla="*/ 177315 h 177532"/>
                      <a:gd name="connsiteX1" fmla="*/ 380228 w 723591"/>
                      <a:gd name="connsiteY1" fmla="*/ 21 h 177532"/>
                      <a:gd name="connsiteX2" fmla="*/ 723591 w 723591"/>
                      <a:gd name="connsiteY2" fmla="*/ 161237 h 177532"/>
                      <a:gd name="connsiteX3" fmla="*/ 0 w 723591"/>
                      <a:gd name="connsiteY3" fmla="*/ 177315 h 177532"/>
                      <a:gd name="connsiteX0" fmla="*/ 0 w 759310"/>
                      <a:gd name="connsiteY0" fmla="*/ 177315 h 185049"/>
                      <a:gd name="connsiteX1" fmla="*/ 380228 w 759310"/>
                      <a:gd name="connsiteY1" fmla="*/ 21 h 185049"/>
                      <a:gd name="connsiteX2" fmla="*/ 759310 w 759310"/>
                      <a:gd name="connsiteY2" fmla="*/ 185049 h 185049"/>
                      <a:gd name="connsiteX3" fmla="*/ 0 w 759310"/>
                      <a:gd name="connsiteY3" fmla="*/ 177315 h 185049"/>
                      <a:gd name="connsiteX0" fmla="*/ 0 w 759310"/>
                      <a:gd name="connsiteY0" fmla="*/ 177315 h 188144"/>
                      <a:gd name="connsiteX1" fmla="*/ 380228 w 759310"/>
                      <a:gd name="connsiteY1" fmla="*/ 21 h 188144"/>
                      <a:gd name="connsiteX2" fmla="*/ 759310 w 759310"/>
                      <a:gd name="connsiteY2" fmla="*/ 185049 h 188144"/>
                      <a:gd name="connsiteX3" fmla="*/ 0 w 759310"/>
                      <a:gd name="connsiteY3" fmla="*/ 177315 h 188144"/>
                      <a:gd name="connsiteX0" fmla="*/ 0 w 759310"/>
                      <a:gd name="connsiteY0" fmla="*/ 177315 h 191233"/>
                      <a:gd name="connsiteX1" fmla="*/ 380228 w 759310"/>
                      <a:gd name="connsiteY1" fmla="*/ 21 h 191233"/>
                      <a:gd name="connsiteX2" fmla="*/ 759310 w 759310"/>
                      <a:gd name="connsiteY2" fmla="*/ 185049 h 191233"/>
                      <a:gd name="connsiteX3" fmla="*/ 0 w 759310"/>
                      <a:gd name="connsiteY3" fmla="*/ 177315 h 191233"/>
                      <a:gd name="connsiteX0" fmla="*/ 0 w 759310"/>
                      <a:gd name="connsiteY0" fmla="*/ 177315 h 187572"/>
                      <a:gd name="connsiteX1" fmla="*/ 380228 w 759310"/>
                      <a:gd name="connsiteY1" fmla="*/ 21 h 187572"/>
                      <a:gd name="connsiteX2" fmla="*/ 759310 w 759310"/>
                      <a:gd name="connsiteY2" fmla="*/ 177905 h 187572"/>
                      <a:gd name="connsiteX3" fmla="*/ 0 w 759310"/>
                      <a:gd name="connsiteY3" fmla="*/ 177315 h 187572"/>
                      <a:gd name="connsiteX0" fmla="*/ 0 w 768835"/>
                      <a:gd name="connsiteY0" fmla="*/ 177315 h 188632"/>
                      <a:gd name="connsiteX1" fmla="*/ 380228 w 768835"/>
                      <a:gd name="connsiteY1" fmla="*/ 21 h 188632"/>
                      <a:gd name="connsiteX2" fmla="*/ 768835 w 768835"/>
                      <a:gd name="connsiteY2" fmla="*/ 180287 h 188632"/>
                      <a:gd name="connsiteX3" fmla="*/ 0 w 768835"/>
                      <a:gd name="connsiteY3" fmla="*/ 177315 h 1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835" h="188632">
                        <a:moveTo>
                          <a:pt x="0" y="177315"/>
                        </a:moveTo>
                        <a:cubicBezTo>
                          <a:pt x="87950" y="78338"/>
                          <a:pt x="247828" y="-1462"/>
                          <a:pt x="380228" y="21"/>
                        </a:cubicBezTo>
                        <a:cubicBezTo>
                          <a:pt x="512627" y="1505"/>
                          <a:pt x="683125" y="79364"/>
                          <a:pt x="768835" y="180287"/>
                        </a:cubicBezTo>
                        <a:cubicBezTo>
                          <a:pt x="513351" y="189616"/>
                          <a:pt x="257866" y="194180"/>
                          <a:pt x="0" y="17731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6" name="그룹 24">
                  <a:extLst>
                    <a:ext uri="{FF2B5EF4-FFF2-40B4-BE49-F238E27FC236}">
                      <a16:creationId xmlns:a16="http://schemas.microsoft.com/office/drawing/2014/main" xmlns="" id="{B76BB8A9-6474-4A9B-A317-9D342B8691EB}"/>
                    </a:ext>
                  </a:extLst>
                </p:cNvPr>
                <p:cNvGrpSpPr/>
                <p:nvPr/>
              </p:nvGrpSpPr>
              <p:grpSpPr>
                <a:xfrm>
                  <a:off x="7311137" y="4298740"/>
                  <a:ext cx="1360941" cy="1039848"/>
                  <a:chOff x="7311137" y="4298740"/>
                  <a:chExt cx="1360941" cy="1039848"/>
                </a:xfrm>
              </p:grpSpPr>
              <p:sp>
                <p:nvSpPr>
                  <p:cNvPr id="57" name="Freeform 9">
                    <a:extLst>
                      <a:ext uri="{FF2B5EF4-FFF2-40B4-BE49-F238E27FC236}">
                        <a16:creationId xmlns:a16="http://schemas.microsoft.com/office/drawing/2014/main" xmlns="" id="{54E36E41-E1D1-4A25-94AE-978AE3FC424C}"/>
                      </a:ext>
                    </a:extLst>
                  </p:cNvPr>
                  <p:cNvSpPr/>
                  <p:nvPr/>
                </p:nvSpPr>
                <p:spPr>
                  <a:xfrm>
                    <a:off x="7967244" y="4298740"/>
                    <a:ext cx="165150" cy="1039848"/>
                  </a:xfrm>
                  <a:custGeom>
                    <a:avLst/>
                    <a:gdLst>
                      <a:gd name="connsiteX0" fmla="*/ 171450 w 323850"/>
                      <a:gd name="connsiteY0" fmla="*/ 28575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71450 w 323850"/>
                      <a:gd name="connsiteY9" fmla="*/ 28575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76225 w 323850"/>
                      <a:gd name="connsiteY7" fmla="*/ 0 h 2152650"/>
                      <a:gd name="connsiteX8" fmla="*/ 167117 w 323850"/>
                      <a:gd name="connsiteY8" fmla="*/ 2573 h 2152650"/>
                      <a:gd name="connsiteX0" fmla="*/ 167117 w 327783"/>
                      <a:gd name="connsiteY0" fmla="*/ 2573 h 2152650"/>
                      <a:gd name="connsiteX1" fmla="*/ 152400 w 327783"/>
                      <a:gd name="connsiteY1" fmla="*/ 647700 h 2152650"/>
                      <a:gd name="connsiteX2" fmla="*/ 0 w 327783"/>
                      <a:gd name="connsiteY2" fmla="*/ 1457325 h 2152650"/>
                      <a:gd name="connsiteX3" fmla="*/ 180975 w 327783"/>
                      <a:gd name="connsiteY3" fmla="*/ 2152650 h 2152650"/>
                      <a:gd name="connsiteX4" fmla="*/ 323850 w 327783"/>
                      <a:gd name="connsiteY4" fmla="*/ 2066925 h 2152650"/>
                      <a:gd name="connsiteX5" fmla="*/ 161925 w 327783"/>
                      <a:gd name="connsiteY5" fmla="*/ 1419225 h 2152650"/>
                      <a:gd name="connsiteX6" fmla="*/ 295275 w 327783"/>
                      <a:gd name="connsiteY6" fmla="*/ 628650 h 2152650"/>
                      <a:gd name="connsiteX7" fmla="*/ 276225 w 327783"/>
                      <a:gd name="connsiteY7" fmla="*/ 0 h 2152650"/>
                      <a:gd name="connsiteX8" fmla="*/ 167117 w 327783"/>
                      <a:gd name="connsiteY8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78793 w 361458"/>
                      <a:gd name="connsiteY0" fmla="*/ 2573 h 2152650"/>
                      <a:gd name="connsiteX1" fmla="*/ 164076 w 361458"/>
                      <a:gd name="connsiteY1" fmla="*/ 647700 h 2152650"/>
                      <a:gd name="connsiteX2" fmla="*/ 11676 w 361458"/>
                      <a:gd name="connsiteY2" fmla="*/ 1457325 h 2152650"/>
                      <a:gd name="connsiteX3" fmla="*/ 192651 w 361458"/>
                      <a:gd name="connsiteY3" fmla="*/ 2152650 h 2152650"/>
                      <a:gd name="connsiteX4" fmla="*/ 335526 w 361458"/>
                      <a:gd name="connsiteY4" fmla="*/ 2066925 h 2152650"/>
                      <a:gd name="connsiteX5" fmla="*/ 173601 w 361458"/>
                      <a:gd name="connsiteY5" fmla="*/ 1419225 h 2152650"/>
                      <a:gd name="connsiteX6" fmla="*/ 306951 w 361458"/>
                      <a:gd name="connsiteY6" fmla="*/ 628650 h 2152650"/>
                      <a:gd name="connsiteX7" fmla="*/ 360986 w 361458"/>
                      <a:gd name="connsiteY7" fmla="*/ 216050 h 2152650"/>
                      <a:gd name="connsiteX8" fmla="*/ 287901 w 361458"/>
                      <a:gd name="connsiteY8" fmla="*/ 0 h 2152650"/>
                      <a:gd name="connsiteX9" fmla="*/ 178793 w 361458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35526 w 361849"/>
                      <a:gd name="connsiteY4" fmla="*/ 2066925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61528 w 361849"/>
                      <a:gd name="connsiteY4" fmla="*/ 2131929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528"/>
                      <a:gd name="connsiteY0" fmla="*/ 2573 h 2152650"/>
                      <a:gd name="connsiteX1" fmla="*/ 164076 w 361528"/>
                      <a:gd name="connsiteY1" fmla="*/ 647700 h 2152650"/>
                      <a:gd name="connsiteX2" fmla="*/ 11676 w 361528"/>
                      <a:gd name="connsiteY2" fmla="*/ 1457325 h 2152650"/>
                      <a:gd name="connsiteX3" fmla="*/ 192651 w 361528"/>
                      <a:gd name="connsiteY3" fmla="*/ 2152650 h 2152650"/>
                      <a:gd name="connsiteX4" fmla="*/ 361528 w 361528"/>
                      <a:gd name="connsiteY4" fmla="*/ 2131929 h 2152650"/>
                      <a:gd name="connsiteX5" fmla="*/ 173601 w 361528"/>
                      <a:gd name="connsiteY5" fmla="*/ 1419225 h 2152650"/>
                      <a:gd name="connsiteX6" fmla="*/ 315618 w 361528"/>
                      <a:gd name="connsiteY6" fmla="*/ 654652 h 2152650"/>
                      <a:gd name="connsiteX7" fmla="*/ 287901 w 361528"/>
                      <a:gd name="connsiteY7" fmla="*/ 0 h 2152650"/>
                      <a:gd name="connsiteX8" fmla="*/ 178793 w 361528"/>
                      <a:gd name="connsiteY8" fmla="*/ 2573 h 2152650"/>
                      <a:gd name="connsiteX0" fmla="*/ 178793 w 374776"/>
                      <a:gd name="connsiteY0" fmla="*/ 2573 h 2152650"/>
                      <a:gd name="connsiteX1" fmla="*/ 164076 w 374776"/>
                      <a:gd name="connsiteY1" fmla="*/ 647700 h 2152650"/>
                      <a:gd name="connsiteX2" fmla="*/ 11676 w 374776"/>
                      <a:gd name="connsiteY2" fmla="*/ 1457325 h 2152650"/>
                      <a:gd name="connsiteX3" fmla="*/ 192651 w 374776"/>
                      <a:gd name="connsiteY3" fmla="*/ 2152650 h 2152650"/>
                      <a:gd name="connsiteX4" fmla="*/ 361528 w 374776"/>
                      <a:gd name="connsiteY4" fmla="*/ 2131929 h 2152650"/>
                      <a:gd name="connsiteX5" fmla="*/ 173601 w 374776"/>
                      <a:gd name="connsiteY5" fmla="*/ 1419225 h 2152650"/>
                      <a:gd name="connsiteX6" fmla="*/ 315618 w 374776"/>
                      <a:gd name="connsiteY6" fmla="*/ 654652 h 2152650"/>
                      <a:gd name="connsiteX7" fmla="*/ 287901 w 374776"/>
                      <a:gd name="connsiteY7" fmla="*/ 0 h 2152650"/>
                      <a:gd name="connsiteX8" fmla="*/ 178793 w 374776"/>
                      <a:gd name="connsiteY8" fmla="*/ 2573 h 2152650"/>
                      <a:gd name="connsiteX0" fmla="*/ 178793 w 391181"/>
                      <a:gd name="connsiteY0" fmla="*/ 2573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78793 w 391181"/>
                      <a:gd name="connsiteY8" fmla="*/ 2573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50132 w 392855"/>
                      <a:gd name="connsiteY0" fmla="*/ 15574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50132 w 392855"/>
                      <a:gd name="connsiteY8" fmla="*/ 15574 h 2152650"/>
                      <a:gd name="connsiteX0" fmla="*/ 132798 w 392855"/>
                      <a:gd name="connsiteY0" fmla="*/ 11240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32798 w 392855"/>
                      <a:gd name="connsiteY8" fmla="*/ 11240 h 2152650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46589 w 418794"/>
                      <a:gd name="connsiteY0" fmla="*/ 0 h 2158745"/>
                      <a:gd name="connsiteX1" fmla="*/ 179541 w 418794"/>
                      <a:gd name="connsiteY1" fmla="*/ 653795 h 2158745"/>
                      <a:gd name="connsiteX2" fmla="*/ 22807 w 418794"/>
                      <a:gd name="connsiteY2" fmla="*/ 1463420 h 2158745"/>
                      <a:gd name="connsiteX3" fmla="*/ 225450 w 418794"/>
                      <a:gd name="connsiteY3" fmla="*/ 2158745 h 2158745"/>
                      <a:gd name="connsiteX4" fmla="*/ 394327 w 418794"/>
                      <a:gd name="connsiteY4" fmla="*/ 2138024 h 2158745"/>
                      <a:gd name="connsiteX5" fmla="*/ 206400 w 418794"/>
                      <a:gd name="connsiteY5" fmla="*/ 1425320 h 2158745"/>
                      <a:gd name="connsiteX6" fmla="*/ 348417 w 418794"/>
                      <a:gd name="connsiteY6" fmla="*/ 660747 h 2158745"/>
                      <a:gd name="connsiteX7" fmla="*/ 320700 w 418794"/>
                      <a:gd name="connsiteY7" fmla="*/ 6095 h 2158745"/>
                      <a:gd name="connsiteX8" fmla="*/ 146589 w 418794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2139 w 408867"/>
                      <a:gd name="connsiteY5" fmla="*/ 1442655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388246"/>
                      <a:gd name="connsiteY0" fmla="*/ 0 h 2158745"/>
                      <a:gd name="connsiteX1" fmla="*/ 169614 w 388246"/>
                      <a:gd name="connsiteY1" fmla="*/ 653795 h 2158745"/>
                      <a:gd name="connsiteX2" fmla="*/ 12880 w 388246"/>
                      <a:gd name="connsiteY2" fmla="*/ 1463420 h 2158745"/>
                      <a:gd name="connsiteX3" fmla="*/ 215523 w 388246"/>
                      <a:gd name="connsiteY3" fmla="*/ 2158745 h 2158745"/>
                      <a:gd name="connsiteX4" fmla="*/ 384400 w 388246"/>
                      <a:gd name="connsiteY4" fmla="*/ 2138024 h 2158745"/>
                      <a:gd name="connsiteX5" fmla="*/ 183472 w 388246"/>
                      <a:gd name="connsiteY5" fmla="*/ 1464323 h 2158745"/>
                      <a:gd name="connsiteX6" fmla="*/ 338490 w 388246"/>
                      <a:gd name="connsiteY6" fmla="*/ 660747 h 2158745"/>
                      <a:gd name="connsiteX7" fmla="*/ 266867 w 388246"/>
                      <a:gd name="connsiteY7" fmla="*/ 6095 h 2158745"/>
                      <a:gd name="connsiteX8" fmla="*/ 136662 w 388246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83472 w 384400"/>
                      <a:gd name="connsiteY5" fmla="*/ 1464323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39567 w 384400"/>
                      <a:gd name="connsiteY5" fmla="*/ 1464322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56941 w 384400"/>
                      <a:gd name="connsiteY0" fmla="*/ 0 h 2407594"/>
                      <a:gd name="connsiteX1" fmla="*/ 169614 w 384400"/>
                      <a:gd name="connsiteY1" fmla="*/ 902644 h 2407594"/>
                      <a:gd name="connsiteX2" fmla="*/ 12880 w 384400"/>
                      <a:gd name="connsiteY2" fmla="*/ 1712269 h 2407594"/>
                      <a:gd name="connsiteX3" fmla="*/ 215523 w 384400"/>
                      <a:gd name="connsiteY3" fmla="*/ 2407594 h 2407594"/>
                      <a:gd name="connsiteX4" fmla="*/ 384400 w 384400"/>
                      <a:gd name="connsiteY4" fmla="*/ 2386873 h 2407594"/>
                      <a:gd name="connsiteX5" fmla="*/ 139567 w 384400"/>
                      <a:gd name="connsiteY5" fmla="*/ 1713171 h 2407594"/>
                      <a:gd name="connsiteX6" fmla="*/ 309219 w 384400"/>
                      <a:gd name="connsiteY6" fmla="*/ 880326 h 2407594"/>
                      <a:gd name="connsiteX7" fmla="*/ 266867 w 384400"/>
                      <a:gd name="connsiteY7" fmla="*/ 254944 h 2407594"/>
                      <a:gd name="connsiteX8" fmla="*/ 56941 w 384400"/>
                      <a:gd name="connsiteY8" fmla="*/ 0 h 2407594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400" h="2420336">
                        <a:moveTo>
                          <a:pt x="56941" y="12742"/>
                        </a:moveTo>
                        <a:cubicBezTo>
                          <a:pt x="357106" y="479348"/>
                          <a:pt x="226524" y="709011"/>
                          <a:pt x="169614" y="915386"/>
                        </a:cubicBezTo>
                        <a:cubicBezTo>
                          <a:pt x="62476" y="1189595"/>
                          <a:pt x="-35995" y="1489805"/>
                          <a:pt x="12880" y="1725011"/>
                        </a:cubicBezTo>
                        <a:cubicBezTo>
                          <a:pt x="90539" y="1956786"/>
                          <a:pt x="124862" y="2171226"/>
                          <a:pt x="215523" y="2420336"/>
                        </a:cubicBezTo>
                        <a:lnTo>
                          <a:pt x="384400" y="2399615"/>
                        </a:lnTo>
                        <a:cubicBezTo>
                          <a:pt x="291422" y="2153379"/>
                          <a:pt x="202209" y="1963481"/>
                          <a:pt x="139567" y="1725913"/>
                        </a:cubicBezTo>
                        <a:cubicBezTo>
                          <a:pt x="80011" y="1462388"/>
                          <a:pt x="191096" y="1160926"/>
                          <a:pt x="309219" y="893068"/>
                        </a:cubicBezTo>
                        <a:cubicBezTo>
                          <a:pt x="380273" y="691199"/>
                          <a:pt x="432968" y="342313"/>
                          <a:pt x="173863" y="173"/>
                        </a:cubicBezTo>
                        <a:cubicBezTo>
                          <a:pt x="115826" y="-1859"/>
                          <a:pt x="114978" y="14774"/>
                          <a:pt x="56941" y="127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8" name="Freeform 13">
                    <a:extLst>
                      <a:ext uri="{FF2B5EF4-FFF2-40B4-BE49-F238E27FC236}">
                        <a16:creationId xmlns:a16="http://schemas.microsoft.com/office/drawing/2014/main" xmlns="" id="{473CBFB7-934D-4627-B733-B98CAD76FE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262210" y="4321359"/>
                    <a:ext cx="202973" cy="57163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59" name="Freeform 19">
                    <a:extLst>
                      <a:ext uri="{FF2B5EF4-FFF2-40B4-BE49-F238E27FC236}">
                        <a16:creationId xmlns:a16="http://schemas.microsoft.com/office/drawing/2014/main" xmlns="" id="{238133F8-7213-4978-985C-788E9622EB98}"/>
                      </a:ext>
                    </a:extLst>
                  </p:cNvPr>
                  <p:cNvSpPr/>
                  <p:nvPr/>
                </p:nvSpPr>
                <p:spPr>
                  <a:xfrm rot="3762166">
                    <a:off x="8242421" y="4782780"/>
                    <a:ext cx="225169" cy="63414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60" name="Freeform 20">
                    <a:extLst>
                      <a:ext uri="{FF2B5EF4-FFF2-40B4-BE49-F238E27FC236}">
                        <a16:creationId xmlns:a16="http://schemas.microsoft.com/office/drawing/2014/main" xmlns="" id="{5C7A363A-82F3-4E1D-8195-BE9217EFCF67}"/>
                      </a:ext>
                    </a:extLst>
                  </p:cNvPr>
                  <p:cNvSpPr/>
                  <p:nvPr/>
                </p:nvSpPr>
                <p:spPr>
                  <a:xfrm rot="6040617" flipV="1">
                    <a:off x="7530207" y="4416473"/>
                    <a:ext cx="241225" cy="67936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49" name="타원 4">
                <a:extLst>
                  <a:ext uri="{FF2B5EF4-FFF2-40B4-BE49-F238E27FC236}">
                    <a16:creationId xmlns:a16="http://schemas.microsoft.com/office/drawing/2014/main" xmlns="" id="{4D04E03A-BB71-455E-9C18-B126CF6062E7}"/>
                  </a:ext>
                </a:extLst>
              </p:cNvPr>
              <p:cNvSpPr/>
              <p:nvPr/>
            </p:nvSpPr>
            <p:spPr>
              <a:xfrm>
                <a:off x="7557781" y="2499960"/>
                <a:ext cx="617392" cy="61739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xmlns="" id="{1557652A-3974-4195-96ED-5BE6489F6089}"/>
                  </a:ext>
                </a:extLst>
              </p:cNvPr>
              <p:cNvSpPr/>
              <p:nvPr/>
            </p:nvSpPr>
            <p:spPr>
              <a:xfrm rot="15759340">
                <a:off x="7438742" y="195543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" name="Rectangle 21">
                <a:extLst>
                  <a:ext uri="{FF2B5EF4-FFF2-40B4-BE49-F238E27FC236}">
                    <a16:creationId xmlns:a16="http://schemas.microsoft.com/office/drawing/2014/main" xmlns="" id="{721B40F7-C990-4182-B890-ED3F8E667C63}"/>
                  </a:ext>
                </a:extLst>
              </p:cNvPr>
              <p:cNvSpPr/>
              <p:nvPr/>
            </p:nvSpPr>
            <p:spPr>
              <a:xfrm rot="11980498">
                <a:off x="6900650" y="240254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xmlns="" id="{598EFF9A-5C82-4A14-8315-9AB992A66BAE}"/>
                  </a:ext>
                </a:extLst>
              </p:cNvPr>
              <p:cNvSpPr/>
              <p:nvPr/>
            </p:nvSpPr>
            <p:spPr>
              <a:xfrm rot="19265083">
                <a:off x="7027522" y="3061057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xmlns="" id="{B5AFDE85-B8CC-442F-A06B-A700660B7449}"/>
                  </a:ext>
                </a:extLst>
              </p:cNvPr>
              <p:cNvSpPr/>
              <p:nvPr/>
            </p:nvSpPr>
            <p:spPr>
              <a:xfrm rot="9071228" flipH="1">
                <a:off x="8136495" y="2287450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Rectangle 21">
                <a:extLst>
                  <a:ext uri="{FF2B5EF4-FFF2-40B4-BE49-F238E27FC236}">
                    <a16:creationId xmlns:a16="http://schemas.microsoft.com/office/drawing/2014/main" xmlns="" id="{9F44E194-04A5-4312-AEEC-827F51D3FCD6}"/>
                  </a:ext>
                </a:extLst>
              </p:cNvPr>
              <p:cNvSpPr/>
              <p:nvPr/>
            </p:nvSpPr>
            <p:spPr>
              <a:xfrm rot="2334917" flipH="1">
                <a:off x="8141497" y="298876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7" name="Block Arc 11">
              <a:extLst>
                <a:ext uri="{FF2B5EF4-FFF2-40B4-BE49-F238E27FC236}">
                  <a16:creationId xmlns:a16="http://schemas.microsoft.com/office/drawing/2014/main" xmlns="" id="{C8618369-C0F9-43F5-B090-8D8FEF5CDBDD}"/>
                </a:ext>
              </a:extLst>
            </p:cNvPr>
            <p:cNvSpPr/>
            <p:nvPr/>
          </p:nvSpPr>
          <p:spPr>
            <a:xfrm rot="10800000">
              <a:off x="9816631" y="2617433"/>
              <a:ext cx="299692" cy="48763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2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8696" y="148123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Main Points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7CAFC84-4744-4178-95B5-AB423D30EFA8}"/>
              </a:ext>
            </a:extLst>
          </p:cNvPr>
          <p:cNvGrpSpPr/>
          <p:nvPr/>
        </p:nvGrpSpPr>
        <p:grpSpPr>
          <a:xfrm>
            <a:off x="477076" y="2834672"/>
            <a:ext cx="4707541" cy="1022054"/>
            <a:chOff x="5692278" y="3070393"/>
            <a:chExt cx="4707541" cy="1022054"/>
          </a:xfrm>
        </p:grpSpPr>
        <p:sp>
          <p:nvSpPr>
            <p:cNvPr id="9" name="TextBox 8"/>
            <p:cNvSpPr txBox="1"/>
            <p:nvPr/>
          </p:nvSpPr>
          <p:spPr>
            <a:xfrm>
              <a:off x="6751979" y="3153728"/>
              <a:ext cx="3647840" cy="93871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dirty="0"/>
                <a:t>Introduction</a:t>
              </a:r>
            </a:p>
            <a:p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2278" y="3070393"/>
              <a:ext cx="1078173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000" b="1" dirty="0">
                  <a:cs typeface="Arial" pitchFamily="34" charset="0"/>
                </a:rPr>
                <a:t>1</a:t>
              </a:r>
              <a:endParaRPr lang="ko-KR" altLang="en-US" sz="40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C1A5C06-9DB4-413C-9356-73FF09130A4F}"/>
              </a:ext>
            </a:extLst>
          </p:cNvPr>
          <p:cNvGrpSpPr/>
          <p:nvPr/>
        </p:nvGrpSpPr>
        <p:grpSpPr>
          <a:xfrm>
            <a:off x="6286346" y="2812693"/>
            <a:ext cx="5844453" cy="1369606"/>
            <a:chOff x="5516137" y="2775598"/>
            <a:chExt cx="5844453" cy="136960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4F50ED2-77D6-4064-8834-6CA6460394EB}"/>
                </a:ext>
              </a:extLst>
            </p:cNvPr>
            <p:cNvSpPr txBox="1"/>
            <p:nvPr/>
          </p:nvSpPr>
          <p:spPr>
            <a:xfrm>
              <a:off x="6240192" y="2775598"/>
              <a:ext cx="5120398" cy="136960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dirty="0" smtClean="0"/>
                <a:t>Consumers Engagement in CRM</a:t>
              </a:r>
              <a:endParaRPr lang="en-US" sz="2800" dirty="0"/>
            </a:p>
            <a:p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F4FFC14-B4AA-49BC-8F34-087407605B97}"/>
                </a:ext>
              </a:extLst>
            </p:cNvPr>
            <p:cNvSpPr txBox="1"/>
            <p:nvPr/>
          </p:nvSpPr>
          <p:spPr>
            <a:xfrm>
              <a:off x="5516137" y="2775598"/>
              <a:ext cx="1113356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000" b="1" dirty="0" smtClean="0">
                  <a:cs typeface="Arial" pitchFamily="34" charset="0"/>
                </a:rPr>
                <a:t>2</a:t>
              </a:r>
              <a:endParaRPr lang="ko-KR" altLang="en-US" sz="4000" b="1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5C62BB4-E7CE-481F-853F-FDA59731498B}"/>
              </a:ext>
            </a:extLst>
          </p:cNvPr>
          <p:cNvGrpSpPr/>
          <p:nvPr/>
        </p:nvGrpSpPr>
        <p:grpSpPr>
          <a:xfrm>
            <a:off x="477076" y="4008868"/>
            <a:ext cx="4630099" cy="1015663"/>
            <a:chOff x="5769720" y="3076784"/>
            <a:chExt cx="4630099" cy="10156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5D842C6-31BE-495F-BE59-FAB5E8A2014D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93871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dirty="0" smtClean="0"/>
                <a:t>CRM In Egypt</a:t>
              </a:r>
              <a:endParaRPr lang="en-US" sz="2800" dirty="0"/>
            </a:p>
            <a:p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65502A7-4347-4430-8DA7-2629A1C932A2}"/>
                </a:ext>
              </a:extLst>
            </p:cNvPr>
            <p:cNvSpPr txBox="1"/>
            <p:nvPr/>
          </p:nvSpPr>
          <p:spPr>
            <a:xfrm>
              <a:off x="5769720" y="3076784"/>
              <a:ext cx="1078173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000" b="1" dirty="0" smtClean="0">
                  <a:cs typeface="Arial" pitchFamily="34" charset="0"/>
                </a:rPr>
                <a:t>3</a:t>
              </a:r>
              <a:endParaRPr lang="ko-KR" altLang="en-US" sz="4000" b="1" dirty="0"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C7DA1F4-A93A-4A6E-8D7B-86B1E3FD26ED}"/>
              </a:ext>
            </a:extLst>
          </p:cNvPr>
          <p:cNvGrpSpPr/>
          <p:nvPr/>
        </p:nvGrpSpPr>
        <p:grpSpPr>
          <a:xfrm>
            <a:off x="6286346" y="4129542"/>
            <a:ext cx="4371895" cy="991476"/>
            <a:chOff x="5423372" y="2974952"/>
            <a:chExt cx="4371895" cy="9914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B71E5D8-AA70-4D3C-88A5-3F7CDB0DC9A8}"/>
                </a:ext>
              </a:extLst>
            </p:cNvPr>
            <p:cNvSpPr txBox="1"/>
            <p:nvPr/>
          </p:nvSpPr>
          <p:spPr>
            <a:xfrm>
              <a:off x="6147427" y="3027709"/>
              <a:ext cx="3647840" cy="93871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dirty="0" smtClean="0"/>
                <a:t>Recommendations</a:t>
              </a:r>
              <a:endParaRPr lang="en-US" sz="2800" dirty="0"/>
            </a:p>
            <a:p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08661E6-62F9-4315-A04D-01E8BF32249F}"/>
                </a:ext>
              </a:extLst>
            </p:cNvPr>
            <p:cNvSpPr txBox="1"/>
            <p:nvPr/>
          </p:nvSpPr>
          <p:spPr>
            <a:xfrm>
              <a:off x="5423372" y="2974952"/>
              <a:ext cx="1113356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000" b="1" dirty="0" smtClean="0">
                  <a:cs typeface="Arial" pitchFamily="34" charset="0"/>
                </a:rPr>
                <a:t>4</a:t>
              </a:r>
              <a:endParaRPr lang="ko-KR" altLang="en-US" sz="40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5289884" y="3699310"/>
            <a:ext cx="5777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/>
              <a:t>CRM In Egypt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E2ACF8F-412B-4259-9576-1D195438BE9E}"/>
              </a:ext>
            </a:extLst>
          </p:cNvPr>
          <p:cNvGrpSpPr/>
          <p:nvPr/>
        </p:nvGrpSpPr>
        <p:grpSpPr>
          <a:xfrm>
            <a:off x="1607538" y="1186025"/>
            <a:ext cx="4328528" cy="3899363"/>
            <a:chOff x="2894307" y="788255"/>
            <a:chExt cx="5026316" cy="452796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20A5C67-A09E-41E0-8719-B15397341675}"/>
                </a:ext>
              </a:extLst>
            </p:cNvPr>
            <p:cNvGrpSpPr/>
            <p:nvPr/>
          </p:nvGrpSpPr>
          <p:grpSpPr>
            <a:xfrm>
              <a:off x="3617375" y="788255"/>
              <a:ext cx="4303248" cy="4527967"/>
              <a:chOff x="5266044" y="3820965"/>
              <a:chExt cx="2472245" cy="260134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B4C59625-C7FB-408D-B215-BD166DC61295}"/>
                  </a:ext>
                </a:extLst>
              </p:cNvPr>
              <p:cNvSpPr/>
              <p:nvPr/>
            </p:nvSpPr>
            <p:spPr>
              <a:xfrm>
                <a:off x="6011852" y="5793663"/>
                <a:ext cx="266700" cy="628650"/>
              </a:xfrm>
              <a:custGeom>
                <a:avLst/>
                <a:gdLst>
                  <a:gd name="connsiteX0" fmla="*/ 7144 w 266700"/>
                  <a:gd name="connsiteY0" fmla="*/ 243364 h 628650"/>
                  <a:gd name="connsiteX1" fmla="*/ 259556 w 266700"/>
                  <a:gd name="connsiteY1" fmla="*/ 627221 h 628650"/>
                  <a:gd name="connsiteX2" fmla="*/ 193834 w 266700"/>
                  <a:gd name="connsiteY2" fmla="*/ 7144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628650">
                    <a:moveTo>
                      <a:pt x="7144" y="243364"/>
                    </a:moveTo>
                    <a:lnTo>
                      <a:pt x="259556" y="627221"/>
                    </a:lnTo>
                    <a:lnTo>
                      <a:pt x="19383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40908E7C-5307-428C-9E05-94ABF7F940A2}"/>
                  </a:ext>
                </a:extLst>
              </p:cNvPr>
              <p:cNvSpPr/>
              <p:nvPr/>
            </p:nvSpPr>
            <p:spPr>
              <a:xfrm>
                <a:off x="6016614" y="5793663"/>
                <a:ext cx="228600" cy="342900"/>
              </a:xfrm>
              <a:custGeom>
                <a:avLst/>
                <a:gdLst>
                  <a:gd name="connsiteX0" fmla="*/ 7144 w 228600"/>
                  <a:gd name="connsiteY0" fmla="*/ 243364 h 342900"/>
                  <a:gd name="connsiteX1" fmla="*/ 224314 w 228600"/>
                  <a:gd name="connsiteY1" fmla="*/ 340519 h 342900"/>
                  <a:gd name="connsiteX2" fmla="*/ 189071 w 228600"/>
                  <a:gd name="connsiteY2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342900">
                    <a:moveTo>
                      <a:pt x="7144" y="243364"/>
                    </a:moveTo>
                    <a:lnTo>
                      <a:pt x="224314" y="340519"/>
                    </a:lnTo>
                    <a:lnTo>
                      <a:pt x="189071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5098541D-8915-4926-8EAA-271CB0CCF89D}"/>
                  </a:ext>
                </a:extLst>
              </p:cNvPr>
              <p:cNvSpPr/>
              <p:nvPr/>
            </p:nvSpPr>
            <p:spPr>
              <a:xfrm>
                <a:off x="6002327" y="5438381"/>
                <a:ext cx="914400" cy="609600"/>
              </a:xfrm>
              <a:custGeom>
                <a:avLst/>
                <a:gdLst>
                  <a:gd name="connsiteX0" fmla="*/ 915829 w 914400"/>
                  <a:gd name="connsiteY0" fmla="*/ 362426 h 609600"/>
                  <a:gd name="connsiteX1" fmla="*/ 7144 w 914400"/>
                  <a:gd name="connsiteY1" fmla="*/ 603409 h 609600"/>
                  <a:gd name="connsiteX2" fmla="*/ 411004 w 914400"/>
                  <a:gd name="connsiteY2" fmla="*/ 714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609600">
                    <a:moveTo>
                      <a:pt x="915829" y="362426"/>
                    </a:moveTo>
                    <a:lnTo>
                      <a:pt x="7144" y="603409"/>
                    </a:lnTo>
                    <a:lnTo>
                      <a:pt x="41100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E487868F-3510-4147-938A-BE68F2183A54}"/>
                  </a:ext>
                </a:extLst>
              </p:cNvPr>
              <p:cNvSpPr/>
              <p:nvPr/>
            </p:nvSpPr>
            <p:spPr>
              <a:xfrm>
                <a:off x="6188064" y="5469813"/>
                <a:ext cx="733425" cy="333375"/>
              </a:xfrm>
              <a:custGeom>
                <a:avLst/>
                <a:gdLst>
                  <a:gd name="connsiteX0" fmla="*/ 730091 w 733425"/>
                  <a:gd name="connsiteY0" fmla="*/ 330994 h 333375"/>
                  <a:gd name="connsiteX1" fmla="*/ 7144 w 733425"/>
                  <a:gd name="connsiteY1" fmla="*/ 305276 h 333375"/>
                  <a:gd name="connsiteX2" fmla="*/ 198596 w 733425"/>
                  <a:gd name="connsiteY2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425" h="333375">
                    <a:moveTo>
                      <a:pt x="730091" y="330994"/>
                    </a:moveTo>
                    <a:lnTo>
                      <a:pt x="7144" y="305276"/>
                    </a:lnTo>
                    <a:lnTo>
                      <a:pt x="198596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92633D7-D0C2-417C-9461-9559C8CE68E8}"/>
                  </a:ext>
                </a:extLst>
              </p:cNvPr>
              <p:cNvSpPr/>
              <p:nvPr/>
            </p:nvSpPr>
            <p:spPr>
              <a:xfrm>
                <a:off x="5266044" y="5024043"/>
                <a:ext cx="1819275" cy="781050"/>
              </a:xfrm>
              <a:custGeom>
                <a:avLst/>
                <a:gdLst>
                  <a:gd name="connsiteX0" fmla="*/ 7144 w 1819275"/>
                  <a:gd name="connsiteY0" fmla="*/ 210026 h 781050"/>
                  <a:gd name="connsiteX1" fmla="*/ 1652111 w 1819275"/>
                  <a:gd name="connsiteY1" fmla="*/ 776764 h 781050"/>
                  <a:gd name="connsiteX2" fmla="*/ 1814036 w 1819275"/>
                  <a:gd name="connsiteY2" fmla="*/ 71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9275" h="781050">
                    <a:moveTo>
                      <a:pt x="7144" y="210026"/>
                    </a:moveTo>
                    <a:lnTo>
                      <a:pt x="1652111" y="776764"/>
                    </a:lnTo>
                    <a:lnTo>
                      <a:pt x="1814036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16C971D-B04E-4997-98E7-0D28B39A7AE2}"/>
                  </a:ext>
                </a:extLst>
              </p:cNvPr>
              <p:cNvSpPr/>
              <p:nvPr/>
            </p:nvSpPr>
            <p:spPr>
              <a:xfrm>
                <a:off x="5266044" y="5140248"/>
                <a:ext cx="1790700" cy="304800"/>
              </a:xfrm>
              <a:custGeom>
                <a:avLst/>
                <a:gdLst>
                  <a:gd name="connsiteX0" fmla="*/ 7144 w 1790700"/>
                  <a:gd name="connsiteY0" fmla="*/ 93821 h 304800"/>
                  <a:gd name="connsiteX1" fmla="*/ 1727359 w 1790700"/>
                  <a:gd name="connsiteY1" fmla="*/ 305276 h 304800"/>
                  <a:gd name="connsiteX2" fmla="*/ 1792129 w 1790700"/>
                  <a:gd name="connsiteY2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0700" h="304800">
                    <a:moveTo>
                      <a:pt x="7144" y="93821"/>
                    </a:moveTo>
                    <a:lnTo>
                      <a:pt x="1727359" y="305276"/>
                    </a:lnTo>
                    <a:lnTo>
                      <a:pt x="1792129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7EF1BC10-5394-4692-A653-21E97C02C741}"/>
                  </a:ext>
                </a:extLst>
              </p:cNvPr>
              <p:cNvSpPr/>
              <p:nvPr/>
            </p:nvSpPr>
            <p:spPr>
              <a:xfrm>
                <a:off x="5273188" y="3820965"/>
                <a:ext cx="2465101" cy="1458824"/>
              </a:xfrm>
              <a:custGeom>
                <a:avLst/>
                <a:gdLst>
                  <a:gd name="connsiteX0" fmla="*/ 92869 w 2847975"/>
                  <a:gd name="connsiteY0" fmla="*/ 282416 h 1504950"/>
                  <a:gd name="connsiteX1" fmla="*/ 2715101 w 2847975"/>
                  <a:gd name="connsiteY1" fmla="*/ 7144 h 1504950"/>
                  <a:gd name="connsiteX2" fmla="*/ 2843689 w 2847975"/>
                  <a:gd name="connsiteY2" fmla="*/ 1497806 h 1504950"/>
                  <a:gd name="connsiteX3" fmla="*/ 7144 w 2847975"/>
                  <a:gd name="connsiteY3" fmla="*/ 1452086 h 1504950"/>
                  <a:gd name="connsiteX0" fmla="*/ 85725 w 2836545"/>
                  <a:gd name="connsiteY0" fmla="*/ 243434 h 1458824"/>
                  <a:gd name="connsiteX1" fmla="*/ 2400189 w 2836545"/>
                  <a:gd name="connsiteY1" fmla="*/ 0 h 1458824"/>
                  <a:gd name="connsiteX2" fmla="*/ 2836545 w 2836545"/>
                  <a:gd name="connsiteY2" fmla="*/ 1458824 h 1458824"/>
                  <a:gd name="connsiteX3" fmla="*/ 0 w 2836545"/>
                  <a:gd name="connsiteY3" fmla="*/ 1413104 h 1458824"/>
                  <a:gd name="connsiteX4" fmla="*/ 85725 w 2836545"/>
                  <a:gd name="connsiteY4" fmla="*/ 243434 h 1458824"/>
                  <a:gd name="connsiteX0" fmla="*/ 85725 w 2465101"/>
                  <a:gd name="connsiteY0" fmla="*/ 243434 h 1458824"/>
                  <a:gd name="connsiteX1" fmla="*/ 2400189 w 2465101"/>
                  <a:gd name="connsiteY1" fmla="*/ 0 h 1458824"/>
                  <a:gd name="connsiteX2" fmla="*/ 2465101 w 2465101"/>
                  <a:gd name="connsiteY2" fmla="*/ 1458824 h 1458824"/>
                  <a:gd name="connsiteX3" fmla="*/ 0 w 2465101"/>
                  <a:gd name="connsiteY3" fmla="*/ 1413104 h 1458824"/>
                  <a:gd name="connsiteX4" fmla="*/ 85725 w 2465101"/>
                  <a:gd name="connsiteY4" fmla="*/ 243434 h 14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101" h="1458824">
                    <a:moveTo>
                      <a:pt x="85725" y="243434"/>
                    </a:moveTo>
                    <a:lnTo>
                      <a:pt x="2400189" y="0"/>
                    </a:lnTo>
                    <a:lnTo>
                      <a:pt x="2465101" y="1458824"/>
                    </a:lnTo>
                    <a:lnTo>
                      <a:pt x="0" y="1413104"/>
                    </a:lnTo>
                    <a:lnTo>
                      <a:pt x="85725" y="2434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BB05B07-7AC0-439B-831A-7713EFCBADB2}"/>
                </a:ext>
              </a:extLst>
            </p:cNvPr>
            <p:cNvSpPr/>
            <p:nvPr/>
          </p:nvSpPr>
          <p:spPr>
            <a:xfrm rot="1779947">
              <a:off x="3205947" y="3169645"/>
              <a:ext cx="247650" cy="238125"/>
            </a:xfrm>
            <a:custGeom>
              <a:avLst/>
              <a:gdLst>
                <a:gd name="connsiteX0" fmla="*/ 71914 w 247650"/>
                <a:gd name="connsiteY0" fmla="*/ 231934 h 238125"/>
                <a:gd name="connsiteX1" fmla="*/ 242411 w 247650"/>
                <a:gd name="connsiteY1" fmla="*/ 7144 h 238125"/>
                <a:gd name="connsiteX2" fmla="*/ 7144 w 247650"/>
                <a:gd name="connsiteY2" fmla="*/ 347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38125">
                  <a:moveTo>
                    <a:pt x="71914" y="231934"/>
                  </a:moveTo>
                  <a:lnTo>
                    <a:pt x="242411" y="7144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7CA0A9A-B4C5-44E3-AD6F-D32EC651C94B}"/>
                </a:ext>
              </a:extLst>
            </p:cNvPr>
            <p:cNvSpPr/>
            <p:nvPr/>
          </p:nvSpPr>
          <p:spPr>
            <a:xfrm rot="20731799">
              <a:off x="3220235" y="3315378"/>
              <a:ext cx="409575" cy="342900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342900">
                  <a:moveTo>
                    <a:pt x="407194" y="7144"/>
                  </a:moveTo>
                  <a:lnTo>
                    <a:pt x="7144" y="270986"/>
                  </a:lnTo>
                  <a:lnTo>
                    <a:pt x="163354" y="3386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xmlns="" id="{F2C440BD-A1EE-4511-A092-66A0C3562169}"/>
                </a:ext>
              </a:extLst>
            </p:cNvPr>
            <p:cNvSpPr/>
            <p:nvPr/>
          </p:nvSpPr>
          <p:spPr>
            <a:xfrm rot="1642289">
              <a:off x="2894307" y="2939798"/>
              <a:ext cx="140339" cy="140339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xmlns="" id="{1567340D-C398-499C-B7C4-D71207E9DAA5}"/>
                </a:ext>
              </a:extLst>
            </p:cNvPr>
            <p:cNvSpPr/>
            <p:nvPr/>
          </p:nvSpPr>
          <p:spPr>
            <a:xfrm rot="1627316">
              <a:off x="3122393" y="3454277"/>
              <a:ext cx="155440" cy="155440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2DAE22E-C2FD-42A4-82EB-6374FBA71F36}"/>
                </a:ext>
              </a:extLst>
            </p:cNvPr>
            <p:cNvSpPr/>
            <p:nvPr/>
          </p:nvSpPr>
          <p:spPr>
            <a:xfrm rot="160678" flipV="1">
              <a:off x="3216871" y="2860160"/>
              <a:ext cx="291865" cy="238731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  <a:gd name="connsiteX0" fmla="*/ 291865 w 291865"/>
                <a:gd name="connsiteY0" fmla="*/ 0 h 244921"/>
                <a:gd name="connsiteX1" fmla="*/ 0 w 291865"/>
                <a:gd name="connsiteY1" fmla="*/ 177293 h 244921"/>
                <a:gd name="connsiteX2" fmla="*/ 156210 w 291865"/>
                <a:gd name="connsiteY2" fmla="*/ 244921 h 244921"/>
                <a:gd name="connsiteX3" fmla="*/ 291865 w 291865"/>
                <a:gd name="connsiteY3" fmla="*/ 0 h 244921"/>
                <a:gd name="connsiteX0" fmla="*/ 291865 w 291865"/>
                <a:gd name="connsiteY0" fmla="*/ 0 h 202224"/>
                <a:gd name="connsiteX1" fmla="*/ 0 w 291865"/>
                <a:gd name="connsiteY1" fmla="*/ 177293 h 202224"/>
                <a:gd name="connsiteX2" fmla="*/ 138611 w 291865"/>
                <a:gd name="connsiteY2" fmla="*/ 202224 h 202224"/>
                <a:gd name="connsiteX3" fmla="*/ 291865 w 291865"/>
                <a:gd name="connsiteY3" fmla="*/ 0 h 2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65" h="202224">
                  <a:moveTo>
                    <a:pt x="291865" y="0"/>
                  </a:moveTo>
                  <a:lnTo>
                    <a:pt x="0" y="177293"/>
                  </a:lnTo>
                  <a:lnTo>
                    <a:pt x="138611" y="202224"/>
                  </a:lnTo>
                  <a:cubicBezTo>
                    <a:pt x="219891" y="91734"/>
                    <a:pt x="210585" y="110490"/>
                    <a:pt x="29186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>
            <a:off x="3747952" y="511240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0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9C1FF45-4EDA-48CA-87C3-04A113F84735}"/>
              </a:ext>
            </a:extLst>
          </p:cNvPr>
          <p:cNvSpPr txBox="1"/>
          <p:nvPr/>
        </p:nvSpPr>
        <p:spPr>
          <a:xfrm>
            <a:off x="4570658" y="4488120"/>
            <a:ext cx="7278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Developing countries, in general, are still facing challenges regarding corporate social responsibility in general unlike the developed world.</a:t>
            </a:r>
          </a:p>
          <a:p>
            <a:endParaRPr lang="en-US" sz="2000" dirty="0"/>
          </a:p>
          <a:p>
            <a:pPr algn="just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D92A705-6F92-4E00-B119-E01C606514D2}"/>
              </a:ext>
            </a:extLst>
          </p:cNvPr>
          <p:cNvSpPr txBox="1"/>
          <p:nvPr/>
        </p:nvSpPr>
        <p:spPr>
          <a:xfrm>
            <a:off x="4579419" y="3167195"/>
            <a:ext cx="7278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Low </a:t>
            </a:r>
            <a:r>
              <a:rPr lang="en-US" sz="2400" b="1" dirty="0"/>
              <a:t>GDP, Currency depreciation, High population, High poverty</a:t>
            </a:r>
            <a:endParaRPr lang="en-US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2238934-3D03-4B86-A532-1BD469AEC9D4}"/>
              </a:ext>
            </a:extLst>
          </p:cNvPr>
          <p:cNvSpPr txBox="1"/>
          <p:nvPr/>
        </p:nvSpPr>
        <p:spPr>
          <a:xfrm>
            <a:off x="4516939" y="1282259"/>
            <a:ext cx="7386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Egypt along with other third world countries are considered to be a potential needy spot for social responsibility initiatives (</a:t>
            </a:r>
            <a:r>
              <a:rPr lang="en-US" sz="2400" dirty="0" err="1"/>
              <a:t>Mouss</a:t>
            </a:r>
            <a:r>
              <a:rPr lang="en-US" sz="2400" dirty="0"/>
              <a:t>, 2006; </a:t>
            </a:r>
            <a:r>
              <a:rPr lang="en-US" sz="2400" dirty="0" err="1"/>
              <a:t>Salama</a:t>
            </a:r>
            <a:r>
              <a:rPr lang="en-US" sz="2400" dirty="0"/>
              <a:t>, 2009). </a:t>
            </a:r>
          </a:p>
        </p:txBody>
      </p:sp>
      <p:sp>
        <p:nvSpPr>
          <p:cNvPr id="65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Why CRM in Egypt?</a:t>
            </a:r>
          </a:p>
        </p:txBody>
      </p:sp>
      <p:sp>
        <p:nvSpPr>
          <p:cNvPr id="50" name="Graphic 12">
            <a:extLst>
              <a:ext uri="{FF2B5EF4-FFF2-40B4-BE49-F238E27FC236}">
                <a16:creationId xmlns:a16="http://schemas.microsoft.com/office/drawing/2014/main" xmlns="" id="{26688091-FB57-423C-A664-5CB3D4F00305}"/>
              </a:ext>
            </a:extLst>
          </p:cNvPr>
          <p:cNvSpPr/>
          <p:nvPr/>
        </p:nvSpPr>
        <p:spPr>
          <a:xfrm>
            <a:off x="1168400" y="1381063"/>
            <a:ext cx="2241395" cy="4714937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9C1FF45-4EDA-48CA-87C3-04A113F84735}"/>
              </a:ext>
            </a:extLst>
          </p:cNvPr>
          <p:cNvSpPr txBox="1"/>
          <p:nvPr/>
        </p:nvSpPr>
        <p:spPr>
          <a:xfrm>
            <a:off x="4570658" y="4488120"/>
            <a:ext cx="727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just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D92A705-6F92-4E00-B119-E01C606514D2}"/>
              </a:ext>
            </a:extLst>
          </p:cNvPr>
          <p:cNvSpPr txBox="1"/>
          <p:nvPr/>
        </p:nvSpPr>
        <p:spPr>
          <a:xfrm>
            <a:off x="4579419" y="3167195"/>
            <a:ext cx="749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To achieve the universal sustainable</a:t>
            </a:r>
          </a:p>
          <a:p>
            <a:pPr lvl="0">
              <a:defRPr/>
            </a:pPr>
            <a:r>
              <a:rPr lang="en-US" sz="2400" b="1" dirty="0" smtClean="0"/>
              <a:t> development </a:t>
            </a:r>
            <a:r>
              <a:rPr lang="en-US" sz="2400" b="1" dirty="0"/>
              <a:t>goals SDGs 2030.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2238934-3D03-4B86-A532-1BD469AEC9D4}"/>
              </a:ext>
            </a:extLst>
          </p:cNvPr>
          <p:cNvSpPr txBox="1"/>
          <p:nvPr/>
        </p:nvSpPr>
        <p:spPr>
          <a:xfrm>
            <a:off x="4516939" y="1282259"/>
            <a:ext cx="7386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According to the (“Corporate Social Responsibility Forum,” 2017), the Egyptian government is encouraging the private sector to participate in societal and sustainable development</a:t>
            </a:r>
          </a:p>
        </p:txBody>
      </p:sp>
      <p:sp>
        <p:nvSpPr>
          <p:cNvPr id="65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Why CRM in Egypt?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9" y="1583759"/>
            <a:ext cx="4197671" cy="41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Egyptians Consumption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7" y="1825624"/>
            <a:ext cx="7967132" cy="46429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Egypt</a:t>
            </a:r>
            <a:r>
              <a:rPr lang="en-US" sz="2000" dirty="0"/>
              <a:t> has the </a:t>
            </a:r>
            <a:r>
              <a:rPr lang="en-US" sz="2000" b="1" dirty="0"/>
              <a:t>second</a:t>
            </a:r>
            <a:r>
              <a:rPr lang="en-US" sz="2000" dirty="0"/>
              <a:t>-highest Gross Domestic Product (GDP) at Purchasing Power Parity (PPP) among African countries 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smtClean="0"/>
              <a:t>FY 2019, </a:t>
            </a:r>
            <a:r>
              <a:rPr lang="en-US" sz="2000" dirty="0"/>
              <a:t>real Gross Domestic Product (GDP) growth reached 5.6 percent, up from 5.3 percent in FY18. (World Bank, 2019</a:t>
            </a:r>
            <a:r>
              <a:rPr lang="en-US" sz="20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Egypt is reforming its economy, but poverty is </a:t>
            </a:r>
            <a:r>
              <a:rPr lang="en-US" sz="2000" dirty="0" smtClean="0"/>
              <a:t>rising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Egypt</a:t>
            </a:r>
            <a:r>
              <a:rPr lang="en-US" sz="2000" dirty="0"/>
              <a:t> is a place where 'the </a:t>
            </a:r>
            <a:r>
              <a:rPr lang="en-US" sz="2000" b="1" dirty="0"/>
              <a:t>rich</a:t>
            </a:r>
            <a:r>
              <a:rPr lang="en-US" sz="2000" dirty="0"/>
              <a:t> are few and have much, the </a:t>
            </a:r>
            <a:r>
              <a:rPr lang="en-US" sz="2000" b="1" dirty="0"/>
              <a:t>poor</a:t>
            </a:r>
            <a:r>
              <a:rPr lang="en-US" sz="2000" dirty="0"/>
              <a:t> are many and have little</a:t>
            </a:r>
          </a:p>
          <a:p>
            <a:pPr algn="just">
              <a:lnSpc>
                <a:spcPct val="150000"/>
              </a:lnSpc>
            </a:pPr>
            <a:endParaRPr lang="en-US" sz="2000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그룹 49">
            <a:extLst>
              <a:ext uri="{FF2B5EF4-FFF2-40B4-BE49-F238E27FC236}">
                <a16:creationId xmlns:a16="http://schemas.microsoft.com/office/drawing/2014/main" xmlns="" id="{4BDFC82A-E599-4B49-B245-F345D75C72EC}"/>
              </a:ext>
            </a:extLst>
          </p:cNvPr>
          <p:cNvGrpSpPr/>
          <p:nvPr/>
        </p:nvGrpSpPr>
        <p:grpSpPr>
          <a:xfrm rot="10800000" flipV="1">
            <a:off x="560915" y="4344143"/>
            <a:ext cx="2787787" cy="1321728"/>
            <a:chOff x="1682410" y="2217893"/>
            <a:chExt cx="2019261" cy="852379"/>
          </a:xfrm>
        </p:grpSpPr>
        <p:grpSp>
          <p:nvGrpSpPr>
            <p:cNvPr id="5" name="그룹 50">
              <a:extLst>
                <a:ext uri="{FF2B5EF4-FFF2-40B4-BE49-F238E27FC236}">
                  <a16:creationId xmlns:a16="http://schemas.microsoft.com/office/drawing/2014/main" xmlns="" id="{78448D68-BCD4-4410-9D83-DD89797F1362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xmlns="" id="{EF946B9B-10D6-40F4-ADDC-A126CD29715D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Freeform 19">
                <a:extLst>
                  <a:ext uri="{FF2B5EF4-FFF2-40B4-BE49-F238E27FC236}">
                    <a16:creationId xmlns:a16="http://schemas.microsoft.com/office/drawing/2014/main" xmlns="" id="{2C5B91CE-3A04-4CA3-BC0B-9C5440A15773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" name="직사각형 51">
              <a:extLst>
                <a:ext uri="{FF2B5EF4-FFF2-40B4-BE49-F238E27FC236}">
                  <a16:creationId xmlns:a16="http://schemas.microsoft.com/office/drawing/2014/main" xmlns="" id="{58F1B0D1-6B88-4DEC-BAB1-627D1864523B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9AA0703-79E3-4ECD-BF42-4DCC98FD57D7}"/>
              </a:ext>
            </a:extLst>
          </p:cNvPr>
          <p:cNvGrpSpPr/>
          <p:nvPr/>
        </p:nvGrpSpPr>
        <p:grpSpPr>
          <a:xfrm>
            <a:off x="598879" y="2065867"/>
            <a:ext cx="2408773" cy="2426705"/>
            <a:chOff x="4418825" y="1666106"/>
            <a:chExt cx="3343265" cy="3378518"/>
          </a:xfrm>
        </p:grpSpPr>
        <p:sp>
          <p:nvSpPr>
            <p:cNvPr id="10" name="자유형: 도형 19">
              <a:extLst>
                <a:ext uri="{FF2B5EF4-FFF2-40B4-BE49-F238E27FC236}">
                  <a16:creationId xmlns:a16="http://schemas.microsoft.com/office/drawing/2014/main" xmlns="" id="{15259B88-50D3-40CC-8ED7-1AD544EF20D4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그룹 60">
              <a:extLst>
                <a:ext uri="{FF2B5EF4-FFF2-40B4-BE49-F238E27FC236}">
                  <a16:creationId xmlns:a16="http://schemas.microsoft.com/office/drawing/2014/main" xmlns="" id="{91154DCE-415E-4665-A692-0DD3A9CEDECC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12" name="그룹 49">
                <a:extLst>
                  <a:ext uri="{FF2B5EF4-FFF2-40B4-BE49-F238E27FC236}">
                    <a16:creationId xmlns:a16="http://schemas.microsoft.com/office/drawing/2014/main" xmlns="" id="{1CB3A2B7-EF8C-4AF7-BE04-2EFE2B943BBA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3" name="타원 50">
                  <a:extLst>
                    <a:ext uri="{FF2B5EF4-FFF2-40B4-BE49-F238E27FC236}">
                      <a16:creationId xmlns:a16="http://schemas.microsoft.com/office/drawing/2014/main" xmlns="" id="{6EBE60A5-78D5-461C-A24D-2E4690A1057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타원 51">
                  <a:extLst>
                    <a:ext uri="{FF2B5EF4-FFF2-40B4-BE49-F238E27FC236}">
                      <a16:creationId xmlns:a16="http://schemas.microsoft.com/office/drawing/2014/main" xmlns="" id="{D6BEA413-8E25-4F3E-A495-B422A5DC7FA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Block Arc 11">
                  <a:extLst>
                    <a:ext uri="{FF2B5EF4-FFF2-40B4-BE49-F238E27FC236}">
                      <a16:creationId xmlns:a16="http://schemas.microsoft.com/office/drawing/2014/main" xmlns="" id="{F0C88EAD-A1D1-4346-819A-9915E95A01D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그룹 21">
                <a:extLst>
                  <a:ext uri="{FF2B5EF4-FFF2-40B4-BE49-F238E27FC236}">
                    <a16:creationId xmlns:a16="http://schemas.microsoft.com/office/drawing/2014/main" xmlns="" id="{414B3727-9439-4D68-9F99-56549F546CC8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0" name="타원 22">
                  <a:extLst>
                    <a:ext uri="{FF2B5EF4-FFF2-40B4-BE49-F238E27FC236}">
                      <a16:creationId xmlns:a16="http://schemas.microsoft.com/office/drawing/2014/main" xmlns="" id="{430A95CB-9BD1-4BC2-922D-2C8AB463C66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타원 23">
                  <a:extLst>
                    <a:ext uri="{FF2B5EF4-FFF2-40B4-BE49-F238E27FC236}">
                      <a16:creationId xmlns:a16="http://schemas.microsoft.com/office/drawing/2014/main" xmlns="" id="{0A435201-3409-43EC-B5BA-4FCEFEA8F9E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Block Arc 11">
                  <a:extLst>
                    <a:ext uri="{FF2B5EF4-FFF2-40B4-BE49-F238E27FC236}">
                      <a16:creationId xmlns:a16="http://schemas.microsoft.com/office/drawing/2014/main" xmlns="" id="{32B38BBC-A3C6-4419-A200-4EDDF39E10F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그룹 25">
                <a:extLst>
                  <a:ext uri="{FF2B5EF4-FFF2-40B4-BE49-F238E27FC236}">
                    <a16:creationId xmlns:a16="http://schemas.microsoft.com/office/drawing/2014/main" xmlns="" id="{B274EA53-F360-44BB-8E5F-E3C1BF8514EB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7" name="타원 26">
                  <a:extLst>
                    <a:ext uri="{FF2B5EF4-FFF2-40B4-BE49-F238E27FC236}">
                      <a16:creationId xmlns:a16="http://schemas.microsoft.com/office/drawing/2014/main" xmlns="" id="{D39EA9E8-3B32-4605-810B-CE725208892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타원 27">
                  <a:extLst>
                    <a:ext uri="{FF2B5EF4-FFF2-40B4-BE49-F238E27FC236}">
                      <a16:creationId xmlns:a16="http://schemas.microsoft.com/office/drawing/2014/main" xmlns="" id="{03C3A83E-B964-403E-B342-F9E52D80CDF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Block Arc 11">
                  <a:extLst>
                    <a:ext uri="{FF2B5EF4-FFF2-40B4-BE49-F238E27FC236}">
                      <a16:creationId xmlns:a16="http://schemas.microsoft.com/office/drawing/2014/main" xmlns="" id="{F69F559F-0B22-471C-8DF5-ED89E816716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그룹 29">
                <a:extLst>
                  <a:ext uri="{FF2B5EF4-FFF2-40B4-BE49-F238E27FC236}">
                    <a16:creationId xmlns:a16="http://schemas.microsoft.com/office/drawing/2014/main" xmlns="" id="{BE9226A0-ACDC-45C8-97A7-55A4F9A3B04E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4" name="타원 30">
                  <a:extLst>
                    <a:ext uri="{FF2B5EF4-FFF2-40B4-BE49-F238E27FC236}">
                      <a16:creationId xmlns:a16="http://schemas.microsoft.com/office/drawing/2014/main" xmlns="" id="{A0C1152F-BA50-4E47-88FA-924796D39D8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타원 31">
                  <a:extLst>
                    <a:ext uri="{FF2B5EF4-FFF2-40B4-BE49-F238E27FC236}">
                      <a16:creationId xmlns:a16="http://schemas.microsoft.com/office/drawing/2014/main" xmlns="" id="{DDDF423A-6B58-47F1-B0DC-E4756CDDCCE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Block Arc 11">
                  <a:extLst>
                    <a:ext uri="{FF2B5EF4-FFF2-40B4-BE49-F238E27FC236}">
                      <a16:creationId xmlns:a16="http://schemas.microsoft.com/office/drawing/2014/main" xmlns="" id="{53ECB8F3-46D8-4B9D-8973-E7E7F7177AB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33">
                <a:extLst>
                  <a:ext uri="{FF2B5EF4-FFF2-40B4-BE49-F238E27FC236}">
                    <a16:creationId xmlns:a16="http://schemas.microsoft.com/office/drawing/2014/main" xmlns="" id="{FB4AD5BD-ECD8-41C9-9D13-2290118F7571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1" name="타원 34">
                  <a:extLst>
                    <a:ext uri="{FF2B5EF4-FFF2-40B4-BE49-F238E27FC236}">
                      <a16:creationId xmlns:a16="http://schemas.microsoft.com/office/drawing/2014/main" xmlns="" id="{1494C41E-F1CF-47BF-8980-613C08933F1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5">
                  <a:extLst>
                    <a:ext uri="{FF2B5EF4-FFF2-40B4-BE49-F238E27FC236}">
                      <a16:creationId xmlns:a16="http://schemas.microsoft.com/office/drawing/2014/main" xmlns="" id="{42EAE357-9E25-4EAF-810A-B0394D498BD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Block Arc 11">
                  <a:extLst>
                    <a:ext uri="{FF2B5EF4-FFF2-40B4-BE49-F238E27FC236}">
                      <a16:creationId xmlns:a16="http://schemas.microsoft.com/office/drawing/2014/main" xmlns="" id="{A00B362D-B2E1-445A-8E7F-DAECC0FDA94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그룹 37">
                <a:extLst>
                  <a:ext uri="{FF2B5EF4-FFF2-40B4-BE49-F238E27FC236}">
                    <a16:creationId xmlns:a16="http://schemas.microsoft.com/office/drawing/2014/main" xmlns="" id="{9CAD7C96-0703-4F19-8AFC-4CE7DB059BEA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8" name="타원 38">
                  <a:extLst>
                    <a:ext uri="{FF2B5EF4-FFF2-40B4-BE49-F238E27FC236}">
                      <a16:creationId xmlns:a16="http://schemas.microsoft.com/office/drawing/2014/main" xmlns="" id="{13533FF7-94D1-4EE7-8A35-78072CB6B18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39">
                  <a:extLst>
                    <a:ext uri="{FF2B5EF4-FFF2-40B4-BE49-F238E27FC236}">
                      <a16:creationId xmlns:a16="http://schemas.microsoft.com/office/drawing/2014/main" xmlns="" id="{AD905305-35A9-4CBD-9A6F-3D51F5DC6F0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Block Arc 11">
                  <a:extLst>
                    <a:ext uri="{FF2B5EF4-FFF2-40B4-BE49-F238E27FC236}">
                      <a16:creationId xmlns:a16="http://schemas.microsoft.com/office/drawing/2014/main" xmlns="" id="{A54DD930-74BF-4415-A78A-2BE297C28A0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그룹 41">
                <a:extLst>
                  <a:ext uri="{FF2B5EF4-FFF2-40B4-BE49-F238E27FC236}">
                    <a16:creationId xmlns:a16="http://schemas.microsoft.com/office/drawing/2014/main" xmlns="" id="{F6736BE9-7E04-4F08-9EBD-F5E688E148FE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5" name="타원 42">
                  <a:extLst>
                    <a:ext uri="{FF2B5EF4-FFF2-40B4-BE49-F238E27FC236}">
                      <a16:creationId xmlns:a16="http://schemas.microsoft.com/office/drawing/2014/main" xmlns="" id="{F2A49194-5C6D-4730-B1BB-6B3E695EB3C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43">
                  <a:extLst>
                    <a:ext uri="{FF2B5EF4-FFF2-40B4-BE49-F238E27FC236}">
                      <a16:creationId xmlns:a16="http://schemas.microsoft.com/office/drawing/2014/main" xmlns="" id="{233CDE03-9F52-4791-A836-81ABB07AB7C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Block Arc 11">
                  <a:extLst>
                    <a:ext uri="{FF2B5EF4-FFF2-40B4-BE49-F238E27FC236}">
                      <a16:creationId xmlns:a16="http://schemas.microsoft.com/office/drawing/2014/main" xmlns="" id="{9FA452DE-723B-403C-8A50-8CBF40F759F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" name="그룹 45">
                <a:extLst>
                  <a:ext uri="{FF2B5EF4-FFF2-40B4-BE49-F238E27FC236}">
                    <a16:creationId xmlns:a16="http://schemas.microsoft.com/office/drawing/2014/main" xmlns="" id="{6ABB6BB5-B7E3-4A2A-B6E7-9C80280ACBE2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2" name="타원 46">
                  <a:extLst>
                    <a:ext uri="{FF2B5EF4-FFF2-40B4-BE49-F238E27FC236}">
                      <a16:creationId xmlns:a16="http://schemas.microsoft.com/office/drawing/2014/main" xmlns="" id="{704175CC-3052-43CC-A676-F9A98C95A45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타원 47">
                  <a:extLst>
                    <a:ext uri="{FF2B5EF4-FFF2-40B4-BE49-F238E27FC236}">
                      <a16:creationId xmlns:a16="http://schemas.microsoft.com/office/drawing/2014/main" xmlns="" id="{285B0A7C-436B-493C-8F80-E1943462601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Block Arc 11">
                  <a:extLst>
                    <a:ext uri="{FF2B5EF4-FFF2-40B4-BE49-F238E27FC236}">
                      <a16:creationId xmlns:a16="http://schemas.microsoft.com/office/drawing/2014/main" xmlns="" id="{1F3BC2C1-5476-417D-9A2A-89662A54261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이등변 삼각형 58">
                <a:extLst>
                  <a:ext uri="{FF2B5EF4-FFF2-40B4-BE49-F238E27FC236}">
                    <a16:creationId xmlns:a16="http://schemas.microsoft.com/office/drawing/2014/main" xmlns="" id="{FABE7AC8-83B6-462C-8DAE-E4118152FAB6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59">
                <a:extLst>
                  <a:ext uri="{FF2B5EF4-FFF2-40B4-BE49-F238E27FC236}">
                    <a16:creationId xmlns:a16="http://schemas.microsoft.com/office/drawing/2014/main" xmlns="" id="{F594AE64-C8AA-42F6-BDB6-6FD6EC966774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22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170" y="273598"/>
            <a:ext cx="10515600" cy="1325563"/>
          </a:xfrm>
        </p:spPr>
        <p:txBody>
          <a:bodyPr/>
          <a:lstStyle/>
          <a:p>
            <a:r>
              <a:rPr lang="en-US" sz="3600" b="1" dirty="0" smtClean="0"/>
              <a:t>Consumers’ spending's in Billion EGP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646" y="4214691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Egypt Consumer Sp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2125"/>
            <a:ext cx="10452682" cy="48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942"/>
          </a:xfrm>
        </p:spPr>
        <p:txBody>
          <a:bodyPr/>
          <a:lstStyle/>
          <a:p>
            <a:pPr algn="ctr"/>
            <a:r>
              <a:rPr lang="en-US" sz="3600" dirty="0" smtClean="0"/>
              <a:t>Egyptian Households Expenditure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8" y="1253068"/>
            <a:ext cx="8238067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Food and Non - Alcoholic Beverages </a:t>
            </a:r>
            <a:r>
              <a:rPr lang="en-US" sz="1800" b="1" dirty="0" smtClean="0"/>
              <a:t>34.4 %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Housing, Water, Electricity, Gas &amp; Other Fuels </a:t>
            </a:r>
            <a:r>
              <a:rPr lang="en-US" sz="1800" b="1" dirty="0"/>
              <a:t>17.5 </a:t>
            </a:r>
            <a:r>
              <a:rPr lang="en-US" sz="1800" b="1" dirty="0" smtClean="0"/>
              <a:t>%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Health </a:t>
            </a:r>
            <a:r>
              <a:rPr lang="en-US" sz="1800" b="1" dirty="0"/>
              <a:t>10.0 </a:t>
            </a:r>
            <a:r>
              <a:rPr lang="en-US" sz="1800" b="1" dirty="0" smtClean="0"/>
              <a:t>%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Transport </a:t>
            </a:r>
            <a:r>
              <a:rPr lang="en-US" sz="1800" b="1" dirty="0"/>
              <a:t>6.3 </a:t>
            </a:r>
            <a:r>
              <a:rPr lang="en-US" sz="1800" b="1" dirty="0" smtClean="0"/>
              <a:t>%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Clothing and Footwear </a:t>
            </a:r>
            <a:r>
              <a:rPr lang="en-US" sz="1800" b="1" dirty="0"/>
              <a:t>5.6 </a:t>
            </a:r>
            <a:r>
              <a:rPr lang="en-US" sz="1800" b="1" dirty="0" smtClean="0"/>
              <a:t>%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Education </a:t>
            </a:r>
            <a:r>
              <a:rPr lang="en-US" sz="1800" b="1" dirty="0"/>
              <a:t>4.8 </a:t>
            </a:r>
            <a:r>
              <a:rPr lang="en-US" sz="1800" b="1" dirty="0" smtClean="0"/>
              <a:t>%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Alcoholic Beverages, Tobacco and Narcotics </a:t>
            </a:r>
            <a:r>
              <a:rPr lang="en-US" sz="1800" b="1" dirty="0"/>
              <a:t>4.7 %</a:t>
            </a:r>
            <a:endParaRPr lang="en-US" sz="1800" b="1" dirty="0" smtClean="0"/>
          </a:p>
          <a:p>
            <a:pPr>
              <a:lnSpc>
                <a:spcPct val="120000"/>
              </a:lnSpc>
            </a:pPr>
            <a:r>
              <a:rPr lang="en-US" sz="1800" dirty="0" smtClean="0"/>
              <a:t>Furnishings</a:t>
            </a:r>
            <a:r>
              <a:rPr lang="en-US" sz="1800" dirty="0"/>
              <a:t>, H.H. equipment </a:t>
            </a:r>
            <a:r>
              <a:rPr lang="en-US" sz="1800" dirty="0" smtClean="0"/>
              <a:t>and routine </a:t>
            </a:r>
            <a:r>
              <a:rPr lang="en-US" sz="1800" dirty="0"/>
              <a:t>H.H </a:t>
            </a:r>
            <a:r>
              <a:rPr lang="en-US" sz="1800" dirty="0" smtClean="0"/>
              <a:t>maintenance </a:t>
            </a:r>
            <a:r>
              <a:rPr lang="en-US" sz="1800" b="1" dirty="0" smtClean="0"/>
              <a:t>4.1</a:t>
            </a:r>
            <a:r>
              <a:rPr lang="en-US" sz="1800" b="1" dirty="0"/>
              <a:t> </a:t>
            </a:r>
            <a:r>
              <a:rPr lang="en-US" sz="1800" b="1" dirty="0" smtClean="0"/>
              <a:t>%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Restaurants &amp; Hotels </a:t>
            </a:r>
            <a:r>
              <a:rPr lang="en-US" sz="1800" b="1" dirty="0"/>
              <a:t>4.0 </a:t>
            </a:r>
            <a:r>
              <a:rPr lang="en-US" sz="1800" b="1" dirty="0" smtClean="0"/>
              <a:t>%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Miscellaneous Goods&amp; Services  </a:t>
            </a:r>
            <a:r>
              <a:rPr lang="en-US" sz="1800" b="1" dirty="0"/>
              <a:t>3.9 %</a:t>
            </a: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1800" dirty="0" smtClean="0"/>
              <a:t>Communication </a:t>
            </a:r>
            <a:r>
              <a:rPr lang="en-US" sz="1800" b="1" dirty="0"/>
              <a:t>2.5 %</a:t>
            </a:r>
            <a:endParaRPr lang="en-US" sz="1800" b="1" dirty="0" smtClean="0"/>
          </a:p>
          <a:p>
            <a:pPr>
              <a:lnSpc>
                <a:spcPct val="120000"/>
              </a:lnSpc>
            </a:pPr>
            <a:r>
              <a:rPr lang="en-US" sz="1800" dirty="0"/>
              <a:t>Recreation and </a:t>
            </a:r>
            <a:r>
              <a:rPr lang="en-US" sz="1800" dirty="0" smtClean="0"/>
              <a:t>Culture </a:t>
            </a:r>
            <a:r>
              <a:rPr lang="en-US" sz="1800" b="1" dirty="0"/>
              <a:t>2.1 </a:t>
            </a:r>
            <a:r>
              <a:rPr lang="en-US" sz="1800" b="1" dirty="0" smtClean="0"/>
              <a:t>%</a:t>
            </a:r>
            <a:r>
              <a:rPr lang="en-US" sz="1800" b="1" dirty="0"/>
              <a:t> </a:t>
            </a:r>
            <a:r>
              <a:rPr lang="en-US" sz="1800" b="1" dirty="0" smtClean="0"/>
              <a:t>(CAPMAS 2019)</a:t>
            </a:r>
            <a:endParaRPr lang="en-US" sz="1800" b="1" dirty="0"/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743555" y="3578316"/>
            <a:ext cx="56031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2284128" y="3358180"/>
            <a:ext cx="371487" cy="86189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1071050" y="2306981"/>
            <a:ext cx="598766" cy="78127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2209437" y="1340126"/>
            <a:ext cx="364429" cy="566320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2269067" y="2372098"/>
            <a:ext cx="636873" cy="62490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565911" y="1363072"/>
            <a:ext cx="737956" cy="70279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397024" y="4334786"/>
            <a:ext cx="636781" cy="64361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2643590" y="4879683"/>
            <a:ext cx="556519" cy="55591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259436" y="2996115"/>
            <a:ext cx="578763" cy="46653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768899" y="5494191"/>
            <a:ext cx="618700" cy="6187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512386" y="5214116"/>
            <a:ext cx="791481" cy="56015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07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5289884" y="3699310"/>
            <a:ext cx="5777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/>
              <a:t>Recommendations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E2ACF8F-412B-4259-9576-1D195438BE9E}"/>
              </a:ext>
            </a:extLst>
          </p:cNvPr>
          <p:cNvGrpSpPr/>
          <p:nvPr/>
        </p:nvGrpSpPr>
        <p:grpSpPr>
          <a:xfrm>
            <a:off x="1607538" y="1186025"/>
            <a:ext cx="4328528" cy="3899363"/>
            <a:chOff x="2894307" y="788255"/>
            <a:chExt cx="5026316" cy="452796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20A5C67-A09E-41E0-8719-B15397341675}"/>
                </a:ext>
              </a:extLst>
            </p:cNvPr>
            <p:cNvGrpSpPr/>
            <p:nvPr/>
          </p:nvGrpSpPr>
          <p:grpSpPr>
            <a:xfrm>
              <a:off x="3617375" y="788255"/>
              <a:ext cx="4303248" cy="4527967"/>
              <a:chOff x="5266044" y="3820965"/>
              <a:chExt cx="2472245" cy="260134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B4C59625-C7FB-408D-B215-BD166DC61295}"/>
                  </a:ext>
                </a:extLst>
              </p:cNvPr>
              <p:cNvSpPr/>
              <p:nvPr/>
            </p:nvSpPr>
            <p:spPr>
              <a:xfrm>
                <a:off x="6011852" y="5793663"/>
                <a:ext cx="266700" cy="628650"/>
              </a:xfrm>
              <a:custGeom>
                <a:avLst/>
                <a:gdLst>
                  <a:gd name="connsiteX0" fmla="*/ 7144 w 266700"/>
                  <a:gd name="connsiteY0" fmla="*/ 243364 h 628650"/>
                  <a:gd name="connsiteX1" fmla="*/ 259556 w 266700"/>
                  <a:gd name="connsiteY1" fmla="*/ 627221 h 628650"/>
                  <a:gd name="connsiteX2" fmla="*/ 193834 w 266700"/>
                  <a:gd name="connsiteY2" fmla="*/ 7144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628650">
                    <a:moveTo>
                      <a:pt x="7144" y="243364"/>
                    </a:moveTo>
                    <a:lnTo>
                      <a:pt x="259556" y="627221"/>
                    </a:lnTo>
                    <a:lnTo>
                      <a:pt x="19383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40908E7C-5307-428C-9E05-94ABF7F940A2}"/>
                  </a:ext>
                </a:extLst>
              </p:cNvPr>
              <p:cNvSpPr/>
              <p:nvPr/>
            </p:nvSpPr>
            <p:spPr>
              <a:xfrm>
                <a:off x="6016614" y="5793663"/>
                <a:ext cx="228600" cy="342900"/>
              </a:xfrm>
              <a:custGeom>
                <a:avLst/>
                <a:gdLst>
                  <a:gd name="connsiteX0" fmla="*/ 7144 w 228600"/>
                  <a:gd name="connsiteY0" fmla="*/ 243364 h 342900"/>
                  <a:gd name="connsiteX1" fmla="*/ 224314 w 228600"/>
                  <a:gd name="connsiteY1" fmla="*/ 340519 h 342900"/>
                  <a:gd name="connsiteX2" fmla="*/ 189071 w 228600"/>
                  <a:gd name="connsiteY2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342900">
                    <a:moveTo>
                      <a:pt x="7144" y="243364"/>
                    </a:moveTo>
                    <a:lnTo>
                      <a:pt x="224314" y="340519"/>
                    </a:lnTo>
                    <a:lnTo>
                      <a:pt x="189071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5098541D-8915-4926-8EAA-271CB0CCF89D}"/>
                  </a:ext>
                </a:extLst>
              </p:cNvPr>
              <p:cNvSpPr/>
              <p:nvPr/>
            </p:nvSpPr>
            <p:spPr>
              <a:xfrm>
                <a:off x="6002327" y="5438381"/>
                <a:ext cx="914400" cy="609600"/>
              </a:xfrm>
              <a:custGeom>
                <a:avLst/>
                <a:gdLst>
                  <a:gd name="connsiteX0" fmla="*/ 915829 w 914400"/>
                  <a:gd name="connsiteY0" fmla="*/ 362426 h 609600"/>
                  <a:gd name="connsiteX1" fmla="*/ 7144 w 914400"/>
                  <a:gd name="connsiteY1" fmla="*/ 603409 h 609600"/>
                  <a:gd name="connsiteX2" fmla="*/ 411004 w 914400"/>
                  <a:gd name="connsiteY2" fmla="*/ 714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609600">
                    <a:moveTo>
                      <a:pt x="915829" y="362426"/>
                    </a:moveTo>
                    <a:lnTo>
                      <a:pt x="7144" y="603409"/>
                    </a:lnTo>
                    <a:lnTo>
                      <a:pt x="41100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E487868F-3510-4147-938A-BE68F2183A54}"/>
                  </a:ext>
                </a:extLst>
              </p:cNvPr>
              <p:cNvSpPr/>
              <p:nvPr/>
            </p:nvSpPr>
            <p:spPr>
              <a:xfrm>
                <a:off x="6188064" y="5469813"/>
                <a:ext cx="733425" cy="333375"/>
              </a:xfrm>
              <a:custGeom>
                <a:avLst/>
                <a:gdLst>
                  <a:gd name="connsiteX0" fmla="*/ 730091 w 733425"/>
                  <a:gd name="connsiteY0" fmla="*/ 330994 h 333375"/>
                  <a:gd name="connsiteX1" fmla="*/ 7144 w 733425"/>
                  <a:gd name="connsiteY1" fmla="*/ 305276 h 333375"/>
                  <a:gd name="connsiteX2" fmla="*/ 198596 w 733425"/>
                  <a:gd name="connsiteY2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425" h="333375">
                    <a:moveTo>
                      <a:pt x="730091" y="330994"/>
                    </a:moveTo>
                    <a:lnTo>
                      <a:pt x="7144" y="305276"/>
                    </a:lnTo>
                    <a:lnTo>
                      <a:pt x="198596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92633D7-D0C2-417C-9461-9559C8CE68E8}"/>
                  </a:ext>
                </a:extLst>
              </p:cNvPr>
              <p:cNvSpPr/>
              <p:nvPr/>
            </p:nvSpPr>
            <p:spPr>
              <a:xfrm>
                <a:off x="5266044" y="5024043"/>
                <a:ext cx="1819275" cy="781050"/>
              </a:xfrm>
              <a:custGeom>
                <a:avLst/>
                <a:gdLst>
                  <a:gd name="connsiteX0" fmla="*/ 7144 w 1819275"/>
                  <a:gd name="connsiteY0" fmla="*/ 210026 h 781050"/>
                  <a:gd name="connsiteX1" fmla="*/ 1652111 w 1819275"/>
                  <a:gd name="connsiteY1" fmla="*/ 776764 h 781050"/>
                  <a:gd name="connsiteX2" fmla="*/ 1814036 w 1819275"/>
                  <a:gd name="connsiteY2" fmla="*/ 71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9275" h="781050">
                    <a:moveTo>
                      <a:pt x="7144" y="210026"/>
                    </a:moveTo>
                    <a:lnTo>
                      <a:pt x="1652111" y="776764"/>
                    </a:lnTo>
                    <a:lnTo>
                      <a:pt x="1814036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16C971D-B04E-4997-98E7-0D28B39A7AE2}"/>
                  </a:ext>
                </a:extLst>
              </p:cNvPr>
              <p:cNvSpPr/>
              <p:nvPr/>
            </p:nvSpPr>
            <p:spPr>
              <a:xfrm>
                <a:off x="5266044" y="5140248"/>
                <a:ext cx="1790700" cy="304800"/>
              </a:xfrm>
              <a:custGeom>
                <a:avLst/>
                <a:gdLst>
                  <a:gd name="connsiteX0" fmla="*/ 7144 w 1790700"/>
                  <a:gd name="connsiteY0" fmla="*/ 93821 h 304800"/>
                  <a:gd name="connsiteX1" fmla="*/ 1727359 w 1790700"/>
                  <a:gd name="connsiteY1" fmla="*/ 305276 h 304800"/>
                  <a:gd name="connsiteX2" fmla="*/ 1792129 w 1790700"/>
                  <a:gd name="connsiteY2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0700" h="304800">
                    <a:moveTo>
                      <a:pt x="7144" y="93821"/>
                    </a:moveTo>
                    <a:lnTo>
                      <a:pt x="1727359" y="305276"/>
                    </a:lnTo>
                    <a:lnTo>
                      <a:pt x="1792129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7EF1BC10-5394-4692-A653-21E97C02C741}"/>
                  </a:ext>
                </a:extLst>
              </p:cNvPr>
              <p:cNvSpPr/>
              <p:nvPr/>
            </p:nvSpPr>
            <p:spPr>
              <a:xfrm>
                <a:off x="5273188" y="3820965"/>
                <a:ext cx="2465101" cy="1458824"/>
              </a:xfrm>
              <a:custGeom>
                <a:avLst/>
                <a:gdLst>
                  <a:gd name="connsiteX0" fmla="*/ 92869 w 2847975"/>
                  <a:gd name="connsiteY0" fmla="*/ 282416 h 1504950"/>
                  <a:gd name="connsiteX1" fmla="*/ 2715101 w 2847975"/>
                  <a:gd name="connsiteY1" fmla="*/ 7144 h 1504950"/>
                  <a:gd name="connsiteX2" fmla="*/ 2843689 w 2847975"/>
                  <a:gd name="connsiteY2" fmla="*/ 1497806 h 1504950"/>
                  <a:gd name="connsiteX3" fmla="*/ 7144 w 2847975"/>
                  <a:gd name="connsiteY3" fmla="*/ 1452086 h 1504950"/>
                  <a:gd name="connsiteX0" fmla="*/ 85725 w 2836545"/>
                  <a:gd name="connsiteY0" fmla="*/ 243434 h 1458824"/>
                  <a:gd name="connsiteX1" fmla="*/ 2400189 w 2836545"/>
                  <a:gd name="connsiteY1" fmla="*/ 0 h 1458824"/>
                  <a:gd name="connsiteX2" fmla="*/ 2836545 w 2836545"/>
                  <a:gd name="connsiteY2" fmla="*/ 1458824 h 1458824"/>
                  <a:gd name="connsiteX3" fmla="*/ 0 w 2836545"/>
                  <a:gd name="connsiteY3" fmla="*/ 1413104 h 1458824"/>
                  <a:gd name="connsiteX4" fmla="*/ 85725 w 2836545"/>
                  <a:gd name="connsiteY4" fmla="*/ 243434 h 1458824"/>
                  <a:gd name="connsiteX0" fmla="*/ 85725 w 2465101"/>
                  <a:gd name="connsiteY0" fmla="*/ 243434 h 1458824"/>
                  <a:gd name="connsiteX1" fmla="*/ 2400189 w 2465101"/>
                  <a:gd name="connsiteY1" fmla="*/ 0 h 1458824"/>
                  <a:gd name="connsiteX2" fmla="*/ 2465101 w 2465101"/>
                  <a:gd name="connsiteY2" fmla="*/ 1458824 h 1458824"/>
                  <a:gd name="connsiteX3" fmla="*/ 0 w 2465101"/>
                  <a:gd name="connsiteY3" fmla="*/ 1413104 h 1458824"/>
                  <a:gd name="connsiteX4" fmla="*/ 85725 w 2465101"/>
                  <a:gd name="connsiteY4" fmla="*/ 243434 h 14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101" h="1458824">
                    <a:moveTo>
                      <a:pt x="85725" y="243434"/>
                    </a:moveTo>
                    <a:lnTo>
                      <a:pt x="2400189" y="0"/>
                    </a:lnTo>
                    <a:lnTo>
                      <a:pt x="2465101" y="1458824"/>
                    </a:lnTo>
                    <a:lnTo>
                      <a:pt x="0" y="1413104"/>
                    </a:lnTo>
                    <a:lnTo>
                      <a:pt x="85725" y="2434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BB05B07-7AC0-439B-831A-7713EFCBADB2}"/>
                </a:ext>
              </a:extLst>
            </p:cNvPr>
            <p:cNvSpPr/>
            <p:nvPr/>
          </p:nvSpPr>
          <p:spPr>
            <a:xfrm rot="1779947">
              <a:off x="3205947" y="3169645"/>
              <a:ext cx="247650" cy="238125"/>
            </a:xfrm>
            <a:custGeom>
              <a:avLst/>
              <a:gdLst>
                <a:gd name="connsiteX0" fmla="*/ 71914 w 247650"/>
                <a:gd name="connsiteY0" fmla="*/ 231934 h 238125"/>
                <a:gd name="connsiteX1" fmla="*/ 242411 w 247650"/>
                <a:gd name="connsiteY1" fmla="*/ 7144 h 238125"/>
                <a:gd name="connsiteX2" fmla="*/ 7144 w 247650"/>
                <a:gd name="connsiteY2" fmla="*/ 347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38125">
                  <a:moveTo>
                    <a:pt x="71914" y="231934"/>
                  </a:moveTo>
                  <a:lnTo>
                    <a:pt x="242411" y="7144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7CA0A9A-B4C5-44E3-AD6F-D32EC651C94B}"/>
                </a:ext>
              </a:extLst>
            </p:cNvPr>
            <p:cNvSpPr/>
            <p:nvPr/>
          </p:nvSpPr>
          <p:spPr>
            <a:xfrm rot="20731799">
              <a:off x="3220235" y="3315378"/>
              <a:ext cx="409575" cy="342900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342900">
                  <a:moveTo>
                    <a:pt x="407194" y="7144"/>
                  </a:moveTo>
                  <a:lnTo>
                    <a:pt x="7144" y="270986"/>
                  </a:lnTo>
                  <a:lnTo>
                    <a:pt x="163354" y="3386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xmlns="" id="{F2C440BD-A1EE-4511-A092-66A0C3562169}"/>
                </a:ext>
              </a:extLst>
            </p:cNvPr>
            <p:cNvSpPr/>
            <p:nvPr/>
          </p:nvSpPr>
          <p:spPr>
            <a:xfrm rot="1642289">
              <a:off x="2894307" y="2939798"/>
              <a:ext cx="140339" cy="140339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xmlns="" id="{1567340D-C398-499C-B7C4-D71207E9DAA5}"/>
                </a:ext>
              </a:extLst>
            </p:cNvPr>
            <p:cNvSpPr/>
            <p:nvPr/>
          </p:nvSpPr>
          <p:spPr>
            <a:xfrm rot="1627316">
              <a:off x="3122393" y="3454277"/>
              <a:ext cx="155440" cy="155440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2DAE22E-C2FD-42A4-82EB-6374FBA71F36}"/>
                </a:ext>
              </a:extLst>
            </p:cNvPr>
            <p:cNvSpPr/>
            <p:nvPr/>
          </p:nvSpPr>
          <p:spPr>
            <a:xfrm rot="160678" flipV="1">
              <a:off x="3216871" y="2860160"/>
              <a:ext cx="291865" cy="238731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  <a:gd name="connsiteX0" fmla="*/ 291865 w 291865"/>
                <a:gd name="connsiteY0" fmla="*/ 0 h 244921"/>
                <a:gd name="connsiteX1" fmla="*/ 0 w 291865"/>
                <a:gd name="connsiteY1" fmla="*/ 177293 h 244921"/>
                <a:gd name="connsiteX2" fmla="*/ 156210 w 291865"/>
                <a:gd name="connsiteY2" fmla="*/ 244921 h 244921"/>
                <a:gd name="connsiteX3" fmla="*/ 291865 w 291865"/>
                <a:gd name="connsiteY3" fmla="*/ 0 h 244921"/>
                <a:gd name="connsiteX0" fmla="*/ 291865 w 291865"/>
                <a:gd name="connsiteY0" fmla="*/ 0 h 202224"/>
                <a:gd name="connsiteX1" fmla="*/ 0 w 291865"/>
                <a:gd name="connsiteY1" fmla="*/ 177293 h 202224"/>
                <a:gd name="connsiteX2" fmla="*/ 138611 w 291865"/>
                <a:gd name="connsiteY2" fmla="*/ 202224 h 202224"/>
                <a:gd name="connsiteX3" fmla="*/ 291865 w 291865"/>
                <a:gd name="connsiteY3" fmla="*/ 0 h 2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65" h="202224">
                  <a:moveTo>
                    <a:pt x="291865" y="0"/>
                  </a:moveTo>
                  <a:lnTo>
                    <a:pt x="0" y="177293"/>
                  </a:lnTo>
                  <a:lnTo>
                    <a:pt x="138611" y="202224"/>
                  </a:lnTo>
                  <a:cubicBezTo>
                    <a:pt x="219891" y="91734"/>
                    <a:pt x="210585" y="110490"/>
                    <a:pt x="29186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>
            <a:off x="3747952" y="511240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84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raphic 11">
            <a:extLst>
              <a:ext uri="{FF2B5EF4-FFF2-40B4-BE49-F238E27FC236}">
                <a16:creationId xmlns:a16="http://schemas.microsoft.com/office/drawing/2014/main" xmlns="" id="{03CCF36E-D6A1-49C3-AF4D-17AD7C746CBB}"/>
              </a:ext>
            </a:extLst>
          </p:cNvPr>
          <p:cNvSpPr/>
          <p:nvPr/>
        </p:nvSpPr>
        <p:spPr>
          <a:xfrm>
            <a:off x="4877241" y="3045395"/>
            <a:ext cx="1097032" cy="2829504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xmlns="" id="{5FE5C471-86EF-4BDA-A279-588BB8713865}"/>
              </a:ext>
            </a:extLst>
          </p:cNvPr>
          <p:cNvSpPr/>
          <p:nvPr/>
        </p:nvSpPr>
        <p:spPr>
          <a:xfrm flipH="1">
            <a:off x="3492999" y="3976494"/>
            <a:ext cx="1528712" cy="2104599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F3BB551A-C5EC-49C4-933B-343C199F0412}"/>
              </a:ext>
            </a:extLst>
          </p:cNvPr>
          <p:cNvSpPr/>
          <p:nvPr/>
        </p:nvSpPr>
        <p:spPr>
          <a:xfrm flipH="1">
            <a:off x="5817760" y="3749537"/>
            <a:ext cx="1386924" cy="2303641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5938B821-0D7E-4E38-A5CD-AF520603F9EE}"/>
              </a:ext>
            </a:extLst>
          </p:cNvPr>
          <p:cNvSpPr/>
          <p:nvPr/>
        </p:nvSpPr>
        <p:spPr>
          <a:xfrm flipH="1">
            <a:off x="6997304" y="3863810"/>
            <a:ext cx="1744199" cy="2217283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B642D8E-37B0-44E8-95E5-6583F4760622}"/>
              </a:ext>
            </a:extLst>
          </p:cNvPr>
          <p:cNvGrpSpPr/>
          <p:nvPr/>
        </p:nvGrpSpPr>
        <p:grpSpPr>
          <a:xfrm>
            <a:off x="4611928" y="4617259"/>
            <a:ext cx="2808123" cy="1367790"/>
            <a:chOff x="4611928" y="4617259"/>
            <a:chExt cx="2808123" cy="13677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16D4231-4432-408D-BCFE-BFC6D247D4D0}"/>
              </a:ext>
            </a:extLst>
          </p:cNvPr>
          <p:cNvSpPr txBox="1"/>
          <p:nvPr/>
        </p:nvSpPr>
        <p:spPr>
          <a:xfrm>
            <a:off x="204746" y="3402791"/>
            <a:ext cx="3530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Support Local proximity </a:t>
            </a:r>
            <a:r>
              <a:rPr lang="en-US" sz="2400" dirty="0"/>
              <a:t>causes, Hedonic than utilitarian products</a:t>
            </a:r>
          </a:p>
          <a:p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7142CF7-D554-4D4E-B44A-165563D33AC6}"/>
              </a:ext>
            </a:extLst>
          </p:cNvPr>
          <p:cNvSpPr txBox="1"/>
          <p:nvPr/>
        </p:nvSpPr>
        <p:spPr>
          <a:xfrm>
            <a:off x="204747" y="1637459"/>
            <a:ext cx="393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Link CRM to Food, Housing and Health consumptions</a:t>
            </a:r>
            <a:endParaRPr lang="en-US" sz="2400" dirty="0"/>
          </a:p>
        </p:txBody>
      </p:sp>
      <p:grpSp>
        <p:nvGrpSpPr>
          <p:cNvPr id="33" name="그룹 8">
            <a:extLst>
              <a:ext uri="{FF2B5EF4-FFF2-40B4-BE49-F238E27FC236}">
                <a16:creationId xmlns:a16="http://schemas.microsoft.com/office/drawing/2014/main" xmlns="" id="{A471E336-1063-4675-A289-FDB88074E2FE}"/>
              </a:ext>
            </a:extLst>
          </p:cNvPr>
          <p:cNvGrpSpPr/>
          <p:nvPr/>
        </p:nvGrpSpPr>
        <p:grpSpPr>
          <a:xfrm>
            <a:off x="4184761" y="1501888"/>
            <a:ext cx="3838897" cy="2021700"/>
            <a:chOff x="4150351" y="1422827"/>
            <a:chExt cx="3920087" cy="2064457"/>
          </a:xfrm>
        </p:grpSpPr>
        <p:sp>
          <p:nvSpPr>
            <p:cNvPr id="34" name="Oval 21">
              <a:extLst>
                <a:ext uri="{FF2B5EF4-FFF2-40B4-BE49-F238E27FC236}">
                  <a16:creationId xmlns:a16="http://schemas.microsoft.com/office/drawing/2014/main" xmlns="" id="{E925341E-93EB-4942-8F3B-3B297C4E3111}"/>
                </a:ext>
              </a:extLst>
            </p:cNvPr>
            <p:cNvSpPr/>
            <p:nvPr/>
          </p:nvSpPr>
          <p:spPr>
            <a:xfrm rot="19890270" flipV="1">
              <a:off x="6946782" y="1604416"/>
              <a:ext cx="1123656" cy="113978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xmlns="" id="{5407C3E4-9AC6-4329-8971-88F6044E575D}"/>
                </a:ext>
              </a:extLst>
            </p:cNvPr>
            <p:cNvSpPr/>
            <p:nvPr/>
          </p:nvSpPr>
          <p:spPr>
            <a:xfrm rot="18850474" flipV="1">
              <a:off x="5702728" y="1977997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xmlns="" id="{30C5BFDF-9714-4FEB-BA86-5991A572B0AB}"/>
                </a:ext>
              </a:extLst>
            </p:cNvPr>
            <p:cNvSpPr/>
            <p:nvPr/>
          </p:nvSpPr>
          <p:spPr>
            <a:xfrm rot="17537713" flipV="1">
              <a:off x="4703331" y="1414998"/>
              <a:ext cx="1090840" cy="11064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xmlns="" id="{C1AB126C-8878-4936-BC48-171380B11911}"/>
                </a:ext>
              </a:extLst>
            </p:cNvPr>
            <p:cNvSpPr/>
            <p:nvPr/>
          </p:nvSpPr>
          <p:spPr>
            <a:xfrm rot="18850474" flipV="1">
              <a:off x="4158161" y="2391316"/>
              <a:ext cx="1088158" cy="1103778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Recommendations</a:t>
            </a:r>
            <a:endParaRPr lang="en-US" sz="3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142CF7-D554-4D4E-B44A-165563D33AC6}"/>
              </a:ext>
            </a:extLst>
          </p:cNvPr>
          <p:cNvSpPr txBox="1"/>
          <p:nvPr/>
        </p:nvSpPr>
        <p:spPr>
          <a:xfrm>
            <a:off x="366810" y="5148325"/>
            <a:ext cx="336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than low brand-cause fit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142CF7-D554-4D4E-B44A-165563D33AC6}"/>
              </a:ext>
            </a:extLst>
          </p:cNvPr>
          <p:cNvSpPr txBox="1"/>
          <p:nvPr/>
        </p:nvSpPr>
        <p:spPr>
          <a:xfrm>
            <a:off x="8169472" y="1516175"/>
            <a:ext cx="398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than low donation  </a:t>
            </a:r>
            <a:r>
              <a:rPr lang="en-US" sz="2400" dirty="0"/>
              <a:t>magnitude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6D4231-4432-408D-BCFE-BFC6D247D4D0}"/>
              </a:ext>
            </a:extLst>
          </p:cNvPr>
          <p:cNvSpPr txBox="1"/>
          <p:nvPr/>
        </p:nvSpPr>
        <p:spPr>
          <a:xfrm>
            <a:off x="7226275" y="3199641"/>
            <a:ext cx="444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clear to avoid skepticism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6D4231-4432-408D-BCFE-BFC6D247D4D0}"/>
              </a:ext>
            </a:extLst>
          </p:cNvPr>
          <p:cNvSpPr txBox="1"/>
          <p:nvPr/>
        </p:nvSpPr>
        <p:spPr>
          <a:xfrm>
            <a:off x="8704396" y="4929273"/>
            <a:ext cx="3642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 CRM message to consumers’ with high religiosity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47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5129" y="2490043"/>
            <a:ext cx="11573197" cy="72424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78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5289884" y="3699310"/>
            <a:ext cx="5777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Introduction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5289805" y="4401433"/>
            <a:ext cx="577699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Facts about poverty, review on CSR and CRM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E2ACF8F-412B-4259-9576-1D195438BE9E}"/>
              </a:ext>
            </a:extLst>
          </p:cNvPr>
          <p:cNvGrpSpPr/>
          <p:nvPr/>
        </p:nvGrpSpPr>
        <p:grpSpPr>
          <a:xfrm>
            <a:off x="1607538" y="1186025"/>
            <a:ext cx="4328528" cy="3899363"/>
            <a:chOff x="2894307" y="788255"/>
            <a:chExt cx="5026316" cy="452796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20A5C67-A09E-41E0-8719-B15397341675}"/>
                </a:ext>
              </a:extLst>
            </p:cNvPr>
            <p:cNvGrpSpPr/>
            <p:nvPr/>
          </p:nvGrpSpPr>
          <p:grpSpPr>
            <a:xfrm>
              <a:off x="3617375" y="788255"/>
              <a:ext cx="4303248" cy="4527967"/>
              <a:chOff x="5266044" y="3820965"/>
              <a:chExt cx="2472245" cy="260134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B4C59625-C7FB-408D-B215-BD166DC61295}"/>
                  </a:ext>
                </a:extLst>
              </p:cNvPr>
              <p:cNvSpPr/>
              <p:nvPr/>
            </p:nvSpPr>
            <p:spPr>
              <a:xfrm>
                <a:off x="6011852" y="5793663"/>
                <a:ext cx="266700" cy="628650"/>
              </a:xfrm>
              <a:custGeom>
                <a:avLst/>
                <a:gdLst>
                  <a:gd name="connsiteX0" fmla="*/ 7144 w 266700"/>
                  <a:gd name="connsiteY0" fmla="*/ 243364 h 628650"/>
                  <a:gd name="connsiteX1" fmla="*/ 259556 w 266700"/>
                  <a:gd name="connsiteY1" fmla="*/ 627221 h 628650"/>
                  <a:gd name="connsiteX2" fmla="*/ 193834 w 266700"/>
                  <a:gd name="connsiteY2" fmla="*/ 7144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628650">
                    <a:moveTo>
                      <a:pt x="7144" y="243364"/>
                    </a:moveTo>
                    <a:lnTo>
                      <a:pt x="259556" y="627221"/>
                    </a:lnTo>
                    <a:lnTo>
                      <a:pt x="19383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40908E7C-5307-428C-9E05-94ABF7F940A2}"/>
                  </a:ext>
                </a:extLst>
              </p:cNvPr>
              <p:cNvSpPr/>
              <p:nvPr/>
            </p:nvSpPr>
            <p:spPr>
              <a:xfrm>
                <a:off x="6016614" y="5793663"/>
                <a:ext cx="228600" cy="342900"/>
              </a:xfrm>
              <a:custGeom>
                <a:avLst/>
                <a:gdLst>
                  <a:gd name="connsiteX0" fmla="*/ 7144 w 228600"/>
                  <a:gd name="connsiteY0" fmla="*/ 243364 h 342900"/>
                  <a:gd name="connsiteX1" fmla="*/ 224314 w 228600"/>
                  <a:gd name="connsiteY1" fmla="*/ 340519 h 342900"/>
                  <a:gd name="connsiteX2" fmla="*/ 189071 w 228600"/>
                  <a:gd name="connsiteY2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342900">
                    <a:moveTo>
                      <a:pt x="7144" y="243364"/>
                    </a:moveTo>
                    <a:lnTo>
                      <a:pt x="224314" y="340519"/>
                    </a:lnTo>
                    <a:lnTo>
                      <a:pt x="189071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5098541D-8915-4926-8EAA-271CB0CCF89D}"/>
                  </a:ext>
                </a:extLst>
              </p:cNvPr>
              <p:cNvSpPr/>
              <p:nvPr/>
            </p:nvSpPr>
            <p:spPr>
              <a:xfrm>
                <a:off x="6002327" y="5438381"/>
                <a:ext cx="914400" cy="609600"/>
              </a:xfrm>
              <a:custGeom>
                <a:avLst/>
                <a:gdLst>
                  <a:gd name="connsiteX0" fmla="*/ 915829 w 914400"/>
                  <a:gd name="connsiteY0" fmla="*/ 362426 h 609600"/>
                  <a:gd name="connsiteX1" fmla="*/ 7144 w 914400"/>
                  <a:gd name="connsiteY1" fmla="*/ 603409 h 609600"/>
                  <a:gd name="connsiteX2" fmla="*/ 411004 w 914400"/>
                  <a:gd name="connsiteY2" fmla="*/ 714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609600">
                    <a:moveTo>
                      <a:pt x="915829" y="362426"/>
                    </a:moveTo>
                    <a:lnTo>
                      <a:pt x="7144" y="603409"/>
                    </a:lnTo>
                    <a:lnTo>
                      <a:pt x="41100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E487868F-3510-4147-938A-BE68F2183A54}"/>
                  </a:ext>
                </a:extLst>
              </p:cNvPr>
              <p:cNvSpPr/>
              <p:nvPr/>
            </p:nvSpPr>
            <p:spPr>
              <a:xfrm>
                <a:off x="6188064" y="5469813"/>
                <a:ext cx="733425" cy="333375"/>
              </a:xfrm>
              <a:custGeom>
                <a:avLst/>
                <a:gdLst>
                  <a:gd name="connsiteX0" fmla="*/ 730091 w 733425"/>
                  <a:gd name="connsiteY0" fmla="*/ 330994 h 333375"/>
                  <a:gd name="connsiteX1" fmla="*/ 7144 w 733425"/>
                  <a:gd name="connsiteY1" fmla="*/ 305276 h 333375"/>
                  <a:gd name="connsiteX2" fmla="*/ 198596 w 733425"/>
                  <a:gd name="connsiteY2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425" h="333375">
                    <a:moveTo>
                      <a:pt x="730091" y="330994"/>
                    </a:moveTo>
                    <a:lnTo>
                      <a:pt x="7144" y="305276"/>
                    </a:lnTo>
                    <a:lnTo>
                      <a:pt x="198596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92633D7-D0C2-417C-9461-9559C8CE68E8}"/>
                  </a:ext>
                </a:extLst>
              </p:cNvPr>
              <p:cNvSpPr/>
              <p:nvPr/>
            </p:nvSpPr>
            <p:spPr>
              <a:xfrm>
                <a:off x="5266044" y="5024043"/>
                <a:ext cx="1819275" cy="781050"/>
              </a:xfrm>
              <a:custGeom>
                <a:avLst/>
                <a:gdLst>
                  <a:gd name="connsiteX0" fmla="*/ 7144 w 1819275"/>
                  <a:gd name="connsiteY0" fmla="*/ 210026 h 781050"/>
                  <a:gd name="connsiteX1" fmla="*/ 1652111 w 1819275"/>
                  <a:gd name="connsiteY1" fmla="*/ 776764 h 781050"/>
                  <a:gd name="connsiteX2" fmla="*/ 1814036 w 1819275"/>
                  <a:gd name="connsiteY2" fmla="*/ 71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9275" h="781050">
                    <a:moveTo>
                      <a:pt x="7144" y="210026"/>
                    </a:moveTo>
                    <a:lnTo>
                      <a:pt x="1652111" y="776764"/>
                    </a:lnTo>
                    <a:lnTo>
                      <a:pt x="1814036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16C971D-B04E-4997-98E7-0D28B39A7AE2}"/>
                  </a:ext>
                </a:extLst>
              </p:cNvPr>
              <p:cNvSpPr/>
              <p:nvPr/>
            </p:nvSpPr>
            <p:spPr>
              <a:xfrm>
                <a:off x="5266044" y="5140248"/>
                <a:ext cx="1790700" cy="304800"/>
              </a:xfrm>
              <a:custGeom>
                <a:avLst/>
                <a:gdLst>
                  <a:gd name="connsiteX0" fmla="*/ 7144 w 1790700"/>
                  <a:gd name="connsiteY0" fmla="*/ 93821 h 304800"/>
                  <a:gd name="connsiteX1" fmla="*/ 1727359 w 1790700"/>
                  <a:gd name="connsiteY1" fmla="*/ 305276 h 304800"/>
                  <a:gd name="connsiteX2" fmla="*/ 1792129 w 1790700"/>
                  <a:gd name="connsiteY2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0700" h="304800">
                    <a:moveTo>
                      <a:pt x="7144" y="93821"/>
                    </a:moveTo>
                    <a:lnTo>
                      <a:pt x="1727359" y="305276"/>
                    </a:lnTo>
                    <a:lnTo>
                      <a:pt x="1792129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7EF1BC10-5394-4692-A653-21E97C02C741}"/>
                  </a:ext>
                </a:extLst>
              </p:cNvPr>
              <p:cNvSpPr/>
              <p:nvPr/>
            </p:nvSpPr>
            <p:spPr>
              <a:xfrm>
                <a:off x="5273188" y="3820965"/>
                <a:ext cx="2465101" cy="1458824"/>
              </a:xfrm>
              <a:custGeom>
                <a:avLst/>
                <a:gdLst>
                  <a:gd name="connsiteX0" fmla="*/ 92869 w 2847975"/>
                  <a:gd name="connsiteY0" fmla="*/ 282416 h 1504950"/>
                  <a:gd name="connsiteX1" fmla="*/ 2715101 w 2847975"/>
                  <a:gd name="connsiteY1" fmla="*/ 7144 h 1504950"/>
                  <a:gd name="connsiteX2" fmla="*/ 2843689 w 2847975"/>
                  <a:gd name="connsiteY2" fmla="*/ 1497806 h 1504950"/>
                  <a:gd name="connsiteX3" fmla="*/ 7144 w 2847975"/>
                  <a:gd name="connsiteY3" fmla="*/ 1452086 h 1504950"/>
                  <a:gd name="connsiteX0" fmla="*/ 85725 w 2836545"/>
                  <a:gd name="connsiteY0" fmla="*/ 243434 h 1458824"/>
                  <a:gd name="connsiteX1" fmla="*/ 2400189 w 2836545"/>
                  <a:gd name="connsiteY1" fmla="*/ 0 h 1458824"/>
                  <a:gd name="connsiteX2" fmla="*/ 2836545 w 2836545"/>
                  <a:gd name="connsiteY2" fmla="*/ 1458824 h 1458824"/>
                  <a:gd name="connsiteX3" fmla="*/ 0 w 2836545"/>
                  <a:gd name="connsiteY3" fmla="*/ 1413104 h 1458824"/>
                  <a:gd name="connsiteX4" fmla="*/ 85725 w 2836545"/>
                  <a:gd name="connsiteY4" fmla="*/ 243434 h 1458824"/>
                  <a:gd name="connsiteX0" fmla="*/ 85725 w 2465101"/>
                  <a:gd name="connsiteY0" fmla="*/ 243434 h 1458824"/>
                  <a:gd name="connsiteX1" fmla="*/ 2400189 w 2465101"/>
                  <a:gd name="connsiteY1" fmla="*/ 0 h 1458824"/>
                  <a:gd name="connsiteX2" fmla="*/ 2465101 w 2465101"/>
                  <a:gd name="connsiteY2" fmla="*/ 1458824 h 1458824"/>
                  <a:gd name="connsiteX3" fmla="*/ 0 w 2465101"/>
                  <a:gd name="connsiteY3" fmla="*/ 1413104 h 1458824"/>
                  <a:gd name="connsiteX4" fmla="*/ 85725 w 2465101"/>
                  <a:gd name="connsiteY4" fmla="*/ 243434 h 14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101" h="1458824">
                    <a:moveTo>
                      <a:pt x="85725" y="243434"/>
                    </a:moveTo>
                    <a:lnTo>
                      <a:pt x="2400189" y="0"/>
                    </a:lnTo>
                    <a:lnTo>
                      <a:pt x="2465101" y="1458824"/>
                    </a:lnTo>
                    <a:lnTo>
                      <a:pt x="0" y="1413104"/>
                    </a:lnTo>
                    <a:lnTo>
                      <a:pt x="85725" y="2434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BB05B07-7AC0-439B-831A-7713EFCBADB2}"/>
                </a:ext>
              </a:extLst>
            </p:cNvPr>
            <p:cNvSpPr/>
            <p:nvPr/>
          </p:nvSpPr>
          <p:spPr>
            <a:xfrm rot="1779947">
              <a:off x="3205947" y="3169645"/>
              <a:ext cx="247650" cy="238125"/>
            </a:xfrm>
            <a:custGeom>
              <a:avLst/>
              <a:gdLst>
                <a:gd name="connsiteX0" fmla="*/ 71914 w 247650"/>
                <a:gd name="connsiteY0" fmla="*/ 231934 h 238125"/>
                <a:gd name="connsiteX1" fmla="*/ 242411 w 247650"/>
                <a:gd name="connsiteY1" fmla="*/ 7144 h 238125"/>
                <a:gd name="connsiteX2" fmla="*/ 7144 w 247650"/>
                <a:gd name="connsiteY2" fmla="*/ 347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38125">
                  <a:moveTo>
                    <a:pt x="71914" y="231934"/>
                  </a:moveTo>
                  <a:lnTo>
                    <a:pt x="242411" y="7144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7CA0A9A-B4C5-44E3-AD6F-D32EC651C94B}"/>
                </a:ext>
              </a:extLst>
            </p:cNvPr>
            <p:cNvSpPr/>
            <p:nvPr/>
          </p:nvSpPr>
          <p:spPr>
            <a:xfrm rot="20731799">
              <a:off x="3220235" y="3315378"/>
              <a:ext cx="409575" cy="342900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342900">
                  <a:moveTo>
                    <a:pt x="407194" y="7144"/>
                  </a:moveTo>
                  <a:lnTo>
                    <a:pt x="7144" y="270986"/>
                  </a:lnTo>
                  <a:lnTo>
                    <a:pt x="163354" y="3386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xmlns="" id="{F2C440BD-A1EE-4511-A092-66A0C3562169}"/>
                </a:ext>
              </a:extLst>
            </p:cNvPr>
            <p:cNvSpPr/>
            <p:nvPr/>
          </p:nvSpPr>
          <p:spPr>
            <a:xfrm rot="1642289">
              <a:off x="2894307" y="2939798"/>
              <a:ext cx="140339" cy="140339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xmlns="" id="{1567340D-C398-499C-B7C4-D71207E9DAA5}"/>
                </a:ext>
              </a:extLst>
            </p:cNvPr>
            <p:cNvSpPr/>
            <p:nvPr/>
          </p:nvSpPr>
          <p:spPr>
            <a:xfrm rot="1627316">
              <a:off x="3122393" y="3454277"/>
              <a:ext cx="155440" cy="155440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2DAE22E-C2FD-42A4-82EB-6374FBA71F36}"/>
                </a:ext>
              </a:extLst>
            </p:cNvPr>
            <p:cNvSpPr/>
            <p:nvPr/>
          </p:nvSpPr>
          <p:spPr>
            <a:xfrm rot="160678" flipV="1">
              <a:off x="3216871" y="2860160"/>
              <a:ext cx="291865" cy="238731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  <a:gd name="connsiteX0" fmla="*/ 291865 w 291865"/>
                <a:gd name="connsiteY0" fmla="*/ 0 h 244921"/>
                <a:gd name="connsiteX1" fmla="*/ 0 w 291865"/>
                <a:gd name="connsiteY1" fmla="*/ 177293 h 244921"/>
                <a:gd name="connsiteX2" fmla="*/ 156210 w 291865"/>
                <a:gd name="connsiteY2" fmla="*/ 244921 h 244921"/>
                <a:gd name="connsiteX3" fmla="*/ 291865 w 291865"/>
                <a:gd name="connsiteY3" fmla="*/ 0 h 244921"/>
                <a:gd name="connsiteX0" fmla="*/ 291865 w 291865"/>
                <a:gd name="connsiteY0" fmla="*/ 0 h 202224"/>
                <a:gd name="connsiteX1" fmla="*/ 0 w 291865"/>
                <a:gd name="connsiteY1" fmla="*/ 177293 h 202224"/>
                <a:gd name="connsiteX2" fmla="*/ 138611 w 291865"/>
                <a:gd name="connsiteY2" fmla="*/ 202224 h 202224"/>
                <a:gd name="connsiteX3" fmla="*/ 291865 w 291865"/>
                <a:gd name="connsiteY3" fmla="*/ 0 h 2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65" h="202224">
                  <a:moveTo>
                    <a:pt x="291865" y="0"/>
                  </a:moveTo>
                  <a:lnTo>
                    <a:pt x="0" y="177293"/>
                  </a:lnTo>
                  <a:lnTo>
                    <a:pt x="138611" y="202224"/>
                  </a:lnTo>
                  <a:cubicBezTo>
                    <a:pt x="219891" y="91734"/>
                    <a:pt x="210585" y="110490"/>
                    <a:pt x="29186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>
            <a:off x="3747952" y="511240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67" y="0"/>
            <a:ext cx="6942666" cy="86579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Poverty in Africa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431" y="650630"/>
            <a:ext cx="8950569" cy="603152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One </a:t>
            </a:r>
            <a:r>
              <a:rPr lang="en-US" sz="1800" dirty="0"/>
              <a:t>in three </a:t>
            </a:r>
            <a:r>
              <a:rPr lang="en-US" sz="1800" b="1" dirty="0"/>
              <a:t>Africans</a:t>
            </a:r>
            <a:r>
              <a:rPr lang="en-US" sz="1800" dirty="0"/>
              <a:t>— 422 million people—live below the global </a:t>
            </a:r>
            <a:r>
              <a:rPr lang="en-US" sz="1800" b="1" dirty="0"/>
              <a:t>poverty</a:t>
            </a:r>
            <a:r>
              <a:rPr lang="en-US" sz="1800" dirty="0"/>
              <a:t> line. </a:t>
            </a:r>
            <a:endParaRPr lang="en-US" sz="1800" dirty="0" smtClean="0"/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They </a:t>
            </a:r>
            <a:r>
              <a:rPr lang="en-US" sz="1800" dirty="0"/>
              <a:t>represent more than 70 percent of the world's poorest </a:t>
            </a:r>
            <a:r>
              <a:rPr lang="en-US" sz="1800" dirty="0" smtClean="0"/>
              <a:t>people</a:t>
            </a:r>
          </a:p>
          <a:p>
            <a:pPr algn="just">
              <a:lnSpc>
                <a:spcPct val="120000"/>
              </a:lnSpc>
            </a:pPr>
            <a:endParaRPr lang="en-US" sz="1800" dirty="0" smtClean="0"/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Africa </a:t>
            </a:r>
            <a:r>
              <a:rPr lang="en-US" sz="1800" dirty="0"/>
              <a:t>has now reached a milestone in the fight against poverty. As of March 2019—and for the first time since the start of the SDGs—more Africans are now escaping extreme </a:t>
            </a:r>
            <a:r>
              <a:rPr lang="en-US" sz="1800" dirty="0" smtClean="0"/>
              <a:t>poverty</a:t>
            </a:r>
          </a:p>
          <a:p>
            <a:pPr algn="just">
              <a:lnSpc>
                <a:spcPct val="120000"/>
              </a:lnSpc>
            </a:pPr>
            <a:endParaRPr lang="en-US" sz="1800" dirty="0" smtClean="0"/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Resulting </a:t>
            </a:r>
            <a:r>
              <a:rPr lang="en-US" sz="1800" dirty="0"/>
              <a:t>in a 1 million-person reduction in total African poverty in 2020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en-US" sz="1800" dirty="0" smtClean="0"/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By </a:t>
            </a:r>
            <a:r>
              <a:rPr lang="en-US" sz="1800" dirty="0"/>
              <a:t>2030, Africa will reduce the ranks of its extremely poor by 45 million and relative poverty will decline from 33.5 percent today to 24 percent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en-US" sz="1800" dirty="0" smtClean="0"/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There </a:t>
            </a:r>
            <a:r>
              <a:rPr lang="en-US" sz="1800" dirty="0"/>
              <a:t>are six additional countries whose poverty rates are expected to reach below 5 percent; </a:t>
            </a:r>
            <a:r>
              <a:rPr lang="en-US" sz="1800" b="1" dirty="0"/>
              <a:t>Ethiopia, Ghana, Kenya, Angola, Côte d’Ivoire, Djibouti. </a:t>
            </a:r>
            <a:endParaRPr lang="en-US" sz="1800" dirty="0"/>
          </a:p>
          <a:p>
            <a:endParaRPr lang="en-US" sz="1800" dirty="0" smtClean="0"/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xmlns="" id="{FEFC7552-2256-4A0E-9DC3-3D93ED626CAF}"/>
              </a:ext>
            </a:extLst>
          </p:cNvPr>
          <p:cNvGrpSpPr/>
          <p:nvPr/>
        </p:nvGrpSpPr>
        <p:grpSpPr>
          <a:xfrm>
            <a:off x="135467" y="1516429"/>
            <a:ext cx="3105964" cy="3936104"/>
            <a:chOff x="2112749" y="3418107"/>
            <a:chExt cx="1181456" cy="1172060"/>
          </a:xfrm>
        </p:grpSpPr>
        <p:sp>
          <p:nvSpPr>
            <p:cNvPr id="9" name="자유형: 도형 113">
              <a:extLst>
                <a:ext uri="{FF2B5EF4-FFF2-40B4-BE49-F238E27FC236}">
                  <a16:creationId xmlns:a16="http://schemas.microsoft.com/office/drawing/2014/main" xmlns="" id="{EBEB361F-366E-4A1C-844E-23498D053E22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1">
              <a:extLst>
                <a:ext uri="{FF2B5EF4-FFF2-40B4-BE49-F238E27FC236}">
                  <a16:creationId xmlns:a16="http://schemas.microsoft.com/office/drawing/2014/main" xmlns="" id="{404A0EAE-CBAA-41E3-8044-F01C14E13D56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3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Poverty in </a:t>
            </a:r>
            <a:r>
              <a:rPr lang="en-US" sz="3600" b="1" dirty="0" smtClean="0"/>
              <a:t>Egypt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133" y="1436158"/>
            <a:ext cx="8085667" cy="4351338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000" dirty="0"/>
              <a:t>Egypt announced that who earns less than LE 8,282 (US$ 501.03) annually and $1.3 daily, lives under poverty line.</a:t>
            </a:r>
          </a:p>
          <a:p>
            <a:pPr algn="just">
              <a:lnSpc>
                <a:spcPct val="200000"/>
              </a:lnSpc>
            </a:pPr>
            <a:r>
              <a:rPr lang="en-US" sz="2000" dirty="0"/>
              <a:t>The percentage of Egyptians, who live in extreme poverty, rose to 32.5 in 2018 from 27.8 percent in 2015, with an increase of 4.7 percent (CAMPAS,2019)</a:t>
            </a:r>
          </a:p>
          <a:p>
            <a:pPr algn="just">
              <a:lnSpc>
                <a:spcPct val="200000"/>
              </a:lnSpc>
            </a:pPr>
            <a:r>
              <a:rPr lang="en-US" sz="2000" dirty="0"/>
              <a:t>The highest percentage of poverty among 99 million Egyptians was recorded in Upper Egypt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60A1FA1-E7FE-496D-B23F-34DC32DE67BA}"/>
              </a:ext>
            </a:extLst>
          </p:cNvPr>
          <p:cNvGrpSpPr/>
          <p:nvPr/>
        </p:nvGrpSpPr>
        <p:grpSpPr>
          <a:xfrm>
            <a:off x="296333" y="1436158"/>
            <a:ext cx="2751667" cy="3923547"/>
            <a:chOff x="4070449" y="2766517"/>
            <a:chExt cx="2346599" cy="2038644"/>
          </a:xfrm>
        </p:grpSpPr>
        <p:sp>
          <p:nvSpPr>
            <p:cNvPr id="5" name="Diagonal Stripe 18">
              <a:extLst>
                <a:ext uri="{FF2B5EF4-FFF2-40B4-BE49-F238E27FC236}">
                  <a16:creationId xmlns:a16="http://schemas.microsoft.com/office/drawing/2014/main" xmlns="" id="{6401F426-BAD2-426E-890E-3AD6EDCF310F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18">
              <a:extLst>
                <a:ext uri="{FF2B5EF4-FFF2-40B4-BE49-F238E27FC236}">
                  <a16:creationId xmlns:a16="http://schemas.microsoft.com/office/drawing/2014/main" xmlns="" id="{AA68460E-1281-4DA1-9CFE-D4BA33DC8DC5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FF625F2-B337-4141-9790-93904A4C9500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xmlns="" id="{1807071D-6111-4B37-A46B-3B0417E38612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52B1F9BF-C499-4C4E-96E9-FEBFEA18D4DD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874AC1E-0A93-4E88-802E-C213940550DC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107B06DA-331C-497D-B325-7AA2CEDCA596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8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/>
              <a:t>The </a:t>
            </a:r>
            <a:r>
              <a:rPr lang="en-US" sz="3600" b="1" dirty="0" smtClean="0"/>
              <a:t>Concept </a:t>
            </a:r>
            <a:r>
              <a:rPr lang="en-US" sz="3600" b="1" dirty="0"/>
              <a:t>of Corporate Social Responsibility CSR</a:t>
            </a:r>
          </a:p>
        </p:txBody>
      </p:sp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1C5C72D7-CA51-4E96-AA5B-BF1EBC56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">
            <a:extLst>
              <a:ext uri="{FF2B5EF4-FFF2-40B4-BE49-F238E27FC236}">
                <a16:creationId xmlns:a16="http://schemas.microsoft.com/office/drawing/2014/main" xmlns="" id="{DB47CC91-0EBA-4503-9493-96236D114A31}"/>
              </a:ext>
            </a:extLst>
          </p:cNvPr>
          <p:cNvSpPr/>
          <p:nvPr/>
        </p:nvSpPr>
        <p:spPr>
          <a:xfrm rot="5400000">
            <a:off x="5395903" y="3623819"/>
            <a:ext cx="1831403" cy="46675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xmlns="" id="{C7F7A375-B865-4C70-8B7E-5C09CB31D815}"/>
              </a:ext>
            </a:extLst>
          </p:cNvPr>
          <p:cNvSpPr/>
          <p:nvPr/>
        </p:nvSpPr>
        <p:spPr>
          <a:xfrm rot="18900000">
            <a:off x="7894080" y="5494455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xmlns="" id="{72108CC0-B298-4C5D-BD8E-7CE8A3C9D035}"/>
              </a:ext>
            </a:extLst>
          </p:cNvPr>
          <p:cNvSpPr/>
          <p:nvPr/>
        </p:nvSpPr>
        <p:spPr>
          <a:xfrm rot="18900000">
            <a:off x="8005263" y="5600614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9842C00-9650-4AAF-BAB3-D20BD07532B5}"/>
              </a:ext>
            </a:extLst>
          </p:cNvPr>
          <p:cNvSpPr txBox="1"/>
          <p:nvPr/>
        </p:nvSpPr>
        <p:spPr>
          <a:xfrm>
            <a:off x="8096671" y="5814149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Pentagon 3">
            <a:extLst>
              <a:ext uri="{FF2B5EF4-FFF2-40B4-BE49-F238E27FC236}">
                <a16:creationId xmlns:a16="http://schemas.microsoft.com/office/drawing/2014/main" xmlns="" id="{CA4D9453-6CAF-4CD6-8C08-E183DD94E2BE}"/>
              </a:ext>
            </a:extLst>
          </p:cNvPr>
          <p:cNvSpPr/>
          <p:nvPr/>
        </p:nvSpPr>
        <p:spPr>
          <a:xfrm rot="5400000">
            <a:off x="5434379" y="-162459"/>
            <a:ext cx="1599048" cy="475443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A98172EA-95D4-415C-954F-49DDF7E43202}"/>
              </a:ext>
            </a:extLst>
          </p:cNvPr>
          <p:cNvSpPr/>
          <p:nvPr/>
        </p:nvSpPr>
        <p:spPr>
          <a:xfrm rot="18900000">
            <a:off x="7986132" y="1782778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xmlns="" id="{7207F62F-9F57-4229-8523-5C1B83637635}"/>
              </a:ext>
            </a:extLst>
          </p:cNvPr>
          <p:cNvSpPr/>
          <p:nvPr/>
        </p:nvSpPr>
        <p:spPr>
          <a:xfrm rot="18900000">
            <a:off x="8077191" y="1874806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9FD890B-7341-4ED4-AC05-F0A9FBE419AD}"/>
              </a:ext>
            </a:extLst>
          </p:cNvPr>
          <p:cNvSpPr txBox="1"/>
          <p:nvPr/>
        </p:nvSpPr>
        <p:spPr>
          <a:xfrm>
            <a:off x="8182049" y="2030094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D2CDFDE9-F391-4175-B8F3-C5AE24D5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3959" y="4223373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Pentagon 12">
            <a:extLst>
              <a:ext uri="{FF2B5EF4-FFF2-40B4-BE49-F238E27FC236}">
                <a16:creationId xmlns:a16="http://schemas.microsoft.com/office/drawing/2014/main" xmlns="" id="{95CA3CB6-1BED-4A7A-83CD-76823DC69392}"/>
              </a:ext>
            </a:extLst>
          </p:cNvPr>
          <p:cNvSpPr/>
          <p:nvPr/>
        </p:nvSpPr>
        <p:spPr>
          <a:xfrm rot="16200000">
            <a:off x="4895760" y="1447875"/>
            <a:ext cx="1917101" cy="51231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xmlns="" id="{3317DFC8-4FFE-4A26-9310-DD036E6995C9}"/>
              </a:ext>
            </a:extLst>
          </p:cNvPr>
          <p:cNvSpPr/>
          <p:nvPr/>
        </p:nvSpPr>
        <p:spPr>
          <a:xfrm rot="18900000">
            <a:off x="3266090" y="3561872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xmlns="" id="{3CE88172-0AF2-4E23-879D-5A2359023CD3}"/>
              </a:ext>
            </a:extLst>
          </p:cNvPr>
          <p:cNvSpPr/>
          <p:nvPr/>
        </p:nvSpPr>
        <p:spPr>
          <a:xfrm rot="18900000">
            <a:off x="3329016" y="3623522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DFA1691-FAD0-4A27-88C9-B84342CED132}"/>
              </a:ext>
            </a:extLst>
          </p:cNvPr>
          <p:cNvSpPr txBox="1"/>
          <p:nvPr/>
        </p:nvSpPr>
        <p:spPr>
          <a:xfrm>
            <a:off x="3419248" y="3811242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FB9D57BB-CE89-4E16-8463-A6050FE7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AAE76612-D303-4A1F-9556-4F58FEBA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4622" y="3622138"/>
            <a:ext cx="2114117" cy="6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47323F3-3C27-48C0-AD2F-D2482B3148A5}"/>
              </a:ext>
            </a:extLst>
          </p:cNvPr>
          <p:cNvSpPr txBox="1"/>
          <p:nvPr/>
        </p:nvSpPr>
        <p:spPr>
          <a:xfrm>
            <a:off x="4191638" y="1613533"/>
            <a:ext cx="38851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Consumer awareness and education changed the consumption patterns of consumers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68CF1D-A132-48F5-8041-165FCEE6F143}"/>
              </a:ext>
            </a:extLst>
          </p:cNvPr>
          <p:cNvSpPr txBox="1"/>
          <p:nvPr/>
        </p:nvSpPr>
        <p:spPr>
          <a:xfrm>
            <a:off x="4117341" y="3073984"/>
            <a:ext cx="3782235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Technological forces and the use of the internet made consumers to easily track companies and their </a:t>
            </a:r>
            <a:r>
              <a:rPr lang="en-US" dirty="0" smtClean="0"/>
              <a:t>CSR efforts </a:t>
            </a:r>
            <a:r>
              <a:rPr lang="en-US" dirty="0"/>
              <a:t>(Till &amp; Nowak, 2000).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521B6D8-1F38-4D57-AC82-9EC1C664478F}"/>
              </a:ext>
            </a:extLst>
          </p:cNvPr>
          <p:cNvSpPr txBox="1"/>
          <p:nvPr/>
        </p:nvSpPr>
        <p:spPr>
          <a:xfrm>
            <a:off x="4146743" y="5153675"/>
            <a:ext cx="3781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Causing marketers to take into consideration social aspects and ethics from company’s objectives setting (</a:t>
            </a:r>
            <a:r>
              <a:rPr lang="en-US" dirty="0" err="1"/>
              <a:t>Santoso</a:t>
            </a:r>
            <a:r>
              <a:rPr lang="en-US" dirty="0"/>
              <a:t> et al., 2015).</a:t>
            </a:r>
          </a:p>
        </p:txBody>
      </p:sp>
      <p:grpSp>
        <p:nvGrpSpPr>
          <p:cNvPr id="59" name="그룹 87">
            <a:extLst>
              <a:ext uri="{FF2B5EF4-FFF2-40B4-BE49-F238E27FC236}">
                <a16:creationId xmlns:a16="http://schemas.microsoft.com/office/drawing/2014/main" xmlns="" id="{01CF5A1E-96A8-41A1-89E8-56CD56440BD3}"/>
              </a:ext>
            </a:extLst>
          </p:cNvPr>
          <p:cNvGrpSpPr/>
          <p:nvPr/>
        </p:nvGrpSpPr>
        <p:grpSpPr>
          <a:xfrm>
            <a:off x="474996" y="3578768"/>
            <a:ext cx="2523434" cy="1065203"/>
            <a:chOff x="1682410" y="2217893"/>
            <a:chExt cx="2019261" cy="852379"/>
          </a:xfrm>
          <a:solidFill>
            <a:schemeClr val="bg1">
              <a:lumMod val="85000"/>
            </a:schemeClr>
          </a:solidFill>
        </p:grpSpPr>
        <p:grpSp>
          <p:nvGrpSpPr>
            <p:cNvPr id="60" name="그룹 86">
              <a:extLst>
                <a:ext uri="{FF2B5EF4-FFF2-40B4-BE49-F238E27FC236}">
                  <a16:creationId xmlns:a16="http://schemas.microsoft.com/office/drawing/2014/main" xmlns="" id="{46DC49DF-5AFB-440F-8ECB-3843F7F4D592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xmlns="" id="{1A86191F-1373-4CF4-B1A2-917D9C71A473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Freeform 19">
                <a:extLst>
                  <a:ext uri="{FF2B5EF4-FFF2-40B4-BE49-F238E27FC236}">
                    <a16:creationId xmlns:a16="http://schemas.microsoft.com/office/drawing/2014/main" xmlns="" id="{92A9D9A2-B4B2-49DE-817B-4435928AD17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직사각형 85">
              <a:extLst>
                <a:ext uri="{FF2B5EF4-FFF2-40B4-BE49-F238E27FC236}">
                  <a16:creationId xmlns:a16="http://schemas.microsoft.com/office/drawing/2014/main" xmlns="" id="{B7A92156-AF78-4CC0-91B2-B7A057A049DA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9" name="그룹 93">
            <a:extLst>
              <a:ext uri="{FF2B5EF4-FFF2-40B4-BE49-F238E27FC236}">
                <a16:creationId xmlns:a16="http://schemas.microsoft.com/office/drawing/2014/main" xmlns="" id="{F0797998-48C0-480D-A175-D9F86622E9B7}"/>
              </a:ext>
            </a:extLst>
          </p:cNvPr>
          <p:cNvGrpSpPr/>
          <p:nvPr/>
        </p:nvGrpSpPr>
        <p:grpSpPr>
          <a:xfrm rot="10800000" flipV="1">
            <a:off x="8712232" y="5325601"/>
            <a:ext cx="2523434" cy="1065203"/>
            <a:chOff x="1682410" y="2217893"/>
            <a:chExt cx="2019261" cy="852379"/>
          </a:xfrm>
          <a:solidFill>
            <a:schemeClr val="bg1">
              <a:lumMod val="85000"/>
            </a:schemeClr>
          </a:solidFill>
        </p:grpSpPr>
        <p:grpSp>
          <p:nvGrpSpPr>
            <p:cNvPr id="70" name="그룹 94">
              <a:extLst>
                <a:ext uri="{FF2B5EF4-FFF2-40B4-BE49-F238E27FC236}">
                  <a16:creationId xmlns:a16="http://schemas.microsoft.com/office/drawing/2014/main" xmlns="" id="{E44D978B-0B71-4F74-942B-E949AF329071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72" name="Freeform 18">
                <a:extLst>
                  <a:ext uri="{FF2B5EF4-FFF2-40B4-BE49-F238E27FC236}">
                    <a16:creationId xmlns:a16="http://schemas.microsoft.com/office/drawing/2014/main" xmlns="" id="{31AD42C8-14D7-4BB6-81B7-86F5919B5DF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Freeform 19">
                <a:extLst>
                  <a:ext uri="{FF2B5EF4-FFF2-40B4-BE49-F238E27FC236}">
                    <a16:creationId xmlns:a16="http://schemas.microsoft.com/office/drawing/2014/main" xmlns="" id="{5ADD6B09-F150-4B20-A7FF-9DC706C8A919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1" name="직사각형 95">
              <a:extLst>
                <a:ext uri="{FF2B5EF4-FFF2-40B4-BE49-F238E27FC236}">
                  <a16:creationId xmlns:a16="http://schemas.microsoft.com/office/drawing/2014/main" xmlns="" id="{E15235EB-6DB5-429B-B4F9-C22C9A470621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7" name="그룹 2">
            <a:extLst>
              <a:ext uri="{FF2B5EF4-FFF2-40B4-BE49-F238E27FC236}">
                <a16:creationId xmlns:a16="http://schemas.microsoft.com/office/drawing/2014/main" xmlns="" id="{ED8B6662-E737-4084-841E-9D0A36C12436}"/>
              </a:ext>
            </a:extLst>
          </p:cNvPr>
          <p:cNvGrpSpPr/>
          <p:nvPr/>
        </p:nvGrpSpPr>
        <p:grpSpPr>
          <a:xfrm>
            <a:off x="1295210" y="2384455"/>
            <a:ext cx="1181456" cy="1172060"/>
            <a:chOff x="2112749" y="3418107"/>
            <a:chExt cx="1181456" cy="1172060"/>
          </a:xfrm>
        </p:grpSpPr>
        <p:sp>
          <p:nvSpPr>
            <p:cNvPr id="88" name="자유형: 도형 113">
              <a:extLst>
                <a:ext uri="{FF2B5EF4-FFF2-40B4-BE49-F238E27FC236}">
                  <a16:creationId xmlns:a16="http://schemas.microsoft.com/office/drawing/2014/main" xmlns="" id="{02D65830-562E-437E-84C4-8B64E6D4927E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Block Arc 11">
              <a:extLst>
                <a:ext uri="{FF2B5EF4-FFF2-40B4-BE49-F238E27FC236}">
                  <a16:creationId xmlns:a16="http://schemas.microsoft.com/office/drawing/2014/main" xmlns="" id="{055A7CF9-BB3B-4995-AB6C-F2FF19999200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그룹 5">
            <a:extLst>
              <a:ext uri="{FF2B5EF4-FFF2-40B4-BE49-F238E27FC236}">
                <a16:creationId xmlns:a16="http://schemas.microsoft.com/office/drawing/2014/main" xmlns="" id="{5F691474-0A83-4257-953C-8ABAA757CA9F}"/>
              </a:ext>
            </a:extLst>
          </p:cNvPr>
          <p:cNvGrpSpPr/>
          <p:nvPr/>
        </p:nvGrpSpPr>
        <p:grpSpPr>
          <a:xfrm>
            <a:off x="9436365" y="4552694"/>
            <a:ext cx="914400" cy="914400"/>
            <a:chOff x="2460435" y="1380960"/>
            <a:chExt cx="914400" cy="914400"/>
          </a:xfrm>
        </p:grpSpPr>
        <p:sp>
          <p:nvSpPr>
            <p:cNvPr id="91" name="타원 4">
              <a:extLst>
                <a:ext uri="{FF2B5EF4-FFF2-40B4-BE49-F238E27FC236}">
                  <a16:creationId xmlns:a16="http://schemas.microsoft.com/office/drawing/2014/main" xmlns="" id="{AB18A626-F538-4F22-8B98-A46E3D5B344E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105">
              <a:extLst>
                <a:ext uri="{FF2B5EF4-FFF2-40B4-BE49-F238E27FC236}">
                  <a16:creationId xmlns:a16="http://schemas.microsoft.com/office/drawing/2014/main" xmlns="" id="{A4A0AE56-B9D6-4C31-8C71-AE72AB4FBA07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Block Arc 11">
              <a:extLst>
                <a:ext uri="{FF2B5EF4-FFF2-40B4-BE49-F238E27FC236}">
                  <a16:creationId xmlns:a16="http://schemas.microsoft.com/office/drawing/2014/main" xmlns="" id="{E90C19C8-6124-485F-AF0B-CC8405E6499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6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276960D-D1B3-4EAD-AC92-3906DCF30D7A}"/>
              </a:ext>
            </a:extLst>
          </p:cNvPr>
          <p:cNvSpPr/>
          <p:nvPr/>
        </p:nvSpPr>
        <p:spPr>
          <a:xfrm>
            <a:off x="5892879" y="1684083"/>
            <a:ext cx="5706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Companies assumed that consumers will reward them for their support for social programs, based on this assumption they started to engage in social causes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DFC1DE97-6429-4896-B6BE-77DDC8F8C0B1}"/>
              </a:ext>
            </a:extLst>
          </p:cNvPr>
          <p:cNvSpPr/>
          <p:nvPr/>
        </p:nvSpPr>
        <p:spPr>
          <a:xfrm>
            <a:off x="6110127" y="4331211"/>
            <a:ext cx="5624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In fact, research has proven that consumers will punish firms who are not considering society in their business goals and strategies (Becker-Olsen, </a:t>
            </a:r>
            <a:r>
              <a:rPr lang="en-US" sz="2000" dirty="0" err="1"/>
              <a:t>Cudmore</a:t>
            </a:r>
            <a:r>
              <a:rPr lang="en-US" sz="2000" dirty="0"/>
              <a:t>, &amp; Hill, 2006).</a:t>
            </a:r>
          </a:p>
        </p:txBody>
      </p:sp>
      <p:sp>
        <p:nvSpPr>
          <p:cNvPr id="30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The Concept of Corporate Social Responsibility CSR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7" y="1373775"/>
            <a:ext cx="4446013" cy="428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Pyramid of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Corporate        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Social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Responsibility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8DF95D-8EA6-4B03-B481-AE91E556CC05}"/>
              </a:ext>
            </a:extLst>
          </p:cNvPr>
          <p:cNvGrpSpPr/>
          <p:nvPr/>
        </p:nvGrpSpPr>
        <p:grpSpPr>
          <a:xfrm>
            <a:off x="6400800" y="1250490"/>
            <a:ext cx="5418667" cy="4631697"/>
            <a:chOff x="7938528" y="1758979"/>
            <a:chExt cx="3362533" cy="4991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D306876-491C-4FF4-A133-F6784DEB662B}"/>
                </a:ext>
              </a:extLst>
            </p:cNvPr>
            <p:cNvSpPr txBox="1"/>
            <p:nvPr/>
          </p:nvSpPr>
          <p:spPr>
            <a:xfrm>
              <a:off x="7938528" y="1810353"/>
              <a:ext cx="3362533" cy="44777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2400" dirty="0"/>
                <a:t>The concept of CSR first appeared in the USA by the 1950s and 1960s and became universal in the 1990s (</a:t>
              </a:r>
              <a:r>
                <a:rPr lang="en-US" sz="2400" dirty="0" err="1"/>
                <a:t>Barsoum</a:t>
              </a:r>
              <a:r>
                <a:rPr lang="en-US" sz="2400" dirty="0"/>
                <a:t> &amp; </a:t>
              </a:r>
              <a:r>
                <a:rPr lang="en-US" sz="2400" dirty="0" err="1"/>
                <a:t>Refaat</a:t>
              </a:r>
              <a:r>
                <a:rPr lang="en-US" sz="2400" dirty="0"/>
                <a:t>, 2015). </a:t>
              </a:r>
              <a:endParaRPr lang="en-US" sz="2400" dirty="0" smtClean="0"/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sz="2400" dirty="0"/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2400" dirty="0"/>
                <a:t>Carroll </a:t>
              </a:r>
              <a:r>
                <a:rPr lang="en-US" sz="2400" dirty="0" smtClean="0"/>
                <a:t>mentioned that the concept </a:t>
              </a:r>
              <a:r>
                <a:rPr lang="en-US" sz="2400" dirty="0"/>
                <a:t>as </a:t>
              </a:r>
              <a:r>
                <a:rPr lang="en-US" sz="2400" i="1" dirty="0"/>
                <a:t>''the total corporate social responsibility of a business that entails the simultaneous fulfillment of the firm's economic, legal, ethical and philanthropic responsibilities''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DB107CD-258A-4A79-AFED-1DE703FC4410}"/>
                </a:ext>
              </a:extLst>
            </p:cNvPr>
            <p:cNvSpPr txBox="1"/>
            <p:nvPr/>
          </p:nvSpPr>
          <p:spPr>
            <a:xfrm>
              <a:off x="8070434" y="1758979"/>
              <a:ext cx="2925465" cy="81478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20CF68E-5EBF-46CE-9D94-732B9849E1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18533"/>
            <a:ext cx="4057650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68B966-F92C-47F5-A5D6-D97E6E65870C}"/>
              </a:ext>
            </a:extLst>
          </p:cNvPr>
          <p:cNvSpPr/>
          <p:nvPr/>
        </p:nvSpPr>
        <p:spPr>
          <a:xfrm>
            <a:off x="6102677" y="1578452"/>
            <a:ext cx="5184000" cy="1134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07C1CA-7CFA-45DA-9A0A-74C813195FC2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>
              <a:ea typeface="+mj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3B0790B-28CC-4115-B539-929450D752EF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>
              <a:ea typeface="+mj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583B87-4735-4B11-885C-D62B1226EEED}"/>
              </a:ext>
            </a:extLst>
          </p:cNvPr>
          <p:cNvSpPr/>
          <p:nvPr/>
        </p:nvSpPr>
        <p:spPr>
          <a:xfrm>
            <a:off x="6102677" y="5120401"/>
            <a:ext cx="5184000" cy="1352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>
              <a:ea typeface="+mj-ea"/>
            </a:endParaRPr>
          </a:p>
        </p:txBody>
      </p:sp>
      <p:sp>
        <p:nvSpPr>
          <p:cNvPr id="5" name="Isosceles Triangle 26">
            <a:extLst>
              <a:ext uri="{FF2B5EF4-FFF2-40B4-BE49-F238E27FC236}">
                <a16:creationId xmlns:a16="http://schemas.microsoft.com/office/drawing/2014/main" xmlns="" id="{26EDB45A-15BC-450E-B5F6-B4FC3589B883}"/>
              </a:ext>
            </a:extLst>
          </p:cNvPr>
          <p:cNvSpPr/>
          <p:nvPr/>
        </p:nvSpPr>
        <p:spPr>
          <a:xfrm rot="16200000">
            <a:off x="4197111" y="1940454"/>
            <a:ext cx="2036677" cy="177819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>
              <a:ea typeface="+mj-ea"/>
            </a:endParaRPr>
          </a:p>
        </p:txBody>
      </p:sp>
      <p:sp>
        <p:nvSpPr>
          <p:cNvPr id="7" name="Isosceles Triangle 48">
            <a:extLst>
              <a:ext uri="{FF2B5EF4-FFF2-40B4-BE49-F238E27FC236}">
                <a16:creationId xmlns:a16="http://schemas.microsoft.com/office/drawing/2014/main" xmlns="" id="{0808ACED-3B71-4EFE-9C34-0FE4D2191F8A}"/>
              </a:ext>
            </a:extLst>
          </p:cNvPr>
          <p:cNvSpPr/>
          <p:nvPr/>
        </p:nvSpPr>
        <p:spPr>
          <a:xfrm rot="16200000">
            <a:off x="4706882" y="2520159"/>
            <a:ext cx="1003975" cy="1791356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>
              <a:ea typeface="+mj-ea"/>
            </a:endParaRPr>
          </a:p>
        </p:txBody>
      </p:sp>
      <p:sp>
        <p:nvSpPr>
          <p:cNvPr id="9" name="Isosceles Triangle 49">
            <a:extLst>
              <a:ext uri="{FF2B5EF4-FFF2-40B4-BE49-F238E27FC236}">
                <a16:creationId xmlns:a16="http://schemas.microsoft.com/office/drawing/2014/main" xmlns="" id="{153C4927-A421-4B14-AF54-874BA05359DC}"/>
              </a:ext>
            </a:extLst>
          </p:cNvPr>
          <p:cNvSpPr/>
          <p:nvPr/>
        </p:nvSpPr>
        <p:spPr>
          <a:xfrm rot="16200000">
            <a:off x="4709734" y="3563455"/>
            <a:ext cx="998749" cy="179087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 dirty="0">
              <a:ea typeface="+mj-ea"/>
            </a:endParaRPr>
          </a:p>
        </p:txBody>
      </p:sp>
      <p:sp>
        <p:nvSpPr>
          <p:cNvPr id="11" name="Isosceles Triangle 50">
            <a:extLst>
              <a:ext uri="{FF2B5EF4-FFF2-40B4-BE49-F238E27FC236}">
                <a16:creationId xmlns:a16="http://schemas.microsoft.com/office/drawing/2014/main" xmlns="" id="{12CB1035-B884-44FE-ABD1-8D2894FA0508}"/>
              </a:ext>
            </a:extLst>
          </p:cNvPr>
          <p:cNvSpPr/>
          <p:nvPr/>
        </p:nvSpPr>
        <p:spPr>
          <a:xfrm rot="16200000">
            <a:off x="4204772" y="4162408"/>
            <a:ext cx="2025426" cy="177412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600" dirty="0">
              <a:ea typeface="+mj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EBD5963-82EA-45CF-83B3-A5183192B3B6}"/>
              </a:ext>
            </a:extLst>
          </p:cNvPr>
          <p:cNvSpPr txBox="1"/>
          <p:nvPr/>
        </p:nvSpPr>
        <p:spPr>
          <a:xfrm>
            <a:off x="7042798" y="1716162"/>
            <a:ext cx="422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A marketing strategy used to promote sales by supporting philanthropic causes in society (</a:t>
            </a:r>
            <a:r>
              <a:rPr lang="en-US" sz="1600" dirty="0" err="1"/>
              <a:t>Deigh</a:t>
            </a:r>
            <a:r>
              <a:rPr lang="en-US" sz="1600" dirty="0"/>
              <a:t> et al., 2016).</a:t>
            </a:r>
          </a:p>
          <a:p>
            <a:pPr algn="just"/>
            <a:endParaRPr lang="ko-KR" altLang="en-US" sz="16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7AE0949-13CB-4C36-AC98-256CADAB3597}"/>
              </a:ext>
            </a:extLst>
          </p:cNvPr>
          <p:cNvSpPr txBox="1"/>
          <p:nvPr/>
        </p:nvSpPr>
        <p:spPr>
          <a:xfrm>
            <a:off x="7111949" y="2913848"/>
            <a:ext cx="4174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CRM </a:t>
            </a:r>
            <a:r>
              <a:rPr lang="en-US" sz="1600" dirty="0"/>
              <a:t>partnering a social cause became a philanthropic trend</a:t>
            </a:r>
          </a:p>
          <a:p>
            <a:pPr algn="just"/>
            <a:r>
              <a:rPr lang="en-US" sz="1600" dirty="0"/>
              <a:t>(Thomas, </a:t>
            </a:r>
            <a:r>
              <a:rPr lang="en-US" sz="1600" dirty="0" err="1"/>
              <a:t>Kureshi</a:t>
            </a:r>
            <a:r>
              <a:rPr lang="en-US" sz="1600" dirty="0"/>
              <a:t>, &amp; </a:t>
            </a:r>
            <a:r>
              <a:rPr lang="en-US" sz="1600" dirty="0" err="1"/>
              <a:t>Vatavwala</a:t>
            </a:r>
            <a:r>
              <a:rPr lang="en-US" sz="1600" dirty="0"/>
              <a:t>, 2019)</a:t>
            </a:r>
          </a:p>
          <a:p>
            <a:endParaRPr lang="en-US" sz="1600" dirty="0"/>
          </a:p>
          <a:p>
            <a:pPr algn="just"/>
            <a:endParaRPr lang="ko-KR" altLang="en-US" sz="16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9E241E5-3AF5-4AAA-9B6B-3BAB4411C324}"/>
              </a:ext>
            </a:extLst>
          </p:cNvPr>
          <p:cNvSpPr txBox="1"/>
          <p:nvPr/>
        </p:nvSpPr>
        <p:spPr>
          <a:xfrm>
            <a:off x="7334857" y="4041897"/>
            <a:ext cx="367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Companies are using CRM to induce product trial and differential positioning for their brands</a:t>
            </a:r>
            <a:endParaRPr lang="ko-KR" altLang="en-US" sz="16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FC2C746-7278-4205-ABFA-B017E2D51CF2}"/>
              </a:ext>
            </a:extLst>
          </p:cNvPr>
          <p:cNvSpPr txBox="1"/>
          <p:nvPr/>
        </p:nvSpPr>
        <p:spPr>
          <a:xfrm>
            <a:off x="7334857" y="5149399"/>
            <a:ext cx="3670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CRM can be mentioned to be a CSR and fundraising </a:t>
            </a:r>
            <a:r>
              <a:rPr lang="en-US" sz="1600" dirty="0" smtClean="0"/>
              <a:t>initiative </a:t>
            </a:r>
            <a:r>
              <a:rPr lang="en-US" sz="1600" dirty="0"/>
              <a:t>has become very attractive in recent years (Ferraris, </a:t>
            </a:r>
            <a:r>
              <a:rPr lang="en-US" sz="1600" dirty="0" err="1"/>
              <a:t>Giudice</a:t>
            </a:r>
            <a:r>
              <a:rPr lang="en-US" sz="1600" dirty="0"/>
              <a:t>, </a:t>
            </a:r>
            <a:r>
              <a:rPr lang="en-US" sz="1600" dirty="0" err="1"/>
              <a:t>Grandhi</a:t>
            </a:r>
            <a:r>
              <a:rPr lang="en-US" sz="1600" dirty="0"/>
              <a:t>, &amp; </a:t>
            </a:r>
            <a:r>
              <a:rPr lang="en-US" sz="1600" dirty="0" err="1"/>
              <a:t>Cillo</a:t>
            </a:r>
            <a:r>
              <a:rPr lang="en-US" sz="1600" dirty="0"/>
              <a:t>, 2019).</a:t>
            </a: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xmlns="" id="{031C7F85-ADEE-429E-AB19-B2A9D94B578E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1600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Freeform 43">
            <a:extLst>
              <a:ext uri="{FF2B5EF4-FFF2-40B4-BE49-F238E27FC236}">
                <a16:creationId xmlns:a16="http://schemas.microsoft.com/office/drawing/2014/main" xmlns="" id="{37ABF823-BDF6-4402-B1E6-AFDD0B039D2E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1600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xmlns="" id="{F7297B30-F236-4813-8846-93A0527256CA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1600">
              <a:solidFill>
                <a:schemeClr val="tx1"/>
              </a:solidFill>
              <a:ea typeface="+mj-ea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xmlns="" id="{A4EAFCDC-3CB5-4489-AD2C-44643AA558FE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ko-KR" altLang="en-US" sz="1600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5A27610-9F82-407D-AA13-218951716894}"/>
              </a:ext>
            </a:extLst>
          </p:cNvPr>
          <p:cNvGrpSpPr/>
          <p:nvPr/>
        </p:nvGrpSpPr>
        <p:grpSpPr>
          <a:xfrm rot="20670820">
            <a:off x="2710212" y="3618596"/>
            <a:ext cx="1626558" cy="1505979"/>
            <a:chOff x="1064519" y="1872500"/>
            <a:chExt cx="1561257" cy="144552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620EEB4E-06ED-44F0-BB83-42A268F75222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6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A23A5F8A-D025-4F68-9E6F-A77A48EB3781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2B42E08C-8FE5-487E-BC35-77DF011B5DA4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810FBDC-B7DE-4829-B156-4D8F1256CA88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6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77B3F1A-7361-4CDC-8D96-D9C7790A42E4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6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67BAA5B1-430A-4745-A139-442DA0F46DB5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6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DE5CE5B4-1C11-4FCB-9D7B-4F295529D84D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6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4AB299D-12B9-46D3-A5FF-DA39C6242B4B}"/>
              </a:ext>
            </a:extLst>
          </p:cNvPr>
          <p:cNvGrpSpPr/>
          <p:nvPr/>
        </p:nvGrpSpPr>
        <p:grpSpPr>
          <a:xfrm>
            <a:off x="1045733" y="3262848"/>
            <a:ext cx="2775264" cy="3626866"/>
            <a:chOff x="1126074" y="2670966"/>
            <a:chExt cx="2734161" cy="3573152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CA7407F4-C03D-4AF6-A332-92AC9B19029B}"/>
                </a:ext>
              </a:extLst>
            </p:cNvPr>
            <p:cNvSpPr/>
            <p:nvPr/>
          </p:nvSpPr>
          <p:spPr>
            <a:xfrm rot="1258431">
              <a:off x="3177475" y="3781009"/>
              <a:ext cx="682760" cy="881775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600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xmlns="" id="{36C19356-2709-4D4D-B922-7AA6298EEBA4}"/>
                </a:ext>
              </a:extLst>
            </p:cNvPr>
            <p:cNvSpPr>
              <a:spLocks/>
            </p:cNvSpPr>
            <p:nvPr/>
          </p:nvSpPr>
          <p:spPr bwMode="auto">
            <a:xfrm rot="20940928" flipH="1">
              <a:off x="1126074" y="2670966"/>
              <a:ext cx="1656184" cy="1909514"/>
            </a:xfrm>
            <a:custGeom>
              <a:avLst/>
              <a:gdLst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697686 w 1656184"/>
                <a:gd name="connsiteY95" fmla="*/ 1708838 h 1909514"/>
                <a:gd name="connsiteX96" fmla="*/ 1413007 w 1656184"/>
                <a:gd name="connsiteY96" fmla="*/ 1487444 h 1909514"/>
                <a:gd name="connsiteX97" fmla="*/ 1412429 w 1656184"/>
                <a:gd name="connsiteY97" fmla="*/ 1485195 h 1909514"/>
                <a:gd name="connsiteX98" fmla="*/ 1405111 w 1656184"/>
                <a:gd name="connsiteY98" fmla="*/ 1455538 h 1909514"/>
                <a:gd name="connsiteX99" fmla="*/ 1398918 w 1656184"/>
                <a:gd name="connsiteY99" fmla="*/ 1425881 h 1909514"/>
                <a:gd name="connsiteX100" fmla="*/ 1394978 w 1656184"/>
                <a:gd name="connsiteY100" fmla="*/ 1398549 h 1909514"/>
                <a:gd name="connsiteX101" fmla="*/ 1392163 w 1656184"/>
                <a:gd name="connsiteY101" fmla="*/ 1372381 h 1909514"/>
                <a:gd name="connsiteX102" fmla="*/ 1391037 w 1656184"/>
                <a:gd name="connsiteY102" fmla="*/ 1350865 h 1909514"/>
                <a:gd name="connsiteX103" fmla="*/ 1392163 w 1656184"/>
                <a:gd name="connsiteY103" fmla="*/ 1332837 h 1909514"/>
                <a:gd name="connsiteX104" fmla="*/ 1401171 w 1656184"/>
                <a:gd name="connsiteY104" fmla="*/ 1295039 h 1909514"/>
                <a:gd name="connsiteX105" fmla="*/ 1412429 w 1656184"/>
                <a:gd name="connsiteY105" fmla="*/ 1260148 h 1909514"/>
                <a:gd name="connsiteX106" fmla="*/ 1426503 w 1656184"/>
                <a:gd name="connsiteY106" fmla="*/ 1227001 h 1909514"/>
                <a:gd name="connsiteX107" fmla="*/ 1443954 w 1656184"/>
                <a:gd name="connsiteY107" fmla="*/ 1197926 h 1909514"/>
                <a:gd name="connsiteX108" fmla="*/ 1469849 w 1656184"/>
                <a:gd name="connsiteY108" fmla="*/ 1161872 h 1909514"/>
                <a:gd name="connsiteX109" fmla="*/ 1496308 w 1656184"/>
                <a:gd name="connsiteY109" fmla="*/ 1125818 h 1909514"/>
                <a:gd name="connsiteX110" fmla="*/ 1522767 w 1656184"/>
                <a:gd name="connsiteY110" fmla="*/ 1090926 h 1909514"/>
                <a:gd name="connsiteX111" fmla="*/ 1549788 w 1656184"/>
                <a:gd name="connsiteY111" fmla="*/ 1053710 h 1909514"/>
                <a:gd name="connsiteX112" fmla="*/ 1573995 w 1656184"/>
                <a:gd name="connsiteY112" fmla="*/ 1015911 h 1909514"/>
                <a:gd name="connsiteX113" fmla="*/ 1597637 w 1656184"/>
                <a:gd name="connsiteY113" fmla="*/ 976949 h 1909514"/>
                <a:gd name="connsiteX114" fmla="*/ 1617341 w 1656184"/>
                <a:gd name="connsiteY114" fmla="*/ 934499 h 1909514"/>
                <a:gd name="connsiteX115" fmla="*/ 1633666 w 1656184"/>
                <a:gd name="connsiteY115" fmla="*/ 889140 h 1909514"/>
                <a:gd name="connsiteX116" fmla="*/ 1646051 w 1656184"/>
                <a:gd name="connsiteY116" fmla="*/ 836222 h 1909514"/>
                <a:gd name="connsiteX117" fmla="*/ 1652807 w 1656184"/>
                <a:gd name="connsiteY117" fmla="*/ 782141 h 1909514"/>
                <a:gd name="connsiteX118" fmla="*/ 1656184 w 1656184"/>
                <a:gd name="connsiteY118" fmla="*/ 726897 h 1909514"/>
                <a:gd name="connsiteX119" fmla="*/ 1655059 w 1656184"/>
                <a:gd name="connsiteY119" fmla="*/ 671072 h 1909514"/>
                <a:gd name="connsiteX120" fmla="*/ 1651118 w 1656184"/>
                <a:gd name="connsiteY120" fmla="*/ 616409 h 1909514"/>
                <a:gd name="connsiteX121" fmla="*/ 1642674 w 1656184"/>
                <a:gd name="connsiteY121" fmla="*/ 563490 h 1909514"/>
                <a:gd name="connsiteX122" fmla="*/ 1631415 w 1656184"/>
                <a:gd name="connsiteY122" fmla="*/ 511736 h 1909514"/>
                <a:gd name="connsiteX123" fmla="*/ 1617341 w 1656184"/>
                <a:gd name="connsiteY123" fmla="*/ 464051 h 1909514"/>
                <a:gd name="connsiteX124" fmla="*/ 1601579 w 1656184"/>
                <a:gd name="connsiteY124" fmla="*/ 420438 h 1909514"/>
                <a:gd name="connsiteX125" fmla="*/ 1583565 w 1656184"/>
                <a:gd name="connsiteY125" fmla="*/ 381475 h 1909514"/>
                <a:gd name="connsiteX126" fmla="*/ 1556543 w 1656184"/>
                <a:gd name="connsiteY126" fmla="*/ 334954 h 1909514"/>
                <a:gd name="connsiteX127" fmla="*/ 1527270 w 1656184"/>
                <a:gd name="connsiteY127" fmla="*/ 290759 h 1909514"/>
                <a:gd name="connsiteX128" fmla="*/ 1494056 w 1656184"/>
                <a:gd name="connsiteY128" fmla="*/ 249471 h 1909514"/>
                <a:gd name="connsiteX129" fmla="*/ 1458590 w 1656184"/>
                <a:gd name="connsiteY129" fmla="*/ 209928 h 1909514"/>
                <a:gd name="connsiteX130" fmla="*/ 1419747 w 1656184"/>
                <a:gd name="connsiteY130" fmla="*/ 174455 h 1909514"/>
                <a:gd name="connsiteX131" fmla="*/ 1376400 w 1656184"/>
                <a:gd name="connsiteY131" fmla="*/ 141309 h 1909514"/>
                <a:gd name="connsiteX132" fmla="*/ 1331365 w 1656184"/>
                <a:gd name="connsiteY132" fmla="*/ 111652 h 1909514"/>
                <a:gd name="connsiteX133" fmla="*/ 1283515 w 1656184"/>
                <a:gd name="connsiteY133" fmla="*/ 85483 h 1909514"/>
                <a:gd name="connsiteX134" fmla="*/ 1231161 w 1656184"/>
                <a:gd name="connsiteY134" fmla="*/ 63386 h 1909514"/>
                <a:gd name="connsiteX135" fmla="*/ 1177119 w 1656184"/>
                <a:gd name="connsiteY135" fmla="*/ 43033 h 1909514"/>
                <a:gd name="connsiteX136" fmla="*/ 1118572 w 1656184"/>
                <a:gd name="connsiteY136" fmla="*/ 27332 h 1909514"/>
                <a:gd name="connsiteX137" fmla="*/ 1057210 w 1656184"/>
                <a:gd name="connsiteY137" fmla="*/ 14538 h 1909514"/>
                <a:gd name="connsiteX138" fmla="*/ 993036 w 1656184"/>
                <a:gd name="connsiteY138" fmla="*/ 5815 h 1909514"/>
                <a:gd name="connsiteX139" fmla="*/ 925482 w 1656184"/>
                <a:gd name="connsiteY139" fmla="*/ 582 h 1909514"/>
                <a:gd name="connsiteX140" fmla="*/ 853425 w 1656184"/>
                <a:gd name="connsiteY140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1413007 w 1656184"/>
                <a:gd name="connsiteY95" fmla="*/ 1487444 h 1909514"/>
                <a:gd name="connsiteX96" fmla="*/ 1412429 w 1656184"/>
                <a:gd name="connsiteY96" fmla="*/ 1485195 h 1909514"/>
                <a:gd name="connsiteX97" fmla="*/ 1405111 w 1656184"/>
                <a:gd name="connsiteY97" fmla="*/ 1455538 h 1909514"/>
                <a:gd name="connsiteX98" fmla="*/ 1398918 w 1656184"/>
                <a:gd name="connsiteY98" fmla="*/ 1425881 h 1909514"/>
                <a:gd name="connsiteX99" fmla="*/ 1394978 w 1656184"/>
                <a:gd name="connsiteY99" fmla="*/ 1398549 h 1909514"/>
                <a:gd name="connsiteX100" fmla="*/ 1392163 w 1656184"/>
                <a:gd name="connsiteY100" fmla="*/ 1372381 h 1909514"/>
                <a:gd name="connsiteX101" fmla="*/ 1391037 w 1656184"/>
                <a:gd name="connsiteY101" fmla="*/ 1350865 h 1909514"/>
                <a:gd name="connsiteX102" fmla="*/ 1392163 w 1656184"/>
                <a:gd name="connsiteY102" fmla="*/ 1332837 h 1909514"/>
                <a:gd name="connsiteX103" fmla="*/ 1401171 w 1656184"/>
                <a:gd name="connsiteY103" fmla="*/ 1295039 h 1909514"/>
                <a:gd name="connsiteX104" fmla="*/ 1412429 w 1656184"/>
                <a:gd name="connsiteY104" fmla="*/ 1260148 h 1909514"/>
                <a:gd name="connsiteX105" fmla="*/ 1426503 w 1656184"/>
                <a:gd name="connsiteY105" fmla="*/ 1227001 h 1909514"/>
                <a:gd name="connsiteX106" fmla="*/ 1443954 w 1656184"/>
                <a:gd name="connsiteY106" fmla="*/ 1197926 h 1909514"/>
                <a:gd name="connsiteX107" fmla="*/ 1469849 w 1656184"/>
                <a:gd name="connsiteY107" fmla="*/ 1161872 h 1909514"/>
                <a:gd name="connsiteX108" fmla="*/ 1496308 w 1656184"/>
                <a:gd name="connsiteY108" fmla="*/ 1125818 h 1909514"/>
                <a:gd name="connsiteX109" fmla="*/ 1522767 w 1656184"/>
                <a:gd name="connsiteY109" fmla="*/ 1090926 h 1909514"/>
                <a:gd name="connsiteX110" fmla="*/ 1549788 w 1656184"/>
                <a:gd name="connsiteY110" fmla="*/ 1053710 h 1909514"/>
                <a:gd name="connsiteX111" fmla="*/ 1573995 w 1656184"/>
                <a:gd name="connsiteY111" fmla="*/ 1015911 h 1909514"/>
                <a:gd name="connsiteX112" fmla="*/ 1597637 w 1656184"/>
                <a:gd name="connsiteY112" fmla="*/ 976949 h 1909514"/>
                <a:gd name="connsiteX113" fmla="*/ 1617341 w 1656184"/>
                <a:gd name="connsiteY113" fmla="*/ 934499 h 1909514"/>
                <a:gd name="connsiteX114" fmla="*/ 1633666 w 1656184"/>
                <a:gd name="connsiteY114" fmla="*/ 889140 h 1909514"/>
                <a:gd name="connsiteX115" fmla="*/ 1646051 w 1656184"/>
                <a:gd name="connsiteY115" fmla="*/ 836222 h 1909514"/>
                <a:gd name="connsiteX116" fmla="*/ 1652807 w 1656184"/>
                <a:gd name="connsiteY116" fmla="*/ 782141 h 1909514"/>
                <a:gd name="connsiteX117" fmla="*/ 1656184 w 1656184"/>
                <a:gd name="connsiteY117" fmla="*/ 726897 h 1909514"/>
                <a:gd name="connsiteX118" fmla="*/ 1655059 w 1656184"/>
                <a:gd name="connsiteY118" fmla="*/ 671072 h 1909514"/>
                <a:gd name="connsiteX119" fmla="*/ 1651118 w 1656184"/>
                <a:gd name="connsiteY119" fmla="*/ 616409 h 1909514"/>
                <a:gd name="connsiteX120" fmla="*/ 1642674 w 1656184"/>
                <a:gd name="connsiteY120" fmla="*/ 563490 h 1909514"/>
                <a:gd name="connsiteX121" fmla="*/ 1631415 w 1656184"/>
                <a:gd name="connsiteY121" fmla="*/ 511736 h 1909514"/>
                <a:gd name="connsiteX122" fmla="*/ 1617341 w 1656184"/>
                <a:gd name="connsiteY122" fmla="*/ 464051 h 1909514"/>
                <a:gd name="connsiteX123" fmla="*/ 1601579 w 1656184"/>
                <a:gd name="connsiteY123" fmla="*/ 420438 h 1909514"/>
                <a:gd name="connsiteX124" fmla="*/ 1583565 w 1656184"/>
                <a:gd name="connsiteY124" fmla="*/ 381475 h 1909514"/>
                <a:gd name="connsiteX125" fmla="*/ 1556543 w 1656184"/>
                <a:gd name="connsiteY125" fmla="*/ 334954 h 1909514"/>
                <a:gd name="connsiteX126" fmla="*/ 1527270 w 1656184"/>
                <a:gd name="connsiteY126" fmla="*/ 290759 h 1909514"/>
                <a:gd name="connsiteX127" fmla="*/ 1494056 w 1656184"/>
                <a:gd name="connsiteY127" fmla="*/ 249471 h 1909514"/>
                <a:gd name="connsiteX128" fmla="*/ 1458590 w 1656184"/>
                <a:gd name="connsiteY128" fmla="*/ 209928 h 1909514"/>
                <a:gd name="connsiteX129" fmla="*/ 1419747 w 1656184"/>
                <a:gd name="connsiteY129" fmla="*/ 174455 h 1909514"/>
                <a:gd name="connsiteX130" fmla="*/ 1376400 w 1656184"/>
                <a:gd name="connsiteY130" fmla="*/ 141309 h 1909514"/>
                <a:gd name="connsiteX131" fmla="*/ 1331365 w 1656184"/>
                <a:gd name="connsiteY131" fmla="*/ 111652 h 1909514"/>
                <a:gd name="connsiteX132" fmla="*/ 1283515 w 1656184"/>
                <a:gd name="connsiteY132" fmla="*/ 85483 h 1909514"/>
                <a:gd name="connsiteX133" fmla="*/ 1231161 w 1656184"/>
                <a:gd name="connsiteY133" fmla="*/ 63386 h 1909514"/>
                <a:gd name="connsiteX134" fmla="*/ 1177119 w 1656184"/>
                <a:gd name="connsiteY134" fmla="*/ 43033 h 1909514"/>
                <a:gd name="connsiteX135" fmla="*/ 1118572 w 1656184"/>
                <a:gd name="connsiteY135" fmla="*/ 27332 h 1909514"/>
                <a:gd name="connsiteX136" fmla="*/ 1057210 w 1656184"/>
                <a:gd name="connsiteY136" fmla="*/ 14538 h 1909514"/>
                <a:gd name="connsiteX137" fmla="*/ 993036 w 1656184"/>
                <a:gd name="connsiteY137" fmla="*/ 5815 h 1909514"/>
                <a:gd name="connsiteX138" fmla="*/ 925482 w 1656184"/>
                <a:gd name="connsiteY138" fmla="*/ 582 h 1909514"/>
                <a:gd name="connsiteX139" fmla="*/ 853425 w 1656184"/>
                <a:gd name="connsiteY139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1413007 w 1656184"/>
                <a:gd name="connsiteY94" fmla="*/ 1487444 h 1909514"/>
                <a:gd name="connsiteX95" fmla="*/ 1412429 w 1656184"/>
                <a:gd name="connsiteY95" fmla="*/ 1485195 h 1909514"/>
                <a:gd name="connsiteX96" fmla="*/ 1405111 w 1656184"/>
                <a:gd name="connsiteY96" fmla="*/ 1455538 h 1909514"/>
                <a:gd name="connsiteX97" fmla="*/ 1398918 w 1656184"/>
                <a:gd name="connsiteY97" fmla="*/ 1425881 h 1909514"/>
                <a:gd name="connsiteX98" fmla="*/ 1394978 w 1656184"/>
                <a:gd name="connsiteY98" fmla="*/ 1398549 h 1909514"/>
                <a:gd name="connsiteX99" fmla="*/ 1392163 w 1656184"/>
                <a:gd name="connsiteY99" fmla="*/ 1372381 h 1909514"/>
                <a:gd name="connsiteX100" fmla="*/ 1391037 w 1656184"/>
                <a:gd name="connsiteY100" fmla="*/ 1350865 h 1909514"/>
                <a:gd name="connsiteX101" fmla="*/ 1392163 w 1656184"/>
                <a:gd name="connsiteY101" fmla="*/ 1332837 h 1909514"/>
                <a:gd name="connsiteX102" fmla="*/ 1401171 w 1656184"/>
                <a:gd name="connsiteY102" fmla="*/ 1295039 h 1909514"/>
                <a:gd name="connsiteX103" fmla="*/ 1412429 w 1656184"/>
                <a:gd name="connsiteY103" fmla="*/ 1260148 h 1909514"/>
                <a:gd name="connsiteX104" fmla="*/ 1426503 w 1656184"/>
                <a:gd name="connsiteY104" fmla="*/ 1227001 h 1909514"/>
                <a:gd name="connsiteX105" fmla="*/ 1443954 w 1656184"/>
                <a:gd name="connsiteY105" fmla="*/ 1197926 h 1909514"/>
                <a:gd name="connsiteX106" fmla="*/ 1469849 w 1656184"/>
                <a:gd name="connsiteY106" fmla="*/ 1161872 h 1909514"/>
                <a:gd name="connsiteX107" fmla="*/ 1496308 w 1656184"/>
                <a:gd name="connsiteY107" fmla="*/ 1125818 h 1909514"/>
                <a:gd name="connsiteX108" fmla="*/ 1522767 w 1656184"/>
                <a:gd name="connsiteY108" fmla="*/ 1090926 h 1909514"/>
                <a:gd name="connsiteX109" fmla="*/ 1549788 w 1656184"/>
                <a:gd name="connsiteY109" fmla="*/ 1053710 h 1909514"/>
                <a:gd name="connsiteX110" fmla="*/ 1573995 w 1656184"/>
                <a:gd name="connsiteY110" fmla="*/ 1015911 h 1909514"/>
                <a:gd name="connsiteX111" fmla="*/ 1597637 w 1656184"/>
                <a:gd name="connsiteY111" fmla="*/ 976949 h 1909514"/>
                <a:gd name="connsiteX112" fmla="*/ 1617341 w 1656184"/>
                <a:gd name="connsiteY112" fmla="*/ 934499 h 1909514"/>
                <a:gd name="connsiteX113" fmla="*/ 1633666 w 1656184"/>
                <a:gd name="connsiteY113" fmla="*/ 889140 h 1909514"/>
                <a:gd name="connsiteX114" fmla="*/ 1646051 w 1656184"/>
                <a:gd name="connsiteY114" fmla="*/ 836222 h 1909514"/>
                <a:gd name="connsiteX115" fmla="*/ 1652807 w 1656184"/>
                <a:gd name="connsiteY115" fmla="*/ 782141 h 1909514"/>
                <a:gd name="connsiteX116" fmla="*/ 1656184 w 1656184"/>
                <a:gd name="connsiteY116" fmla="*/ 726897 h 1909514"/>
                <a:gd name="connsiteX117" fmla="*/ 1655059 w 1656184"/>
                <a:gd name="connsiteY117" fmla="*/ 671072 h 1909514"/>
                <a:gd name="connsiteX118" fmla="*/ 1651118 w 1656184"/>
                <a:gd name="connsiteY118" fmla="*/ 616409 h 1909514"/>
                <a:gd name="connsiteX119" fmla="*/ 1642674 w 1656184"/>
                <a:gd name="connsiteY119" fmla="*/ 563490 h 1909514"/>
                <a:gd name="connsiteX120" fmla="*/ 1631415 w 1656184"/>
                <a:gd name="connsiteY120" fmla="*/ 511736 h 1909514"/>
                <a:gd name="connsiteX121" fmla="*/ 1617341 w 1656184"/>
                <a:gd name="connsiteY121" fmla="*/ 464051 h 1909514"/>
                <a:gd name="connsiteX122" fmla="*/ 1601579 w 1656184"/>
                <a:gd name="connsiteY122" fmla="*/ 420438 h 1909514"/>
                <a:gd name="connsiteX123" fmla="*/ 1583565 w 1656184"/>
                <a:gd name="connsiteY123" fmla="*/ 381475 h 1909514"/>
                <a:gd name="connsiteX124" fmla="*/ 1556543 w 1656184"/>
                <a:gd name="connsiteY124" fmla="*/ 334954 h 1909514"/>
                <a:gd name="connsiteX125" fmla="*/ 1527270 w 1656184"/>
                <a:gd name="connsiteY125" fmla="*/ 290759 h 1909514"/>
                <a:gd name="connsiteX126" fmla="*/ 1494056 w 1656184"/>
                <a:gd name="connsiteY126" fmla="*/ 249471 h 1909514"/>
                <a:gd name="connsiteX127" fmla="*/ 1458590 w 1656184"/>
                <a:gd name="connsiteY127" fmla="*/ 209928 h 1909514"/>
                <a:gd name="connsiteX128" fmla="*/ 1419747 w 1656184"/>
                <a:gd name="connsiteY128" fmla="*/ 174455 h 1909514"/>
                <a:gd name="connsiteX129" fmla="*/ 1376400 w 1656184"/>
                <a:gd name="connsiteY129" fmla="*/ 141309 h 1909514"/>
                <a:gd name="connsiteX130" fmla="*/ 1331365 w 1656184"/>
                <a:gd name="connsiteY130" fmla="*/ 111652 h 1909514"/>
                <a:gd name="connsiteX131" fmla="*/ 1283515 w 1656184"/>
                <a:gd name="connsiteY131" fmla="*/ 85483 h 1909514"/>
                <a:gd name="connsiteX132" fmla="*/ 1231161 w 1656184"/>
                <a:gd name="connsiteY132" fmla="*/ 63386 h 1909514"/>
                <a:gd name="connsiteX133" fmla="*/ 1177119 w 1656184"/>
                <a:gd name="connsiteY133" fmla="*/ 43033 h 1909514"/>
                <a:gd name="connsiteX134" fmla="*/ 1118572 w 1656184"/>
                <a:gd name="connsiteY134" fmla="*/ 27332 h 1909514"/>
                <a:gd name="connsiteX135" fmla="*/ 1057210 w 1656184"/>
                <a:gd name="connsiteY135" fmla="*/ 14538 h 1909514"/>
                <a:gd name="connsiteX136" fmla="*/ 993036 w 1656184"/>
                <a:gd name="connsiteY136" fmla="*/ 5815 h 1909514"/>
                <a:gd name="connsiteX137" fmla="*/ 925482 w 1656184"/>
                <a:gd name="connsiteY137" fmla="*/ 582 h 1909514"/>
                <a:gd name="connsiteX138" fmla="*/ 853425 w 1656184"/>
                <a:gd name="connsiteY138" fmla="*/ 0 h 190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6184" h="1909514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lnTo>
                    <a:pt x="192528" y="607686"/>
                  </a:lnTo>
                  <a:lnTo>
                    <a:pt x="193653" y="636180"/>
                  </a:ln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cubicBezTo>
                    <a:pt x="119156" y="1183000"/>
                    <a:pt x="119532" y="1187264"/>
                    <a:pt x="119907" y="1191529"/>
                  </a:cubicBez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27355" y="1909514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cubicBezTo>
                    <a:pt x="1391788" y="1365209"/>
                    <a:pt x="1391412" y="1358037"/>
                    <a:pt x="1391037" y="1350865"/>
                  </a:cubicBezTo>
                  <a:cubicBezTo>
                    <a:pt x="1391412" y="1344856"/>
                    <a:pt x="1391788" y="1338846"/>
                    <a:pt x="1392163" y="1332837"/>
                  </a:cubicBez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lnTo>
                    <a:pt x="1655059" y="671072"/>
                  </a:ln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lnTo>
                    <a:pt x="8534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ko-KR" altLang="en-US" sz="1600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12882230-09B0-4081-ACDC-764E05CA7BDC}"/>
                </a:ext>
              </a:extLst>
            </p:cNvPr>
            <p:cNvSpPr/>
            <p:nvPr/>
          </p:nvSpPr>
          <p:spPr>
            <a:xfrm>
              <a:off x="1358088" y="4198964"/>
              <a:ext cx="1089158" cy="611109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10547 w 1094108"/>
                <a:gd name="connsiteY2" fmla="*/ 293729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30550 h 611110"/>
                <a:gd name="connsiteX1" fmla="*/ 119888 w 1094108"/>
                <a:gd name="connsiteY1" fmla="*/ 0 h 611110"/>
                <a:gd name="connsiteX2" fmla="*/ 1010547 w 1094108"/>
                <a:gd name="connsiteY2" fmla="*/ 323428 h 611110"/>
                <a:gd name="connsiteX3" fmla="*/ 1094108 w 1094108"/>
                <a:gd name="connsiteY3" fmla="*/ 441972 h 611110"/>
                <a:gd name="connsiteX4" fmla="*/ 1078252 w 1094108"/>
                <a:gd name="connsiteY4" fmla="*/ 547683 h 611110"/>
                <a:gd name="connsiteX5" fmla="*/ 1014825 w 1094108"/>
                <a:gd name="connsiteY5" fmla="*/ 510684 h 611110"/>
                <a:gd name="connsiteX6" fmla="*/ 998968 w 1094108"/>
                <a:gd name="connsiteY6" fmla="*/ 611110 h 611110"/>
                <a:gd name="connsiteX7" fmla="*/ 0 w 1094108"/>
                <a:gd name="connsiteY7" fmla="*/ 230550 h 611110"/>
                <a:gd name="connsiteX0" fmla="*/ 0 w 1089158"/>
                <a:gd name="connsiteY0" fmla="*/ 210751 h 611110"/>
                <a:gd name="connsiteX1" fmla="*/ 114938 w 1089158"/>
                <a:gd name="connsiteY1" fmla="*/ 0 h 611110"/>
                <a:gd name="connsiteX2" fmla="*/ 1005597 w 1089158"/>
                <a:gd name="connsiteY2" fmla="*/ 323428 h 611110"/>
                <a:gd name="connsiteX3" fmla="*/ 1089158 w 1089158"/>
                <a:gd name="connsiteY3" fmla="*/ 441972 h 611110"/>
                <a:gd name="connsiteX4" fmla="*/ 1073302 w 1089158"/>
                <a:gd name="connsiteY4" fmla="*/ 547683 h 611110"/>
                <a:gd name="connsiteX5" fmla="*/ 1009875 w 1089158"/>
                <a:gd name="connsiteY5" fmla="*/ 510684 h 611110"/>
                <a:gd name="connsiteX6" fmla="*/ 994018 w 1089158"/>
                <a:gd name="connsiteY6" fmla="*/ 611110 h 611110"/>
                <a:gd name="connsiteX7" fmla="*/ 0 w 1089158"/>
                <a:gd name="connsiteY7" fmla="*/ 210751 h 6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58" h="611110">
                  <a:moveTo>
                    <a:pt x="0" y="210751"/>
                  </a:moveTo>
                  <a:lnTo>
                    <a:pt x="114938" y="0"/>
                  </a:lnTo>
                  <a:lnTo>
                    <a:pt x="1005597" y="323428"/>
                  </a:lnTo>
                  <a:lnTo>
                    <a:pt x="1089158" y="441972"/>
                  </a:lnTo>
                  <a:lnTo>
                    <a:pt x="1073302" y="547683"/>
                  </a:lnTo>
                  <a:lnTo>
                    <a:pt x="1009875" y="510684"/>
                  </a:lnTo>
                  <a:lnTo>
                    <a:pt x="994018" y="611110"/>
                  </a:lnTo>
                  <a:cubicBezTo>
                    <a:pt x="629604" y="505207"/>
                    <a:pt x="332989" y="337604"/>
                    <a:pt x="0" y="2107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60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908C5288-C1B2-4B4E-84F2-259C8FE515DD}"/>
                </a:ext>
              </a:extLst>
            </p:cNvPr>
            <p:cNvSpPr/>
            <p:nvPr/>
          </p:nvSpPr>
          <p:spPr>
            <a:xfrm>
              <a:off x="3145709" y="4476837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6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6BB015EF-DA86-423C-8231-A3A162BBB486}"/>
                </a:ext>
              </a:extLst>
            </p:cNvPr>
            <p:cNvSpPr/>
            <p:nvPr/>
          </p:nvSpPr>
          <p:spPr>
            <a:xfrm>
              <a:off x="1130675" y="4343401"/>
              <a:ext cx="2709784" cy="1900717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60753"/>
                <a:gd name="connsiteY0" fmla="*/ 183976 h 2077670"/>
                <a:gd name="connsiteX1" fmla="*/ 128952 w 2760753"/>
                <a:gd name="connsiteY1" fmla="*/ 2064983 h 2077670"/>
                <a:gd name="connsiteX2" fmla="*/ 1861333 w 2760753"/>
                <a:gd name="connsiteY2" fmla="*/ 2077670 h 2077670"/>
                <a:gd name="connsiteX3" fmla="*/ 1841497 w 2760753"/>
                <a:gd name="connsiteY3" fmla="*/ 1807346 h 2077670"/>
                <a:gd name="connsiteX4" fmla="*/ 2664150 w 2760753"/>
                <a:gd name="connsiteY4" fmla="*/ 130334 h 2077670"/>
                <a:gd name="connsiteX5" fmla="*/ 2054394 w 2760753"/>
                <a:gd name="connsiteY5" fmla="*/ 98409 h 2077670"/>
                <a:gd name="connsiteX6" fmla="*/ 2030082 w 2760753"/>
                <a:gd name="connsiteY6" fmla="*/ 303 h 2077670"/>
                <a:gd name="connsiteX7" fmla="*/ 1898273 w 2760753"/>
                <a:gd name="connsiteY7" fmla="*/ 22051 h 2077670"/>
                <a:gd name="connsiteX8" fmla="*/ 1900421 w 2760753"/>
                <a:gd name="connsiteY8" fmla="*/ 783060 h 2077670"/>
                <a:gd name="connsiteX9" fmla="*/ 1226678 w 2760753"/>
                <a:gd name="connsiteY9" fmla="*/ 497145 h 2077670"/>
                <a:gd name="connsiteX10" fmla="*/ 1130871 w 2760753"/>
                <a:gd name="connsiteY10" fmla="*/ 572491 h 2077670"/>
                <a:gd name="connsiteX11" fmla="*/ 221873 w 2760753"/>
                <a:gd name="connsiteY11" fmla="*/ 183976 h 2077670"/>
                <a:gd name="connsiteX0" fmla="*/ 221873 w 2756874"/>
                <a:gd name="connsiteY0" fmla="*/ 183976 h 2077670"/>
                <a:gd name="connsiteX1" fmla="*/ 128952 w 2756874"/>
                <a:gd name="connsiteY1" fmla="*/ 2064983 h 2077670"/>
                <a:gd name="connsiteX2" fmla="*/ 1861333 w 2756874"/>
                <a:gd name="connsiteY2" fmla="*/ 2077670 h 2077670"/>
                <a:gd name="connsiteX3" fmla="*/ 1811798 w 2756874"/>
                <a:gd name="connsiteY3" fmla="*/ 1807346 h 2077670"/>
                <a:gd name="connsiteX4" fmla="*/ 2664150 w 2756874"/>
                <a:gd name="connsiteY4" fmla="*/ 130334 h 2077670"/>
                <a:gd name="connsiteX5" fmla="*/ 2054394 w 2756874"/>
                <a:gd name="connsiteY5" fmla="*/ 98409 h 2077670"/>
                <a:gd name="connsiteX6" fmla="*/ 2030082 w 2756874"/>
                <a:gd name="connsiteY6" fmla="*/ 303 h 2077670"/>
                <a:gd name="connsiteX7" fmla="*/ 1898273 w 2756874"/>
                <a:gd name="connsiteY7" fmla="*/ 22051 h 2077670"/>
                <a:gd name="connsiteX8" fmla="*/ 1900421 w 2756874"/>
                <a:gd name="connsiteY8" fmla="*/ 783060 h 2077670"/>
                <a:gd name="connsiteX9" fmla="*/ 1226678 w 2756874"/>
                <a:gd name="connsiteY9" fmla="*/ 497145 h 2077670"/>
                <a:gd name="connsiteX10" fmla="*/ 1130871 w 2756874"/>
                <a:gd name="connsiteY10" fmla="*/ 572491 h 2077670"/>
                <a:gd name="connsiteX11" fmla="*/ 221873 w 2756874"/>
                <a:gd name="connsiteY11" fmla="*/ 183976 h 2077670"/>
                <a:gd name="connsiteX0" fmla="*/ 221873 w 2764111"/>
                <a:gd name="connsiteY0" fmla="*/ 183976 h 2077670"/>
                <a:gd name="connsiteX1" fmla="*/ 128952 w 2764111"/>
                <a:gd name="connsiteY1" fmla="*/ 2064983 h 2077670"/>
                <a:gd name="connsiteX2" fmla="*/ 1861333 w 2764111"/>
                <a:gd name="connsiteY2" fmla="*/ 2077670 h 2077670"/>
                <a:gd name="connsiteX3" fmla="*/ 1811798 w 2764111"/>
                <a:gd name="connsiteY3" fmla="*/ 1807346 h 2077670"/>
                <a:gd name="connsiteX4" fmla="*/ 2664150 w 2764111"/>
                <a:gd name="connsiteY4" fmla="*/ 130334 h 2077670"/>
                <a:gd name="connsiteX5" fmla="*/ 2054394 w 2764111"/>
                <a:gd name="connsiteY5" fmla="*/ 98409 h 2077670"/>
                <a:gd name="connsiteX6" fmla="*/ 2030082 w 2764111"/>
                <a:gd name="connsiteY6" fmla="*/ 303 h 2077670"/>
                <a:gd name="connsiteX7" fmla="*/ 1898273 w 2764111"/>
                <a:gd name="connsiteY7" fmla="*/ 22051 h 2077670"/>
                <a:gd name="connsiteX8" fmla="*/ 1900421 w 2764111"/>
                <a:gd name="connsiteY8" fmla="*/ 783060 h 2077670"/>
                <a:gd name="connsiteX9" fmla="*/ 1226678 w 2764111"/>
                <a:gd name="connsiteY9" fmla="*/ 497145 h 2077670"/>
                <a:gd name="connsiteX10" fmla="*/ 1130871 w 2764111"/>
                <a:gd name="connsiteY10" fmla="*/ 572491 h 2077670"/>
                <a:gd name="connsiteX11" fmla="*/ 221873 w 2764111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54394 w 2749398"/>
                <a:gd name="connsiteY5" fmla="*/ 98409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74193 w 2749398"/>
                <a:gd name="connsiteY5" fmla="*/ 375596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58225"/>
                <a:gd name="connsiteY0" fmla="*/ 183976 h 2109781"/>
                <a:gd name="connsiteX1" fmla="*/ 128952 w 2758225"/>
                <a:gd name="connsiteY1" fmla="*/ 2064983 h 2109781"/>
                <a:gd name="connsiteX2" fmla="*/ 1861333 w 2758225"/>
                <a:gd name="connsiteY2" fmla="*/ 2077670 h 2109781"/>
                <a:gd name="connsiteX3" fmla="*/ 1811798 w 2758225"/>
                <a:gd name="connsiteY3" fmla="*/ 1807346 h 2109781"/>
                <a:gd name="connsiteX4" fmla="*/ 2674050 w 2758225"/>
                <a:gd name="connsiteY4" fmla="*/ 407521 h 2109781"/>
                <a:gd name="connsiteX5" fmla="*/ 2074193 w 2758225"/>
                <a:gd name="connsiteY5" fmla="*/ 375596 h 2109781"/>
                <a:gd name="connsiteX6" fmla="*/ 2030082 w 2758225"/>
                <a:gd name="connsiteY6" fmla="*/ 303 h 2109781"/>
                <a:gd name="connsiteX7" fmla="*/ 1898273 w 2758225"/>
                <a:gd name="connsiteY7" fmla="*/ 22051 h 2109781"/>
                <a:gd name="connsiteX8" fmla="*/ 1900421 w 2758225"/>
                <a:gd name="connsiteY8" fmla="*/ 783060 h 2109781"/>
                <a:gd name="connsiteX9" fmla="*/ 1226678 w 2758225"/>
                <a:gd name="connsiteY9" fmla="*/ 497145 h 2109781"/>
                <a:gd name="connsiteX10" fmla="*/ 1130871 w 2758225"/>
                <a:gd name="connsiteY10" fmla="*/ 572491 h 2109781"/>
                <a:gd name="connsiteX11" fmla="*/ 221873 w 2758225"/>
                <a:gd name="connsiteY11" fmla="*/ 183976 h 2109781"/>
                <a:gd name="connsiteX0" fmla="*/ 221873 w 2758225"/>
                <a:gd name="connsiteY0" fmla="*/ 162543 h 2088348"/>
                <a:gd name="connsiteX1" fmla="*/ 128952 w 2758225"/>
                <a:gd name="connsiteY1" fmla="*/ 2043550 h 2088348"/>
                <a:gd name="connsiteX2" fmla="*/ 1861333 w 2758225"/>
                <a:gd name="connsiteY2" fmla="*/ 2056237 h 2088348"/>
                <a:gd name="connsiteX3" fmla="*/ 1811798 w 2758225"/>
                <a:gd name="connsiteY3" fmla="*/ 1785913 h 2088348"/>
                <a:gd name="connsiteX4" fmla="*/ 2674050 w 2758225"/>
                <a:gd name="connsiteY4" fmla="*/ 386088 h 2088348"/>
                <a:gd name="connsiteX5" fmla="*/ 2074193 w 2758225"/>
                <a:gd name="connsiteY5" fmla="*/ 354163 h 2088348"/>
                <a:gd name="connsiteX6" fmla="*/ 2059780 w 2758225"/>
                <a:gd name="connsiteY6" fmla="*/ 513445 h 2088348"/>
                <a:gd name="connsiteX7" fmla="*/ 1898273 w 2758225"/>
                <a:gd name="connsiteY7" fmla="*/ 618 h 2088348"/>
                <a:gd name="connsiteX8" fmla="*/ 1900421 w 2758225"/>
                <a:gd name="connsiteY8" fmla="*/ 761627 h 2088348"/>
                <a:gd name="connsiteX9" fmla="*/ 1226678 w 2758225"/>
                <a:gd name="connsiteY9" fmla="*/ 475712 h 2088348"/>
                <a:gd name="connsiteX10" fmla="*/ 1130871 w 2758225"/>
                <a:gd name="connsiteY10" fmla="*/ 551058 h 2088348"/>
                <a:gd name="connsiteX11" fmla="*/ 221873 w 2758225"/>
                <a:gd name="connsiteY11" fmla="*/ 162543 h 2088348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47770 w 2758225"/>
                <a:gd name="connsiteY7" fmla="*/ 3231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9142 w 2758225"/>
                <a:gd name="connsiteY5" fmla="*/ 335163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3809"/>
                <a:gd name="connsiteY0" fmla="*/ 0 h 1962926"/>
                <a:gd name="connsiteX1" fmla="*/ 128952 w 2753809"/>
                <a:gd name="connsiteY1" fmla="*/ 1881007 h 1962926"/>
                <a:gd name="connsiteX2" fmla="*/ 1861333 w 2753809"/>
                <a:gd name="connsiteY2" fmla="*/ 1893694 h 1962926"/>
                <a:gd name="connsiteX3" fmla="*/ 1811798 w 2753809"/>
                <a:gd name="connsiteY3" fmla="*/ 1623370 h 1962926"/>
                <a:gd name="connsiteX4" fmla="*/ 2669101 w 2753809"/>
                <a:gd name="connsiteY4" fmla="*/ 357189 h 1962926"/>
                <a:gd name="connsiteX5" fmla="*/ 2079142 w 2753809"/>
                <a:gd name="connsiteY5" fmla="*/ 335163 h 1962926"/>
                <a:gd name="connsiteX6" fmla="*/ 2074630 w 2753809"/>
                <a:gd name="connsiteY6" fmla="*/ 425149 h 1962926"/>
                <a:gd name="connsiteX7" fmla="*/ 1932922 w 2753809"/>
                <a:gd name="connsiteY7" fmla="*/ 441947 h 1962926"/>
                <a:gd name="connsiteX8" fmla="*/ 1940020 w 2753809"/>
                <a:gd name="connsiteY8" fmla="*/ 698080 h 1962926"/>
                <a:gd name="connsiteX9" fmla="*/ 1226678 w 2753809"/>
                <a:gd name="connsiteY9" fmla="*/ 313169 h 1962926"/>
                <a:gd name="connsiteX10" fmla="*/ 1130871 w 2753809"/>
                <a:gd name="connsiteY10" fmla="*/ 388515 h 1962926"/>
                <a:gd name="connsiteX11" fmla="*/ 221873 w 2753809"/>
                <a:gd name="connsiteY11" fmla="*/ 0 h 1962926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79142 w 2709782"/>
                <a:gd name="connsiteY5" fmla="*/ 33516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09316 w 2709782"/>
                <a:gd name="connsiteY8" fmla="*/ 717879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665772 w 2709782"/>
                <a:gd name="connsiteY9" fmla="*/ 522224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546978 w 2709782"/>
                <a:gd name="connsiteY9" fmla="*/ 447977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9782" h="1900716">
                  <a:moveTo>
                    <a:pt x="221873" y="0"/>
                  </a:moveTo>
                  <a:cubicBezTo>
                    <a:pt x="-257552" y="739775"/>
                    <a:pt x="200156" y="1655049"/>
                    <a:pt x="128952" y="1881007"/>
                  </a:cubicBezTo>
                  <a:lnTo>
                    <a:pt x="1861333" y="1893694"/>
                  </a:lnTo>
                  <a:cubicBezTo>
                    <a:pt x="1851421" y="1767288"/>
                    <a:pt x="1821710" y="1749776"/>
                    <a:pt x="1811798" y="1623370"/>
                  </a:cubicBezTo>
                  <a:cubicBezTo>
                    <a:pt x="2488388" y="2190050"/>
                    <a:pt x="2833837" y="1950617"/>
                    <a:pt x="2669101" y="322540"/>
                  </a:cubicBezTo>
                  <a:cubicBezTo>
                    <a:pt x="2260425" y="300724"/>
                    <a:pt x="2236145" y="330814"/>
                    <a:pt x="2098940" y="340113"/>
                  </a:cubicBezTo>
                  <a:cubicBezTo>
                    <a:pt x="2090924" y="281495"/>
                    <a:pt x="2127627" y="315574"/>
                    <a:pt x="2104328" y="266756"/>
                  </a:cubicBezTo>
                  <a:cubicBezTo>
                    <a:pt x="2038744" y="265508"/>
                    <a:pt x="2090026" y="262329"/>
                    <a:pt x="1987370" y="283554"/>
                  </a:cubicBezTo>
                  <a:cubicBezTo>
                    <a:pt x="1973922" y="463120"/>
                    <a:pt x="2019590" y="604247"/>
                    <a:pt x="2029115" y="861422"/>
                  </a:cubicBezTo>
                  <a:cubicBezTo>
                    <a:pt x="1974690" y="912750"/>
                    <a:pt x="1680717" y="539352"/>
                    <a:pt x="1546978" y="447977"/>
                  </a:cubicBezTo>
                  <a:cubicBezTo>
                    <a:pt x="1413239" y="356602"/>
                    <a:pt x="1315003" y="347003"/>
                    <a:pt x="1226678" y="313169"/>
                  </a:cubicBezTo>
                  <a:cubicBezTo>
                    <a:pt x="1226550" y="434700"/>
                    <a:pt x="1264864" y="504137"/>
                    <a:pt x="1130871" y="388515"/>
                  </a:cubicBezTo>
                  <a:cubicBezTo>
                    <a:pt x="766733" y="297358"/>
                    <a:pt x="654943" y="201789"/>
                    <a:pt x="2218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600"/>
            </a:p>
          </p:txBody>
        </p:sp>
      </p:grpSp>
      <p:sp>
        <p:nvSpPr>
          <p:cNvPr id="46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The Concept of </a:t>
            </a:r>
            <a:r>
              <a:rPr lang="en-US" sz="3600" b="1" dirty="0"/>
              <a:t>Cause-related Marketing CRM</a:t>
            </a:r>
          </a:p>
        </p:txBody>
      </p:sp>
    </p:spTree>
    <p:extLst>
      <p:ext uri="{BB962C8B-B14F-4D97-AF65-F5344CB8AC3E}">
        <p14:creationId xmlns:p14="http://schemas.microsoft.com/office/powerpoint/2010/main" val="704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1255</Words>
  <Application>Microsoft Office PowerPoint</Application>
  <PresentationFormat>Widescreen</PresentationFormat>
  <Paragraphs>188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Poverty in Africa</vt:lpstr>
      <vt:lpstr>Poverty in Egypt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Egyptians Consumption</vt:lpstr>
      <vt:lpstr>Consumers’ spending's in Billion EGP</vt:lpstr>
      <vt:lpstr>Egyptian Households Expenditure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AP-RIC</cp:lastModifiedBy>
  <cp:revision>178</cp:revision>
  <dcterms:created xsi:type="dcterms:W3CDTF">2018-04-24T17:14:44Z</dcterms:created>
  <dcterms:modified xsi:type="dcterms:W3CDTF">2019-12-03T13:40:33Z</dcterms:modified>
</cp:coreProperties>
</file>