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256" r:id="rId2"/>
    <p:sldId id="310" r:id="rId3"/>
    <p:sldId id="279" r:id="rId4"/>
    <p:sldId id="288" r:id="rId5"/>
    <p:sldId id="280" r:id="rId6"/>
    <p:sldId id="318" r:id="rId7"/>
    <p:sldId id="312" r:id="rId8"/>
    <p:sldId id="313" r:id="rId9"/>
    <p:sldId id="314" r:id="rId10"/>
    <p:sldId id="319" r:id="rId11"/>
    <p:sldId id="315" r:id="rId12"/>
    <p:sldId id="321" r:id="rId13"/>
    <p:sldId id="316" r:id="rId14"/>
    <p:sldId id="322" r:id="rId15"/>
    <p:sldId id="320" r:id="rId16"/>
    <p:sldId id="32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8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8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8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8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8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0000FF"/>
    <a:srgbClr val="CCFF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71" d="100"/>
          <a:sy n="71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6278475-27A5-4F29-B3B7-ED5438213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83706-8C1B-4E41-8CCC-28C3AE1F856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A34AD-D173-498D-8AFE-47DB81F398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D47D2-9B68-45EF-BB10-0043CBA9AD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4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A34AD-D173-498D-8AFE-47DB81F398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D5D2F-174A-420D-ACA2-03346FB3DE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1B722-880B-4DB4-82F2-3179029844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A34AD-D173-498D-8AFE-47DB81F398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0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A34AD-D173-498D-8AFE-47DB81F398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759E6-EDC5-4537-A8C1-45EA1DF266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8076B-1F18-49FC-8E10-70DD13C572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8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F6DC6-3DAB-4FB8-8F94-AB1D4C0354DE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8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A78C9-850F-4543-BEF1-B9EC167AEA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A34AD-D173-498D-8AFE-47DB81F398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E341F-45C0-4AB5-86E4-AC76D6D292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BA812-823C-4AF5-9F31-155141D116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AF9FF-44E3-4C71-A651-C195672CE2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1027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028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29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" name="Picture 1030" descr="Astonbn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031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032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33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1034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035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036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037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8" name="Rectangle 1038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279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17" name="Rectangle 10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18" name="Rectangle 10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2EEA-8B76-4472-9A82-0AD526935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6C9B-999A-43E5-A3BD-C3DB37554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AF96-ED3A-4217-80A8-CCA95E111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Prof. Amr Goneid, AUC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86B999-392E-4F3C-AB66-107CDE533E7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9619-DA78-4DB1-B1D7-49A5B34A4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C273-DC14-4C45-8BD9-D8E8FC245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267E-18B0-402A-915C-C24A54D2F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2C8A0-227A-4D03-8AEB-A64E79E4D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67CF-FB4A-41F3-887C-838BBEE31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58EA-086C-4146-8D65-E49671EA3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0BB-1F64-4932-843A-334775620C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10243" name="Rectangle 1027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5" name="Picture 1028" descr="Astonbnr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Rectangle 1029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6" name="Rectangle 1030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7" name="Rectangle 1031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8" name="Line 1032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9" name="Line 1033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0" name="Rectangle 1034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53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10254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10255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4C3AB1C-FA2F-4719-B815-672F026F8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56" name="Rectangle 1040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GB" sz="2400"/>
          </a:p>
        </p:txBody>
      </p:sp>
      <p:pic>
        <p:nvPicPr>
          <p:cNvPr id="1033" name="Picture 104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56" y="784890"/>
            <a:ext cx="1066799" cy="5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2400"/>
            <a:ext cx="76200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Analysis &amp; Design of Algorithms</a:t>
            </a:r>
            <a:b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b="1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CSCE 2202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31660"/>
            <a:ext cx="7315200" cy="2819400"/>
          </a:xfrm>
        </p:spPr>
        <p:txBody>
          <a:bodyPr/>
          <a:lstStyle/>
          <a:p>
            <a:pPr eaLnBrk="1" hangingPunct="1"/>
            <a:r>
              <a:rPr lang="en-US" b="1" dirty="0"/>
              <a:t>Prof. Amr Goneid</a:t>
            </a:r>
          </a:p>
          <a:p>
            <a:pPr eaLnBrk="1" hangingPunct="1"/>
            <a:r>
              <a:rPr lang="en-US" sz="2400" dirty="0"/>
              <a:t>Department of Computer Science and Engineering, AUC</a:t>
            </a:r>
          </a:p>
          <a:p>
            <a:pPr eaLnBrk="1" hangingPunct="1"/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Golden Ratio</a:t>
            </a:r>
            <a:endParaRPr lang="en-GB" b="1" dirty="0"/>
          </a:p>
        </p:txBody>
      </p:sp>
      <p:sp>
        <p:nvSpPr>
          <p:cNvPr id="3074" name="Rectangle 1041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Prof. Amr Goneid, AUC</a:t>
            </a:r>
          </a:p>
        </p:txBody>
      </p:sp>
      <p:sp>
        <p:nvSpPr>
          <p:cNvPr id="3075" name="Rectangle 104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C832B9-CDAD-449A-9D78-7A3F51591E74}" type="slidenum">
              <a:rPr lang="en-GB" smtClean="0">
                <a:solidFill>
                  <a:schemeClr val="tx1"/>
                </a:solidFill>
              </a:rPr>
              <a:pPr/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Nature &amp; Earth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981200"/>
            <a:ext cx="7772400" cy="42672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 </a:t>
            </a:r>
          </a:p>
        </p:txBody>
      </p:sp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96E41-7658-4D72-AE4D-08E2B5377F92}" type="slidenum">
              <a:rPr lang="en-GB" smtClean="0">
                <a:latin typeface="Arial" pitchFamily="34" charset="0"/>
              </a:rPr>
              <a:pPr/>
              <a:t>10</a:t>
            </a:fld>
            <a:endParaRPr lang="en-GB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3" y="2133600"/>
            <a:ext cx="1905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3" y="4098843"/>
            <a:ext cx="1946642" cy="1946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2" y="2081719"/>
            <a:ext cx="2884747" cy="1956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54" y="4098843"/>
            <a:ext cx="2814646" cy="1999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91" y="2651043"/>
            <a:ext cx="26021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Architecture &amp; Design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/>
              <a:t> </a:t>
            </a:r>
            <a:endParaRPr lang="en-GB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008D9-8599-41E7-B6DA-AFF9961A555F}" type="slidenum">
              <a:rPr lang="en-GB" smtClean="0">
                <a:latin typeface="Arial" pitchFamily="34" charset="0"/>
              </a:rPr>
              <a:pPr/>
              <a:t>11</a:t>
            </a:fld>
            <a:endParaRPr lang="en-GB">
              <a:latin typeface="Arial" pitchFamily="34" charset="0"/>
            </a:endParaRPr>
          </a:p>
        </p:txBody>
      </p:sp>
      <p:pic>
        <p:nvPicPr>
          <p:cNvPr id="25606" name="Picture 2" descr="D:\SC\210-321 Additions\Subject Pictures\Fibonacci\200h_part_r0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D:\SC\210-321 Additions\Subject Pictures\Fibonacci\Maya Te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19600"/>
            <a:ext cx="2209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 descr="D:\SC\210-321 Additions\Subject Pictures\Fibonacci\Tajmah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6508" y="2049294"/>
            <a:ext cx="2578641" cy="235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6" descr="D:\SC\210-321 Additions\Subject Pictures\Fibonacci\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8630" y="3667328"/>
            <a:ext cx="19050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7" descr="D:\SC\210-321 Additions\Subject Pictures\Fibonacci\T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9219" y="4504531"/>
            <a:ext cx="2045782" cy="157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49" y="2311541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0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82396"/>
            <a:ext cx="7772400" cy="87020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Architecture &amp; Design: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Great Pyramid of Giza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 </a:t>
            </a:r>
          </a:p>
        </p:txBody>
      </p:sp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96E41-7658-4D72-AE4D-08E2B5377F92}" type="slidenum">
              <a:rPr lang="en-GB" smtClean="0">
                <a:latin typeface="Arial" pitchFamily="34" charset="0"/>
              </a:rPr>
              <a:pPr/>
              <a:t>12</a:t>
            </a:fld>
            <a:endParaRPr lang="en-GB">
              <a:latin typeface="Arial" pitchFamily="34" charset="0"/>
            </a:endParaRPr>
          </a:p>
        </p:txBody>
      </p:sp>
      <p:pic>
        <p:nvPicPr>
          <p:cNvPr id="8" name="Picture 3" descr="D:\SC\210-321 Additions\Subject Pictures\Fibonacci\pyramid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5308"/>
            <a:ext cx="33020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95308"/>
            <a:ext cx="3276600" cy="22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3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Art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/>
              <a:t> </a:t>
            </a:r>
            <a:endParaRPr lang="en-GB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86056-A27C-42A4-8BE9-76F541DD6C01}" type="slidenum">
              <a:rPr lang="en-GB" smtClean="0">
                <a:latin typeface="Arial" pitchFamily="34" charset="0"/>
              </a:rPr>
              <a:pPr/>
              <a:t>13</a:t>
            </a:fld>
            <a:endParaRPr lang="en-GB">
              <a:latin typeface="Arial" pitchFamily="34" charset="0"/>
            </a:endParaRPr>
          </a:p>
        </p:txBody>
      </p:sp>
      <p:pic>
        <p:nvPicPr>
          <p:cNvPr id="26630" name="Picture 2" descr="D:\SC\210-321 Additions\Subject Pictures\Fibonacci\mona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36576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163762"/>
            <a:ext cx="341803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0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Art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981200"/>
            <a:ext cx="7886700" cy="41148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905BE-E266-42A1-BBF4-23B0A41ECDF7}" type="slidenum">
              <a:rPr lang="en-GB" smtClean="0">
                <a:latin typeface="Arial" pitchFamily="34" charset="0"/>
              </a:rPr>
              <a:pPr/>
              <a:t>14</a:t>
            </a:fld>
            <a:endParaRPr lang="en-GB">
              <a:latin typeface="Arial" pitchFamily="34" charset="0"/>
            </a:endParaRPr>
          </a:p>
        </p:txBody>
      </p:sp>
      <p:pic>
        <p:nvPicPr>
          <p:cNvPr id="27654" name="Picture 2" descr="D:\SC\210-321 Additions\Subject Pictures\Fibonacci\leonardo-su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68513"/>
            <a:ext cx="704215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21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Golden Ratio Faces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 </a:t>
            </a:r>
          </a:p>
        </p:txBody>
      </p:sp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96E41-7658-4D72-AE4D-08E2B5377F92}" type="slidenum">
              <a:rPr lang="en-GB" smtClean="0">
                <a:latin typeface="Arial" pitchFamily="34" charset="0"/>
              </a:rPr>
              <a:pPr/>
              <a:t>15</a:t>
            </a:fld>
            <a:endParaRPr lang="en-GB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3071907" cy="3413657"/>
          </a:xfrm>
          <a:prstGeom prst="rect">
            <a:avLst/>
          </a:prstGeom>
        </p:spPr>
      </p:pic>
      <p:pic>
        <p:nvPicPr>
          <p:cNvPr id="11" name="Picture 3" descr="D:\SC\210-321 Additions\Subject Pictures\Fibonacci\Emma-Watson-Beautiful-Face-Golden-Ratio-920x920-Pix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007" y="2169318"/>
            <a:ext cx="37338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79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Golden Ratio Faces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 </a:t>
            </a:r>
          </a:p>
        </p:txBody>
      </p:sp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96E41-7658-4D72-AE4D-08E2B5377F92}" type="slidenum">
              <a:rPr lang="en-GB" smtClean="0">
                <a:latin typeface="Arial" pitchFamily="34" charset="0"/>
              </a:rPr>
              <a:pPr/>
              <a:t>16</a:t>
            </a:fld>
            <a:endParaRPr lang="en-GB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20" y="2209800"/>
            <a:ext cx="3698080" cy="3698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3260487" cy="37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Fibonacci Numbers 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2400" b="1" dirty="0"/>
              <a:t>Fibonacci numbers represent the sequence: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cs typeface="Arial" pitchFamily="34" charset="0"/>
              </a:rPr>
              <a:t>0,1,1,2,3,5,8,13,21,34,55,89,144,233,377,610,...</a:t>
            </a:r>
          </a:p>
          <a:p>
            <a:pPr eaLnBrk="1" hangingPunct="1"/>
            <a:r>
              <a:rPr lang="en-US" sz="2400" b="1" dirty="0">
                <a:cs typeface="Arial" pitchFamily="34" charset="0"/>
              </a:rPr>
              <a:t>Introduced by </a:t>
            </a:r>
            <a:r>
              <a:rPr lang="en-US" sz="2400" b="1" dirty="0">
                <a:solidFill>
                  <a:srgbClr val="0000FF"/>
                </a:solidFill>
                <a:cs typeface="Arial" pitchFamily="34" charset="0"/>
              </a:rPr>
              <a:t>Leonardo Fibonacci </a:t>
            </a:r>
            <a:r>
              <a:rPr lang="en-US" sz="2400" b="1" dirty="0">
                <a:cs typeface="Arial" pitchFamily="34" charset="0"/>
              </a:rPr>
              <a:t>(1202)</a:t>
            </a:r>
          </a:p>
          <a:p>
            <a:pPr eaLnBrk="1" hangingPunct="1"/>
            <a:r>
              <a:rPr lang="en-US" sz="2400" b="1" dirty="0">
                <a:cs typeface="Arial" pitchFamily="34" charset="0"/>
              </a:rPr>
              <a:t>Can be computed by the recurrence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cs typeface="Arial" pitchFamily="34" charset="0"/>
              </a:rPr>
              <a:t>	relation: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</a:rPr>
              <a:t>    F(n) = F(n-2) + F(n-1)  n </a:t>
            </a:r>
            <a:r>
              <a:rPr lang="en-US" sz="2400" b="1" dirty="0">
                <a:solidFill>
                  <a:srgbClr val="0000FF"/>
                </a:solidFill>
                <a:cs typeface="Arial" pitchFamily="34" charset="0"/>
              </a:rPr>
              <a:t>≥ 2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cs typeface="Arial" pitchFamily="34" charset="0"/>
              </a:rPr>
              <a:t>    with F(0) = 0 , F(1) = 1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dirty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059FC-2E05-4D57-BA9A-E04D10E8A9F8}" type="slidenum">
              <a:rPr lang="en-GB" smtClean="0">
                <a:latin typeface="Arial" pitchFamily="34" charset="0"/>
              </a:rPr>
              <a:pPr/>
              <a:t>2</a:t>
            </a:fld>
            <a:endParaRPr lang="en-GB">
              <a:latin typeface="Arial" pitchFamily="34" charset="0"/>
            </a:endParaRPr>
          </a:p>
        </p:txBody>
      </p:sp>
      <p:pic>
        <p:nvPicPr>
          <p:cNvPr id="21510" name="Picture 5" descr="275w_MATH_P_FIP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2391" y="3349625"/>
            <a:ext cx="182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30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1BB16-00CA-4C9E-8D0A-A788A2B14935}" type="slidenum">
              <a:rPr lang="en-GB" smtClean="0">
                <a:latin typeface="Arial" pitchFamily="34" charset="0"/>
              </a:rPr>
              <a:pPr/>
              <a:t>3</a:t>
            </a:fld>
            <a:endParaRPr lang="en-GB">
              <a:latin typeface="Arial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Overlapping Sub-Problems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924800" cy="4343400"/>
          </a:xfrm>
          <a:solidFill>
            <a:srgbClr val="FFFFCC"/>
          </a:solidFill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1800" b="1" u="sng" dirty="0">
                <a:cs typeface="Arial" pitchFamily="34" charset="0"/>
              </a:rPr>
              <a:t>Tracing for n = 5</a:t>
            </a:r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3886200" y="25146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5</a:t>
            </a:r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2286000" y="30480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3</a:t>
            </a:r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6019800" y="30480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4</a:t>
            </a:r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1371600" y="35814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1</a:t>
            </a:r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3124200" y="3581400"/>
            <a:ext cx="990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2</a:t>
            </a:r>
          </a:p>
        </p:txBody>
      </p:sp>
      <p:sp>
        <p:nvSpPr>
          <p:cNvPr id="29707" name="Oval 10"/>
          <p:cNvSpPr>
            <a:spLocks noChangeArrowheads="1"/>
          </p:cNvSpPr>
          <p:nvPr/>
        </p:nvSpPr>
        <p:spPr bwMode="auto">
          <a:xfrm>
            <a:off x="4648200" y="3581400"/>
            <a:ext cx="990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2</a:t>
            </a:r>
          </a:p>
        </p:txBody>
      </p:sp>
      <p:sp>
        <p:nvSpPr>
          <p:cNvPr id="29708" name="Oval 11"/>
          <p:cNvSpPr>
            <a:spLocks noChangeArrowheads="1"/>
          </p:cNvSpPr>
          <p:nvPr/>
        </p:nvSpPr>
        <p:spPr bwMode="auto">
          <a:xfrm>
            <a:off x="6934200" y="35814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3</a:t>
            </a:r>
          </a:p>
        </p:txBody>
      </p: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6172200" y="42672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1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7620000" y="4267200"/>
            <a:ext cx="990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2</a:t>
            </a:r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2743200" y="4191000"/>
            <a:ext cx="609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0</a:t>
            </a:r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3657600" y="4191000"/>
            <a:ext cx="609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1</a:t>
            </a:r>
          </a:p>
        </p:txBody>
      </p:sp>
      <p:sp>
        <p:nvSpPr>
          <p:cNvPr id="29713" name="Oval 16"/>
          <p:cNvSpPr>
            <a:spLocks noChangeArrowheads="1"/>
          </p:cNvSpPr>
          <p:nvPr/>
        </p:nvSpPr>
        <p:spPr bwMode="auto">
          <a:xfrm>
            <a:off x="4419600" y="4191000"/>
            <a:ext cx="609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0</a:t>
            </a:r>
          </a:p>
        </p:txBody>
      </p:sp>
      <p:sp>
        <p:nvSpPr>
          <p:cNvPr id="29714" name="Oval 17"/>
          <p:cNvSpPr>
            <a:spLocks noChangeArrowheads="1"/>
          </p:cNvSpPr>
          <p:nvPr/>
        </p:nvSpPr>
        <p:spPr bwMode="auto">
          <a:xfrm>
            <a:off x="5257800" y="4191000"/>
            <a:ext cx="609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1</a:t>
            </a:r>
          </a:p>
        </p:txBody>
      </p:sp>
      <p:sp>
        <p:nvSpPr>
          <p:cNvPr id="29715" name="Oval 18"/>
          <p:cNvSpPr>
            <a:spLocks noChangeArrowheads="1"/>
          </p:cNvSpPr>
          <p:nvPr/>
        </p:nvSpPr>
        <p:spPr bwMode="auto">
          <a:xfrm>
            <a:off x="7391400" y="5029200"/>
            <a:ext cx="609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0</a:t>
            </a:r>
          </a:p>
        </p:txBody>
      </p:sp>
      <p:sp>
        <p:nvSpPr>
          <p:cNvPr id="29716" name="Oval 19"/>
          <p:cNvSpPr>
            <a:spLocks noChangeArrowheads="1"/>
          </p:cNvSpPr>
          <p:nvPr/>
        </p:nvSpPr>
        <p:spPr bwMode="auto">
          <a:xfrm>
            <a:off x="8229600" y="5029200"/>
            <a:ext cx="6096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000" b="1"/>
              <a:t>1</a:t>
            </a:r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 flipH="1">
            <a:off x="2895600" y="27432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 flipH="1">
            <a:off x="1828800" y="335280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 flipH="1">
            <a:off x="5105400" y="32766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 flipH="1">
            <a:off x="6705600" y="38862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 flipH="1">
            <a:off x="3048000" y="3886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2" name="Line 25"/>
          <p:cNvSpPr>
            <a:spLocks noChangeShapeType="1"/>
          </p:cNvSpPr>
          <p:nvPr/>
        </p:nvSpPr>
        <p:spPr bwMode="auto">
          <a:xfrm flipH="1">
            <a:off x="4724400" y="3886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 flipH="1">
            <a:off x="7620000" y="45720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>
            <a:off x="3810000" y="3886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>
            <a:off x="5410200" y="3886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6" name="Line 29"/>
          <p:cNvSpPr>
            <a:spLocks noChangeShapeType="1"/>
          </p:cNvSpPr>
          <p:nvPr/>
        </p:nvSpPr>
        <p:spPr bwMode="auto">
          <a:xfrm>
            <a:off x="7696200" y="38862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7" name="Line 30"/>
          <p:cNvSpPr>
            <a:spLocks noChangeShapeType="1"/>
          </p:cNvSpPr>
          <p:nvPr/>
        </p:nvSpPr>
        <p:spPr bwMode="auto">
          <a:xfrm>
            <a:off x="3124200" y="32766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>
            <a:off x="4800600" y="2743200"/>
            <a:ext cx="1524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9" name="Line 32"/>
          <p:cNvSpPr>
            <a:spLocks noChangeShapeType="1"/>
          </p:cNvSpPr>
          <p:nvPr/>
        </p:nvSpPr>
        <p:spPr bwMode="auto">
          <a:xfrm>
            <a:off x="8382000" y="45720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30" name="Line 33"/>
          <p:cNvSpPr>
            <a:spLocks noChangeShapeType="1"/>
          </p:cNvSpPr>
          <p:nvPr/>
        </p:nvSpPr>
        <p:spPr bwMode="auto">
          <a:xfrm>
            <a:off x="6934200" y="32766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54" name="Oval 64"/>
          <p:cNvSpPr>
            <a:spLocks noChangeArrowheads="1"/>
          </p:cNvSpPr>
          <p:nvPr/>
        </p:nvSpPr>
        <p:spPr bwMode="auto">
          <a:xfrm rot="-1727122">
            <a:off x="6167438" y="3254375"/>
            <a:ext cx="2722562" cy="2903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Oval 65"/>
          <p:cNvSpPr>
            <a:spLocks noChangeArrowheads="1"/>
          </p:cNvSpPr>
          <p:nvPr/>
        </p:nvSpPr>
        <p:spPr bwMode="auto">
          <a:xfrm>
            <a:off x="1295400" y="2895600"/>
            <a:ext cx="32004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EF03B9-AB46-4CA9-B1B2-50ACBFD36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39747"/>
              </p:ext>
            </p:extLst>
          </p:nvPr>
        </p:nvGraphicFramePr>
        <p:xfrm>
          <a:off x="1333501" y="5274833"/>
          <a:ext cx="45339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1557461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82481239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5268364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81330391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26729555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87386902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1264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10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49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/>
              <a:t>Prof. Amr Goneid, AUC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272618-ECA4-40B6-AA24-D671FE0DFA19}" type="slidenum">
              <a:rPr lang="en-GB" altLang="en-US"/>
              <a:pPr/>
              <a:t>4</a:t>
            </a:fld>
            <a:endParaRPr lang="en-GB" altLang="en-US" dirty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7878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Computing Fibonacci Numbers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(Dynamic Programming Method)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1989138"/>
            <a:ext cx="76962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524000" y="2223247"/>
            <a:ext cx="5486400" cy="270843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b="1" dirty="0"/>
              <a:t>Table F[0..n]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F[0] = 0; F[1] = 1;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b="1" dirty="0"/>
              <a:t>if ( n &gt;= 2)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b="1" dirty="0"/>
              <a:t>    for </a:t>
            </a:r>
            <a:r>
              <a:rPr lang="en-US" altLang="en-US" sz="2000" b="1" dirty="0" err="1"/>
              <a:t>i</a:t>
            </a:r>
            <a:r>
              <a:rPr lang="en-US" altLang="en-US" sz="2000" b="1" dirty="0"/>
              <a:t> = 2 to n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b="1" dirty="0"/>
              <a:t>         </a:t>
            </a:r>
            <a:r>
              <a:rPr lang="en-US" altLang="en-US" sz="2000" b="1" dirty="0">
                <a:solidFill>
                  <a:schemeClr val="hlink"/>
                </a:solidFill>
              </a:rPr>
              <a:t>F[</a:t>
            </a:r>
            <a:r>
              <a:rPr lang="en-US" altLang="en-US" sz="2000" b="1" dirty="0" err="1">
                <a:solidFill>
                  <a:schemeClr val="hlink"/>
                </a:solidFill>
              </a:rPr>
              <a:t>i</a:t>
            </a:r>
            <a:r>
              <a:rPr lang="en-US" altLang="en-US" sz="2000" b="1" dirty="0">
                <a:solidFill>
                  <a:schemeClr val="hlink"/>
                </a:solidFill>
              </a:rPr>
              <a:t>]</a:t>
            </a:r>
            <a:r>
              <a:rPr lang="en-US" altLang="en-US" sz="2000" b="1" dirty="0"/>
              <a:t> = </a:t>
            </a:r>
            <a:r>
              <a:rPr lang="en-US" altLang="en-US" sz="2000" b="1" dirty="0">
                <a:solidFill>
                  <a:srgbClr val="FF0066"/>
                </a:solidFill>
              </a:rPr>
              <a:t>F[i-1] + F[i-2];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b="1" dirty="0"/>
              <a:t>return F[n];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409701" y="2201862"/>
            <a:ext cx="5600700" cy="2797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84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4805D-9379-4C18-81EB-15329074327A}" type="slidenum">
              <a:rPr lang="en-GB" smtClean="0">
                <a:latin typeface="Arial" pitchFamily="34" charset="0"/>
              </a:rPr>
              <a:pPr/>
              <a:t>5</a:t>
            </a:fld>
            <a:endParaRPr lang="en-GB">
              <a:latin typeface="Arial" pitchFamily="34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Relation to Golden Ratio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F(n) = F(n-1) + F(n-2)    with F(0) = 0,  F(1)=1</a:t>
            </a:r>
          </a:p>
          <a:p>
            <a:pPr eaLnBrk="1" hangingPunct="1"/>
            <a:r>
              <a:rPr lang="en-US" sz="1800" b="1" dirty="0">
                <a:solidFill>
                  <a:srgbClr val="0000FF"/>
                </a:solidFill>
                <a:cs typeface="Arial" pitchFamily="34" charset="0"/>
              </a:rPr>
              <a:t>Exponential growth</a:t>
            </a: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eaLnBrk="1" hangingPunct="1"/>
            <a:endParaRPr lang="en-US" sz="1800" b="1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1800" b="1" dirty="0"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87160"/>
              </p:ext>
            </p:extLst>
          </p:nvPr>
        </p:nvGraphicFramePr>
        <p:xfrm>
          <a:off x="1257301" y="2722714"/>
          <a:ext cx="7772400" cy="261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4520880" imgH="1409400" progId="Equation.DSMT4">
                  <p:embed/>
                </p:oleObj>
              </mc:Choice>
              <mc:Fallback>
                <p:oleObj name="Equation" r:id="rId4" imgW="4520880" imgH="1409400" progId="Equation.DSMT4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1" y="2722714"/>
                        <a:ext cx="7772400" cy="26112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29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Fibonacci Numbers 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 </a:t>
            </a:r>
          </a:p>
        </p:txBody>
      </p:sp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96E41-7658-4D72-AE4D-08E2B5377F92}" type="slidenum">
              <a:rPr lang="en-GB" smtClean="0">
                <a:latin typeface="Arial" pitchFamily="34" charset="0"/>
              </a:rPr>
              <a:pPr/>
              <a:t>6</a:t>
            </a:fld>
            <a:endParaRPr lang="en-GB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99034"/>
            <a:ext cx="7315200" cy="40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763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Golden Ratio</a:t>
            </a:r>
            <a:b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Geometry of Nature? 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 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93054A-EEAE-4B75-908A-C25790417DBC}" type="slidenum">
              <a:rPr lang="en-GB" smtClean="0">
                <a:latin typeface="Arial" pitchFamily="34" charset="0"/>
              </a:rPr>
              <a:pPr/>
              <a:t>7</a:t>
            </a:fld>
            <a:endParaRPr lang="en-GB">
              <a:latin typeface="Arial" pitchFamily="34" charset="0"/>
            </a:endParaRPr>
          </a:p>
        </p:txBody>
      </p:sp>
      <p:pic>
        <p:nvPicPr>
          <p:cNvPr id="22534" name="Picture 5" descr="1256815526C2jS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90747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D:\SC\210-321 Additions\Subject Pictures\Fibonacci\fb_r00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67000"/>
            <a:ext cx="29146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D:\SC\210-321 Additions\Subject Pictures\Fibonacci\fb_r003a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29337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 descr="golden-rati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667000"/>
            <a:ext cx="480218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19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3855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Nature: Nautilus, </a:t>
            </a:r>
            <a:b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Sun Flower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 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F5BF39-B592-44F7-9FD3-56B8EC50E38E}" type="slidenum">
              <a:rPr lang="en-GB" smtClean="0">
                <a:latin typeface="Arial" pitchFamily="34" charset="0"/>
              </a:rPr>
              <a:pPr/>
              <a:t>8</a:t>
            </a:fld>
            <a:endParaRPr lang="en-GB">
              <a:latin typeface="Arial" pitchFamily="34" charset="0"/>
            </a:endParaRPr>
          </a:p>
        </p:txBody>
      </p:sp>
      <p:pic>
        <p:nvPicPr>
          <p:cNvPr id="23558" name="Picture 2" descr="D:\SC\210-321 Additions\Subject Pictures\Fibonacci\0a%20NautilusShell%20499x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2286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D:\SC\210-321 Additions\Subject Pictures\Fibonacci\FibonacciChamomi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D:\SC\210-321 Additions\Subject Pictures\Fibonacci\sunflower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12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4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Nature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/>
              <a:t> </a:t>
            </a:r>
            <a:endParaRPr lang="en-GB"/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>
                <a:latin typeface="Arial" pitchFamily="34" charset="0"/>
              </a:rPr>
              <a:t>Prof. Amr Goneid, AUC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DD36A-5B20-4866-85B5-9A423621F810}" type="slidenum">
              <a:rPr lang="en-GB" smtClean="0">
                <a:latin typeface="Arial" pitchFamily="34" charset="0"/>
              </a:rPr>
              <a:pPr/>
              <a:t>9</a:t>
            </a:fld>
            <a:endParaRPr lang="en-GB">
              <a:latin typeface="Arial" pitchFamily="34" charset="0"/>
            </a:endParaRPr>
          </a:p>
        </p:txBody>
      </p:sp>
      <p:pic>
        <p:nvPicPr>
          <p:cNvPr id="24582" name="Picture 2" descr="D:\SC\210-321 Additions\Subject Pictures\Fibonacci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2400300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D:\SC\210-321 Additions\Subject Pictures\Fibonacci\200w_MATH_P_GSB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400753"/>
      </p:ext>
    </p:extLst>
  </p:cSld>
  <p:clrMapOvr>
    <a:masterClrMapping/>
  </p:clrMapOvr>
</p:sld>
</file>

<file path=ppt/theme/theme1.xml><?xml version="1.0" encoding="utf-8"?>
<a:theme xmlns:a="http://schemas.openxmlformats.org/drawingml/2006/main" name="Sandston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ndst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409</Words>
  <Application>Microsoft Office PowerPoint</Application>
  <PresentationFormat>On-screen Show (4:3)</PresentationFormat>
  <Paragraphs>134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Symbol</vt:lpstr>
      <vt:lpstr>Times New Roman</vt:lpstr>
      <vt:lpstr>Wingdings</vt:lpstr>
      <vt:lpstr>Sandstone</vt:lpstr>
      <vt:lpstr>MathType 7.0 Equation</vt:lpstr>
      <vt:lpstr>Analysis &amp; Design of Algorithms (CSCE 2202)</vt:lpstr>
      <vt:lpstr>Fibonacci Numbers </vt:lpstr>
      <vt:lpstr>Overlapping Sub-Problems</vt:lpstr>
      <vt:lpstr> Computing Fibonacci Numbers (Dynamic Programming Method) </vt:lpstr>
      <vt:lpstr>Relation to Golden Ratio</vt:lpstr>
      <vt:lpstr>Fibonacci Numbers </vt:lpstr>
      <vt:lpstr>The Golden Ratio Geometry of Nature? </vt:lpstr>
      <vt:lpstr>In Nature: Nautilus,  Sun Flower</vt:lpstr>
      <vt:lpstr>In Nature</vt:lpstr>
      <vt:lpstr>In Nature &amp; Earth</vt:lpstr>
      <vt:lpstr>In Architecture &amp; Design</vt:lpstr>
      <vt:lpstr>In Architecture &amp; Design: The Great Pyramid of Giza</vt:lpstr>
      <vt:lpstr>In Art</vt:lpstr>
      <vt:lpstr>In Art</vt:lpstr>
      <vt:lpstr>Golden Ratio Faces</vt:lpstr>
      <vt:lpstr>Golden Ratio Faces</vt:lpstr>
    </vt:vector>
  </TitlesOfParts>
  <Company>AUC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&amp; Design of Algorithms (CSCI 321)</dc:title>
  <dc:creator>Dr. Amr Goneid</dc:creator>
  <cp:lastModifiedBy>Dr. Amr Goneid</cp:lastModifiedBy>
  <cp:revision>142</cp:revision>
  <dcterms:created xsi:type="dcterms:W3CDTF">2001-04-10T13:42:08Z</dcterms:created>
  <dcterms:modified xsi:type="dcterms:W3CDTF">2024-04-22T07:15:03Z</dcterms:modified>
</cp:coreProperties>
</file>