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15"/>
  </p:notesMasterIdLst>
  <p:sldIdLst>
    <p:sldId id="258" r:id="rId3"/>
    <p:sldId id="320" r:id="rId4"/>
    <p:sldId id="286" r:id="rId5"/>
    <p:sldId id="326" r:id="rId6"/>
    <p:sldId id="321" r:id="rId7"/>
    <p:sldId id="285" r:id="rId8"/>
    <p:sldId id="322" r:id="rId9"/>
    <p:sldId id="323" r:id="rId10"/>
    <p:sldId id="324" r:id="rId11"/>
    <p:sldId id="325" r:id="rId12"/>
    <p:sldId id="272" r:id="rId13"/>
    <p:sldId id="28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CC"/>
    <a:srgbClr val="FFCCFF"/>
    <a:srgbClr val="99FFCC"/>
    <a:srgbClr val="FFFFCC"/>
    <a:srgbClr val="CCFFCC"/>
    <a:srgbClr val="99FF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3D829-4A51-440B-949A-BED0392C544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908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3D829-4A51-440B-949A-BED0392C544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271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2B4133-1127-435A-A08A-D1EBE331756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59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A002D7-F803-45C7-95D0-A08D5C5ABAC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2B4133-1127-435A-A08A-D1EBE331756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59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3D829-4A51-440B-949A-BED0392C544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002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3D829-4A51-440B-949A-BED0392C544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52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27-Jan-24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27-Jan-24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aucegypt.edu/faculty/cse/goneid/csce22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0466" y="4202723"/>
            <a:ext cx="6756400" cy="1905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 eaLnBrk="1" hangingPunct="1"/>
            <a:r>
              <a:rPr lang="en-US" sz="3600" b="1" dirty="0"/>
              <a:t>P</a:t>
            </a:r>
            <a:r>
              <a:rPr lang="en-US" sz="3600" b="1" cap="none" dirty="0"/>
              <a:t>art 0. Course Outline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41F8-1909-484B-AAD8-D0D09B000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28124"/>
            <a:ext cx="8911687" cy="1280890"/>
          </a:xfrm>
        </p:spPr>
        <p:txBody>
          <a:bodyPr/>
          <a:lstStyle/>
          <a:p>
            <a:r>
              <a:rPr lang="en-US" b="1" dirty="0"/>
              <a:t>Brief list of topics to be covered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323DC-5A72-4BD2-86A7-01366A394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579" y="1371599"/>
            <a:ext cx="10193033" cy="5121275"/>
          </a:xfrm>
        </p:spPr>
        <p:txBody>
          <a:bodyPr>
            <a:noAutofit/>
          </a:bodyPr>
          <a:lstStyle/>
          <a:p>
            <a:pPr lvl="0"/>
            <a:r>
              <a:rPr lang="en-US" sz="2200" b="1" dirty="0"/>
              <a:t>Data Modeling and ADTs</a:t>
            </a:r>
          </a:p>
          <a:p>
            <a:r>
              <a:rPr lang="en-US" sz="2200" b="1" dirty="0"/>
              <a:t>Revision of </a:t>
            </a:r>
            <a:r>
              <a:rPr lang="en-US" sz="2200" b="1"/>
              <a:t>Linear Structures </a:t>
            </a:r>
            <a:r>
              <a:rPr lang="en-US" sz="2200" b="1" dirty="0"/>
              <a:t>(Linked Lists, Stacks, Queues, Vectors)</a:t>
            </a:r>
          </a:p>
          <a:p>
            <a:pPr lvl="0"/>
            <a:r>
              <a:rPr lang="en-US" sz="2200" b="1" dirty="0"/>
              <a:t>Introduction to the Analysis of Algorithms </a:t>
            </a:r>
          </a:p>
          <a:p>
            <a:pPr lvl="0"/>
            <a:r>
              <a:rPr lang="en-US" sz="2200" b="1" dirty="0"/>
              <a:t>Trees (General) </a:t>
            </a:r>
          </a:p>
          <a:p>
            <a:pPr lvl="0"/>
            <a:r>
              <a:rPr lang="en-US" sz="2200" b="1" dirty="0"/>
              <a:t>Dictionaries and Binary Search Trees </a:t>
            </a:r>
          </a:p>
          <a:p>
            <a:pPr lvl="0"/>
            <a:r>
              <a:rPr lang="en-US" sz="2200" b="1" dirty="0"/>
              <a:t>Self-Balancing Trees </a:t>
            </a:r>
          </a:p>
          <a:p>
            <a:pPr lvl="0"/>
            <a:r>
              <a:rPr lang="en-US" sz="2200" b="1" dirty="0"/>
              <a:t>B- Trees </a:t>
            </a:r>
          </a:p>
          <a:p>
            <a:pPr lvl="0"/>
            <a:r>
              <a:rPr lang="en-US" sz="2200" b="1" dirty="0"/>
              <a:t>Red-Black Trees</a:t>
            </a:r>
          </a:p>
          <a:p>
            <a:pPr lvl="0"/>
            <a:r>
              <a:rPr lang="en-US" sz="2200" b="1" dirty="0"/>
              <a:t>Heaps and Priority Queues </a:t>
            </a:r>
          </a:p>
          <a:p>
            <a:pPr lvl="0"/>
            <a:r>
              <a:rPr lang="en-US" sz="2200" b="1" dirty="0"/>
              <a:t>The Set Data Structure: Disjoint Sets </a:t>
            </a:r>
          </a:p>
          <a:p>
            <a:pPr lvl="0"/>
            <a:r>
              <a:rPr lang="en-US" sz="2200" b="1" dirty="0"/>
              <a:t>Graphs</a:t>
            </a:r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63DA37-734E-42F7-A576-A19059A20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095" y="6492875"/>
            <a:ext cx="7619999" cy="365125"/>
          </a:xfrm>
        </p:spPr>
        <p:txBody>
          <a:bodyPr/>
          <a:lstStyle/>
          <a:p>
            <a:r>
              <a:rPr lang="en-US" dirty="0"/>
              <a:t>Prof. Amr Goneid, AUC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AA798-0508-4398-AED7-98208ECF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047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Grading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372600" y="2028493"/>
          <a:ext cx="2051050" cy="3124200"/>
        </p:xfrm>
        <a:graphic>
          <a:graphicData uri="http://schemas.openxmlformats.org/drawingml/2006/table">
            <a:tbl>
              <a:tblPr/>
              <a:tblGrid>
                <a:gridCol w="735282">
                  <a:extLst>
                    <a:ext uri="{9D8B030D-6E8A-4147-A177-3AD203B41FA5}">
                      <a16:colId xmlns:a16="http://schemas.microsoft.com/office/drawing/2014/main" val="1106163787"/>
                    </a:ext>
                  </a:extLst>
                </a:gridCol>
                <a:gridCol w="1315768">
                  <a:extLst>
                    <a:ext uri="{9D8B030D-6E8A-4147-A177-3AD203B41FA5}">
                      <a16:colId xmlns:a16="http://schemas.microsoft.com/office/drawing/2014/main" val="2734173181"/>
                    </a:ext>
                  </a:extLst>
                </a:gridCol>
              </a:tblGrid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85836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89 -92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882900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B+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85 -88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643199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80 -84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148598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77 -79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59204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C+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74 -76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98111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70 -73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5956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67 -69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165379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D+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64-66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356929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327916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2913E46-5E30-45CF-A57C-615F6F0EC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A43965-0D47-4BBD-873C-2E938D08310C}"/>
              </a:ext>
            </a:extLst>
          </p:cNvPr>
          <p:cNvSpPr/>
          <p:nvPr/>
        </p:nvSpPr>
        <p:spPr>
          <a:xfrm>
            <a:off x="1652953" y="2203023"/>
            <a:ext cx="6740769" cy="275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000"/>
              </a:spcBef>
              <a:buClr>
                <a:srgbClr val="E78712"/>
              </a:buClr>
              <a:buFont typeface="Wingdings 3" charset="2"/>
              <a:buChar char="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30 %  Assignments</a:t>
            </a:r>
          </a:p>
          <a:p>
            <a:pPr marL="342900" lvl="0" indent="-342900" algn="just">
              <a:spcBef>
                <a:spcPts val="1000"/>
              </a:spcBef>
              <a:buClr>
                <a:srgbClr val="E78712"/>
              </a:buClr>
              <a:buFont typeface="Wingdings 3" charset="2"/>
              <a:buChar char="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20 %  Midterm Exam</a:t>
            </a:r>
          </a:p>
          <a:p>
            <a:pPr marL="342900" lvl="0" indent="-342900" algn="just">
              <a:spcBef>
                <a:spcPts val="1000"/>
              </a:spcBef>
              <a:buClr>
                <a:srgbClr val="E78712"/>
              </a:buClr>
              <a:buFont typeface="Wingdings 3" charset="2"/>
              <a:buChar char="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20 %  Term Project</a:t>
            </a:r>
          </a:p>
          <a:p>
            <a:pPr marL="342900" lvl="0" indent="-342900" algn="just">
              <a:spcBef>
                <a:spcPts val="1000"/>
              </a:spcBef>
              <a:buClr>
                <a:srgbClr val="E78712"/>
              </a:buClr>
              <a:buFont typeface="Wingdings 3" charset="2"/>
              <a:buChar char="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10 %  Term Paper</a:t>
            </a:r>
          </a:p>
          <a:p>
            <a:pPr marL="342900" lvl="0" indent="-342900" algn="just">
              <a:spcBef>
                <a:spcPts val="1000"/>
              </a:spcBef>
              <a:buClr>
                <a:srgbClr val="E78712"/>
              </a:buClr>
              <a:buFont typeface="Wingdings 3" charset="2"/>
              <a:buChar char="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20 %  Final Exam</a:t>
            </a:r>
          </a:p>
        </p:txBody>
      </p:sp>
    </p:spTree>
    <p:extLst>
      <p:ext uri="{BB962C8B-B14F-4D97-AF65-F5344CB8AC3E}">
        <p14:creationId xmlns:p14="http://schemas.microsoft.com/office/powerpoint/2010/main" val="465772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7983"/>
            <a:ext cx="9520158" cy="55120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Tentative Schedule of Lectures (Spring 2024)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696" y="1379726"/>
            <a:ext cx="10657304" cy="4719991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A7375-B2DF-422C-A6BE-39B1B0564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4DEFA5-677E-A47F-0CDA-0D39FD187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275925"/>
              </p:ext>
            </p:extLst>
          </p:nvPr>
        </p:nvGraphicFramePr>
        <p:xfrm>
          <a:off x="2810107" y="1359186"/>
          <a:ext cx="5838398" cy="4776624"/>
        </p:xfrm>
        <a:graphic>
          <a:graphicData uri="http://schemas.openxmlformats.org/drawingml/2006/table">
            <a:tbl>
              <a:tblPr/>
              <a:tblGrid>
                <a:gridCol w="701231">
                  <a:extLst>
                    <a:ext uri="{9D8B030D-6E8A-4147-A177-3AD203B41FA5}">
                      <a16:colId xmlns:a16="http://schemas.microsoft.com/office/drawing/2014/main" val="430162445"/>
                    </a:ext>
                  </a:extLst>
                </a:gridCol>
                <a:gridCol w="1090803">
                  <a:extLst>
                    <a:ext uri="{9D8B030D-6E8A-4147-A177-3AD203B41FA5}">
                      <a16:colId xmlns:a16="http://schemas.microsoft.com/office/drawing/2014/main" val="520084350"/>
                    </a:ext>
                  </a:extLst>
                </a:gridCol>
                <a:gridCol w="1464794">
                  <a:extLst>
                    <a:ext uri="{9D8B030D-6E8A-4147-A177-3AD203B41FA5}">
                      <a16:colId xmlns:a16="http://schemas.microsoft.com/office/drawing/2014/main" val="3217029274"/>
                    </a:ext>
                  </a:extLst>
                </a:gridCol>
                <a:gridCol w="1116776">
                  <a:extLst>
                    <a:ext uri="{9D8B030D-6E8A-4147-A177-3AD203B41FA5}">
                      <a16:colId xmlns:a16="http://schemas.microsoft.com/office/drawing/2014/main" val="294695896"/>
                    </a:ext>
                  </a:extLst>
                </a:gridCol>
                <a:gridCol w="1464794">
                  <a:extLst>
                    <a:ext uri="{9D8B030D-6E8A-4147-A177-3AD203B41FA5}">
                      <a16:colId xmlns:a16="http://schemas.microsoft.com/office/drawing/2014/main" val="1371524318"/>
                    </a:ext>
                  </a:extLst>
                </a:gridCol>
              </a:tblGrid>
              <a:tr h="29457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2211 Tentative Lecture Schedule S24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413595"/>
                  </a:ext>
                </a:extLst>
              </a:tr>
              <a:tr h="2627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Week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Part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Thu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Part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586703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05-Feb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 Outline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08-Feb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 ADTs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663338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12-Feb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 Linear DS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15-Feb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3a Bounds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15756"/>
                  </a:ext>
                </a:extLst>
              </a:tr>
              <a:tr h="405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19-Feb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3a Bounds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22-Feb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3b Complexity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271780"/>
                  </a:ext>
                </a:extLst>
              </a:tr>
              <a:tr h="405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26-Feb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3b Complexity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29-Feb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 Trees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374067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04-Mar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5a BST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07-Mar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5a BST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21587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11-Mar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5b Tries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14-Mar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 Self-Trees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339431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18-Mar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 Self-Trees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21-Mar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 Self-Trees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362766"/>
                  </a:ext>
                </a:extLst>
              </a:tr>
              <a:tr h="405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25-Mar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Midterm Exam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28-Mar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 B-Trees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256829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 B-Trees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 Heaps &amp; PQ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154268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 Heaps &amp; PQ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568238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 Heaps &amp; PQ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 Sets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03895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 Graphs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390824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29-Apr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Break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02-May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Break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589639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06-May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Break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09-May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 Graphs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043464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13-May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 Graphs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16-May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 Graphs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80715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20-May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 Graphs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23-May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90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39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1300" y="328246"/>
            <a:ext cx="7772400" cy="1424354"/>
          </a:xfrm>
        </p:spPr>
        <p:txBody>
          <a:bodyPr/>
          <a:lstStyle/>
          <a:p>
            <a:r>
              <a:rPr lang="en-US" dirty="0"/>
              <a:t> 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3" y="2331651"/>
            <a:ext cx="8915400" cy="326491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193213-742B-4181-8DC2-E36666EDD91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825989" y="574062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Data Structures</a:t>
            </a:r>
            <a:endParaRPr lang="en-US" sz="4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BEBF1-F192-4340-94CB-64CFD2F4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1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Course Goals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11FCD-0591-4639-A407-7564D0F15B7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47B97A-AE02-4AE8-B6AA-64F56F158EC2}"/>
              </a:ext>
            </a:extLst>
          </p:cNvPr>
          <p:cNvSpPr/>
          <p:nvPr/>
        </p:nvSpPr>
        <p:spPr>
          <a:xfrm>
            <a:off x="1582615" y="1499241"/>
            <a:ext cx="9921997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400" b="1" dirty="0">
                <a:cs typeface="Times New Roman" pitchFamily="18" charset="0"/>
              </a:rPr>
              <a:t>Demonstrate knowledge and understanding of Data Models, Data Abstraction and ADTs and their role in problem solving and S/W development.</a:t>
            </a: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2400" b="1" dirty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400" b="1" dirty="0">
                <a:cs typeface="Times New Roman" pitchFamily="18" charset="0"/>
              </a:rPr>
              <a:t>Choose the appropriate data structure for modeling a given problem.</a:t>
            </a: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2400" b="1" dirty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400" b="1" dirty="0">
                <a:cs typeface="Times New Roman" pitchFamily="18" charset="0"/>
              </a:rPr>
              <a:t>Design and implement various ADTs in a high level language (C++) using Object Oriented Concepts.</a:t>
            </a: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2400" b="1" dirty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400" b="1" dirty="0"/>
              <a:t>Compare alternative implementations of data structures with respect to performance.</a:t>
            </a:r>
          </a:p>
          <a:p>
            <a:pPr algn="just">
              <a:lnSpc>
                <a:spcPct val="80000"/>
              </a:lnSpc>
            </a:pPr>
            <a:r>
              <a:rPr lang="en-US" sz="2400" b="1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E253F-4C48-445D-AE55-F4166169D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99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Course Goals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11FCD-0591-4639-A407-7564D0F15B7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47B97A-AE02-4AE8-B6AA-64F56F158EC2}"/>
              </a:ext>
            </a:extLst>
          </p:cNvPr>
          <p:cNvSpPr/>
          <p:nvPr/>
        </p:nvSpPr>
        <p:spPr>
          <a:xfrm>
            <a:off x="1582615" y="1499241"/>
            <a:ext cx="992199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400" b="1" dirty="0"/>
              <a:t>Demonstrate experience in the design of algorithms for solving problem that use the above data structures.</a:t>
            </a: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2400" b="1" dirty="0"/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400" b="1" dirty="0"/>
              <a:t>Practice basic algorithm analysis using complexity bounds (Big-Oh, Big-Theta and Big-Omega).</a:t>
            </a: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2400" b="1" dirty="0"/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400" b="1" dirty="0"/>
              <a:t>Demonstrate knowledge of common applications for each data structure in the topic list.</a:t>
            </a:r>
          </a:p>
          <a:p>
            <a:pPr algn="just">
              <a:lnSpc>
                <a:spcPct val="80000"/>
              </a:lnSpc>
            </a:pPr>
            <a:r>
              <a:rPr lang="en-US" sz="2400" b="1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E253F-4C48-445D-AE55-F4166169D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8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543307"/>
            <a:ext cx="7239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Course Logistics</a:t>
            </a:r>
            <a:endParaRPr lang="en-GB" sz="36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377A9D-97F6-43CF-BA83-757B26697EB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BC0F28-7963-422B-8C87-FB47BB49C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B3F5E6-7FEE-4815-82F8-284E5BEBDE5D}"/>
              </a:ext>
            </a:extLst>
          </p:cNvPr>
          <p:cNvSpPr/>
          <p:nvPr/>
        </p:nvSpPr>
        <p:spPr>
          <a:xfrm>
            <a:off x="1664677" y="1596191"/>
            <a:ext cx="94956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Instructor: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Prof. Amr Goneid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E-mail: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goneid@aucegypt.edu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Office:</a:t>
            </a:r>
            <a:r>
              <a:rPr lang="en-US" sz="2400" dirty="0">
                <a:cs typeface="Times New Roman" pitchFamily="18" charset="0"/>
              </a:rPr>
              <a:t> Rm 2152 SSE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Office Hours:</a:t>
            </a:r>
            <a:r>
              <a:rPr lang="en-US" sz="2400" u="sng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MR 1:00pm – 2:00pm, or by appointment</a:t>
            </a:r>
          </a:p>
          <a:p>
            <a:pPr algn="just">
              <a:lnSpc>
                <a:spcPct val="90000"/>
              </a:lnSpc>
              <a:defRPr/>
            </a:pPr>
            <a:endParaRPr lang="en-US" sz="2400" b="1" u="sng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Lecture Times and Location: 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dirty="0">
                <a:cs typeface="Times New Roman" pitchFamily="18" charset="0"/>
              </a:rPr>
              <a:t>   MR 10:00 am – 11:15 am (section 1)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dirty="0">
                <a:cs typeface="Times New Roman" pitchFamily="18" charset="0"/>
              </a:rPr>
              <a:t>   MR 11:30 am – 12:45 pm (section 2)</a:t>
            </a:r>
            <a:endParaRPr lang="en-US" sz="2400" b="1" u="sng" dirty="0"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400" b="1" u="sng" dirty="0">
                <a:cs typeface="Times New Roman" pitchFamily="18" charset="0"/>
              </a:rPr>
              <a:t>Course Web Site: 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http://www1.aucegypt.edu/faculty/cse/goneid/csce2211</a:t>
            </a:r>
            <a:endParaRPr lang="en-US" sz="2400" b="1" dirty="0">
              <a:solidFill>
                <a:srgbClr val="0070C0"/>
              </a:solidFill>
              <a:ea typeface="Calibri"/>
              <a:cs typeface="Arial"/>
            </a:endParaRPr>
          </a:p>
          <a:p>
            <a:pPr algn="just">
              <a:lnSpc>
                <a:spcPct val="90000"/>
              </a:lnSpc>
              <a:defRPr/>
            </a:pPr>
            <a:endParaRPr lang="en-US" sz="2400" b="1" u="sng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Prerequisites: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>
                <a:ea typeface="Calibri" panose="020F0502020204030204" pitchFamily="34" charset="0"/>
              </a:rPr>
              <a:t>CSCE 1101 – Programming Fundamentals II</a:t>
            </a:r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235488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67607" y="609600"/>
            <a:ext cx="7239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Course Logistics</a:t>
            </a:r>
            <a:endParaRPr lang="en-GB" sz="36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17A7CF-74AB-4930-828E-CBEB64F312F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45C48A-AFE5-41E1-971F-7B58FE017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Amr Goneid, AUC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033C47-2027-464D-8DEE-27FDBD4C8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7607" y="1711569"/>
            <a:ext cx="9837005" cy="419965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2400" b="1" u="sng" dirty="0">
                <a:cs typeface="Times New Roman" pitchFamily="18" charset="0"/>
              </a:rPr>
              <a:t>Textbook</a:t>
            </a:r>
            <a:r>
              <a:rPr lang="en-US" sz="2400" u="sng" dirty="0">
                <a:cs typeface="Times New Roman" pitchFamily="18" charset="0"/>
              </a:rPr>
              <a:t>:</a:t>
            </a:r>
          </a:p>
          <a:p>
            <a:pPr marL="341313" indent="-341313" algn="just">
              <a:lnSpc>
                <a:spcPct val="90000"/>
              </a:lnSpc>
              <a:buNone/>
            </a:pPr>
            <a:r>
              <a:rPr lang="en-US" sz="2400" dirty="0">
                <a:cs typeface="Times New Roman" pitchFamily="18" charset="0"/>
              </a:rPr>
              <a:t>    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"Data Structures and Algorithm Analysis in C++"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Mark A. Weiss, Int. Ed of 4th revised Edition, 2014, Pearson,  ISBN: 9780273769385</a:t>
            </a:r>
          </a:p>
          <a:p>
            <a:pPr marL="341313" indent="-341313" algn="just">
              <a:lnSpc>
                <a:spcPct val="9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u="sng" dirty="0">
                <a:cs typeface="Times New Roman" pitchFamily="18" charset="0"/>
              </a:rPr>
              <a:t>Reference:</a:t>
            </a:r>
            <a:r>
              <a:rPr lang="en-US" sz="2400" b="1" dirty="0">
                <a:cs typeface="Times New Roman" pitchFamily="18" charset="0"/>
              </a:rPr>
              <a:t> </a:t>
            </a:r>
          </a:p>
          <a:p>
            <a:pPr marL="341313" indent="-341313">
              <a:lnSpc>
                <a:spcPct val="90000"/>
              </a:lnSpc>
              <a:buNone/>
            </a:pPr>
            <a:r>
              <a:rPr lang="en-US" sz="2400" b="1" i="1" dirty="0">
                <a:cs typeface="Times New Roman" pitchFamily="18" charset="0"/>
              </a:rPr>
              <a:t>    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"ADTs, Data Structures and Problem Solving with C++"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Larry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Nyhoff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2nd Edition, Pearson Prentice Hall, 2005</a:t>
            </a:r>
          </a:p>
          <a:p>
            <a:pPr marL="341313" indent="-341313">
              <a:lnSpc>
                <a:spcPct val="90000"/>
              </a:lnSpc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Programming Language: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C++ 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US" sz="24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Tutorial Sessions</a:t>
            </a:r>
            <a:r>
              <a:rPr lang="en-US" sz="2400" b="1" dirty="0">
                <a:cs typeface="Times New Roman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by course TA. To be announced by e-mail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0877" y="656492"/>
            <a:ext cx="7239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Course Logistics</a:t>
            </a:r>
            <a:endParaRPr lang="en-GB" sz="36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377A9D-97F6-43CF-BA83-757B26697EB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C10A34-278B-4AA7-B684-B74F9204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2EC38-A40F-4DA9-9EF3-DC27C9D41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554" y="1664677"/>
            <a:ext cx="10004058" cy="4246545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n-US" sz="2400" b="1" u="sng" dirty="0">
                <a:cs typeface="Times New Roman" pitchFamily="18" charset="0"/>
              </a:rPr>
              <a:t>Exercises:</a:t>
            </a:r>
            <a:r>
              <a:rPr lang="en-US" sz="2400" dirty="0">
                <a:cs typeface="Times New Roman" pitchFamily="18" charset="0"/>
              </a:rPr>
              <a:t> Home exercises are posted on </a:t>
            </a:r>
            <a:r>
              <a:rPr lang="en-US" sz="2400" b="1" dirty="0">
                <a:cs typeface="Times New Roman" pitchFamily="18" charset="0"/>
              </a:rPr>
              <a:t>Bb</a:t>
            </a:r>
            <a:r>
              <a:rPr lang="en-US" sz="2400" dirty="0">
                <a:cs typeface="Times New Roman" pitchFamily="18" charset="0"/>
              </a:rPr>
              <a:t> and on the course web site under “</a:t>
            </a:r>
            <a:r>
              <a:rPr lang="en-US" sz="2400" b="1" i="1" dirty="0">
                <a:cs typeface="Times New Roman" pitchFamily="18" charset="0"/>
              </a:rPr>
              <a:t>Exercises</a:t>
            </a:r>
            <a:r>
              <a:rPr lang="en-US" sz="2400" dirty="0">
                <a:cs typeface="Times New Roman" pitchFamily="18" charset="0"/>
              </a:rPr>
              <a:t>”. </a:t>
            </a:r>
          </a:p>
          <a:p>
            <a:endParaRPr lang="en-US" sz="2400" b="1" u="sng" dirty="0">
              <a:cs typeface="Times New Roman" pitchFamily="18" charset="0"/>
            </a:endParaRPr>
          </a:p>
          <a:p>
            <a:pPr algn="just"/>
            <a:r>
              <a:rPr lang="en-US" sz="2400" b="1" u="sng" dirty="0">
                <a:cs typeface="Times New Roman" pitchFamily="18" charset="0"/>
              </a:rPr>
              <a:t>Assignments:</a:t>
            </a:r>
            <a:r>
              <a:rPr lang="en-US" sz="2400" dirty="0">
                <a:cs typeface="Times New Roman" pitchFamily="18" charset="0"/>
              </a:rPr>
              <a:t> 6 - 7 written and programming assignments. Assignments are posted on web site under </a:t>
            </a:r>
            <a:r>
              <a:rPr lang="en-US" sz="2400" b="1" i="1" dirty="0">
                <a:cs typeface="Times New Roman" pitchFamily="18" charset="0"/>
              </a:rPr>
              <a:t>“Assignments”</a:t>
            </a:r>
            <a:r>
              <a:rPr lang="en-US" sz="2400" dirty="0">
                <a:cs typeface="Times New Roman" pitchFamily="18" charset="0"/>
              </a:rPr>
              <a:t> and will also be announced on </a:t>
            </a:r>
            <a:r>
              <a:rPr lang="en-US" sz="2400" b="1" i="1" dirty="0">
                <a:cs typeface="Times New Roman" pitchFamily="18" charset="0"/>
              </a:rPr>
              <a:t>Bb</a:t>
            </a:r>
            <a:r>
              <a:rPr lang="en-US" sz="2400" dirty="0">
                <a:cs typeface="Times New Roman" pitchFamily="18" charset="0"/>
              </a:rPr>
              <a:t>. Generally, assignments are </a:t>
            </a:r>
            <a:r>
              <a:rPr lang="en-US" sz="2400" u="sng" dirty="0">
                <a:cs typeface="Times New Roman" pitchFamily="18" charset="0"/>
              </a:rPr>
              <a:t>individual efforts </a:t>
            </a:r>
            <a:r>
              <a:rPr lang="en-US" sz="2400" dirty="0">
                <a:cs typeface="Times New Roman" pitchFamily="18" charset="0"/>
              </a:rPr>
              <a:t>and will be graded as such. Assignments designed for teams will be specifically announced. Late submission policy is provided under </a:t>
            </a:r>
            <a:r>
              <a:rPr lang="en-US" sz="2400" b="1" i="1" dirty="0">
                <a:cs typeface="Times New Roman" pitchFamily="18" charset="0"/>
              </a:rPr>
              <a:t>“Instructions” </a:t>
            </a:r>
            <a:r>
              <a:rPr lang="en-US" sz="2400" dirty="0">
                <a:cs typeface="Times New Roman" pitchFamily="18" charset="0"/>
              </a:rPr>
              <a:t>in the course web site.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812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7140" y="572864"/>
            <a:ext cx="8911687" cy="128089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Course Logistics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11FCD-0591-4639-A407-7564D0F15B7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3B184B-ED99-4E7D-A503-535BBAC7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52B94A-BF5B-4FB7-B40C-58CB4EAC1E75}"/>
              </a:ext>
            </a:extLst>
          </p:cNvPr>
          <p:cNvSpPr/>
          <p:nvPr/>
        </p:nvSpPr>
        <p:spPr>
          <a:xfrm>
            <a:off x="1311579" y="1421728"/>
            <a:ext cx="10118421" cy="457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buClr>
                <a:srgbClr val="E09142"/>
              </a:buClr>
              <a:defRPr/>
            </a:pPr>
            <a:r>
              <a:rPr lang="en-US" sz="2400" b="1" u="sng" dirty="0">
                <a:solidFill>
                  <a:srgbClr val="333333"/>
                </a:solidFill>
                <a:cs typeface="Times New Roman" pitchFamily="18" charset="0"/>
              </a:rPr>
              <a:t>Term Project:</a:t>
            </a:r>
            <a:r>
              <a:rPr lang="en-US" sz="2400" dirty="0">
                <a:solidFill>
                  <a:srgbClr val="333333"/>
                </a:solidFill>
                <a:cs typeface="Times New Roman" pitchFamily="18" charset="0"/>
              </a:rPr>
              <a:t> A team work including design, implementation and analysis for a given problem. A group of 1 – 4 members is to complete the project by the deadline and report the work in a project report. To be announced later.</a:t>
            </a:r>
          </a:p>
          <a:p>
            <a:pPr lvl="0" algn="just">
              <a:lnSpc>
                <a:spcPct val="90000"/>
              </a:lnSpc>
              <a:buClr>
                <a:srgbClr val="E09142"/>
              </a:buClr>
              <a:defRPr/>
            </a:pPr>
            <a:endParaRPr lang="en-US" sz="2400" b="1" u="sng" dirty="0">
              <a:solidFill>
                <a:srgbClr val="333333"/>
              </a:solidFill>
              <a:cs typeface="Times New Roman" pitchFamily="18" charset="0"/>
            </a:endParaRPr>
          </a:p>
          <a:p>
            <a:pPr lvl="0" algn="just">
              <a:lnSpc>
                <a:spcPct val="90000"/>
              </a:lnSpc>
              <a:buClr>
                <a:srgbClr val="E09142"/>
              </a:buClr>
              <a:defRPr/>
            </a:pPr>
            <a:r>
              <a:rPr lang="en-US" sz="2400" b="1" u="sng" dirty="0">
                <a:solidFill>
                  <a:srgbClr val="333333"/>
                </a:solidFill>
                <a:cs typeface="Times New Roman" pitchFamily="18" charset="0"/>
              </a:rPr>
              <a:t>Term Paper:</a:t>
            </a:r>
            <a:r>
              <a:rPr lang="en-US" sz="2400" dirty="0">
                <a:solidFill>
                  <a:srgbClr val="333333"/>
                </a:solidFill>
                <a:cs typeface="Times New Roman" pitchFamily="18" charset="0"/>
              </a:rPr>
              <a:t> Short paper (3 - 7 pages) by groups (each not exceeding 4 members) on a related subject of their own choice. To be announced later.</a:t>
            </a:r>
          </a:p>
          <a:p>
            <a:pPr lvl="0" algn="just">
              <a:lnSpc>
                <a:spcPct val="90000"/>
              </a:lnSpc>
              <a:buClr>
                <a:srgbClr val="E09142"/>
              </a:buClr>
              <a:defRPr/>
            </a:pPr>
            <a:endParaRPr lang="en-US" sz="2400" dirty="0">
              <a:solidFill>
                <a:srgbClr val="333333"/>
              </a:solidFill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400" b="1" u="sng" dirty="0">
                <a:cs typeface="Times New Roman" pitchFamily="18" charset="0"/>
              </a:rPr>
              <a:t>Midterm Exam: </a:t>
            </a:r>
            <a:r>
              <a:rPr lang="en-US" sz="2400" dirty="0">
                <a:cs typeface="Times New Roman" pitchFamily="18" charset="0"/>
              </a:rPr>
              <a:t>To be arranged</a:t>
            </a:r>
          </a:p>
          <a:p>
            <a:pPr algn="just">
              <a:defRPr/>
            </a:pPr>
            <a:endParaRPr lang="en-US" sz="2400" b="1" u="sng" dirty="0"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>
                <a:cs typeface="Times New Roman" pitchFamily="18" charset="0"/>
              </a:rPr>
              <a:t>Final Exam: </a:t>
            </a:r>
            <a:r>
              <a:rPr lang="en-US" sz="2400" dirty="0">
                <a:cs typeface="Times New Roman" pitchFamily="18" charset="0"/>
              </a:rPr>
              <a:t>To be arranged</a:t>
            </a:r>
            <a:endParaRPr lang="en-US" sz="2400" b="1" u="sng" dirty="0">
              <a:cs typeface="Times New Roman" pitchFamily="18" charset="0"/>
            </a:endParaRPr>
          </a:p>
          <a:p>
            <a:pPr lvl="0" algn="just">
              <a:lnSpc>
                <a:spcPct val="90000"/>
              </a:lnSpc>
              <a:buClr>
                <a:srgbClr val="E09142"/>
              </a:buClr>
              <a:defRPr/>
            </a:pPr>
            <a:endParaRPr lang="en-US" sz="2800" dirty="0">
              <a:solidFill>
                <a:srgbClr val="333333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780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7140" y="572864"/>
            <a:ext cx="8911687" cy="13635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Self Study (CSCE 1101 Material)</a:t>
            </a:r>
            <a:b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</a:b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(See Revision Slides R1-R4)</a:t>
            </a:r>
            <a:endParaRPr lang="en-GB" sz="4000" b="1" dirty="0">
              <a:solidFill>
                <a:srgbClr val="0000FF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11FCD-0591-4639-A407-7564D0F15B7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3B184B-ED99-4E7D-A503-535BBAC7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Amr Goneid, AUC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52B94A-BF5B-4FB7-B40C-58CB4EAC1E75}"/>
              </a:ext>
            </a:extLst>
          </p:cNvPr>
          <p:cNvSpPr/>
          <p:nvPr/>
        </p:nvSpPr>
        <p:spPr>
          <a:xfrm>
            <a:off x="1311579" y="2381003"/>
            <a:ext cx="9005005" cy="328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070C0"/>
                </a:solidFill>
              </a:rPr>
              <a:t>Stacks &amp; Queues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400" b="1" dirty="0">
              <a:solidFill>
                <a:srgbClr val="0070C0"/>
              </a:solidFill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070C0"/>
                </a:solidFill>
              </a:rPr>
              <a:t>Linked Lists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400" b="1" dirty="0">
              <a:solidFill>
                <a:srgbClr val="0070C0"/>
              </a:solidFill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</a:rPr>
              <a:t>Standard Template Library (STL) &amp; Vectors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070C0"/>
                </a:solidFill>
              </a:rPr>
              <a:t>Hash Tables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333333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51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694</TotalTime>
  <Words>846</Words>
  <Application>Microsoft Office PowerPoint</Application>
  <PresentationFormat>Widescreen</PresentationFormat>
  <Paragraphs>220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Aptos Narrow</vt:lpstr>
      <vt:lpstr>Arial</vt:lpstr>
      <vt:lpstr>Calibri</vt:lpstr>
      <vt:lpstr>Calibri Light</vt:lpstr>
      <vt:lpstr>Century Gothic</vt:lpstr>
      <vt:lpstr>Times New Roman</vt:lpstr>
      <vt:lpstr>Wingdings</vt:lpstr>
      <vt:lpstr>Wingdings 3</vt:lpstr>
      <vt:lpstr>Wisp</vt:lpstr>
      <vt:lpstr>Custom Design</vt:lpstr>
      <vt:lpstr>CSCE 2211  Applied Data Structures</vt:lpstr>
      <vt:lpstr>  </vt:lpstr>
      <vt:lpstr>Course Goals</vt:lpstr>
      <vt:lpstr>Course Goals</vt:lpstr>
      <vt:lpstr>Course Logistics</vt:lpstr>
      <vt:lpstr>Course Logistics</vt:lpstr>
      <vt:lpstr>Course Logistics</vt:lpstr>
      <vt:lpstr>Course Logistics</vt:lpstr>
      <vt:lpstr>Self Study (CSCE 1101 Material) (See Revision Slides R1-R4)</vt:lpstr>
      <vt:lpstr>Brief list of topics to be covered </vt:lpstr>
      <vt:lpstr>Grading</vt:lpstr>
      <vt:lpstr>Tentative Schedule of Lectures (Spring 2024)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Amr Goneid</cp:lastModifiedBy>
  <cp:revision>90</cp:revision>
  <dcterms:created xsi:type="dcterms:W3CDTF">2019-11-03T10:18:00Z</dcterms:created>
  <dcterms:modified xsi:type="dcterms:W3CDTF">2024-01-27T10:40:48Z</dcterms:modified>
</cp:coreProperties>
</file>