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49" r:id="rId1"/>
    <p:sldMasterId id="2147483766" r:id="rId2"/>
  </p:sldMasterIdLst>
  <p:notesMasterIdLst>
    <p:notesMasterId r:id="rId15"/>
  </p:notesMasterIdLst>
  <p:sldIdLst>
    <p:sldId id="258" r:id="rId3"/>
    <p:sldId id="320" r:id="rId4"/>
    <p:sldId id="286" r:id="rId5"/>
    <p:sldId id="326" r:id="rId6"/>
    <p:sldId id="321" r:id="rId7"/>
    <p:sldId id="285" r:id="rId8"/>
    <p:sldId id="322" r:id="rId9"/>
    <p:sldId id="323" r:id="rId10"/>
    <p:sldId id="324" r:id="rId11"/>
    <p:sldId id="325" r:id="rId12"/>
    <p:sldId id="272" r:id="rId13"/>
    <p:sldId id="28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CC"/>
    <a:srgbClr val="FFCCFF"/>
    <a:srgbClr val="99FFCC"/>
    <a:srgbClr val="FFFFCC"/>
    <a:srgbClr val="CCFFCC"/>
    <a:srgbClr val="99FF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69" d="100"/>
          <a:sy n="69" d="100"/>
        </p:scale>
        <p:origin x="2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0FD08-4DA1-41EC-BD77-B293A76E142C}" type="datetimeFigureOut">
              <a:rPr lang="en-US" smtClean="0"/>
              <a:t>27-Jan-24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C8492-735C-42D2-AE27-E1FE79AA1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2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C0ECE-AFAF-45D6-8B91-E90982EF592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685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C3D829-4A51-440B-949A-BED0392C544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908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C3D829-4A51-440B-949A-BED0392C544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271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2B4133-1127-435A-A08A-D1EBE331756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59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A002D7-F803-45C7-95D0-A08D5C5ABAC1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2B4133-1127-435A-A08A-D1EBE331756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59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C3D829-4A51-440B-949A-BED0392C544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002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C3D829-4A51-440B-949A-BED0392C544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525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DD7E48DB-71EC-49BE-8B42-CA235C824907}" type="datetime1">
              <a:rPr lang="en-US" smtClean="0"/>
              <a:t>27-Jan-24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03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DB19A05-A17A-4088-A049-B9D8C61D2BD7}" type="datetime1">
              <a:rPr lang="en-US" smtClean="0"/>
              <a:t>27-Jan-24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5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81F884B5-9C59-4D7B-863B-762427C1909B}" type="datetime1">
              <a:rPr lang="en-US" smtClean="0"/>
              <a:t>27-Jan-24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4806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7D43BA38-E41A-4458-B13B-A14F8AE22D20}" type="datetime1">
              <a:rPr lang="en-US" smtClean="0"/>
              <a:t>27-Jan-24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95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6625916C-46D0-44B9-9118-C18897EB99FE}" type="datetime1">
              <a:rPr lang="en-US" smtClean="0"/>
              <a:t>27-Jan-24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0480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B4EBA63-07E0-404F-93D9-064E419964C7}" type="datetime1">
              <a:rPr lang="en-US" smtClean="0"/>
              <a:t>27-Jan-24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97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11992230-F924-4140-BE20-D802EF2E4D7E}" type="datetime1">
              <a:rPr lang="en-US" smtClean="0"/>
              <a:t>27-Jan-24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224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F66B27E7-A239-405D-8535-173CCB2E34CB}" type="datetime1">
              <a:rPr lang="en-US" smtClean="0"/>
              <a:t>27-Jan-24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87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B4481-0885-4B7E-8347-DFD23E9F7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0BE4F-73BE-4AE4-A0C5-B26216B11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9035F-2C6B-45D5-99FE-E6FE87B80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27-Jan-24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67B8F-42BC-4697-99E7-A4E5EBD1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4337E-353C-48EB-AEE8-9C2C6E2EC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6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6334F-EC21-43EC-8FE2-C6F9C7C3A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8FFDA-51B2-4926-9B34-DDD736137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1F450-88F7-45AF-8ACD-85F8443A8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27-Jan-24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B31DB-3A88-456C-84DA-14B40823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46672-C727-4DD4-9EFE-B0DE93DA3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59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2D5F-7667-4B93-BBD4-72A10C1FF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2DA0E-9E48-4954-BDC9-4288F69C5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61DA4-80F1-414B-A0F3-C337CD8A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27-Jan-24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86490-335A-4D9D-BF84-83DE68407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B732F-672C-441F-A84D-DFDE1BB1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5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263E6A35-817F-4C7E-B13D-DB528D5275D7}" type="datetime1">
              <a:rPr lang="en-US" smtClean="0"/>
              <a:t>27-Jan-24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06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32DE4-B20B-492B-82EE-31B77A01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FD180-24C4-4B34-9451-3403DD2236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16D5B-DB99-448C-85F7-FC35308CF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6224C-BD13-4A2D-A392-FA533474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27-Jan-24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D31B2-08DF-461C-BF56-4E7175DCE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C5760-F5DD-40F5-A688-44DFA325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81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00899-6333-4215-A8D1-A9DD3BEFD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067C5-1955-4607-90A9-69926E538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2B121-E70B-42CE-914D-6F9756810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6B7343-1ED3-49D2-813A-9F39FEDBC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8FC7E-788F-4837-86A6-24EB22B44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E90518-5706-42DC-8300-69373D68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27-Jan-24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AD6E0B-44A4-43D6-96A3-861E8C1B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57DFED-2F14-4AB8-8672-DF8DB1105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83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85CDE-AAFC-4DEC-86AA-937FEBF4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82C79E-8CC2-41ED-A603-5BB17D26C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27-Jan-24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3A93F-F1BD-466D-B6A3-3E3BDA041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8675C-4C34-47A9-B010-86B62261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830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C3E881-B424-495C-9834-245EF001C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27-Jan-24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1BBF1A-D715-44B6-A795-E168A6107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22AFC-149B-4622-8751-10209045C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43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920B-9979-4FAB-B272-86050FF45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22F57-E110-4759-A1E1-2F9AED6C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DC32E-6C4A-4BE3-B0F3-0AAA64F91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935D2-257C-48CA-A5A9-90228534F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27-Jan-24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879D4-18B7-4F8C-920A-B22312B43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84CA5-8160-4624-8FF9-524B70F6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349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E8685-B570-4DF9-949B-C5EBF989F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A2EC74-234E-48BF-853B-148E833348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0EEE6-DE0A-40F1-9B19-51CA5DE7A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576F5-16D9-4852-AA92-E258EA207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27-Jan-24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0B2EC-620D-48EC-BB5D-FB695045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63BFE-1C27-439C-8F6D-C790FFA5C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639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2E9F2-88AD-46E7-9932-A546384CB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883A9-9B37-4C8A-830B-F07EE3A2C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D485A-AB45-4CDC-AD11-42D1DCAC1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27-Jan-24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BA75E-3B71-4338-AF7F-7BC697357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5F90D-6A80-48FE-BE4D-7DFF4DF29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642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A074E6-BC9E-40CF-9B6E-2ABDAD289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C5E07-1551-4673-8464-B98F10283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C2B58-CB80-48C3-A1EF-6506C47B4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27-Jan-24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DA377-67AF-4DEE-9F21-9CDBC4F4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C5F93-44E0-4EDD-8EE3-23CD47AE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30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BC876-2908-4C67-901D-175DC229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9955D-FD77-42D7-8908-63F4F457A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27-Jan-24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E8846-4F65-4563-9E6B-8608F255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BE5AA0-04BC-43D4-99F8-43431619C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7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6DFF0D0-A647-4CB4-8971-E352B5AD4785}" type="datetime1">
              <a:rPr lang="en-US" smtClean="0"/>
              <a:t>27-Jan-24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7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CD6E711-3E70-4D64-9614-6C992C3A3E3D}" type="datetime1">
              <a:rPr lang="en-US" smtClean="0"/>
              <a:t>27-Jan-24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8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972812E7-D94D-468B-9496-296AB4B7D39E}" type="datetime1">
              <a:rPr lang="en-US" smtClean="0"/>
              <a:t>27-Jan-24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9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F91DAA24-E6BA-494F-80DE-2128B0D96CF6}" type="datetime1">
              <a:rPr lang="en-US" smtClean="0"/>
              <a:t>27-Jan-24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4EB04A5-9D86-4794-8F99-5A32E883E9B6}" type="datetime1">
              <a:rPr lang="en-US" smtClean="0"/>
              <a:t>27-Jan-24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E8B3D7F0-2F39-4DF5-8AA7-C1260F23CF44}" type="datetime1">
              <a:rPr lang="en-US" smtClean="0"/>
              <a:t>27-Jan-24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5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281D120-2669-4F8A-9789-85FBC0FE2EAC}" type="datetime1">
              <a:rPr lang="en-US" smtClean="0"/>
              <a:t>27-Jan-24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8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2D9CF-95D1-42C5-8284-909BBE50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CACAF-5490-4A34-84C9-04585BC25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C771B-022B-40C6-8386-014D51AA27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DDBC1-BE64-4E27-A1F4-FE415F64709D}" type="datetimeFigureOut">
              <a:rPr lang="en-US" smtClean="0"/>
              <a:t>27-Jan-24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416DE-F190-401F-865C-CD255265F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2F946-34EE-439B-A408-2826CFEB8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1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1.aucegypt.edu/faculty/cse/goneid/csce221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0967" y="908538"/>
            <a:ext cx="8915399" cy="2262781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CSCE 2211</a:t>
            </a:r>
            <a:b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Applied Data Structures</a:t>
            </a:r>
            <a:endParaRPr lang="en-GB" sz="4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0466" y="4202723"/>
            <a:ext cx="6756400" cy="1905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2400" b="1" cap="none" dirty="0"/>
              <a:t>Prof. Amr Goneid, AUC</a:t>
            </a:r>
          </a:p>
          <a:p>
            <a:pPr algn="ctr" eaLnBrk="1" hangingPunct="1"/>
            <a:endParaRPr lang="en-US" sz="2400" b="1" dirty="0"/>
          </a:p>
          <a:p>
            <a:pPr algn="ctr" eaLnBrk="1" hangingPunct="1"/>
            <a:r>
              <a:rPr lang="en-US" sz="3600" b="1" dirty="0"/>
              <a:t>P</a:t>
            </a:r>
            <a:r>
              <a:rPr lang="en-US" sz="3600" b="1" cap="none" dirty="0"/>
              <a:t>art 0. Course Outline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03826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F41F8-1909-484B-AAD8-D0D09B000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28124"/>
            <a:ext cx="8911687" cy="1280890"/>
          </a:xfrm>
        </p:spPr>
        <p:txBody>
          <a:bodyPr/>
          <a:lstStyle/>
          <a:p>
            <a:r>
              <a:rPr lang="en-US" b="1" dirty="0"/>
              <a:t>Brief list of topics to be covered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323DC-5A72-4BD2-86A7-01366A394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1579" y="1371599"/>
            <a:ext cx="10193033" cy="5121275"/>
          </a:xfrm>
        </p:spPr>
        <p:txBody>
          <a:bodyPr>
            <a:noAutofit/>
          </a:bodyPr>
          <a:lstStyle/>
          <a:p>
            <a:pPr lvl="0"/>
            <a:r>
              <a:rPr lang="en-US" sz="2200" b="1" dirty="0"/>
              <a:t>Data Modeling and ADTs</a:t>
            </a:r>
          </a:p>
          <a:p>
            <a:r>
              <a:rPr lang="en-US" sz="2200" b="1" dirty="0"/>
              <a:t>Revision of </a:t>
            </a:r>
            <a:r>
              <a:rPr lang="en-US" sz="2200" b="1"/>
              <a:t>Linear Structures </a:t>
            </a:r>
            <a:r>
              <a:rPr lang="en-US" sz="2200" b="1" dirty="0"/>
              <a:t>(Linked Lists, Stacks, Queues, Vectors)</a:t>
            </a:r>
          </a:p>
          <a:p>
            <a:pPr lvl="0"/>
            <a:r>
              <a:rPr lang="en-US" sz="2200" b="1" dirty="0"/>
              <a:t>Introduction to the Analysis of Algorithms </a:t>
            </a:r>
          </a:p>
          <a:p>
            <a:pPr lvl="0"/>
            <a:r>
              <a:rPr lang="en-US" sz="2200" b="1" dirty="0"/>
              <a:t>Trees (General) </a:t>
            </a:r>
          </a:p>
          <a:p>
            <a:pPr lvl="0"/>
            <a:r>
              <a:rPr lang="en-US" sz="2200" b="1" dirty="0"/>
              <a:t>Dictionaries and Binary Search Trees </a:t>
            </a:r>
          </a:p>
          <a:p>
            <a:pPr lvl="0"/>
            <a:r>
              <a:rPr lang="en-US" sz="2200" b="1" dirty="0"/>
              <a:t>Self-Balancing Trees </a:t>
            </a:r>
          </a:p>
          <a:p>
            <a:pPr lvl="0"/>
            <a:r>
              <a:rPr lang="en-US" sz="2200" b="1" dirty="0"/>
              <a:t>B- Trees </a:t>
            </a:r>
          </a:p>
          <a:p>
            <a:pPr lvl="0"/>
            <a:r>
              <a:rPr lang="en-US" sz="2200" b="1" dirty="0"/>
              <a:t>Red-Black Trees</a:t>
            </a:r>
          </a:p>
          <a:p>
            <a:pPr lvl="0"/>
            <a:r>
              <a:rPr lang="en-US" sz="2200" b="1" dirty="0"/>
              <a:t>Heaps and Priority Queues </a:t>
            </a:r>
          </a:p>
          <a:p>
            <a:pPr lvl="0"/>
            <a:r>
              <a:rPr lang="en-US" sz="2200" b="1" dirty="0"/>
              <a:t>The Set Data Structure: Disjoint Sets </a:t>
            </a:r>
          </a:p>
          <a:p>
            <a:pPr lvl="0"/>
            <a:r>
              <a:rPr lang="en-US" sz="2200" b="1" dirty="0"/>
              <a:t>Graphs</a:t>
            </a:r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63DA37-734E-42F7-A576-A19059A20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98095" y="6492875"/>
            <a:ext cx="7619999" cy="365125"/>
          </a:xfrm>
        </p:spPr>
        <p:txBody>
          <a:bodyPr/>
          <a:lstStyle/>
          <a:p>
            <a:r>
              <a:rPr lang="en-US" dirty="0"/>
              <a:t>Prof. Amr Goneid, AUC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FAA798-0508-4398-AED7-98208ECF5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47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Grading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372600" y="2028493"/>
          <a:ext cx="2051050" cy="3124200"/>
        </p:xfrm>
        <a:graphic>
          <a:graphicData uri="http://schemas.openxmlformats.org/drawingml/2006/table">
            <a:tbl>
              <a:tblPr/>
              <a:tblGrid>
                <a:gridCol w="735282">
                  <a:extLst>
                    <a:ext uri="{9D8B030D-6E8A-4147-A177-3AD203B41FA5}">
                      <a16:colId xmlns:a16="http://schemas.microsoft.com/office/drawing/2014/main" val="1106163787"/>
                    </a:ext>
                  </a:extLst>
                </a:gridCol>
                <a:gridCol w="1315768">
                  <a:extLst>
                    <a:ext uri="{9D8B030D-6E8A-4147-A177-3AD203B41FA5}">
                      <a16:colId xmlns:a16="http://schemas.microsoft.com/office/drawing/2014/main" val="2734173181"/>
                    </a:ext>
                  </a:extLst>
                </a:gridCol>
              </a:tblGrid>
              <a:tr h="2362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485836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89 -92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882900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B+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85 -88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643199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80 -84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148598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77 -79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59204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C+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74 -76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98111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70 -73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59561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67 -69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165379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D+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64-66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356929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60-63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327916"/>
                  </a:ext>
                </a:extLst>
              </a:tr>
            </a:tbl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2913E46-5E30-45CF-A57C-615F6F0EC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A43965-0D47-4BBD-873C-2E938D08310C}"/>
              </a:ext>
            </a:extLst>
          </p:cNvPr>
          <p:cNvSpPr/>
          <p:nvPr/>
        </p:nvSpPr>
        <p:spPr>
          <a:xfrm>
            <a:off x="1652953" y="2203023"/>
            <a:ext cx="6740769" cy="2759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000"/>
              </a:spcBef>
              <a:buClr>
                <a:srgbClr val="E78712"/>
              </a:buClr>
              <a:buFont typeface="Wingdings 3" charset="2"/>
              <a:buChar char=""/>
            </a:pPr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30 %  Assignments</a:t>
            </a:r>
          </a:p>
          <a:p>
            <a:pPr marL="342900" lvl="0" indent="-342900" algn="just">
              <a:spcBef>
                <a:spcPts val="1000"/>
              </a:spcBef>
              <a:buClr>
                <a:srgbClr val="E78712"/>
              </a:buClr>
              <a:buFont typeface="Wingdings 3" charset="2"/>
              <a:buChar char=""/>
            </a:pPr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20 %  Midterm Exam</a:t>
            </a:r>
          </a:p>
          <a:p>
            <a:pPr marL="342900" lvl="0" indent="-342900" algn="just">
              <a:spcBef>
                <a:spcPts val="1000"/>
              </a:spcBef>
              <a:buClr>
                <a:srgbClr val="E78712"/>
              </a:buClr>
              <a:buFont typeface="Wingdings 3" charset="2"/>
              <a:buChar char=""/>
            </a:pPr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20 %  Term Project</a:t>
            </a:r>
          </a:p>
          <a:p>
            <a:pPr marL="342900" lvl="0" indent="-342900" algn="just">
              <a:spcBef>
                <a:spcPts val="1000"/>
              </a:spcBef>
              <a:buClr>
                <a:srgbClr val="E78712"/>
              </a:buClr>
              <a:buFont typeface="Wingdings 3" charset="2"/>
              <a:buChar char=""/>
            </a:pPr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10 %  Term Paper</a:t>
            </a:r>
          </a:p>
          <a:p>
            <a:pPr marL="342900" lvl="0" indent="-342900" algn="just">
              <a:spcBef>
                <a:spcPts val="1000"/>
              </a:spcBef>
              <a:buClr>
                <a:srgbClr val="E78712"/>
              </a:buClr>
              <a:buFont typeface="Wingdings 3" charset="2"/>
              <a:buChar char=""/>
            </a:pPr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20 %  Final Exam</a:t>
            </a:r>
          </a:p>
        </p:txBody>
      </p:sp>
    </p:spTree>
    <p:extLst>
      <p:ext uri="{BB962C8B-B14F-4D97-AF65-F5344CB8AC3E}">
        <p14:creationId xmlns:p14="http://schemas.microsoft.com/office/powerpoint/2010/main" val="465772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7983"/>
            <a:ext cx="9520158" cy="55120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Tentative Schedule of Lectures (Spring 2024)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1379726"/>
            <a:ext cx="10657304" cy="4719991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A7375-B2DF-422C-A6BE-39B1B0564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4DEFA5-677E-A47F-0CDA-0D39FD187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275925"/>
              </p:ext>
            </p:extLst>
          </p:nvPr>
        </p:nvGraphicFramePr>
        <p:xfrm>
          <a:off x="2810107" y="1359186"/>
          <a:ext cx="5838398" cy="4776624"/>
        </p:xfrm>
        <a:graphic>
          <a:graphicData uri="http://schemas.openxmlformats.org/drawingml/2006/table">
            <a:tbl>
              <a:tblPr/>
              <a:tblGrid>
                <a:gridCol w="701231">
                  <a:extLst>
                    <a:ext uri="{9D8B030D-6E8A-4147-A177-3AD203B41FA5}">
                      <a16:colId xmlns:a16="http://schemas.microsoft.com/office/drawing/2014/main" val="430162445"/>
                    </a:ext>
                  </a:extLst>
                </a:gridCol>
                <a:gridCol w="1090803">
                  <a:extLst>
                    <a:ext uri="{9D8B030D-6E8A-4147-A177-3AD203B41FA5}">
                      <a16:colId xmlns:a16="http://schemas.microsoft.com/office/drawing/2014/main" val="520084350"/>
                    </a:ext>
                  </a:extLst>
                </a:gridCol>
                <a:gridCol w="1464794">
                  <a:extLst>
                    <a:ext uri="{9D8B030D-6E8A-4147-A177-3AD203B41FA5}">
                      <a16:colId xmlns:a16="http://schemas.microsoft.com/office/drawing/2014/main" val="3217029274"/>
                    </a:ext>
                  </a:extLst>
                </a:gridCol>
                <a:gridCol w="1116776">
                  <a:extLst>
                    <a:ext uri="{9D8B030D-6E8A-4147-A177-3AD203B41FA5}">
                      <a16:colId xmlns:a16="http://schemas.microsoft.com/office/drawing/2014/main" val="294695896"/>
                    </a:ext>
                  </a:extLst>
                </a:gridCol>
                <a:gridCol w="1464794">
                  <a:extLst>
                    <a:ext uri="{9D8B030D-6E8A-4147-A177-3AD203B41FA5}">
                      <a16:colId xmlns:a16="http://schemas.microsoft.com/office/drawing/2014/main" val="1371524318"/>
                    </a:ext>
                  </a:extLst>
                </a:gridCol>
              </a:tblGrid>
              <a:tr h="29457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2211 Tentative Lecture Schedule S24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413595"/>
                  </a:ext>
                </a:extLst>
              </a:tr>
              <a:tr h="2627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Week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Mon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Part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Thu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Part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586703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05-Feb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 Outline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08-Feb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 ADTs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663338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12-Feb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 Linear DS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15-Feb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3a Bounds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315756"/>
                  </a:ext>
                </a:extLst>
              </a:tr>
              <a:tr h="4059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19-Feb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3a Bounds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22-Feb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3b Complexity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271780"/>
                  </a:ext>
                </a:extLst>
              </a:tr>
              <a:tr h="4059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26-Feb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3b Complexity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29-Feb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 Trees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374067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04-Mar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5a BST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07-Mar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5a BST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21587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11-Mar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5b Tries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14-Mar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 Self-Trees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339431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18-Mar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 Self-Trees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21-Mar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 Self-Trees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362766"/>
                  </a:ext>
                </a:extLst>
              </a:tr>
              <a:tr h="4059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25-Mar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Midterm Exam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28-Mar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 B-Trees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256829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01-Apr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 B-Trees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04-Apr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 Heaps &amp; PQ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154268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08-Apr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 Heaps &amp; PQ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11-Apr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568238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15-Apr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 Heaps &amp; PQ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18-Apr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 Sets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203895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22-Apr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 Graphs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25-Apr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390824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29-Apr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Break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02-May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Break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589639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06-May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Break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09-May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 Graphs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043464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13-May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 Graphs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16-May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 Graphs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580715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20-May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 Graphs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23-May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908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39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1300" y="328246"/>
            <a:ext cx="7772400" cy="1424354"/>
          </a:xfrm>
        </p:spPr>
        <p:txBody>
          <a:bodyPr/>
          <a:lstStyle/>
          <a:p>
            <a:r>
              <a:rPr lang="en-US" dirty="0"/>
              <a:t> 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413" y="2331651"/>
            <a:ext cx="8915400" cy="3264916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93213-742B-4181-8DC2-E36666EDD915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825989" y="574062"/>
            <a:ext cx="792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Applied</a:t>
            </a:r>
            <a:r>
              <a:rPr 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Data Structures</a:t>
            </a:r>
            <a:endParaRPr lang="en-US" sz="40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7BEBF1-F192-4340-94CB-64CFD2F41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19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Course Goals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511FCD-0591-4639-A407-7564D0F15B7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47B97A-AE02-4AE8-B6AA-64F56F158EC2}"/>
              </a:ext>
            </a:extLst>
          </p:cNvPr>
          <p:cNvSpPr/>
          <p:nvPr/>
        </p:nvSpPr>
        <p:spPr>
          <a:xfrm>
            <a:off x="1582615" y="1499241"/>
            <a:ext cx="9921997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400" b="1" dirty="0">
                <a:cs typeface="Times New Roman" pitchFamily="18" charset="0"/>
              </a:rPr>
              <a:t>Demonstrate knowledge and understanding of Data Models, Data Abstraction and ADTs and their role in problem solving and S/W development.</a:t>
            </a:r>
          </a:p>
          <a:p>
            <a:pPr marL="342900" indent="-342900" algn="just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en-US" sz="2400" b="1" dirty="0">
              <a:cs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400" b="1" dirty="0">
                <a:cs typeface="Times New Roman" pitchFamily="18" charset="0"/>
              </a:rPr>
              <a:t>Choose the appropriate data structure for modeling a given problem.</a:t>
            </a:r>
          </a:p>
          <a:p>
            <a:pPr marL="342900" indent="-342900" algn="just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en-US" sz="2400" b="1" dirty="0">
              <a:cs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400" b="1" dirty="0">
                <a:cs typeface="Times New Roman" pitchFamily="18" charset="0"/>
              </a:rPr>
              <a:t>Design and implement various ADTs in a high level language (C++) using Object Oriented Concepts.</a:t>
            </a:r>
          </a:p>
          <a:p>
            <a:pPr marL="342900" indent="-342900" algn="just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en-US" sz="2400" b="1" dirty="0">
              <a:cs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400" b="1" dirty="0"/>
              <a:t>Compare alternative implementations of data structures with respect to performance.</a:t>
            </a:r>
          </a:p>
          <a:p>
            <a:pPr algn="just">
              <a:lnSpc>
                <a:spcPct val="80000"/>
              </a:lnSpc>
            </a:pPr>
            <a:r>
              <a:rPr lang="en-US" sz="2400" b="1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E253F-4C48-445D-AE55-F4166169D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9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Course Goals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511FCD-0591-4639-A407-7564D0F15B7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47B97A-AE02-4AE8-B6AA-64F56F158EC2}"/>
              </a:ext>
            </a:extLst>
          </p:cNvPr>
          <p:cNvSpPr/>
          <p:nvPr/>
        </p:nvSpPr>
        <p:spPr>
          <a:xfrm>
            <a:off x="1582615" y="1499241"/>
            <a:ext cx="9921997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400" b="1" dirty="0"/>
              <a:t>Demonstrate experience in the design of algorithms for solving problem that use the above data structures.</a:t>
            </a:r>
          </a:p>
          <a:p>
            <a:pPr marL="342900" indent="-342900" algn="just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en-US" sz="2400" b="1" dirty="0"/>
          </a:p>
          <a:p>
            <a:pPr marL="342900" indent="-342900" algn="just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400" b="1" dirty="0"/>
              <a:t>Practice basic algorithm analysis using complexity bounds (Big-Oh, Big-Theta and Big-Omega).</a:t>
            </a:r>
          </a:p>
          <a:p>
            <a:pPr marL="342900" indent="-342900" algn="just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endParaRPr lang="en-US" sz="2400" b="1" dirty="0"/>
          </a:p>
          <a:p>
            <a:pPr marL="342900" indent="-342900" algn="just">
              <a:lnSpc>
                <a:spcPct val="8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2400" b="1" dirty="0"/>
              <a:t>Demonstrate knowledge of common applications for each data structure in the topic list.</a:t>
            </a:r>
          </a:p>
          <a:p>
            <a:pPr algn="just">
              <a:lnSpc>
                <a:spcPct val="80000"/>
              </a:lnSpc>
            </a:pPr>
            <a:r>
              <a:rPr lang="en-US" sz="2400" b="1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E253F-4C48-445D-AE55-F4166169D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68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543307"/>
            <a:ext cx="7239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Course Logistics</a:t>
            </a:r>
            <a:endParaRPr lang="en-GB" sz="3600" b="1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377A9D-97F6-43CF-BA83-757B26697EB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1BC0F28-7963-422B-8C87-FB47BB49C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B3F5E6-7FEE-4815-82F8-284E5BEBDE5D}"/>
              </a:ext>
            </a:extLst>
          </p:cNvPr>
          <p:cNvSpPr/>
          <p:nvPr/>
        </p:nvSpPr>
        <p:spPr>
          <a:xfrm>
            <a:off x="1664677" y="1596191"/>
            <a:ext cx="94956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en-US" sz="2400" b="1" u="sng" dirty="0">
                <a:cs typeface="Times New Roman" pitchFamily="18" charset="0"/>
              </a:rPr>
              <a:t>Instructor: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Prof. Amr Goneid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u="sng" dirty="0">
                <a:cs typeface="Times New Roman" pitchFamily="18" charset="0"/>
              </a:rPr>
              <a:t>E-mail: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goneid@aucegypt.edu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u="sng" dirty="0">
                <a:cs typeface="Times New Roman" pitchFamily="18" charset="0"/>
              </a:rPr>
              <a:t>Office:</a:t>
            </a:r>
            <a:r>
              <a:rPr lang="en-US" sz="2400" dirty="0">
                <a:cs typeface="Times New Roman" pitchFamily="18" charset="0"/>
              </a:rPr>
              <a:t> Rm 2152 SSE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b="1" u="sng" dirty="0">
                <a:cs typeface="Times New Roman" pitchFamily="18" charset="0"/>
              </a:rPr>
              <a:t>Office Hours:</a:t>
            </a:r>
            <a:r>
              <a:rPr lang="en-US" sz="2400" u="sng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MR 1:00pm – 2:00pm, or by appointment</a:t>
            </a:r>
          </a:p>
          <a:p>
            <a:pPr algn="just">
              <a:lnSpc>
                <a:spcPct val="90000"/>
              </a:lnSpc>
              <a:defRPr/>
            </a:pPr>
            <a:endParaRPr lang="en-US" sz="2400" b="1" u="sng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2400" b="1" u="sng" dirty="0">
                <a:cs typeface="Times New Roman" pitchFamily="18" charset="0"/>
              </a:rPr>
              <a:t>Lecture Times and Location: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dirty="0">
                <a:cs typeface="Times New Roman" pitchFamily="18" charset="0"/>
              </a:rPr>
              <a:t>   MR 10:00 am – 11:15 am (section 1)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400" dirty="0">
                <a:cs typeface="Times New Roman" pitchFamily="18" charset="0"/>
              </a:rPr>
              <a:t>   MR 11:30 am – 12:45 pm (section 2)</a:t>
            </a:r>
            <a:endParaRPr lang="en-US" sz="2400" b="1" u="sng" dirty="0"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2400" b="1" u="sng" dirty="0">
                <a:cs typeface="Times New Roman" pitchFamily="18" charset="0"/>
              </a:rPr>
              <a:t>Course Web Site: </a:t>
            </a:r>
            <a:r>
              <a:rPr lang="en-US" sz="2400" b="1" dirty="0">
                <a:solidFill>
                  <a:srgbClr val="0070C0"/>
                </a:solidFill>
                <a:ea typeface="Calibri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http://www1.aucegypt.edu/faculty/cse/goneid/csce2211</a:t>
            </a:r>
            <a:endParaRPr lang="en-US" sz="2400" b="1" dirty="0">
              <a:solidFill>
                <a:srgbClr val="0070C0"/>
              </a:solidFill>
              <a:ea typeface="Calibri"/>
              <a:cs typeface="Arial"/>
            </a:endParaRPr>
          </a:p>
          <a:p>
            <a:pPr algn="just">
              <a:lnSpc>
                <a:spcPct val="90000"/>
              </a:lnSpc>
              <a:defRPr/>
            </a:pPr>
            <a:endParaRPr lang="en-US" sz="2400" b="1" u="sng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2400" b="1" u="sng" dirty="0">
                <a:cs typeface="Times New Roman" pitchFamily="18" charset="0"/>
              </a:rPr>
              <a:t>Prerequisites: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ea typeface="Calibri" panose="020F0502020204030204" pitchFamily="34" charset="0"/>
              </a:rPr>
              <a:t>CSCE 1101 – Programming Fundamentals II</a:t>
            </a:r>
            <a:endParaRPr lang="en-GB" sz="2400" b="1" u="sng" dirty="0"/>
          </a:p>
        </p:txBody>
      </p:sp>
    </p:spTree>
    <p:extLst>
      <p:ext uri="{BB962C8B-B14F-4D97-AF65-F5344CB8AC3E}">
        <p14:creationId xmlns:p14="http://schemas.microsoft.com/office/powerpoint/2010/main" val="2354889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67607" y="609600"/>
            <a:ext cx="7239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Course Logistics</a:t>
            </a:r>
            <a:endParaRPr lang="en-GB" sz="3600" b="1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17A7CF-74AB-4930-828E-CBEB64F312F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45C48A-AFE5-41E1-971F-7B58FE017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Amr Goneid, AUC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033C47-2027-464D-8DEE-27FDBD4C8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7607" y="1711569"/>
            <a:ext cx="9837005" cy="419965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sz="2400" b="1" u="sng" dirty="0">
                <a:cs typeface="Times New Roman" pitchFamily="18" charset="0"/>
              </a:rPr>
              <a:t>Textbook</a:t>
            </a:r>
            <a:r>
              <a:rPr lang="en-US" sz="2400" u="sng" dirty="0">
                <a:cs typeface="Times New Roman" pitchFamily="18" charset="0"/>
              </a:rPr>
              <a:t>:</a:t>
            </a:r>
          </a:p>
          <a:p>
            <a:pPr marL="341313" indent="-341313" algn="just">
              <a:lnSpc>
                <a:spcPct val="90000"/>
              </a:lnSpc>
              <a:buNone/>
            </a:pPr>
            <a:r>
              <a:rPr lang="en-US" sz="2400" dirty="0">
                <a:cs typeface="Times New Roman" pitchFamily="18" charset="0"/>
              </a:rPr>
              <a:t>    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"Data Structures and Algorithm Analysis in C++"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Mark A. Weiss, Int. Ed of 4th revised Edition, 2014, Pearson,  ISBN: 9780273769385</a:t>
            </a:r>
          </a:p>
          <a:p>
            <a:pPr marL="341313" indent="-341313" algn="just">
              <a:lnSpc>
                <a:spcPct val="9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 u="sng" dirty="0">
                <a:cs typeface="Times New Roman" pitchFamily="18" charset="0"/>
              </a:rPr>
              <a:t>Reference:</a:t>
            </a:r>
            <a:r>
              <a:rPr lang="en-US" sz="2400" b="1" dirty="0">
                <a:cs typeface="Times New Roman" pitchFamily="18" charset="0"/>
              </a:rPr>
              <a:t> </a:t>
            </a:r>
          </a:p>
          <a:p>
            <a:pPr marL="341313" indent="-341313">
              <a:lnSpc>
                <a:spcPct val="90000"/>
              </a:lnSpc>
              <a:buNone/>
            </a:pPr>
            <a:r>
              <a:rPr lang="en-US" sz="2400" b="1" i="1" dirty="0">
                <a:cs typeface="Times New Roman" pitchFamily="18" charset="0"/>
              </a:rPr>
              <a:t>    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"ADTs, Data Structures and Problem Solving with C++"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Larry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Nyhoff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2nd Edition, Pearson Prentice Hall, 2005</a:t>
            </a:r>
          </a:p>
          <a:p>
            <a:pPr marL="341313" indent="-341313">
              <a:lnSpc>
                <a:spcPct val="90000"/>
              </a:lnSpc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2400" b="1" u="sng" dirty="0">
                <a:cs typeface="Times New Roman" pitchFamily="18" charset="0"/>
              </a:rPr>
              <a:t>Programming Language: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C++ 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US" sz="24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2400" b="1" u="sng" dirty="0">
                <a:cs typeface="Times New Roman" pitchFamily="18" charset="0"/>
              </a:rPr>
              <a:t>Tutorial Sessions</a:t>
            </a:r>
            <a:r>
              <a:rPr lang="en-US" sz="2400" b="1" dirty="0">
                <a:cs typeface="Times New Roman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weekly by course TA. To be announced by e-mail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0877" y="656492"/>
            <a:ext cx="7239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Course Logistics</a:t>
            </a:r>
            <a:endParaRPr lang="en-GB" sz="3600" b="1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377A9D-97F6-43CF-BA83-757B26697EB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2C10A34-278B-4AA7-B684-B74F92049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2EC38-A40F-4DA9-9EF3-DC27C9D41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554" y="1664677"/>
            <a:ext cx="10004058" cy="4246545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en-US" sz="2400" b="1" u="sng" dirty="0">
                <a:cs typeface="Times New Roman" pitchFamily="18" charset="0"/>
              </a:rPr>
              <a:t>Exercises:</a:t>
            </a:r>
            <a:r>
              <a:rPr lang="en-US" sz="2400" dirty="0">
                <a:cs typeface="Times New Roman" pitchFamily="18" charset="0"/>
              </a:rPr>
              <a:t> Home exercises are posted on </a:t>
            </a:r>
            <a:r>
              <a:rPr lang="en-US" sz="2400" b="1" dirty="0">
                <a:cs typeface="Times New Roman" pitchFamily="18" charset="0"/>
              </a:rPr>
              <a:t>Bb</a:t>
            </a:r>
            <a:r>
              <a:rPr lang="en-US" sz="2400" dirty="0">
                <a:cs typeface="Times New Roman" pitchFamily="18" charset="0"/>
              </a:rPr>
              <a:t> and on the course web site under “</a:t>
            </a:r>
            <a:r>
              <a:rPr lang="en-US" sz="2400" b="1" i="1" dirty="0">
                <a:cs typeface="Times New Roman" pitchFamily="18" charset="0"/>
              </a:rPr>
              <a:t>Exercises</a:t>
            </a:r>
            <a:r>
              <a:rPr lang="en-US" sz="2400" dirty="0">
                <a:cs typeface="Times New Roman" pitchFamily="18" charset="0"/>
              </a:rPr>
              <a:t>”. </a:t>
            </a:r>
          </a:p>
          <a:p>
            <a:endParaRPr lang="en-US" sz="2400" b="1" u="sng" dirty="0">
              <a:cs typeface="Times New Roman" pitchFamily="18" charset="0"/>
            </a:endParaRPr>
          </a:p>
          <a:p>
            <a:pPr algn="just"/>
            <a:r>
              <a:rPr lang="en-US" sz="2400" b="1" u="sng" dirty="0">
                <a:cs typeface="Times New Roman" pitchFamily="18" charset="0"/>
              </a:rPr>
              <a:t>Assignments:</a:t>
            </a:r>
            <a:r>
              <a:rPr lang="en-US" sz="2400" dirty="0">
                <a:cs typeface="Times New Roman" pitchFamily="18" charset="0"/>
              </a:rPr>
              <a:t> 6 - 7 written and programming assignments. Assignments are posted on web site under </a:t>
            </a:r>
            <a:r>
              <a:rPr lang="en-US" sz="2400" b="1" i="1" dirty="0">
                <a:cs typeface="Times New Roman" pitchFamily="18" charset="0"/>
              </a:rPr>
              <a:t>“Assignments”</a:t>
            </a:r>
            <a:r>
              <a:rPr lang="en-US" sz="2400" dirty="0">
                <a:cs typeface="Times New Roman" pitchFamily="18" charset="0"/>
              </a:rPr>
              <a:t> and will also be announced on </a:t>
            </a:r>
            <a:r>
              <a:rPr lang="en-US" sz="2400" b="1" i="1" dirty="0">
                <a:cs typeface="Times New Roman" pitchFamily="18" charset="0"/>
              </a:rPr>
              <a:t>Bb</a:t>
            </a:r>
            <a:r>
              <a:rPr lang="en-US" sz="2400" dirty="0">
                <a:cs typeface="Times New Roman" pitchFamily="18" charset="0"/>
              </a:rPr>
              <a:t>. Generally, assignments are </a:t>
            </a:r>
            <a:r>
              <a:rPr lang="en-US" sz="2400" u="sng" dirty="0">
                <a:cs typeface="Times New Roman" pitchFamily="18" charset="0"/>
              </a:rPr>
              <a:t>individual efforts </a:t>
            </a:r>
            <a:r>
              <a:rPr lang="en-US" sz="2400" dirty="0">
                <a:cs typeface="Times New Roman" pitchFamily="18" charset="0"/>
              </a:rPr>
              <a:t>and will be graded as such. Assignments designed for teams will be specifically announced. Late submission policy is provided under </a:t>
            </a:r>
            <a:r>
              <a:rPr lang="en-US" sz="2400" b="1" i="1" dirty="0">
                <a:cs typeface="Times New Roman" pitchFamily="18" charset="0"/>
              </a:rPr>
              <a:t>“Instructions” </a:t>
            </a:r>
            <a:r>
              <a:rPr lang="en-US" sz="2400" dirty="0">
                <a:cs typeface="Times New Roman" pitchFamily="18" charset="0"/>
              </a:rPr>
              <a:t>in the course web site.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812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37140" y="572864"/>
            <a:ext cx="8911687" cy="1280890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Course Logistics</a:t>
            </a: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511FCD-0591-4639-A407-7564D0F15B7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3B184B-ED99-4E7D-A503-535BBAC79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52B94A-BF5B-4FB7-B40C-58CB4EAC1E75}"/>
              </a:ext>
            </a:extLst>
          </p:cNvPr>
          <p:cNvSpPr/>
          <p:nvPr/>
        </p:nvSpPr>
        <p:spPr>
          <a:xfrm>
            <a:off x="1311579" y="1421728"/>
            <a:ext cx="10118421" cy="457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buClr>
                <a:srgbClr val="E09142"/>
              </a:buClr>
              <a:defRPr/>
            </a:pPr>
            <a:r>
              <a:rPr lang="en-US" sz="2400" b="1" u="sng" dirty="0">
                <a:solidFill>
                  <a:srgbClr val="333333"/>
                </a:solidFill>
                <a:cs typeface="Times New Roman" pitchFamily="18" charset="0"/>
              </a:rPr>
              <a:t>Term Project:</a:t>
            </a:r>
            <a:r>
              <a:rPr lang="en-US" sz="2400" dirty="0">
                <a:solidFill>
                  <a:srgbClr val="333333"/>
                </a:solidFill>
                <a:cs typeface="Times New Roman" pitchFamily="18" charset="0"/>
              </a:rPr>
              <a:t> A team work including design, implementation and analysis for a given problem. A group of 1 – 4 members is to complete the project by the deadline and report the work in a project report. To be announced later.</a:t>
            </a:r>
          </a:p>
          <a:p>
            <a:pPr lvl="0" algn="just">
              <a:lnSpc>
                <a:spcPct val="90000"/>
              </a:lnSpc>
              <a:buClr>
                <a:srgbClr val="E09142"/>
              </a:buClr>
              <a:defRPr/>
            </a:pPr>
            <a:endParaRPr lang="en-US" sz="2400" b="1" u="sng" dirty="0">
              <a:solidFill>
                <a:srgbClr val="333333"/>
              </a:solidFill>
              <a:cs typeface="Times New Roman" pitchFamily="18" charset="0"/>
            </a:endParaRPr>
          </a:p>
          <a:p>
            <a:pPr lvl="0" algn="just">
              <a:lnSpc>
                <a:spcPct val="90000"/>
              </a:lnSpc>
              <a:buClr>
                <a:srgbClr val="E09142"/>
              </a:buClr>
              <a:defRPr/>
            </a:pPr>
            <a:r>
              <a:rPr lang="en-US" sz="2400" b="1" u="sng" dirty="0">
                <a:solidFill>
                  <a:srgbClr val="333333"/>
                </a:solidFill>
                <a:cs typeface="Times New Roman" pitchFamily="18" charset="0"/>
              </a:rPr>
              <a:t>Term Paper:</a:t>
            </a:r>
            <a:r>
              <a:rPr lang="en-US" sz="2400" dirty="0">
                <a:solidFill>
                  <a:srgbClr val="333333"/>
                </a:solidFill>
                <a:cs typeface="Times New Roman" pitchFamily="18" charset="0"/>
              </a:rPr>
              <a:t> Short paper (3 - 7 pages) by groups (each not exceeding 4 members) on a related subject of their own choice. To be announced later.</a:t>
            </a:r>
          </a:p>
          <a:p>
            <a:pPr lvl="0" algn="just">
              <a:lnSpc>
                <a:spcPct val="90000"/>
              </a:lnSpc>
              <a:buClr>
                <a:srgbClr val="E09142"/>
              </a:buClr>
              <a:defRPr/>
            </a:pPr>
            <a:endParaRPr lang="en-US" sz="2400" dirty="0">
              <a:solidFill>
                <a:srgbClr val="333333"/>
              </a:solidFill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400" b="1" u="sng" dirty="0">
                <a:cs typeface="Times New Roman" pitchFamily="18" charset="0"/>
              </a:rPr>
              <a:t>Midterm Exam: </a:t>
            </a:r>
            <a:r>
              <a:rPr lang="en-US" sz="2400" dirty="0">
                <a:cs typeface="Times New Roman" pitchFamily="18" charset="0"/>
              </a:rPr>
              <a:t>To be arranged</a:t>
            </a:r>
          </a:p>
          <a:p>
            <a:pPr algn="just">
              <a:defRPr/>
            </a:pPr>
            <a:endParaRPr lang="en-US" sz="2400" b="1" u="sng" dirty="0"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u="sng" dirty="0">
                <a:cs typeface="Times New Roman" pitchFamily="18" charset="0"/>
              </a:rPr>
              <a:t>Final Exam: </a:t>
            </a:r>
            <a:r>
              <a:rPr lang="en-US" sz="2400" dirty="0">
                <a:cs typeface="Times New Roman" pitchFamily="18" charset="0"/>
              </a:rPr>
              <a:t>To be arranged</a:t>
            </a:r>
            <a:endParaRPr lang="en-US" sz="2400" b="1" u="sng" dirty="0">
              <a:cs typeface="Times New Roman" pitchFamily="18" charset="0"/>
            </a:endParaRPr>
          </a:p>
          <a:p>
            <a:pPr lvl="0" algn="just">
              <a:lnSpc>
                <a:spcPct val="90000"/>
              </a:lnSpc>
              <a:buClr>
                <a:srgbClr val="E09142"/>
              </a:buClr>
              <a:defRPr/>
            </a:pPr>
            <a:endParaRPr lang="en-US" sz="2800" dirty="0">
              <a:solidFill>
                <a:srgbClr val="333333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780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37140" y="572864"/>
            <a:ext cx="8911687" cy="13635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Self Study (CSCE 1101 Material)</a:t>
            </a:r>
            <a:b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</a:b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(See Revision Slides R1-R4)</a:t>
            </a:r>
            <a:endParaRPr lang="en-GB" sz="4000" b="1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511FCD-0591-4639-A407-7564D0F15B7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3B184B-ED99-4E7D-A503-535BBAC79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Amr Goneid, AUC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52B94A-BF5B-4FB7-B40C-58CB4EAC1E75}"/>
              </a:ext>
            </a:extLst>
          </p:cNvPr>
          <p:cNvSpPr/>
          <p:nvPr/>
        </p:nvSpPr>
        <p:spPr>
          <a:xfrm>
            <a:off x="1311579" y="2381003"/>
            <a:ext cx="9005005" cy="328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070C0"/>
                </a:solidFill>
              </a:rPr>
              <a:t>Stacks &amp; Queues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GB" sz="2400" b="1" dirty="0">
              <a:solidFill>
                <a:srgbClr val="0070C0"/>
              </a:solidFill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070C0"/>
                </a:solidFill>
              </a:rPr>
              <a:t>Linked Lists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GB" sz="2400" b="1" dirty="0">
              <a:solidFill>
                <a:srgbClr val="0070C0"/>
              </a:solidFill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</a:rPr>
              <a:t>Standard Template Library (STL) &amp; Vectors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0070C0"/>
              </a:solidFill>
              <a:cs typeface="Times New Roman" pitchFamily="18" charset="0"/>
            </a:endParaRP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070C0"/>
                </a:solidFill>
              </a:rPr>
              <a:t>Hash Tables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333333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0513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694</TotalTime>
  <Words>846</Words>
  <Application>Microsoft Office PowerPoint</Application>
  <PresentationFormat>Widescreen</PresentationFormat>
  <Paragraphs>220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Aptos Narrow</vt:lpstr>
      <vt:lpstr>Arial</vt:lpstr>
      <vt:lpstr>Calibri</vt:lpstr>
      <vt:lpstr>Calibri Light</vt:lpstr>
      <vt:lpstr>Century Gothic</vt:lpstr>
      <vt:lpstr>Times New Roman</vt:lpstr>
      <vt:lpstr>Wingdings</vt:lpstr>
      <vt:lpstr>Wingdings 3</vt:lpstr>
      <vt:lpstr>Wisp</vt:lpstr>
      <vt:lpstr>Custom Design</vt:lpstr>
      <vt:lpstr>CSCE 2211  Applied Data Structures</vt:lpstr>
      <vt:lpstr>  </vt:lpstr>
      <vt:lpstr>Course Goals</vt:lpstr>
      <vt:lpstr>Course Goals</vt:lpstr>
      <vt:lpstr>Course Logistics</vt:lpstr>
      <vt:lpstr>Course Logistics</vt:lpstr>
      <vt:lpstr>Course Logistics</vt:lpstr>
      <vt:lpstr>Course Logistics</vt:lpstr>
      <vt:lpstr>Self Study (CSCE 1101 Material) (See Revision Slides R1-R4)</vt:lpstr>
      <vt:lpstr>Brief list of topics to be covered </vt:lpstr>
      <vt:lpstr>Grading</vt:lpstr>
      <vt:lpstr>Tentative Schedule of Lectures (Spring 2024)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4xxx Introduction to Information Theory</dc:title>
  <dc:creator>auc</dc:creator>
  <cp:lastModifiedBy>Amr Goneid</cp:lastModifiedBy>
  <cp:revision>90</cp:revision>
  <dcterms:created xsi:type="dcterms:W3CDTF">2019-11-03T10:18:00Z</dcterms:created>
  <dcterms:modified xsi:type="dcterms:W3CDTF">2024-01-27T10:40:48Z</dcterms:modified>
</cp:coreProperties>
</file>