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9" r:id="rId1"/>
    <p:sldMasterId id="2147483766" r:id="rId2"/>
    <p:sldMasterId id="2147483779" r:id="rId3"/>
  </p:sldMasterIdLst>
  <p:notesMasterIdLst>
    <p:notesMasterId r:id="rId46"/>
  </p:notesMasterIdLst>
  <p:sldIdLst>
    <p:sldId id="258" r:id="rId4"/>
    <p:sldId id="320" r:id="rId5"/>
    <p:sldId id="284" r:id="rId6"/>
    <p:sldId id="321" r:id="rId7"/>
    <p:sldId id="323" r:id="rId8"/>
    <p:sldId id="365" r:id="rId9"/>
    <p:sldId id="366" r:id="rId10"/>
    <p:sldId id="322" r:id="rId11"/>
    <p:sldId id="367" r:id="rId12"/>
    <p:sldId id="309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58" r:id="rId21"/>
    <p:sldId id="334" r:id="rId22"/>
    <p:sldId id="359" r:id="rId23"/>
    <p:sldId id="360" r:id="rId24"/>
    <p:sldId id="335" r:id="rId25"/>
    <p:sldId id="361" r:id="rId26"/>
    <p:sldId id="336" r:id="rId27"/>
    <p:sldId id="362" r:id="rId28"/>
    <p:sldId id="337" r:id="rId29"/>
    <p:sldId id="363" r:id="rId30"/>
    <p:sldId id="349" r:id="rId31"/>
    <p:sldId id="350" r:id="rId32"/>
    <p:sldId id="368" r:id="rId33"/>
    <p:sldId id="353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99FF99"/>
    <a:srgbClr val="CCFFCC"/>
    <a:srgbClr val="CCFF99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FD08-4DA1-41EC-BD77-B293A76E142C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8492-735C-42D2-AE27-E1FE79AA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0ECE-AFAF-45D6-8B91-E90982EF592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8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4F173-C0D5-4752-99CB-6B801AACA80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B366E-E5F9-4D3B-846A-6CFDCB889E0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8BB80-D84F-41FD-ADB3-FE1CEBE9C28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D50B1-4749-47E8-9955-1FBBFAD7E6A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B2789-637D-4BA7-BA95-DD894239BAD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0D971-7A68-4248-9D77-F39A51A4BD4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29254-6390-42B2-95BB-0C2C776F479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CCFAF-3F51-4BCD-AA62-366F9CDC196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57E7B-6C20-4FE5-8FD4-C89CE1842E7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10F98-3144-4811-AE7B-8EDAAADAA50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DD002-FA3E-4FDA-8E72-60FE5E16628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62C05-6BA4-4FE5-A00D-CC0C3E797AE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1850C-140B-4568-A208-25D72C049DA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EB203-39A8-4F70-BB17-9833E42A6CE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7DC56-A792-489A-AB27-C7A5585EA58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14B4C-B59C-4D0F-A72F-114480B07A75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14B4C-B59C-4D0F-A72F-114480B07A7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63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EECA-34D8-4A83-BE8C-3010E029C11D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C39BF-342B-452E-9579-A11DC6E22F0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18191-8905-4351-8ED7-DA282710421C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43477-2CCE-4DBD-A285-DA804C6AA72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9945F-8ABE-4EBA-8DE6-3560F1A9029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DDCD-0745-4E59-B571-7384CC1B342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B3E8C-3D47-4DE6-8DF7-948D35FD008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5E5F9-E320-4340-8B15-00D47B820E3F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1AFED-382D-4102-8BA2-EBEA41108AA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76405-24BD-48F9-8502-BD955887984C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7C100-7DAA-4C25-A746-C3E54E6DED5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29C36-D01B-47C2-A5C1-2F341095B9D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E952F-07A9-41E4-AD92-8FC546F9D809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E4B1B-73B9-48B7-A9EE-16F8A21C873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E4B1B-73B9-48B7-A9EE-16F8A21C873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0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1375-B4BA-41E8-B304-5F09BBBF2FD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EABDF-2326-4925-834A-43ADFCBD576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0F4A7-DE1A-466B-BDF9-D9F1E6DD6AD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EFFCC-4DDD-4DD4-9C7C-55462E6F752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80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8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9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481-0885-4B7E-8347-DFD23E9F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0BE4F-73BE-4AE4-A0C5-B26216B1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035F-2C6B-45D5-99FE-E6FE87B8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B8F-42BC-4697-99E7-A4E5EBD1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337E-353C-48EB-AEE8-9C2C6E2E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34F-EC21-43EC-8FE2-C6F9C7C3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FFDA-51B2-4926-9B34-DDD73613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F450-88F7-45AF-8ACD-85F8443A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31DB-3A88-456C-84DA-14B4082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6672-C727-4DD4-9EFE-B0DE93D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2D5F-7667-4B93-BBD4-72A10C1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DA0E-9E48-4954-BDC9-4288F69C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1DA4-80F1-414B-A0F3-C337CD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6490-335A-4D9D-BF84-83DE6840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732F-672C-441F-A84D-DFDE1BB1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DE4-B20B-492B-82EE-31B77A0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D180-24C4-4B34-9451-3403DD2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6D5B-DB99-448C-85F7-FC35308C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224C-BD13-4A2D-A392-FA53347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31B2-08DF-461C-BF56-4E7175DC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C5760-F5DD-40F5-A688-44DFA32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0899-6333-4215-A8D1-A9DD3BE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67C5-1955-4607-90A9-69926E53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B121-E70B-42CE-914D-6F975681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7343-1ED3-49D2-813A-9F39FEDB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8FC7E-788F-4837-86A6-24EB22B4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90518-5706-42DC-8300-69373D6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D6E0B-44A4-43D6-96A3-861E8C1B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7DFED-2F14-4AB8-8672-DF8DB11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CDE-AAFC-4DEC-86AA-937FEBF4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2C79E-8CC2-41ED-A603-5BB17D26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3A93F-F1BD-466D-B6A3-3E3BDA0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675C-4C34-47A9-B010-86B62261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3E881-B424-495C-9834-245EF001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BBF1A-D715-44B6-A795-E168A61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2AFC-149B-4622-8751-10209045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20B-9979-4FAB-B272-86050FF4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2F57-E110-4759-A1E1-2F9AED6C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DC32E-6C4A-4BE3-B0F3-0AAA64F91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35D2-257C-48CA-A5A9-90228534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79D4-18B7-4F8C-920A-B22312B4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84CA5-8160-4624-8FF9-524B70F6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8685-B570-4DF9-949B-C5EBF989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2EC74-234E-48BF-853B-148E83334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EEE6-DE0A-40F1-9B19-51CA5DE7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576F5-16D9-4852-AA92-E258EA20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B2EC-620D-48EC-BB5D-FB69504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63BFE-1C27-439C-8F6D-C790FFA5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3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F2-88AD-46E7-9932-A546384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883A9-9B37-4C8A-830B-F07EE3A2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485A-AB45-4CDC-AD11-42D1DCAC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A75E-3B71-4338-AF7F-7BC69735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F90D-6A80-48FE-BE4D-7DFF4DF2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074E6-BC9E-40CF-9B6E-2ABDAD289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5E07-1551-4673-8464-B98F10283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2B58-CB80-48C3-A1EF-6506C47B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377-67AF-4DEE-9F21-9CDBC4F4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5F93-44E0-4EDD-8EE3-23CD47A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C876-2908-4C67-901D-175DC22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9955D-FD77-42D7-8908-63F4F457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E8846-4F65-4563-9E6B-8608F255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E5AA0-04BC-43D4-99F8-4343161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8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5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4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7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4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52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756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40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25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04-Aug-23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2D9CF-95D1-42C5-8284-909BBE50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ACAF-5490-4A34-84C9-04585BC2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771B-022B-40C6-8386-014D51AA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DBC1-BE64-4E27-A1F4-FE415F64709D}" type="datetimeFigureOut">
              <a:rPr lang="en-US" smtClean="0"/>
              <a:t>04-Aug-23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16DE-F190-401F-865C-CD255265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F946-34EE-439B-A408-2826CFEB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5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967" y="908538"/>
            <a:ext cx="8915399" cy="22627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CSCE 2211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Applied Data Structures</a:t>
            </a: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0466" y="4202723"/>
            <a:ext cx="6756400" cy="1905000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en-US" sz="2400" b="1" cap="none" dirty="0"/>
              <a:t>Prof. Amr Goneid, AUC</a:t>
            </a:r>
          </a:p>
          <a:p>
            <a:pPr algn="ctr" eaLnBrk="1" hangingPunct="1"/>
            <a:endParaRPr lang="en-US" sz="2400" b="1" dirty="0"/>
          </a:p>
          <a:p>
            <a:r>
              <a:rPr lang="en-US" sz="3600" b="1" dirty="0"/>
              <a:t>Part 1. Data Modeling and ADTs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382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Using ADT’s</a:t>
            </a:r>
            <a:endParaRPr lang="en-GB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752600"/>
            <a:ext cx="8699929" cy="4343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8EBD7-6177-4432-A089-EBDC3B24D1D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124200" y="2590800"/>
            <a:ext cx="762000" cy="5334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b="1" dirty="0">
                <a:solidFill>
                  <a:srgbClr val="FFFFCC"/>
                </a:solidFill>
              </a:rPr>
              <a:t>ADT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267200" y="2590800"/>
            <a:ext cx="762000" cy="5334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b="1" dirty="0">
                <a:solidFill>
                  <a:srgbClr val="FFFFCC"/>
                </a:solidFill>
              </a:rPr>
              <a:t>ADT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5486400" y="2590800"/>
            <a:ext cx="762000" cy="5334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b="1" dirty="0">
                <a:solidFill>
                  <a:srgbClr val="FFFFCC"/>
                </a:solidFill>
              </a:rPr>
              <a:t>ADT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6934200" y="2590800"/>
            <a:ext cx="762000" cy="533400"/>
          </a:xfrm>
          <a:prstGeom prst="rect">
            <a:avLst/>
          </a:prstGeom>
          <a:solidFill>
            <a:srgbClr val="33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b="1" dirty="0">
                <a:solidFill>
                  <a:srgbClr val="FFFFCC"/>
                </a:solidFill>
              </a:rPr>
              <a:t>ADT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8382000" y="2590800"/>
            <a:ext cx="762000" cy="533400"/>
          </a:xfrm>
          <a:prstGeom prst="rect">
            <a:avLst/>
          </a:prstGeom>
          <a:solidFill>
            <a:srgbClr val="33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b="1" dirty="0">
                <a:solidFill>
                  <a:srgbClr val="FFFFCC"/>
                </a:solidFill>
              </a:rPr>
              <a:t>ADT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3429000" y="4267200"/>
            <a:ext cx="15240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 dirty="0">
                <a:solidFill>
                  <a:srgbClr val="FFFFCC"/>
                </a:solidFill>
              </a:rPr>
              <a:t>Application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5562600" y="4267200"/>
            <a:ext cx="14478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 dirty="0">
                <a:solidFill>
                  <a:srgbClr val="FFFFCC"/>
                </a:solidFill>
              </a:rPr>
              <a:t>Application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7696200" y="4191000"/>
            <a:ext cx="13716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 dirty="0">
                <a:solidFill>
                  <a:srgbClr val="FFFFCC"/>
                </a:solidFill>
              </a:rPr>
              <a:t>Application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 flipH="1" flipV="1">
            <a:off x="3505200" y="3124200"/>
            <a:ext cx="533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 flipV="1">
            <a:off x="4495800" y="3124200"/>
            <a:ext cx="15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 flipH="1" flipV="1">
            <a:off x="4953000" y="3124200"/>
            <a:ext cx="1143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 flipH="1" flipV="1">
            <a:off x="6019800" y="3124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4" name="Line 16"/>
          <p:cNvSpPr>
            <a:spLocks noChangeShapeType="1"/>
          </p:cNvSpPr>
          <p:nvPr/>
        </p:nvSpPr>
        <p:spPr bwMode="auto">
          <a:xfrm flipV="1">
            <a:off x="6781800" y="3124200"/>
            <a:ext cx="533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 flipH="1" flipV="1">
            <a:off x="7543800" y="3124200"/>
            <a:ext cx="685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6" name="Line 18"/>
          <p:cNvSpPr>
            <a:spLocks noChangeShapeType="1"/>
          </p:cNvSpPr>
          <p:nvPr/>
        </p:nvSpPr>
        <p:spPr bwMode="auto">
          <a:xfrm flipV="1">
            <a:off x="8610600" y="3124200"/>
            <a:ext cx="15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3352800" y="5715000"/>
            <a:ext cx="609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7772400" y="5715000"/>
            <a:ext cx="533400" cy="2286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4359" name="Text Box 21"/>
          <p:cNvSpPr txBox="1">
            <a:spLocks noChangeArrowheads="1"/>
          </p:cNvSpPr>
          <p:nvPr/>
        </p:nvSpPr>
        <p:spPr bwMode="auto">
          <a:xfrm>
            <a:off x="4038600" y="5635626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/>
              <a:t>Standard Types/Libraries</a:t>
            </a:r>
            <a:endParaRPr lang="en-GB" b="1"/>
          </a:p>
        </p:txBody>
      </p:sp>
      <p:sp>
        <p:nvSpPr>
          <p:cNvPr id="14360" name="Text Box 22"/>
          <p:cNvSpPr txBox="1">
            <a:spLocks noChangeArrowheads="1"/>
          </p:cNvSpPr>
          <p:nvPr/>
        </p:nvSpPr>
        <p:spPr bwMode="auto">
          <a:xfrm>
            <a:off x="7467601" y="5635625"/>
            <a:ext cx="267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 dirty="0"/>
              <a:t>	      User Built ADT’s</a:t>
            </a:r>
            <a:endParaRPr lang="en-GB" b="1" dirty="0"/>
          </a:p>
        </p:txBody>
      </p:sp>
      <p:sp>
        <p:nvSpPr>
          <p:cNvPr id="14361" name="Freeform 23"/>
          <p:cNvSpPr>
            <a:spLocks/>
          </p:cNvSpPr>
          <p:nvPr/>
        </p:nvSpPr>
        <p:spPr bwMode="auto">
          <a:xfrm>
            <a:off x="4800600" y="1905000"/>
            <a:ext cx="2590800" cy="533400"/>
          </a:xfrm>
          <a:custGeom>
            <a:avLst/>
            <a:gdLst>
              <a:gd name="T0" fmla="*/ 2147483647 w 1632"/>
              <a:gd name="T1" fmla="*/ 2147483647 h 336"/>
              <a:gd name="T2" fmla="*/ 2147483647 w 1632"/>
              <a:gd name="T3" fmla="*/ 0 h 336"/>
              <a:gd name="T4" fmla="*/ 0 w 1632"/>
              <a:gd name="T5" fmla="*/ 2147483647 h 336"/>
              <a:gd name="T6" fmla="*/ 0 60000 65536"/>
              <a:gd name="T7" fmla="*/ 0 60000 65536"/>
              <a:gd name="T8" fmla="*/ 0 60000 65536"/>
              <a:gd name="T9" fmla="*/ 0 w 1632"/>
              <a:gd name="T10" fmla="*/ 0 h 336"/>
              <a:gd name="T11" fmla="*/ 1632 w 163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336">
                <a:moveTo>
                  <a:pt x="1632" y="336"/>
                </a:moveTo>
                <a:cubicBezTo>
                  <a:pt x="1312" y="168"/>
                  <a:pt x="992" y="0"/>
                  <a:pt x="720" y="0"/>
                </a:cubicBezTo>
                <a:cubicBezTo>
                  <a:pt x="448" y="0"/>
                  <a:pt x="120" y="280"/>
                  <a:pt x="0" y="33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E3B3E-F09D-401C-8C09-8FF799931784}"/>
              </a:ext>
            </a:extLst>
          </p:cNvPr>
          <p:cNvSpPr txBox="1"/>
          <p:nvPr/>
        </p:nvSpPr>
        <p:spPr>
          <a:xfrm>
            <a:off x="1383323" y="2590800"/>
            <a:ext cx="15240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An ADT can be used by more than one application.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1942" y="657668"/>
            <a:ext cx="8700516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 A Classification of Abstract Structures 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759245"/>
            <a:ext cx="7543800" cy="456535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chemeClr val="tx2"/>
                </a:solidFill>
              </a:rPr>
              <a:t>According to the relationship between members</a:t>
            </a:r>
            <a:r>
              <a:rPr lang="en-US" b="1">
                <a:solidFill>
                  <a:schemeClr val="tx2"/>
                </a:solidFill>
              </a:rPr>
              <a:t> 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3D352-76A9-4B2D-B675-10EA4D4C5AD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5334000" y="2514600"/>
            <a:ext cx="3124200" cy="533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Abstract Structures</a:t>
            </a:r>
            <a:endParaRPr lang="en-GB" sz="2400" b="1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3048000" y="3505200"/>
            <a:ext cx="1219200" cy="2209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l">
              <a:buNone/>
            </a:pPr>
            <a:endParaRPr lang="en-US" sz="2400" b="1"/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4953000" y="3505200"/>
            <a:ext cx="1219200" cy="2209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l">
              <a:buNone/>
            </a:pPr>
            <a:endParaRPr lang="en-US" sz="2400" b="1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8763000" y="3505200"/>
            <a:ext cx="1295400" cy="2209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endParaRPr lang="en-US" sz="2400" b="1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 flipH="1">
            <a:off x="3886200" y="2971800"/>
            <a:ext cx="144780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8458200" y="2895600"/>
            <a:ext cx="990600" cy="533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 flipH="1">
            <a:off x="5638800" y="3048000"/>
            <a:ext cx="114300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7467600" y="3048000"/>
            <a:ext cx="304800" cy="304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6858000" y="3505200"/>
            <a:ext cx="1219200" cy="2209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endParaRPr lang="en-US" sz="2400" b="1"/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3175001" y="3581401"/>
            <a:ext cx="769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/>
              <a:t>Sets</a:t>
            </a:r>
            <a:endParaRPr lang="en-GB" sz="2400" b="1"/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5029201" y="350520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endParaRPr lang="en-US" sz="2400"/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4948238" y="3581401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/>
              <a:t>Linear</a:t>
            </a:r>
            <a:endParaRPr lang="en-GB" sz="2400" b="1"/>
          </a:p>
        </p:txBody>
      </p: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6978651" y="3581401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/>
              <a:t>Trees</a:t>
            </a:r>
            <a:endParaRPr lang="en-GB" sz="2400" b="1"/>
          </a:p>
        </p:txBody>
      </p: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8758238" y="3581401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/>
              <a:t>Graphs</a:t>
            </a:r>
            <a:endParaRPr lang="en-GB" sz="2400" b="1"/>
          </a:p>
        </p:txBody>
      </p:sp>
      <p:sp>
        <p:nvSpPr>
          <p:cNvPr id="15380" name="Oval 18"/>
          <p:cNvSpPr>
            <a:spLocks noChangeArrowheads="1"/>
          </p:cNvSpPr>
          <p:nvPr/>
        </p:nvSpPr>
        <p:spPr bwMode="auto">
          <a:xfrm>
            <a:off x="3200400" y="4191000"/>
            <a:ext cx="990600" cy="1447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1" name="Oval 19"/>
          <p:cNvSpPr>
            <a:spLocks noChangeArrowheads="1"/>
          </p:cNvSpPr>
          <p:nvPr/>
        </p:nvSpPr>
        <p:spPr bwMode="auto">
          <a:xfrm>
            <a:off x="7315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2" name="Oval 20"/>
          <p:cNvSpPr>
            <a:spLocks noChangeArrowheads="1"/>
          </p:cNvSpPr>
          <p:nvPr/>
        </p:nvSpPr>
        <p:spPr bwMode="auto">
          <a:xfrm>
            <a:off x="70104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3" name="Oval 21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4" name="Oval 22"/>
          <p:cNvSpPr>
            <a:spLocks noChangeArrowheads="1"/>
          </p:cNvSpPr>
          <p:nvPr/>
        </p:nvSpPr>
        <p:spPr bwMode="auto">
          <a:xfrm>
            <a:off x="73914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5" name="Oval 23"/>
          <p:cNvSpPr>
            <a:spLocks noChangeArrowheads="1"/>
          </p:cNvSpPr>
          <p:nvPr/>
        </p:nvSpPr>
        <p:spPr bwMode="auto">
          <a:xfrm>
            <a:off x="68580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6" name="Oval 24"/>
          <p:cNvSpPr>
            <a:spLocks noChangeArrowheads="1"/>
          </p:cNvSpPr>
          <p:nvPr/>
        </p:nvSpPr>
        <p:spPr bwMode="auto">
          <a:xfrm>
            <a:off x="5257800" y="4114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7" name="Oval 25"/>
          <p:cNvSpPr>
            <a:spLocks noChangeArrowheads="1"/>
          </p:cNvSpPr>
          <p:nvPr/>
        </p:nvSpPr>
        <p:spPr bwMode="auto">
          <a:xfrm>
            <a:off x="5257800" y="4572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8" name="Oval 26"/>
          <p:cNvSpPr>
            <a:spLocks noChangeArrowheads="1"/>
          </p:cNvSpPr>
          <p:nvPr/>
        </p:nvSpPr>
        <p:spPr bwMode="auto">
          <a:xfrm>
            <a:off x="5257800" y="4953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89" name="Oval 27"/>
          <p:cNvSpPr>
            <a:spLocks noChangeArrowheads="1"/>
          </p:cNvSpPr>
          <p:nvPr/>
        </p:nvSpPr>
        <p:spPr bwMode="auto">
          <a:xfrm>
            <a:off x="5257800" y="5410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0" name="Oval 28"/>
          <p:cNvSpPr>
            <a:spLocks noChangeArrowheads="1"/>
          </p:cNvSpPr>
          <p:nvPr/>
        </p:nvSpPr>
        <p:spPr bwMode="auto">
          <a:xfrm>
            <a:off x="8915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1" name="Oval 29"/>
          <p:cNvSpPr>
            <a:spLocks noChangeArrowheads="1"/>
          </p:cNvSpPr>
          <p:nvPr/>
        </p:nvSpPr>
        <p:spPr bwMode="auto">
          <a:xfrm>
            <a:off x="9525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2" name="Oval 30"/>
          <p:cNvSpPr>
            <a:spLocks noChangeArrowheads="1"/>
          </p:cNvSpPr>
          <p:nvPr/>
        </p:nvSpPr>
        <p:spPr bwMode="auto">
          <a:xfrm>
            <a:off x="89154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3" name="Oval 31"/>
          <p:cNvSpPr>
            <a:spLocks noChangeArrowheads="1"/>
          </p:cNvSpPr>
          <p:nvPr/>
        </p:nvSpPr>
        <p:spPr bwMode="auto">
          <a:xfrm>
            <a:off x="9601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4" name="Oval 32"/>
          <p:cNvSpPr>
            <a:spLocks noChangeArrowheads="1"/>
          </p:cNvSpPr>
          <p:nvPr/>
        </p:nvSpPr>
        <p:spPr bwMode="auto">
          <a:xfrm>
            <a:off x="9067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395" name="Line 33"/>
          <p:cNvSpPr>
            <a:spLocks noChangeShapeType="1"/>
          </p:cNvSpPr>
          <p:nvPr/>
        </p:nvSpPr>
        <p:spPr bwMode="auto">
          <a:xfrm>
            <a:off x="5410200" y="4343400"/>
            <a:ext cx="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96" name="Line 34"/>
          <p:cNvSpPr>
            <a:spLocks noChangeShapeType="1"/>
          </p:cNvSpPr>
          <p:nvPr/>
        </p:nvSpPr>
        <p:spPr bwMode="auto">
          <a:xfrm>
            <a:off x="5410200" y="4800600"/>
            <a:ext cx="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97" name="Line 35"/>
          <p:cNvSpPr>
            <a:spLocks noChangeShapeType="1"/>
          </p:cNvSpPr>
          <p:nvPr/>
        </p:nvSpPr>
        <p:spPr bwMode="auto">
          <a:xfrm>
            <a:off x="5410200" y="5181600"/>
            <a:ext cx="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98" name="Line 36"/>
          <p:cNvSpPr>
            <a:spLocks noChangeShapeType="1"/>
          </p:cNvSpPr>
          <p:nvPr/>
        </p:nvSpPr>
        <p:spPr bwMode="auto">
          <a:xfrm flipH="1">
            <a:off x="7162800" y="42672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399" name="Line 37"/>
          <p:cNvSpPr>
            <a:spLocks noChangeShapeType="1"/>
          </p:cNvSpPr>
          <p:nvPr/>
        </p:nvSpPr>
        <p:spPr bwMode="auto">
          <a:xfrm>
            <a:off x="7543800" y="4191000"/>
            <a:ext cx="152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0" name="Line 38"/>
          <p:cNvSpPr>
            <a:spLocks noChangeShapeType="1"/>
          </p:cNvSpPr>
          <p:nvPr/>
        </p:nvSpPr>
        <p:spPr bwMode="auto">
          <a:xfrm flipH="1">
            <a:off x="7010400" y="46482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1" name="Line 39"/>
          <p:cNvSpPr>
            <a:spLocks noChangeShapeType="1"/>
          </p:cNvSpPr>
          <p:nvPr/>
        </p:nvSpPr>
        <p:spPr bwMode="auto">
          <a:xfrm>
            <a:off x="7239000" y="46482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2" name="Line 40"/>
          <p:cNvSpPr>
            <a:spLocks noChangeShapeType="1"/>
          </p:cNvSpPr>
          <p:nvPr/>
        </p:nvSpPr>
        <p:spPr bwMode="auto">
          <a:xfrm>
            <a:off x="9067800" y="43434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3" name="Line 41"/>
          <p:cNvSpPr>
            <a:spLocks noChangeShapeType="1"/>
          </p:cNvSpPr>
          <p:nvPr/>
        </p:nvSpPr>
        <p:spPr bwMode="auto">
          <a:xfrm>
            <a:off x="9144000" y="4191000"/>
            <a:ext cx="38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4" name="Line 42"/>
          <p:cNvSpPr>
            <a:spLocks noChangeShapeType="1"/>
          </p:cNvSpPr>
          <p:nvPr/>
        </p:nvSpPr>
        <p:spPr bwMode="auto">
          <a:xfrm flipH="1">
            <a:off x="9144000" y="4572000"/>
            <a:ext cx="4572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5" name="Line 43"/>
          <p:cNvSpPr>
            <a:spLocks noChangeShapeType="1"/>
          </p:cNvSpPr>
          <p:nvPr/>
        </p:nvSpPr>
        <p:spPr bwMode="auto">
          <a:xfrm flipH="1">
            <a:off x="9220200" y="4572000"/>
            <a:ext cx="381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6" name="Line 44"/>
          <p:cNvSpPr>
            <a:spLocks noChangeShapeType="1"/>
          </p:cNvSpPr>
          <p:nvPr/>
        </p:nvSpPr>
        <p:spPr bwMode="auto">
          <a:xfrm flipH="1">
            <a:off x="9296400" y="51054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7" name="Line 45"/>
          <p:cNvSpPr>
            <a:spLocks noChangeShapeType="1"/>
          </p:cNvSpPr>
          <p:nvPr/>
        </p:nvSpPr>
        <p:spPr bwMode="auto">
          <a:xfrm>
            <a:off x="9067800" y="4876800"/>
            <a:ext cx="76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15408" name="Oval 46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409" name="Oval 47"/>
          <p:cNvSpPr>
            <a:spLocks noChangeArrowheads="1"/>
          </p:cNvSpPr>
          <p:nvPr/>
        </p:nvSpPr>
        <p:spPr bwMode="auto">
          <a:xfrm>
            <a:off x="38862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410" name="Oval 48"/>
          <p:cNvSpPr>
            <a:spLocks noChangeArrowheads="1"/>
          </p:cNvSpPr>
          <p:nvPr/>
        </p:nvSpPr>
        <p:spPr bwMode="auto">
          <a:xfrm>
            <a:off x="35814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  <p:sp>
        <p:nvSpPr>
          <p:cNvPr id="15411" name="Oval 49"/>
          <p:cNvSpPr>
            <a:spLocks noChangeArrowheads="1"/>
          </p:cNvSpPr>
          <p:nvPr/>
        </p:nvSpPr>
        <p:spPr bwMode="auto">
          <a:xfrm>
            <a:off x="33528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9639300" cy="4851018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Order of elements does not matter. Only that they are members of the same set ({1,3,4} is identical to {1,4,3}).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Can be implemented using </a:t>
            </a:r>
            <a:r>
              <a:rPr lang="en-US" sz="2800" b="1" dirty="0">
                <a:solidFill>
                  <a:srgbClr val="0000FF"/>
                </a:solidFill>
              </a:rPr>
              <a:t>arrays or linked lists.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Used in problems seeking: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packaging</a:t>
            </a: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B5A93-F79E-4F04-AD10-BB4813FD4A8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7354-B7EB-426F-99F4-27392008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2362200"/>
            <a:ext cx="2286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436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Linear Structures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921695" y="1579743"/>
            <a:ext cx="11270305" cy="4521834"/>
          </a:xfrm>
          <a:noFill/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100" b="1" dirty="0"/>
              <a:t>Sequential, one-to-one relationship.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100" b="1" dirty="0"/>
              <a:t>	Examples: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100" b="1" dirty="0"/>
              <a:t>	</a:t>
            </a:r>
            <a:r>
              <a:rPr lang="en-US" sz="3100" b="1" dirty="0">
                <a:solidFill>
                  <a:srgbClr val="0000FF"/>
                </a:solidFill>
              </a:rPr>
              <a:t>Tables, Stacks, Queues, Strings and Permutations</a:t>
            </a:r>
            <a:r>
              <a:rPr lang="en-US" sz="3100" b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600" b="1" dirty="0"/>
          </a:p>
          <a:p>
            <a:pPr eaLnBrk="1" hangingPunct="1">
              <a:lnSpc>
                <a:spcPct val="80000"/>
              </a:lnSpc>
            </a:pPr>
            <a:endParaRPr lang="en-US" sz="2600" b="1" dirty="0"/>
          </a:p>
          <a:p>
            <a:pPr eaLnBrk="1" hangingPunct="1">
              <a:lnSpc>
                <a:spcPct val="80000"/>
              </a:lnSpc>
            </a:pPr>
            <a:endParaRPr lang="en-US" sz="2600" b="1" dirty="0"/>
          </a:p>
          <a:p>
            <a:pPr eaLnBrk="1" hangingPunct="1">
              <a:lnSpc>
                <a:spcPct val="80000"/>
              </a:lnSpc>
            </a:pPr>
            <a:endParaRPr lang="en-US" sz="2600" b="1" dirty="0"/>
          </a:p>
          <a:p>
            <a:pPr eaLnBrk="1" hangingPunct="1">
              <a:lnSpc>
                <a:spcPct val="80000"/>
              </a:lnSpc>
            </a:pPr>
            <a:r>
              <a:rPr lang="en-US" sz="3100" b="1" dirty="0"/>
              <a:t>Can be implemented using </a:t>
            </a:r>
            <a:r>
              <a:rPr lang="en-US" sz="3100" b="1" dirty="0">
                <a:solidFill>
                  <a:srgbClr val="0000FF"/>
                </a:solidFill>
              </a:rPr>
              <a:t>arrays and linked lists</a:t>
            </a:r>
            <a:r>
              <a:rPr lang="en-US" sz="3100" b="1" dirty="0"/>
              <a:t> (structs and pointers).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b="1" dirty="0"/>
              <a:t>Used in problems dealing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100" b="1" dirty="0">
                <a:solidFill>
                  <a:srgbClr val="0000FF"/>
                </a:solidFill>
              </a:rPr>
              <a:t>Searching, Sorting, stacking, waiting lines.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100" b="1" dirty="0">
                <a:solidFill>
                  <a:srgbClr val="0000FF"/>
                </a:solidFill>
              </a:rPr>
              <a:t>Text processing, character sequences,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100" b="1" dirty="0">
                <a:solidFill>
                  <a:srgbClr val="0000FF"/>
                </a:solidFill>
              </a:rPr>
              <a:t>Arrangements, ordering, tours, sequences.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	</a:t>
            </a:r>
            <a:endParaRPr lang="en-GB" sz="2400" b="1" dirty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A37C5-4E28-4AED-9AC1-F2DE1B1B730E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11" descr="Array flowers.jpg">
            <a:extLst>
              <a:ext uri="{FF2B5EF4-FFF2-40B4-BE49-F238E27FC236}">
                <a16:creationId xmlns:a16="http://schemas.microsoft.com/office/drawing/2014/main" id="{1D9F5FC9-5D0C-4D1F-8275-D421DED8B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1" y="1686307"/>
            <a:ext cx="3657600" cy="167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244" y="581984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Trees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970462" y="1447800"/>
            <a:ext cx="10904546" cy="4355592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Non-Linear, hierarchical one-to-many.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Examples: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0000FF"/>
                </a:solidFill>
              </a:rPr>
              <a:t>Binary Trees, Binary Search Trees (BST)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Can be implemented using </a:t>
            </a:r>
            <a:r>
              <a:rPr lang="en-US" sz="2800" b="1" dirty="0">
                <a:solidFill>
                  <a:srgbClr val="0000FF"/>
                </a:solidFill>
              </a:rPr>
              <a:t>arrays, </a:t>
            </a:r>
            <a:r>
              <a:rPr lang="en-US" sz="2800" b="1" dirty="0" err="1">
                <a:solidFill>
                  <a:srgbClr val="0000FF"/>
                </a:solidFill>
              </a:rPr>
              <a:t>structs</a:t>
            </a:r>
            <a:r>
              <a:rPr lang="en-US" sz="2800" b="1" dirty="0">
                <a:solidFill>
                  <a:srgbClr val="0000FF"/>
                </a:solidFill>
              </a:rPr>
              <a:t> and pointers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Used in problems dealing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Searching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Hierarchy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Ancestor/descendant relationship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Classification</a:t>
            </a:r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78F013-D30F-4CB6-9BBB-AFED3BC7E96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 descr="trees2.jpg">
            <a:extLst>
              <a:ext uri="{FF2B5EF4-FFF2-40B4-BE49-F238E27FC236}">
                <a16:creationId xmlns:a16="http://schemas.microsoft.com/office/drawing/2014/main" id="{C8747296-68DD-41E8-BAD9-6F9235200B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2677" y="3290276"/>
            <a:ext cx="3009900" cy="33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748" y="659315"/>
            <a:ext cx="7772400" cy="76714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Graphs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1207008" y="1426464"/>
            <a:ext cx="10594848" cy="466953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Non-Linear, many-to-many.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Can be implemented using </a:t>
            </a:r>
            <a:r>
              <a:rPr lang="en-US" sz="3200" b="1" dirty="0">
                <a:solidFill>
                  <a:srgbClr val="0000FF"/>
                </a:solidFill>
              </a:rPr>
              <a:t>arrays or linked lists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Used to model a variety of problems dealing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Circuits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Relationship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Paths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F17F2-1169-45A4-BD06-30B62DDF15E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 descr="graphs.jpg">
            <a:extLst>
              <a:ext uri="{FF2B5EF4-FFF2-40B4-BE49-F238E27FC236}">
                <a16:creationId xmlns:a16="http://schemas.microsoft.com/office/drawing/2014/main" id="{99F05F55-B6D6-44D9-993D-E704BA7200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8" y="3026961"/>
            <a:ext cx="4319955" cy="2789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8001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4. Another Classification of Abstract Structures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752600"/>
            <a:ext cx="7543800" cy="4343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According to their functions				Special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04716-66F6-4493-B197-BB9C2882E23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2971800" y="2438400"/>
            <a:ext cx="838200" cy="3505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vert="eaVert" wrap="none" anchor="ctr">
            <a:flatTx/>
          </a:bodyPr>
          <a:lstStyle/>
          <a:p>
            <a:pPr>
              <a:buNone/>
            </a:pPr>
            <a:r>
              <a:rPr lang="en-US" sz="2400" b="1"/>
              <a:t>Abstract Structures</a:t>
            </a:r>
            <a:endParaRPr lang="en-GB" sz="2400" b="1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4267200" y="25146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l">
              <a:buNone/>
            </a:pPr>
            <a:endParaRPr lang="en-US" sz="2400" b="1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4267200" y="32766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l">
              <a:buNone/>
            </a:pPr>
            <a:endParaRPr lang="en-US" sz="2400" b="1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886200" y="2743200"/>
            <a:ext cx="381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267200" y="2514601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/>
              <a:t>Containers</a:t>
            </a:r>
            <a:endParaRPr lang="en-GB" sz="2400" b="1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029201" y="350520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endParaRPr lang="en-US" sz="2400"/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267200" y="3276601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/>
              <a:t>Dictionaries</a:t>
            </a:r>
            <a:endParaRPr lang="en-GB" sz="2400" b="1"/>
          </a:p>
        </p:txBody>
      </p:sp>
      <p:sp>
        <p:nvSpPr>
          <p:cNvPr id="20493" name="Rectangle 50"/>
          <p:cNvSpPr>
            <a:spLocks noChangeArrowheads="1"/>
          </p:cNvSpPr>
          <p:nvPr/>
        </p:nvSpPr>
        <p:spPr bwMode="auto">
          <a:xfrm>
            <a:off x="4267200" y="4038600"/>
            <a:ext cx="2743200" cy="3810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Priority Queues</a:t>
            </a:r>
          </a:p>
        </p:txBody>
      </p:sp>
      <p:sp>
        <p:nvSpPr>
          <p:cNvPr id="20494" name="Rectangle 51"/>
          <p:cNvSpPr>
            <a:spLocks noChangeArrowheads="1"/>
          </p:cNvSpPr>
          <p:nvPr/>
        </p:nvSpPr>
        <p:spPr bwMode="auto">
          <a:xfrm>
            <a:off x="4191000" y="4648200"/>
            <a:ext cx="2819400" cy="3810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Disjoint Sets</a:t>
            </a:r>
          </a:p>
        </p:txBody>
      </p:sp>
      <p:sp>
        <p:nvSpPr>
          <p:cNvPr id="20495" name="Rectangle 52"/>
          <p:cNvSpPr>
            <a:spLocks noChangeArrowheads="1"/>
          </p:cNvSpPr>
          <p:nvPr/>
        </p:nvSpPr>
        <p:spPr bwMode="auto">
          <a:xfrm>
            <a:off x="4191000" y="5334000"/>
            <a:ext cx="2819400" cy="457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Graphs</a:t>
            </a:r>
          </a:p>
        </p:txBody>
      </p:sp>
      <p:sp>
        <p:nvSpPr>
          <p:cNvPr id="20496" name="Line 53"/>
          <p:cNvSpPr>
            <a:spLocks noChangeShapeType="1"/>
          </p:cNvSpPr>
          <p:nvPr/>
        </p:nvSpPr>
        <p:spPr bwMode="auto">
          <a:xfrm>
            <a:off x="3886200" y="3505200"/>
            <a:ext cx="381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20497" name="Line 54"/>
          <p:cNvSpPr>
            <a:spLocks noChangeShapeType="1"/>
          </p:cNvSpPr>
          <p:nvPr/>
        </p:nvSpPr>
        <p:spPr bwMode="auto">
          <a:xfrm>
            <a:off x="3886200" y="4191000"/>
            <a:ext cx="381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20498" name="Line 55"/>
          <p:cNvSpPr>
            <a:spLocks noChangeShapeType="1"/>
          </p:cNvSpPr>
          <p:nvPr/>
        </p:nvSpPr>
        <p:spPr bwMode="auto">
          <a:xfrm>
            <a:off x="3810000" y="4876800"/>
            <a:ext cx="381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20499" name="Line 56"/>
          <p:cNvSpPr>
            <a:spLocks noChangeShapeType="1"/>
          </p:cNvSpPr>
          <p:nvPr/>
        </p:nvSpPr>
        <p:spPr bwMode="auto">
          <a:xfrm>
            <a:off x="3810000" y="5562600"/>
            <a:ext cx="381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buNone/>
            </a:pPr>
            <a:endParaRPr lang="en-US" sz="2400"/>
          </a:p>
        </p:txBody>
      </p:sp>
      <p:sp>
        <p:nvSpPr>
          <p:cNvPr id="20500" name="Rectangle 57"/>
          <p:cNvSpPr>
            <a:spLocks noChangeArrowheads="1"/>
          </p:cNvSpPr>
          <p:nvPr/>
        </p:nvSpPr>
        <p:spPr bwMode="auto">
          <a:xfrm>
            <a:off x="7391400" y="25146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Strings</a:t>
            </a:r>
          </a:p>
        </p:txBody>
      </p:sp>
      <p:sp>
        <p:nvSpPr>
          <p:cNvPr id="20501" name="Rectangle 58"/>
          <p:cNvSpPr>
            <a:spLocks noChangeArrowheads="1"/>
          </p:cNvSpPr>
          <p:nvPr/>
        </p:nvSpPr>
        <p:spPr bwMode="auto">
          <a:xfrm>
            <a:off x="7391400" y="32766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400" b="1"/>
              <a:t>Geometric 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Containers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9242121" cy="3962400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Permit storage and retrieval of data items independent of content (</a:t>
            </a:r>
            <a:r>
              <a:rPr lang="en-US" sz="2800" u="sng" dirty="0"/>
              <a:t>access by location only</a:t>
            </a:r>
            <a:r>
              <a:rPr lang="en-US" sz="2800" dirty="0"/>
              <a:t>).</a:t>
            </a:r>
          </a:p>
          <a:p>
            <a:pPr eaLnBrk="1" hangingPunct="1"/>
            <a:r>
              <a:rPr lang="en-US" sz="2800" dirty="0"/>
              <a:t>Support two basic operations: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Put (</a:t>
            </a:r>
            <a:r>
              <a:rPr lang="en-US" sz="2800" b="1" dirty="0" err="1">
                <a:solidFill>
                  <a:srgbClr val="0000FF"/>
                </a:solidFill>
              </a:rPr>
              <a:t>x,C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Insert item x in container C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Get (C):</a:t>
            </a:r>
            <a:r>
              <a:rPr lang="en-US" sz="2800" dirty="0"/>
              <a:t> Retrieve next item from C.</a:t>
            </a:r>
          </a:p>
          <a:p>
            <a:pPr eaLnBrk="1" hangingPunct="1"/>
            <a:endParaRPr lang="en-US" sz="2000" dirty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C1147-5D47-41E6-9F38-1B82B4F41AF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Containers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1420178" y="1506658"/>
            <a:ext cx="10485120" cy="46291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Examples:</a:t>
            </a:r>
          </a:p>
          <a:p>
            <a:pPr lvl="1" eaLnBrk="1" hangingPunct="1"/>
            <a:r>
              <a:rPr lang="en-US" sz="2600" b="1" dirty="0">
                <a:solidFill>
                  <a:srgbClr val="0000FF"/>
                </a:solidFill>
              </a:rPr>
              <a:t>Stacks:</a:t>
            </a:r>
            <a:r>
              <a:rPr lang="en-US" sz="2600" dirty="0"/>
              <a:t> Last-In-First-Out (LIFO) structures</a:t>
            </a:r>
          </a:p>
          <a:p>
            <a:pPr lvl="1" eaLnBrk="1" hangingPunct="1"/>
            <a:r>
              <a:rPr lang="en-US" sz="2600" b="1" dirty="0">
                <a:solidFill>
                  <a:srgbClr val="0000FF"/>
                </a:solidFill>
              </a:rPr>
              <a:t>Queues:</a:t>
            </a:r>
            <a:r>
              <a:rPr lang="en-US" sz="2600" dirty="0"/>
              <a:t> First-In-First-Out (FIFO) structures</a:t>
            </a:r>
          </a:p>
          <a:p>
            <a:pPr lvl="1" eaLnBrk="1" hangingPunct="1"/>
            <a:r>
              <a:rPr lang="en-US" sz="2600" b="1" dirty="0">
                <a:solidFill>
                  <a:srgbClr val="0000FF"/>
                </a:solidFill>
              </a:rPr>
              <a:t>Tables:</a:t>
            </a:r>
            <a:r>
              <a:rPr lang="en-US" sz="2600" dirty="0"/>
              <a:t> Retrieval by position.</a:t>
            </a:r>
          </a:p>
          <a:p>
            <a:pPr eaLnBrk="1" hangingPunct="1"/>
            <a:endParaRPr lang="en-US" sz="2000" dirty="0"/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488C6-F19C-4A58-86FF-9B07D6D734E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2534" name="Picture 5" descr="st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178" y="1685192"/>
            <a:ext cx="19050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queue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779" y="1685192"/>
            <a:ext cx="31146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Tables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0378" y="1685191"/>
            <a:ext cx="2133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Dictionaries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828800"/>
            <a:ext cx="9242121" cy="42672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form of container that permits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/>
              <a:t>	</a:t>
            </a:r>
            <a:r>
              <a:rPr lang="en-US" sz="2800" b="1" u="sng" dirty="0"/>
              <a:t>access 	by content</a:t>
            </a:r>
            <a:r>
              <a:rPr lang="en-US" sz="2800" b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Support the following main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	operations: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Insert (</a:t>
            </a:r>
            <a:r>
              <a:rPr lang="en-US" sz="2800" b="1" dirty="0" err="1">
                <a:solidFill>
                  <a:srgbClr val="0000FF"/>
                </a:solidFill>
              </a:rPr>
              <a:t>D,x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Insert item x in dictionary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Delete (</a:t>
            </a:r>
            <a:r>
              <a:rPr lang="en-US" sz="2800" b="1" dirty="0" err="1">
                <a:solidFill>
                  <a:srgbClr val="0000FF"/>
                </a:solidFill>
              </a:rPr>
              <a:t>D,x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Delete item x from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Search (</a:t>
            </a:r>
            <a:r>
              <a:rPr lang="en-US" sz="2800" b="1" dirty="0" err="1">
                <a:solidFill>
                  <a:srgbClr val="0000FF"/>
                </a:solidFill>
              </a:rPr>
              <a:t>D,k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search for key k in D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137A2-DD90-40B8-967F-15D8407F9D2E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3558" name="Picture 5" descr="Dictionar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18288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103434"/>
            <a:ext cx="6696075" cy="106826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C193213-742B-4181-8DC2-E36666EDD915}" type="slidenum">
              <a:rPr lang="en-GB">
                <a:latin typeface="Century Gothic" panose="020B0502020202020204"/>
              </a:rPr>
              <a:pPr defTabSz="342900">
                <a:defRPr/>
              </a:pPr>
              <a:t>2</a:t>
            </a:fld>
            <a:endParaRPr lang="en-GB">
              <a:latin typeface="Century Gothic" panose="020B0502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3492" y="1287797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Data Modeling</a:t>
            </a:r>
            <a:endParaRPr lang="en-US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BEBF1-F192-4340-94CB-64CFD2F4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t>Prof. Amr Goneid, AUC</a:t>
            </a: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9E689-537B-424D-A26F-F827457B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93" y="2182484"/>
            <a:ext cx="6846489" cy="357208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996C5C-397C-4078-B82C-49CD06EA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493" y="2182484"/>
            <a:ext cx="6846489" cy="35720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61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Dictionaries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194816" y="1487424"/>
            <a:ext cx="10607040" cy="4608576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Unsorted arrays and Linked Lists:</a:t>
            </a:r>
            <a:r>
              <a:rPr lang="en-US" sz="2400" b="1" dirty="0"/>
              <a:t> </a:t>
            </a:r>
            <a:r>
              <a:rPr lang="en-US" sz="2400" dirty="0"/>
              <a:t>permit linear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Sorted arrays:</a:t>
            </a:r>
            <a:r>
              <a:rPr lang="en-US" sz="2400" b="1" dirty="0"/>
              <a:t> </a:t>
            </a:r>
            <a:r>
              <a:rPr lang="en-US" sz="2400" dirty="0"/>
              <a:t>permit Binary search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Ordered Lists:</a:t>
            </a:r>
            <a:r>
              <a:rPr lang="en-US" sz="2400" b="1" dirty="0"/>
              <a:t> </a:t>
            </a:r>
            <a:r>
              <a:rPr lang="en-US" sz="2400" dirty="0"/>
              <a:t>permit linear search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Binary Search Trees (BST):</a:t>
            </a:r>
            <a:r>
              <a:rPr lang="en-US" sz="2400" dirty="0"/>
              <a:t> fast support of all dictionary operations.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Hash Tables:</a:t>
            </a:r>
            <a:r>
              <a:rPr lang="en-US" sz="2400" dirty="0"/>
              <a:t> Fast retrieval by hashing key to a position.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DBB3E-8DE7-4B46-A0E5-3E1AB5FC4C1C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24582" name="Picture 6" descr="array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144" y="1523816"/>
            <a:ext cx="17256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Linked List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956" y="1523816"/>
            <a:ext cx="1785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rees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756" y="1447617"/>
            <a:ext cx="1905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lis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1156" y="1447616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Priority Queues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1311578" y="1377696"/>
            <a:ext cx="10587813" cy="4718304"/>
          </a:xfrm>
          <a:noFill/>
        </p:spPr>
        <p:txBody>
          <a:bodyPr>
            <a:normAutofit/>
          </a:bodyPr>
          <a:lstStyle/>
          <a:p>
            <a:pPr eaLnBrk="1" hangingPunct="1"/>
            <a:endParaRPr lang="en-US" sz="2400" dirty="0"/>
          </a:p>
          <a:p>
            <a:r>
              <a:rPr lang="en-US" sz="2800" dirty="0"/>
              <a:t>Allow processing items according to </a:t>
            </a:r>
          </a:p>
          <a:p>
            <a:pPr marL="0" indent="0">
              <a:buNone/>
            </a:pPr>
            <a:r>
              <a:rPr lang="en-US" sz="2800" dirty="0"/>
              <a:t>	a certain order (Priority)</a:t>
            </a:r>
          </a:p>
          <a:p>
            <a:r>
              <a:rPr lang="en-US" sz="2800" dirty="0"/>
              <a:t>Support the following main operations: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Insert (</a:t>
            </a:r>
            <a:r>
              <a:rPr lang="en-US" sz="2400" b="1" dirty="0" err="1">
                <a:solidFill>
                  <a:srgbClr val="0000FF"/>
                </a:solidFill>
              </a:rPr>
              <a:t>Q,x</a:t>
            </a:r>
            <a:r>
              <a:rPr lang="en-US" sz="2400" b="1" dirty="0">
                <a:solidFill>
                  <a:srgbClr val="0000FF"/>
                </a:solidFill>
              </a:rPr>
              <a:t>):</a:t>
            </a:r>
            <a:r>
              <a:rPr lang="en-US" sz="2400" dirty="0"/>
              <a:t> Insert item x in priority queue Q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Remove (Q):</a:t>
            </a:r>
            <a:r>
              <a:rPr lang="en-US" sz="2400" dirty="0"/>
              <a:t> Return and remove item with Highest/Lowest Priority</a:t>
            </a:r>
          </a:p>
          <a:p>
            <a:pPr eaLnBrk="1" hangingPunct="1"/>
            <a:r>
              <a:rPr lang="en-US" sz="2400" dirty="0"/>
              <a:t>Examples:</a:t>
            </a:r>
          </a:p>
          <a:p>
            <a:pPr lvl="1" eaLnBrk="1" hangingPunct="1"/>
            <a:r>
              <a:rPr lang="en-US" sz="2400" b="1" dirty="0">
                <a:solidFill>
                  <a:srgbClr val="0000FF"/>
                </a:solidFill>
              </a:rPr>
              <a:t>Heaps and Partially Ordered Trees (POT)</a:t>
            </a:r>
          </a:p>
          <a:p>
            <a:pPr lvl="1" eaLnBrk="1" hangingPunct="1"/>
            <a:r>
              <a:rPr lang="en-US" sz="2400" b="1" dirty="0">
                <a:solidFill>
                  <a:srgbClr val="0000FF"/>
                </a:solidFill>
              </a:rPr>
              <a:t>Major DS in </a:t>
            </a:r>
            <a:r>
              <a:rPr lang="en-US" sz="2400" b="1" dirty="0" err="1">
                <a:solidFill>
                  <a:srgbClr val="0000FF"/>
                </a:solidFill>
              </a:rPr>
              <a:t>HeapSort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51342-B812-4CDF-B4CF-73A7FDCE8B2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6630" name="Picture 5" descr="heap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075" y="1377696"/>
            <a:ext cx="2909316" cy="16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Disjoint Sets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511808"/>
            <a:ext cx="10575621" cy="4584192"/>
          </a:xfrm>
          <a:noFill/>
        </p:spPr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2800" b="1" dirty="0"/>
              <a:t>Disjoint sets are collections of elements with no common elements between the sets.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2800" b="1" dirty="0"/>
              <a:t>A set can be identified by a </a:t>
            </a:r>
            <a:r>
              <a:rPr lang="en-US" sz="2800" b="1" i="1" dirty="0">
                <a:solidFill>
                  <a:srgbClr val="FF3300"/>
                </a:solidFill>
              </a:rPr>
              <a:t>parent</a:t>
            </a:r>
            <a:r>
              <a:rPr lang="en-US" sz="2800" b="1" i="1" dirty="0"/>
              <a:t> </a:t>
            </a:r>
            <a:r>
              <a:rPr lang="en-US" sz="2800" b="1" dirty="0"/>
              <a:t>node and </a:t>
            </a:r>
            <a:r>
              <a:rPr lang="en-US" sz="2800" b="1" i="1" dirty="0">
                <a:solidFill>
                  <a:srgbClr val="FF3300"/>
                </a:solidFill>
              </a:rPr>
              <a:t>children</a:t>
            </a:r>
            <a:r>
              <a:rPr lang="en-US" sz="2800" b="1" dirty="0"/>
              <a:t> nodes.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endParaRPr lang="en-US" sz="2000" b="1" i="1" dirty="0">
              <a:solidFill>
                <a:srgbClr val="FF3300"/>
              </a:solidFill>
            </a:endParaRP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C63AC-1D91-4401-94A9-0EB2B4D49CAF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7654" name="Picture 5" descr="DisjointSe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489" y="3429000"/>
            <a:ext cx="5257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Disjoint Sets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9242121" cy="3962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Support the following main operations: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Find (</a:t>
            </a:r>
            <a:r>
              <a:rPr lang="en-US" sz="2800" b="1" dirty="0" err="1">
                <a:solidFill>
                  <a:srgbClr val="0000FF"/>
                </a:solidFill>
              </a:rPr>
              <a:t>i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Find Parent (set) containing node (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Union (</a:t>
            </a:r>
            <a:r>
              <a:rPr lang="en-US" sz="2800" b="1" dirty="0" err="1">
                <a:solidFill>
                  <a:srgbClr val="0000FF"/>
                </a:solidFill>
              </a:rPr>
              <a:t>i,j</a:t>
            </a:r>
            <a:r>
              <a:rPr lang="en-US" sz="2800" b="1" dirty="0">
                <a:solidFill>
                  <a:srgbClr val="0000FF"/>
                </a:solidFill>
              </a:rPr>
              <a:t>):</a:t>
            </a:r>
            <a:r>
              <a:rPr lang="en-US" sz="2800" dirty="0"/>
              <a:t> make set (</a:t>
            </a:r>
            <a:r>
              <a:rPr lang="en-US" sz="2800" dirty="0" err="1"/>
              <a:t>i</a:t>
            </a:r>
            <a:r>
              <a:rPr lang="en-US" sz="2800" dirty="0"/>
              <a:t>) the child of set (j)</a:t>
            </a:r>
          </a:p>
          <a:p>
            <a:pPr eaLnBrk="1" hangingPunct="1"/>
            <a:r>
              <a:rPr lang="en-US" sz="2800" dirty="0"/>
              <a:t>Examples: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Representation of disjoint collections of data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Representation of Trees, Forests and Graphs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C70FF-6901-41A5-945E-5B4F7EBA2E4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752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Graphs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1609344" y="2133600"/>
            <a:ext cx="8944356" cy="3962400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Can be used to represent any relationship and a wide variety of structures.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D5795-B744-4F7C-888A-ED364D96F5DD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6" descr="2000px-Graph_betweenness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5752" y="2093792"/>
            <a:ext cx="52959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Graphs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676400"/>
            <a:ext cx="9242121" cy="4419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Well-known graph algorithms are the basis for many applications. Examples of such algorithms are: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Minimum Spanning Trees</a:t>
            </a:r>
            <a:endParaRPr lang="en-US" sz="28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Graph traversal (Depth-First and Breadth-First)</a:t>
            </a:r>
          </a:p>
          <a:p>
            <a:pPr lvl="1" eaLnBrk="1" hangingPunct="1"/>
            <a:r>
              <a:rPr lang="en-US" sz="2800" b="1" dirty="0">
                <a:solidFill>
                  <a:srgbClr val="0000FF"/>
                </a:solidFill>
              </a:rPr>
              <a:t>Shortest Path Algorithms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481438-8401-4D61-B07E-159EF4DBAE9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098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5. Special Data Structures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1072896" y="1828800"/>
            <a:ext cx="9480804" cy="44958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r>
              <a:rPr lang="en-US" sz="2800" b="1" u="sng" dirty="0"/>
              <a:t>Strings:</a:t>
            </a:r>
            <a:r>
              <a:rPr lang="en-US" sz="2800" u="sng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Typically represented as arrays of characters. Various operations support pattern matching and string editing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438EE-C1C1-4A61-9A91-49F5B8AD6187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1750" name="Picture 5" descr="string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556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Special Data Structures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1311578" y="2036064"/>
            <a:ext cx="10575621" cy="3962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</a:pPr>
            <a:r>
              <a:rPr lang="en-US" sz="2800" b="1" u="sng" dirty="0"/>
              <a:t>Geometric Data Structures: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Represent collections of data points and regions. Data points can represent segments. Segments can represent polygons that can represent regions. 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70E41-389A-45C3-A189-10561030172A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32774" name="Straight Connector 6"/>
          <p:cNvCxnSpPr>
            <a:cxnSpLocks noChangeShapeType="1"/>
          </p:cNvCxnSpPr>
          <p:nvPr/>
        </p:nvCxnSpPr>
        <p:spPr bwMode="auto">
          <a:xfrm>
            <a:off x="3124200" y="2438400"/>
            <a:ext cx="762000" cy="914400"/>
          </a:xfrm>
          <a:prstGeom prst="lin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495800" y="2514600"/>
            <a:ext cx="1066800" cy="990600"/>
          </a:xfrm>
          <a:prstGeom prst="rect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6248400" y="2590800"/>
            <a:ext cx="914400" cy="914400"/>
          </a:xfrm>
          <a:prstGeom prst="ellipse">
            <a:avLst/>
          </a:prstGeom>
          <a:solidFill>
            <a:srgbClr val="0066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7807325" y="2555875"/>
            <a:ext cx="1454150" cy="1060450"/>
          </a:xfrm>
          <a:custGeom>
            <a:avLst/>
            <a:gdLst>
              <a:gd name="T0" fmla="*/ 621323 w 1453662"/>
              <a:gd name="T1" fmla="*/ 363415 h 1060608"/>
              <a:gd name="T2" fmla="*/ 1160585 w 1453662"/>
              <a:gd name="T3" fmla="*/ 117231 h 1060608"/>
              <a:gd name="T4" fmla="*/ 1277816 w 1453662"/>
              <a:gd name="T5" fmla="*/ 293077 h 1060608"/>
              <a:gd name="T6" fmla="*/ 1324708 w 1453662"/>
              <a:gd name="T7" fmla="*/ 386861 h 1060608"/>
              <a:gd name="T8" fmla="*/ 1336431 w 1453662"/>
              <a:gd name="T9" fmla="*/ 422031 h 1060608"/>
              <a:gd name="T10" fmla="*/ 1371600 w 1453662"/>
              <a:gd name="T11" fmla="*/ 468923 h 1060608"/>
              <a:gd name="T12" fmla="*/ 1395046 w 1453662"/>
              <a:gd name="T13" fmla="*/ 504092 h 1060608"/>
              <a:gd name="T14" fmla="*/ 1441939 w 1453662"/>
              <a:gd name="T15" fmla="*/ 539261 h 1060608"/>
              <a:gd name="T16" fmla="*/ 1453662 w 1453662"/>
              <a:gd name="T17" fmla="*/ 586154 h 1060608"/>
              <a:gd name="T18" fmla="*/ 1418493 w 1453662"/>
              <a:gd name="T19" fmla="*/ 691661 h 1060608"/>
              <a:gd name="T20" fmla="*/ 1406769 w 1453662"/>
              <a:gd name="T21" fmla="*/ 726831 h 1060608"/>
              <a:gd name="T22" fmla="*/ 1359877 w 1453662"/>
              <a:gd name="T23" fmla="*/ 797169 h 1060608"/>
              <a:gd name="T24" fmla="*/ 1348154 w 1453662"/>
              <a:gd name="T25" fmla="*/ 867507 h 1060608"/>
              <a:gd name="T26" fmla="*/ 1301262 w 1453662"/>
              <a:gd name="T27" fmla="*/ 879231 h 1060608"/>
              <a:gd name="T28" fmla="*/ 1195754 w 1453662"/>
              <a:gd name="T29" fmla="*/ 890954 h 1060608"/>
              <a:gd name="T30" fmla="*/ 1148862 w 1453662"/>
              <a:gd name="T31" fmla="*/ 914400 h 1060608"/>
              <a:gd name="T32" fmla="*/ 1113693 w 1453662"/>
              <a:gd name="T33" fmla="*/ 926123 h 1060608"/>
              <a:gd name="T34" fmla="*/ 1019908 w 1453662"/>
              <a:gd name="T35" fmla="*/ 973015 h 1060608"/>
              <a:gd name="T36" fmla="*/ 996462 w 1453662"/>
              <a:gd name="T37" fmla="*/ 1008184 h 1060608"/>
              <a:gd name="T38" fmla="*/ 726831 w 1453662"/>
              <a:gd name="T39" fmla="*/ 1019907 h 1060608"/>
              <a:gd name="T40" fmla="*/ 656493 w 1453662"/>
              <a:gd name="T41" fmla="*/ 961292 h 1060608"/>
              <a:gd name="T42" fmla="*/ 562708 w 1453662"/>
              <a:gd name="T43" fmla="*/ 890954 h 1060608"/>
              <a:gd name="T44" fmla="*/ 492369 w 1453662"/>
              <a:gd name="T45" fmla="*/ 867507 h 1060608"/>
              <a:gd name="T46" fmla="*/ 457200 w 1453662"/>
              <a:gd name="T47" fmla="*/ 855784 h 1060608"/>
              <a:gd name="T48" fmla="*/ 175846 w 1453662"/>
              <a:gd name="T49" fmla="*/ 832338 h 1060608"/>
              <a:gd name="T50" fmla="*/ 128954 w 1453662"/>
              <a:gd name="T51" fmla="*/ 715107 h 1060608"/>
              <a:gd name="T52" fmla="*/ 93785 w 1453662"/>
              <a:gd name="T53" fmla="*/ 644769 h 1060608"/>
              <a:gd name="T54" fmla="*/ 58616 w 1453662"/>
              <a:gd name="T55" fmla="*/ 621323 h 1060608"/>
              <a:gd name="T56" fmla="*/ 35169 w 1453662"/>
              <a:gd name="T57" fmla="*/ 468923 h 1060608"/>
              <a:gd name="T58" fmla="*/ 11723 w 1453662"/>
              <a:gd name="T59" fmla="*/ 269631 h 1060608"/>
              <a:gd name="T60" fmla="*/ 0 w 1453662"/>
              <a:gd name="T61" fmla="*/ 140677 h 1060608"/>
              <a:gd name="T62" fmla="*/ 11723 w 1453662"/>
              <a:gd name="T63" fmla="*/ 105507 h 1060608"/>
              <a:gd name="T64" fmla="*/ 58616 w 1453662"/>
              <a:gd name="T65" fmla="*/ 93784 h 1060608"/>
              <a:gd name="T66" fmla="*/ 128954 w 1453662"/>
              <a:gd name="T67" fmla="*/ 70338 h 1060608"/>
              <a:gd name="T68" fmla="*/ 175846 w 1453662"/>
              <a:gd name="T69" fmla="*/ 46892 h 1060608"/>
              <a:gd name="T70" fmla="*/ 234462 w 1453662"/>
              <a:gd name="T71" fmla="*/ 35169 h 1060608"/>
              <a:gd name="T72" fmla="*/ 304800 w 1453662"/>
              <a:gd name="T73" fmla="*/ 11723 h 1060608"/>
              <a:gd name="T74" fmla="*/ 339969 w 1453662"/>
              <a:gd name="T75" fmla="*/ 0 h 1060608"/>
              <a:gd name="T76" fmla="*/ 398585 w 1453662"/>
              <a:gd name="T77" fmla="*/ 23446 h 1060608"/>
              <a:gd name="T78" fmla="*/ 422031 w 1453662"/>
              <a:gd name="T79" fmla="*/ 70338 h 1060608"/>
              <a:gd name="T80" fmla="*/ 445477 w 1453662"/>
              <a:gd name="T81" fmla="*/ 105507 h 1060608"/>
              <a:gd name="T82" fmla="*/ 457200 w 1453662"/>
              <a:gd name="T83" fmla="*/ 152400 h 1060608"/>
              <a:gd name="T84" fmla="*/ 492369 w 1453662"/>
              <a:gd name="T85" fmla="*/ 211015 h 1060608"/>
              <a:gd name="T86" fmla="*/ 515816 w 1453662"/>
              <a:gd name="T87" fmla="*/ 257907 h 1060608"/>
              <a:gd name="T88" fmla="*/ 550985 w 1453662"/>
              <a:gd name="T89" fmla="*/ 316523 h 1060608"/>
              <a:gd name="T90" fmla="*/ 574431 w 1453662"/>
              <a:gd name="T91" fmla="*/ 375138 h 1060608"/>
              <a:gd name="T92" fmla="*/ 586154 w 1453662"/>
              <a:gd name="T93" fmla="*/ 480646 h 1060608"/>
              <a:gd name="T94" fmla="*/ 621323 w 1453662"/>
              <a:gd name="T95" fmla="*/ 363415 h 10606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53662" h="1060608">
                <a:moveTo>
                  <a:pt x="621323" y="363415"/>
                </a:moveTo>
                <a:lnTo>
                  <a:pt x="1160585" y="117231"/>
                </a:lnTo>
                <a:cubicBezTo>
                  <a:pt x="1264648" y="260318"/>
                  <a:pt x="1230599" y="198645"/>
                  <a:pt x="1277816" y="293077"/>
                </a:cubicBezTo>
                <a:cubicBezTo>
                  <a:pt x="1303240" y="445619"/>
                  <a:pt x="1263014" y="309742"/>
                  <a:pt x="1324708" y="386861"/>
                </a:cubicBezTo>
                <a:cubicBezTo>
                  <a:pt x="1332428" y="396511"/>
                  <a:pt x="1330300" y="411302"/>
                  <a:pt x="1336431" y="422031"/>
                </a:cubicBezTo>
                <a:cubicBezTo>
                  <a:pt x="1346125" y="438995"/>
                  <a:pt x="1360244" y="453024"/>
                  <a:pt x="1371600" y="468923"/>
                </a:cubicBezTo>
                <a:cubicBezTo>
                  <a:pt x="1379789" y="480388"/>
                  <a:pt x="1385083" y="494129"/>
                  <a:pt x="1395046" y="504092"/>
                </a:cubicBezTo>
                <a:cubicBezTo>
                  <a:pt x="1408862" y="517908"/>
                  <a:pt x="1426308" y="527538"/>
                  <a:pt x="1441939" y="539261"/>
                </a:cubicBezTo>
                <a:cubicBezTo>
                  <a:pt x="1445847" y="554892"/>
                  <a:pt x="1453662" y="570042"/>
                  <a:pt x="1453662" y="586154"/>
                </a:cubicBezTo>
                <a:cubicBezTo>
                  <a:pt x="1453662" y="612345"/>
                  <a:pt x="1425945" y="671788"/>
                  <a:pt x="1418493" y="691661"/>
                </a:cubicBezTo>
                <a:cubicBezTo>
                  <a:pt x="1414154" y="703232"/>
                  <a:pt x="1412770" y="716029"/>
                  <a:pt x="1406769" y="726831"/>
                </a:cubicBezTo>
                <a:cubicBezTo>
                  <a:pt x="1393084" y="751463"/>
                  <a:pt x="1359877" y="797169"/>
                  <a:pt x="1359877" y="797169"/>
                </a:cubicBezTo>
                <a:cubicBezTo>
                  <a:pt x="1355969" y="820615"/>
                  <a:pt x="1361970" y="848165"/>
                  <a:pt x="1348154" y="867507"/>
                </a:cubicBezTo>
                <a:cubicBezTo>
                  <a:pt x="1338789" y="880618"/>
                  <a:pt x="1317186" y="876781"/>
                  <a:pt x="1301262" y="879231"/>
                </a:cubicBezTo>
                <a:cubicBezTo>
                  <a:pt x="1266288" y="884612"/>
                  <a:pt x="1230923" y="887046"/>
                  <a:pt x="1195754" y="890954"/>
                </a:cubicBezTo>
                <a:cubicBezTo>
                  <a:pt x="1180123" y="898769"/>
                  <a:pt x="1164925" y="907516"/>
                  <a:pt x="1148862" y="914400"/>
                </a:cubicBezTo>
                <a:cubicBezTo>
                  <a:pt x="1137504" y="919268"/>
                  <a:pt x="1124943" y="921010"/>
                  <a:pt x="1113693" y="926123"/>
                </a:cubicBezTo>
                <a:cubicBezTo>
                  <a:pt x="1081874" y="940586"/>
                  <a:pt x="1019908" y="973015"/>
                  <a:pt x="1019908" y="973015"/>
                </a:cubicBezTo>
                <a:cubicBezTo>
                  <a:pt x="1012093" y="984738"/>
                  <a:pt x="1007927" y="999995"/>
                  <a:pt x="996462" y="1008184"/>
                </a:cubicBezTo>
                <a:cubicBezTo>
                  <a:pt x="923069" y="1060608"/>
                  <a:pt x="789365" y="1023381"/>
                  <a:pt x="726831" y="1019907"/>
                </a:cubicBezTo>
                <a:cubicBezTo>
                  <a:pt x="643296" y="936372"/>
                  <a:pt x="738093" y="1026571"/>
                  <a:pt x="656493" y="961292"/>
                </a:cubicBezTo>
                <a:cubicBezTo>
                  <a:pt x="616818" y="929552"/>
                  <a:pt x="632816" y="914324"/>
                  <a:pt x="562708" y="890954"/>
                </a:cubicBezTo>
                <a:lnTo>
                  <a:pt x="492369" y="867507"/>
                </a:lnTo>
                <a:cubicBezTo>
                  <a:pt x="480646" y="863599"/>
                  <a:pt x="469514" y="856810"/>
                  <a:pt x="457200" y="855784"/>
                </a:cubicBezTo>
                <a:lnTo>
                  <a:pt x="175846" y="832338"/>
                </a:lnTo>
                <a:cubicBezTo>
                  <a:pt x="122480" y="672240"/>
                  <a:pt x="180702" y="835853"/>
                  <a:pt x="128954" y="715107"/>
                </a:cubicBezTo>
                <a:cubicBezTo>
                  <a:pt x="114652" y="681736"/>
                  <a:pt x="121946" y="672930"/>
                  <a:pt x="93785" y="644769"/>
                </a:cubicBezTo>
                <a:cubicBezTo>
                  <a:pt x="83822" y="634806"/>
                  <a:pt x="70339" y="629138"/>
                  <a:pt x="58616" y="621323"/>
                </a:cubicBezTo>
                <a:cubicBezTo>
                  <a:pt x="52085" y="582139"/>
                  <a:pt x="38938" y="506615"/>
                  <a:pt x="35169" y="468923"/>
                </a:cubicBezTo>
                <a:cubicBezTo>
                  <a:pt x="15730" y="274536"/>
                  <a:pt x="37853" y="374149"/>
                  <a:pt x="11723" y="269631"/>
                </a:cubicBezTo>
                <a:cubicBezTo>
                  <a:pt x="7815" y="226646"/>
                  <a:pt x="0" y="183839"/>
                  <a:pt x="0" y="140677"/>
                </a:cubicBezTo>
                <a:cubicBezTo>
                  <a:pt x="0" y="128320"/>
                  <a:pt x="2073" y="113227"/>
                  <a:pt x="11723" y="105507"/>
                </a:cubicBezTo>
                <a:cubicBezTo>
                  <a:pt x="24304" y="95442"/>
                  <a:pt x="43183" y="98414"/>
                  <a:pt x="58616" y="93784"/>
                </a:cubicBezTo>
                <a:cubicBezTo>
                  <a:pt x="82288" y="86682"/>
                  <a:pt x="106849" y="81391"/>
                  <a:pt x="128954" y="70338"/>
                </a:cubicBezTo>
                <a:cubicBezTo>
                  <a:pt x="144585" y="62523"/>
                  <a:pt x="159267" y="52418"/>
                  <a:pt x="175846" y="46892"/>
                </a:cubicBezTo>
                <a:cubicBezTo>
                  <a:pt x="194749" y="40591"/>
                  <a:pt x="215238" y="40412"/>
                  <a:pt x="234462" y="35169"/>
                </a:cubicBezTo>
                <a:cubicBezTo>
                  <a:pt x="258305" y="28666"/>
                  <a:pt x="281354" y="19538"/>
                  <a:pt x="304800" y="11723"/>
                </a:cubicBezTo>
                <a:lnTo>
                  <a:pt x="339969" y="0"/>
                </a:lnTo>
                <a:cubicBezTo>
                  <a:pt x="359508" y="7815"/>
                  <a:pt x="382607" y="9751"/>
                  <a:pt x="398585" y="23446"/>
                </a:cubicBezTo>
                <a:cubicBezTo>
                  <a:pt x="411854" y="34819"/>
                  <a:pt x="413361" y="55165"/>
                  <a:pt x="422031" y="70338"/>
                </a:cubicBezTo>
                <a:cubicBezTo>
                  <a:pt x="429021" y="82571"/>
                  <a:pt x="437662" y="93784"/>
                  <a:pt x="445477" y="105507"/>
                </a:cubicBezTo>
                <a:cubicBezTo>
                  <a:pt x="449385" y="121138"/>
                  <a:pt x="450656" y="137677"/>
                  <a:pt x="457200" y="152400"/>
                </a:cubicBezTo>
                <a:cubicBezTo>
                  <a:pt x="466454" y="173222"/>
                  <a:pt x="481303" y="191097"/>
                  <a:pt x="492369" y="211015"/>
                </a:cubicBezTo>
                <a:cubicBezTo>
                  <a:pt x="500856" y="226292"/>
                  <a:pt x="507329" y="242630"/>
                  <a:pt x="515816" y="257907"/>
                </a:cubicBezTo>
                <a:cubicBezTo>
                  <a:pt x="526882" y="277825"/>
                  <a:pt x="540795" y="296143"/>
                  <a:pt x="550985" y="316523"/>
                </a:cubicBezTo>
                <a:cubicBezTo>
                  <a:pt x="560396" y="335345"/>
                  <a:pt x="566616" y="355600"/>
                  <a:pt x="574431" y="375138"/>
                </a:cubicBezTo>
                <a:cubicBezTo>
                  <a:pt x="587259" y="464937"/>
                  <a:pt x="586154" y="429568"/>
                  <a:pt x="586154" y="480646"/>
                </a:cubicBezTo>
                <a:lnTo>
                  <a:pt x="621323" y="363415"/>
                </a:lnTo>
                <a:close/>
              </a:path>
            </a:pathLst>
          </a:custGeom>
          <a:solidFill>
            <a:srgbClr val="FF00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6. ADT’s: Data Abstraction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9" name="Rectangle 4"/>
          <p:cNvSpPr>
            <a:spLocks noGrp="1" noChangeArrowheads="1"/>
          </p:cNvSpPr>
          <p:nvPr>
            <p:ph idx="1"/>
          </p:nvPr>
        </p:nvSpPr>
        <p:spPr>
          <a:xfrm>
            <a:off x="2781300" y="1981200"/>
            <a:ext cx="7886700" cy="4114800"/>
          </a:xfrm>
        </p:spPr>
        <p:txBody>
          <a:bodyPr/>
          <a:lstStyle/>
          <a:p>
            <a:pPr marL="287338" lvl="1">
              <a:lnSpc>
                <a:spcPct val="90000"/>
              </a:lnSpc>
            </a:pPr>
            <a:r>
              <a:rPr lang="en-US" sz="2400" dirty="0"/>
              <a:t>The first step in creating an ADT is the process of </a:t>
            </a:r>
            <a:r>
              <a:rPr lang="en-US" sz="2400" b="1" i="1" u="sng" dirty="0">
                <a:solidFill>
                  <a:srgbClr val="0000FF"/>
                </a:solidFill>
              </a:rPr>
              <a:t>Data Abstraction</a:t>
            </a:r>
          </a:p>
          <a:p>
            <a:pPr marL="287338" lvl="1">
              <a:lnSpc>
                <a:spcPct val="90000"/>
              </a:lnSpc>
            </a:pPr>
            <a:r>
              <a:rPr lang="en-US" sz="2400" dirty="0"/>
              <a:t>Data Abstraction provides a complete</a:t>
            </a:r>
          </a:p>
          <a:p>
            <a:pPr marL="287338" lvl="1">
              <a:lnSpc>
                <a:spcPct val="90000"/>
              </a:lnSpc>
              <a:buNone/>
            </a:pPr>
            <a:r>
              <a:rPr lang="en-US" sz="2400" dirty="0"/>
              <a:t>	description of the following items independent</a:t>
            </a:r>
          </a:p>
          <a:p>
            <a:pPr marL="287338" lvl="1">
              <a:lnSpc>
                <a:spcPct val="90000"/>
              </a:lnSpc>
              <a:buNone/>
            </a:pPr>
            <a:r>
              <a:rPr lang="en-US" sz="2400" dirty="0"/>
              <a:t>	of the way it will be implemented: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b="1" dirty="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F74EB-E3BA-4B01-B152-B6680E728B9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2932492" y="4161406"/>
            <a:ext cx="7372350" cy="1954498"/>
          </a:xfrm>
          <a:prstGeom prst="rect">
            <a:avLst/>
          </a:prstGeom>
          <a:solidFill>
            <a:srgbClr val="CC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  A definition of the ADT.</a:t>
            </a:r>
          </a:p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  Elements or members of that ADT.</a:t>
            </a:r>
          </a:p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  Relationship between the members.</a:t>
            </a:r>
          </a:p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  The fundamental operations on the members.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919" y="671702"/>
            <a:ext cx="9835359" cy="7350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Application Programming Interface (API)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22" name="Rectangle 4"/>
          <p:cNvSpPr>
            <a:spLocks noGrp="1" noChangeArrowheads="1"/>
          </p:cNvSpPr>
          <p:nvPr>
            <p:ph idx="1"/>
          </p:nvPr>
        </p:nvSpPr>
        <p:spPr>
          <a:xfrm>
            <a:off x="1231198" y="1548434"/>
            <a:ext cx="10960802" cy="4114800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80000"/>
              </a:lnSpc>
            </a:pPr>
            <a:r>
              <a:rPr lang="en-US" sz="2400" b="1" i="1" dirty="0"/>
              <a:t>The definition of an ADT provides an Application Programming Interface (</a:t>
            </a:r>
            <a:r>
              <a:rPr lang="en-US" sz="2400" b="1" i="1" dirty="0">
                <a:solidFill>
                  <a:srgbClr val="FF0000"/>
                </a:solidFill>
              </a:rPr>
              <a:t>API</a:t>
            </a:r>
            <a:r>
              <a:rPr lang="en-US" sz="2400" b="1" i="1" dirty="0"/>
              <a:t>).</a:t>
            </a:r>
          </a:p>
          <a:p>
            <a:pPr marL="342900" lvl="1" indent="-342900" algn="just">
              <a:lnSpc>
                <a:spcPct val="80000"/>
              </a:lnSpc>
            </a:pPr>
            <a:endParaRPr lang="en-US" sz="2400" b="1" i="1" dirty="0"/>
          </a:p>
          <a:p>
            <a:pPr marL="342900" lvl="1" indent="-342900" algn="just">
              <a:lnSpc>
                <a:spcPct val="80000"/>
              </a:lnSpc>
            </a:pPr>
            <a:r>
              <a:rPr lang="en-US" sz="2400" b="1" i="1" dirty="0"/>
              <a:t>The API is the contract that an ADT makes with external clients.</a:t>
            </a:r>
          </a:p>
          <a:p>
            <a:pPr marL="342900" lvl="1" indent="-342900" algn="just">
              <a:lnSpc>
                <a:spcPct val="80000"/>
              </a:lnSpc>
            </a:pPr>
            <a:endParaRPr lang="en-US" sz="2400" b="1" i="1" dirty="0"/>
          </a:p>
          <a:p>
            <a:pPr marL="342900" lvl="1" indent="-342900" algn="just">
              <a:lnSpc>
                <a:spcPct val="80000"/>
              </a:lnSpc>
            </a:pPr>
            <a:r>
              <a:rPr lang="en-US" sz="2400" b="1" i="1" dirty="0"/>
              <a:t>It includes methods’ definitions and their behavior. </a:t>
            </a:r>
            <a:endParaRPr lang="en-US" sz="2400" b="1" i="1" dirty="0">
              <a:solidFill>
                <a:srgbClr val="FF0066"/>
              </a:solidFill>
            </a:endParaRP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6F3ED-A98A-4CD0-8EDB-380FC0C73C0B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Data Modeling and ADTs</a:t>
            </a:r>
            <a:endParaRPr lang="en-GB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6D4F8E-7F90-4405-A0BC-D6E4C0B7CE22}"/>
              </a:ext>
            </a:extLst>
          </p:cNvPr>
          <p:cNvSpPr/>
          <p:nvPr/>
        </p:nvSpPr>
        <p:spPr>
          <a:xfrm>
            <a:off x="1524001" y="1606587"/>
            <a:ext cx="7619999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Data Modeling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Abstract Data types (ADTs)</a:t>
            </a:r>
            <a:endParaRPr lang="en-US" sz="28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Classification of Abstract Structures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Another Classification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Special Data Structures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ADT’s: Data Abstraction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ADT Implementation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Examples on Modeling</a:t>
            </a:r>
            <a:endParaRPr lang="en-US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4829" y="660502"/>
            <a:ext cx="8911687" cy="128089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7. ADT Implementation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22" name="Rectangle 4"/>
          <p:cNvSpPr>
            <a:spLocks noGrp="1" noChangeArrowheads="1"/>
          </p:cNvSpPr>
          <p:nvPr>
            <p:ph idx="1"/>
          </p:nvPr>
        </p:nvSpPr>
        <p:spPr>
          <a:xfrm>
            <a:off x="1824828" y="1935296"/>
            <a:ext cx="10098947" cy="4114800"/>
          </a:xfrm>
        </p:spPr>
        <p:txBody>
          <a:bodyPr>
            <a:normAutofit/>
          </a:bodyPr>
          <a:lstStyle/>
          <a:p>
            <a:pPr marL="287338" lvl="1" algn="just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b="1" dirty="0"/>
              <a:t>In Object Oriented Programming, ADTs are created as </a:t>
            </a:r>
            <a:r>
              <a:rPr lang="en-US" sz="2400" b="1" i="1" dirty="0">
                <a:solidFill>
                  <a:srgbClr val="FF0066"/>
                </a:solidFill>
              </a:rPr>
              <a:t>Classes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6F3ED-A98A-4CD0-8EDB-380FC0C73C0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6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456" y="562587"/>
            <a:ext cx="8911687" cy="8121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ADT Implementation</a:t>
            </a:r>
            <a:endParaRPr lang="en-GB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1311578" y="1374774"/>
            <a:ext cx="9242121" cy="4721226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In Object Oriented Programming, ADTs are created as </a:t>
            </a:r>
            <a:r>
              <a:rPr lang="en-US" sz="2800" b="1" i="1" dirty="0">
                <a:solidFill>
                  <a:srgbClr val="FF0066"/>
                </a:solidFill>
              </a:rPr>
              <a:t>Classes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1150FF-03D0-4F7E-A067-8260FA4281F8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124200" y="2590800"/>
            <a:ext cx="762000" cy="533400"/>
          </a:xfrm>
          <a:prstGeom prst="rect">
            <a:avLst/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>
                <a:solidFill>
                  <a:schemeClr val="bg1"/>
                </a:solidFill>
              </a:rPr>
              <a:t>Class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4267200" y="2590800"/>
            <a:ext cx="762000" cy="533400"/>
          </a:xfrm>
          <a:prstGeom prst="rect">
            <a:avLst/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>
                <a:solidFill>
                  <a:schemeClr val="bg1"/>
                </a:solidFill>
              </a:rPr>
              <a:t>Class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5486400" y="2590800"/>
            <a:ext cx="762000" cy="533400"/>
          </a:xfrm>
          <a:prstGeom prst="rect">
            <a:avLst/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>
                <a:solidFill>
                  <a:schemeClr val="bg1"/>
                </a:solidFill>
              </a:rPr>
              <a:t>Class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6934200" y="2590800"/>
            <a:ext cx="762000" cy="5334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>
                <a:solidFill>
                  <a:schemeClr val="bg1"/>
                </a:solidFill>
              </a:rPr>
              <a:t>Class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8382000" y="2590800"/>
            <a:ext cx="762000" cy="5334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000" b="1">
                <a:solidFill>
                  <a:schemeClr val="bg1"/>
                </a:solidFill>
              </a:rPr>
              <a:t>Class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3429000" y="4267200"/>
            <a:ext cx="15240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800" b="1">
                <a:solidFill>
                  <a:schemeClr val="bg1"/>
                </a:solidFill>
              </a:rPr>
              <a:t>Program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5562600" y="4267200"/>
            <a:ext cx="14478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800" b="1">
                <a:solidFill>
                  <a:schemeClr val="bg1"/>
                </a:solidFill>
              </a:rPr>
              <a:t>Program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7696200" y="4191000"/>
            <a:ext cx="1371600" cy="8382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r>
              <a:rPr lang="en-US" sz="2800" b="1">
                <a:solidFill>
                  <a:schemeClr val="bg1"/>
                </a:solidFill>
              </a:rPr>
              <a:t>Program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 flipH="1" flipV="1">
            <a:off x="3505200" y="3124200"/>
            <a:ext cx="533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 flipV="1">
            <a:off x="4495800" y="3124200"/>
            <a:ext cx="15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4" name="Line 14"/>
          <p:cNvSpPr>
            <a:spLocks noChangeShapeType="1"/>
          </p:cNvSpPr>
          <p:nvPr/>
        </p:nvSpPr>
        <p:spPr bwMode="auto">
          <a:xfrm flipH="1" flipV="1">
            <a:off x="4953000" y="3124200"/>
            <a:ext cx="1143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5" name="Line 15"/>
          <p:cNvSpPr>
            <a:spLocks noChangeShapeType="1"/>
          </p:cNvSpPr>
          <p:nvPr/>
        </p:nvSpPr>
        <p:spPr bwMode="auto">
          <a:xfrm flipH="1" flipV="1">
            <a:off x="6019800" y="3124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6" name="Line 16"/>
          <p:cNvSpPr>
            <a:spLocks noChangeShapeType="1"/>
          </p:cNvSpPr>
          <p:nvPr/>
        </p:nvSpPr>
        <p:spPr bwMode="auto">
          <a:xfrm flipV="1">
            <a:off x="6781800" y="3124200"/>
            <a:ext cx="533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7" name="Line 17"/>
          <p:cNvSpPr>
            <a:spLocks noChangeShapeType="1"/>
          </p:cNvSpPr>
          <p:nvPr/>
        </p:nvSpPr>
        <p:spPr bwMode="auto">
          <a:xfrm flipH="1" flipV="1">
            <a:off x="7543800" y="3124200"/>
            <a:ext cx="685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8" name="Line 18"/>
          <p:cNvSpPr>
            <a:spLocks noChangeShapeType="1"/>
          </p:cNvSpPr>
          <p:nvPr/>
        </p:nvSpPr>
        <p:spPr bwMode="auto">
          <a:xfrm flipV="1">
            <a:off x="8610600" y="3124200"/>
            <a:ext cx="15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3352800" y="5715000"/>
            <a:ext cx="609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6705600" y="5715000"/>
            <a:ext cx="5334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7911" name="Text Box 21"/>
          <p:cNvSpPr txBox="1">
            <a:spLocks noChangeArrowheads="1"/>
          </p:cNvSpPr>
          <p:nvPr/>
        </p:nvSpPr>
        <p:spPr bwMode="auto">
          <a:xfrm>
            <a:off x="4038600" y="5635626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 dirty="0"/>
              <a:t>Standard Classes</a:t>
            </a:r>
            <a:endParaRPr lang="en-GB" b="1" dirty="0"/>
          </a:p>
        </p:txBody>
      </p:sp>
      <p:sp>
        <p:nvSpPr>
          <p:cNvPr id="37912" name="Text Box 22"/>
          <p:cNvSpPr txBox="1">
            <a:spLocks noChangeArrowheads="1"/>
          </p:cNvSpPr>
          <p:nvPr/>
        </p:nvSpPr>
        <p:spPr bwMode="auto">
          <a:xfrm>
            <a:off x="7467600" y="5635625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 dirty="0"/>
              <a:t>User Classes</a:t>
            </a:r>
            <a:endParaRPr lang="en-GB" b="1" dirty="0"/>
          </a:p>
        </p:txBody>
      </p:sp>
      <p:sp>
        <p:nvSpPr>
          <p:cNvPr id="37913" name="Freeform 23"/>
          <p:cNvSpPr>
            <a:spLocks/>
          </p:cNvSpPr>
          <p:nvPr/>
        </p:nvSpPr>
        <p:spPr bwMode="auto">
          <a:xfrm>
            <a:off x="4800600" y="1905000"/>
            <a:ext cx="2590800" cy="533400"/>
          </a:xfrm>
          <a:custGeom>
            <a:avLst/>
            <a:gdLst>
              <a:gd name="T0" fmla="*/ 2147483647 w 1632"/>
              <a:gd name="T1" fmla="*/ 2147483647 h 336"/>
              <a:gd name="T2" fmla="*/ 2147483647 w 1632"/>
              <a:gd name="T3" fmla="*/ 0 h 336"/>
              <a:gd name="T4" fmla="*/ 0 w 1632"/>
              <a:gd name="T5" fmla="*/ 2147483647 h 336"/>
              <a:gd name="T6" fmla="*/ 0 60000 65536"/>
              <a:gd name="T7" fmla="*/ 0 60000 65536"/>
              <a:gd name="T8" fmla="*/ 0 60000 65536"/>
              <a:gd name="T9" fmla="*/ 0 w 1632"/>
              <a:gd name="T10" fmla="*/ 0 h 336"/>
              <a:gd name="T11" fmla="*/ 1632 w 163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336">
                <a:moveTo>
                  <a:pt x="1632" y="336"/>
                </a:moveTo>
                <a:cubicBezTo>
                  <a:pt x="1312" y="168"/>
                  <a:pt x="992" y="0"/>
                  <a:pt x="720" y="0"/>
                </a:cubicBezTo>
                <a:cubicBezTo>
                  <a:pt x="448" y="0"/>
                  <a:pt x="120" y="280"/>
                  <a:pt x="0" y="33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E53382-1489-4F25-9808-DD39EED26517}"/>
              </a:ext>
            </a:extLst>
          </p:cNvPr>
          <p:cNvSpPr txBox="1"/>
          <p:nvPr/>
        </p:nvSpPr>
        <p:spPr>
          <a:xfrm>
            <a:off x="1383323" y="2590800"/>
            <a:ext cx="15240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 Class can be used by more than one application.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0596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8. 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1720596" y="2173408"/>
            <a:ext cx="10020300" cy="3962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/>
              <a:t>Problem: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In Encryption problems, we need to do arithmetic on very large integers (e.g. 300 digits or more)</a:t>
            </a:r>
          </a:p>
          <a:p>
            <a:pPr eaLnBrk="1" hangingPunct="1"/>
            <a:r>
              <a:rPr lang="en-US" sz="28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List</a:t>
            </a:r>
          </a:p>
          <a:p>
            <a:pPr eaLnBrk="1" hangingPunct="1"/>
            <a:r>
              <a:rPr lang="en-US" sz="28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1-D array or Linked List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15416-F005-4E85-8DFC-5BD89037A530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39942" name="Picture 6" descr="li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896" y="3657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10478085" cy="3962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/>
              <a:t>Problem: (Knapsack Problem)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We have (n) objects each with a weight and a price and a container with maximum capacity (m). Select whole or fractions of the objects such that the total weight does not exceed (m) and the total price is maximum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/>
              <a:t>ADTs: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	 Priority Queue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/>
              <a:t>Data Structures: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1-D array or List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4B60A8-7D51-4F06-A01C-665E5489CA7E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40966" name="Picture 5" descr="knaps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6" y="4343400"/>
            <a:ext cx="3006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556" y="584993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9242121" cy="3962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Problem: (Chess Games)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8-Queens problem, Knight’s Tour problem, </a:t>
            </a:r>
            <a:r>
              <a:rPr lang="en-US" sz="2400" dirty="0" err="1"/>
              <a:t>etc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ADTs: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Board ADT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Data Structures: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2-D array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08BB87-A694-4450-882C-B82265520C87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41990" name="Picture 5" descr="8quee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97214"/>
            <a:ext cx="26543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2788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9242121" cy="39624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u="sng" dirty="0"/>
              <a:t>Problem: (Dictionary)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We would like to build and use a small dictionary of words that translates from language (A) to language (B)</a:t>
            </a:r>
          </a:p>
          <a:p>
            <a:pPr eaLnBrk="1" hangingPunct="1"/>
            <a:r>
              <a:rPr lang="en-US" sz="28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List</a:t>
            </a:r>
          </a:p>
          <a:p>
            <a:pPr eaLnBrk="1" hangingPunct="1"/>
            <a:r>
              <a:rPr lang="en-US" sz="28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1-D array or linked list</a:t>
            </a: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E19A9-5D78-4A6B-85D0-416BEC9676B0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3014" name="Picture 5" descr="Dictionar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733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0868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9242121" cy="3962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/>
              <a:t>Problem: (Small and fast Directory)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We would like to build and use a small and fast directory to check username and pass word logins</a:t>
            </a:r>
          </a:p>
          <a:p>
            <a:pPr eaLnBrk="1" hangingPunct="1"/>
            <a:r>
              <a:rPr lang="en-US" sz="28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Hash Table</a:t>
            </a:r>
          </a:p>
          <a:p>
            <a:pPr eaLnBrk="1" hangingPunct="1"/>
            <a:r>
              <a:rPr lang="en-US" sz="28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1-D array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0AE80-4523-4222-9ACA-C7868EB9B356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44038" name="Picture 5" descr="note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3519488"/>
            <a:ext cx="19065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172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10307397" cy="3962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Problem: (Large and fast Directory)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We would like to build and use a large and fast telephone directory.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ADTs: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Binary Search Tree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Data Structures: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Linked Structure (Nodes)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8EE8F-A6A8-4D43-8C74-9410026962C0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45062" name="Picture 5" descr="tree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4876" y="3622795"/>
            <a:ext cx="23241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9636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10478085" cy="39624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u="sng" dirty="0"/>
              <a:t>Problems:</a:t>
            </a:r>
          </a:p>
          <a:p>
            <a:pPr lvl="2" eaLnBrk="1" hangingPunct="1"/>
            <a:r>
              <a:rPr lang="en-US" sz="2800" dirty="0"/>
              <a:t>Evaluation of arithmetic expressions</a:t>
            </a:r>
          </a:p>
          <a:p>
            <a:pPr lvl="2" eaLnBrk="1" hangingPunct="1"/>
            <a:r>
              <a:rPr lang="en-US" sz="2800" dirty="0"/>
              <a:t>The Hanoi Towers game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sz="28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Stack</a:t>
            </a:r>
          </a:p>
          <a:p>
            <a:pPr eaLnBrk="1" hangingPunct="1"/>
            <a:r>
              <a:rPr lang="en-US" sz="28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1-D array or Linked List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5C62C-7F01-4EEE-A5BA-A0FFE5424325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6086" name="Picture 5" descr="tower_of_hano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7111" y="3752850"/>
            <a:ext cx="3124200" cy="23431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5940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1048512" y="1756277"/>
            <a:ext cx="10387584" cy="433972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/>
              <a:t>Problem: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We would like to simulate the waiting process for airplanes to land in an airport.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/>
              <a:t>ADTs: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Queue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/>
              <a:t>Data Structures: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1-D array or Linked List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6BAB4-9B48-4DD4-9054-661EA9F11492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7110" name="Picture 5" descr="queue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971" y="3579812"/>
            <a:ext cx="341312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85CA-4648-4733-800B-8A09C89C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1. Data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6F0C-03D4-4637-9B40-239FCB85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400220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000" dirty="0">
                <a:cs typeface="Times New Roman" pitchFamily="18" charset="0"/>
              </a:rPr>
              <a:t>Real-world applications need to be reduced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000" dirty="0">
                <a:cs typeface="Times New Roman" pitchFamily="18" charset="0"/>
              </a:rPr>
              <a:t>to a small number of existing problems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(top-down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design)</a:t>
            </a:r>
          </a:p>
          <a:p>
            <a:pPr algn="just">
              <a:lnSpc>
                <a:spcPct val="90000"/>
              </a:lnSpc>
            </a:pPr>
            <a:r>
              <a:rPr lang="en-GB" sz="2000" dirty="0">
                <a:cs typeface="Times New Roman" pitchFamily="18" charset="0"/>
              </a:rPr>
              <a:t>Real-world data need to be described in an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b="1" u="sng" dirty="0">
                <a:cs typeface="Times New Roman" pitchFamily="18" charset="0"/>
              </a:rPr>
              <a:t>abstract</a:t>
            </a:r>
            <a:r>
              <a:rPr lang="en-GB" sz="2000" dirty="0">
                <a:cs typeface="Times New Roman" pitchFamily="18" charset="0"/>
              </a:rPr>
              <a:t> way in terms of fundamental structures</a:t>
            </a:r>
          </a:p>
          <a:p>
            <a:pPr algn="just">
              <a:lnSpc>
                <a:spcPct val="90000"/>
              </a:lnSpc>
            </a:pPr>
            <a:r>
              <a:rPr lang="en-GB" sz="2000" dirty="0">
                <a:cs typeface="Times New Roman" pitchFamily="18" charset="0"/>
              </a:rPr>
              <a:t>The collection of data in some organization is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000" dirty="0">
                <a:cs typeface="Times New Roman" pitchFamily="18" charset="0"/>
              </a:rPr>
              <a:t>called a </a:t>
            </a:r>
            <a:r>
              <a:rPr lang="en-GB" sz="2000" b="1" i="1" dirty="0">
                <a:solidFill>
                  <a:srgbClr val="FF0066"/>
                </a:solidFill>
                <a:cs typeface="Times New Roman" pitchFamily="18" charset="0"/>
              </a:rPr>
              <a:t>“Data Structure”</a:t>
            </a:r>
          </a:p>
          <a:p>
            <a:pPr algn="just">
              <a:lnSpc>
                <a:spcPct val="90000"/>
              </a:lnSpc>
            </a:pPr>
            <a:r>
              <a:rPr lang="en-GB" sz="2000" dirty="0">
                <a:cs typeface="Times New Roman" pitchFamily="18" charset="0"/>
              </a:rPr>
              <a:t>The sequences of operations to be done on the data are called </a:t>
            </a:r>
            <a:r>
              <a:rPr lang="en-GB" sz="2000" b="1" i="1" dirty="0">
                <a:solidFill>
                  <a:srgbClr val="FF0066"/>
                </a:solidFill>
                <a:cs typeface="Times New Roman" pitchFamily="18" charset="0"/>
              </a:rPr>
              <a:t>“Algorithms”</a:t>
            </a:r>
          </a:p>
          <a:p>
            <a:r>
              <a:rPr lang="en-US" sz="2000" dirty="0"/>
              <a:t>A real-world application is basically </a:t>
            </a:r>
            <a:r>
              <a:rPr lang="en-US" sz="2000" b="1" i="1" dirty="0">
                <a:solidFill>
                  <a:srgbClr val="FF0000"/>
                </a:solidFill>
              </a:rPr>
              <a:t>Data Structures +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7D33F-157E-4CC0-803B-B086A7B6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5F199-E11A-4A84-9033-4E58D2B4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lgorithms.jpg">
            <a:extLst>
              <a:ext uri="{FF2B5EF4-FFF2-40B4-BE49-F238E27FC236}">
                <a16:creationId xmlns:a16="http://schemas.microsoft.com/office/drawing/2014/main" id="{454125F8-4E83-4D0D-BB49-5169CD8BC1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946" y="2129586"/>
            <a:ext cx="3147695" cy="2360771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021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4980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10551237" cy="39624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/>
              <a:t>Problem:</a:t>
            </a:r>
          </a:p>
          <a:p>
            <a:pPr lvl="2" eaLnBrk="1" hangingPunct="1"/>
            <a:r>
              <a:rPr lang="en-US" sz="2800" dirty="0"/>
              <a:t>Sorting a set of elements</a:t>
            </a:r>
          </a:p>
          <a:p>
            <a:pPr lvl="2" eaLnBrk="1" hangingPunct="1"/>
            <a:r>
              <a:rPr lang="en-US" sz="2800" dirty="0"/>
              <a:t>Selection of the k</a:t>
            </a:r>
            <a:r>
              <a:rPr lang="en-US" sz="2800" baseline="30000" dirty="0"/>
              <a:t>th</a:t>
            </a:r>
            <a:r>
              <a:rPr lang="en-US" sz="2800" dirty="0"/>
              <a:t> smallest (largest) element</a:t>
            </a:r>
            <a:endParaRPr lang="en-US" sz="2800" baseline="30000" dirty="0"/>
          </a:p>
          <a:p>
            <a:pPr eaLnBrk="1" hangingPunct="1"/>
            <a:r>
              <a:rPr lang="en-US" sz="28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Priority Queue</a:t>
            </a:r>
          </a:p>
          <a:p>
            <a:pPr eaLnBrk="1" hangingPunct="1"/>
            <a:r>
              <a:rPr lang="en-US" sz="28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1-D array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BED04-925F-48FA-B229-9A1402540EA0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48134" name="Picture 5" descr="heap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552" y="4108855"/>
            <a:ext cx="3255264" cy="198714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748" y="619507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2133600"/>
            <a:ext cx="10295205" cy="3962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/>
              <a:t>Problem:</a:t>
            </a:r>
          </a:p>
          <a:p>
            <a:pPr lvl="2" eaLnBrk="1" hangingPunct="1"/>
            <a:r>
              <a:rPr lang="en-US" sz="2400" b="1" dirty="0"/>
              <a:t>Find the shortest path between a source and a destination</a:t>
            </a:r>
          </a:p>
          <a:p>
            <a:pPr lvl="2" eaLnBrk="1" hangingPunct="1"/>
            <a:r>
              <a:rPr lang="en-US" sz="2400" b="1" dirty="0"/>
              <a:t>Find the exit in a Maze</a:t>
            </a:r>
          </a:p>
          <a:p>
            <a:pPr lvl="4" eaLnBrk="1" hangingPunct="1">
              <a:buFontTx/>
              <a:buNone/>
            </a:pPr>
            <a:endParaRPr lang="en-US" sz="2400" baseline="30000" dirty="0"/>
          </a:p>
          <a:p>
            <a:pPr eaLnBrk="1" hangingPunct="1"/>
            <a:r>
              <a:rPr lang="en-US" sz="2400" b="1" u="sng" dirty="0"/>
              <a:t>ADTs: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Graph</a:t>
            </a:r>
          </a:p>
          <a:p>
            <a:pPr eaLnBrk="1" hangingPunct="1"/>
            <a:r>
              <a:rPr lang="en-US" sz="2400" b="1" u="sng" dirty="0"/>
              <a:t>Data Structures: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2-D array or Linked list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8E0B3-1AE5-4B4D-B695-AFF7E1F91024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49158" name="Picture 5" descr="key chain ma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109" y="3697408"/>
            <a:ext cx="3622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4980" y="636592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on Modeling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703392"/>
            <a:ext cx="10721925" cy="4366826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/>
              <a:t>Problem: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Find a wiring scheme for electrical power with minimum cost of wiring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baseline="30000" dirty="0"/>
          </a:p>
          <a:p>
            <a:pPr eaLnBrk="1" hangingPunct="1">
              <a:lnSpc>
                <a:spcPct val="80000"/>
              </a:lnSpc>
            </a:pPr>
            <a:r>
              <a:rPr lang="en-US" sz="2400" b="1" u="sng" dirty="0"/>
              <a:t>ADTs: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Graph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Priority Queue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Disjoint Sets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/>
              <a:t>Data Structures: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1-D arrays, 2-D array,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Linked list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6BD87E-E6D4-460E-85F4-5F5FA64C2392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50182" name="Picture 6" descr="Graphs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874" y="3254996"/>
            <a:ext cx="3123630" cy="28808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The Data Cone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81296-4FD5-497A-BBED-06CFECA253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4343400" y="2133600"/>
            <a:ext cx="4572000" cy="609600"/>
          </a:xfrm>
          <a:prstGeom prst="ellipse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2800" dirty="0"/>
              <a:t>Real-world Data</a:t>
            </a:r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4800600" y="3048000"/>
            <a:ext cx="3581400" cy="609600"/>
          </a:xfrm>
          <a:prstGeom prst="ellipse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2800" dirty="0"/>
              <a:t>ADTs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5181600" y="3962400"/>
            <a:ext cx="2819400" cy="533400"/>
          </a:xfrm>
          <a:prstGeom prst="ellipse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2400" dirty="0"/>
              <a:t>Data Structures</a:t>
            </a:r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5791200" y="4953000"/>
            <a:ext cx="1676400" cy="762000"/>
          </a:xfrm>
          <a:prstGeom prst="ellipse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 dirty="0"/>
              <a:t>Fundamental</a:t>
            </a:r>
          </a:p>
          <a:p>
            <a:pPr algn="ctr">
              <a:buNone/>
            </a:pPr>
            <a:r>
              <a:rPr lang="en-US" sz="1600" b="1" dirty="0"/>
              <a:t> Data Types</a:t>
            </a:r>
          </a:p>
        </p:txBody>
      </p:sp>
      <p:sp>
        <p:nvSpPr>
          <p:cNvPr id="10250" name="Line 8"/>
          <p:cNvSpPr>
            <a:spLocks noChangeShapeType="1"/>
          </p:cNvSpPr>
          <p:nvPr/>
        </p:nvSpPr>
        <p:spPr bwMode="auto">
          <a:xfrm flipH="1">
            <a:off x="7467600" y="2438400"/>
            <a:ext cx="1447800" cy="2895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>
            <a:off x="4343400" y="2438400"/>
            <a:ext cx="1447800" cy="2971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67A5-EADF-4AFC-867B-88FB7E6E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9F73-25E5-4CC2-903B-F51FED94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Abstraction &amp; Data Structures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978FC6-E9F9-4CB7-AC7B-DFA652A12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562" y="2133608"/>
            <a:ext cx="3681389" cy="2908261"/>
          </a:xfrm>
          <a:scene3d>
            <a:camera prst="orthographicFront">
              <a:rot lat="600000" lon="36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F6B4E-3ED5-45DA-B01D-AB0E35A4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04A6-5431-4BAD-9E03-2FC42FB9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EB6C1-4955-41C4-A10C-673608B6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62" y="2143250"/>
            <a:ext cx="2804890" cy="2804890"/>
          </a:xfrm>
          <a:prstGeom prst="rect">
            <a:avLst/>
          </a:prstGeom>
          <a:scene3d>
            <a:camera prst="orthographicFront">
              <a:rot lat="600000" lon="30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47166-E1C0-458E-BED5-EA625C3B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969" y="2683096"/>
            <a:ext cx="3588172" cy="2766647"/>
          </a:xfrm>
          <a:prstGeom prst="rect">
            <a:avLst/>
          </a:prstGeom>
          <a:scene3d>
            <a:camera prst="orthographicFront">
              <a:rot lat="600000" lon="36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6BFD0-02A5-44AB-900D-E77572D54E76}"/>
              </a:ext>
            </a:extLst>
          </p:cNvPr>
          <p:cNvSpPr txBox="1"/>
          <p:nvPr/>
        </p:nvSpPr>
        <p:spPr>
          <a:xfrm>
            <a:off x="2819400" y="569890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8B9B5-14A2-4E36-95D2-A6DC54392E75}"/>
              </a:ext>
            </a:extLst>
          </p:cNvPr>
          <p:cNvSpPr txBox="1"/>
          <p:nvPr/>
        </p:nvSpPr>
        <p:spPr>
          <a:xfrm>
            <a:off x="5835429" y="5701982"/>
            <a:ext cx="242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Structure</a:t>
            </a:r>
          </a:p>
          <a:p>
            <a:r>
              <a:rPr lang="en-US" sz="2400" b="1" dirty="0"/>
              <a:t>+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81DFF-8B7F-430F-9487-2950682EADD9}"/>
              </a:ext>
            </a:extLst>
          </p:cNvPr>
          <p:cNvSpPr txBox="1"/>
          <p:nvPr/>
        </p:nvSpPr>
        <p:spPr>
          <a:xfrm>
            <a:off x="9516475" y="5706598"/>
            <a:ext cx="223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Fundamental </a:t>
            </a:r>
          </a:p>
          <a:p>
            <a:r>
              <a:rPr lang="en-US" sz="2400" b="1" dirty="0"/>
              <a:t>Data Types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467FD00-383F-4832-BB53-19149B9CD8B5}"/>
              </a:ext>
            </a:extLst>
          </p:cNvPr>
          <p:cNvSpPr/>
          <p:nvPr/>
        </p:nvSpPr>
        <p:spPr>
          <a:xfrm rot="600428">
            <a:off x="8259158" y="3569308"/>
            <a:ext cx="1627088" cy="563478"/>
          </a:xfrm>
          <a:prstGeom prst="leftArrow">
            <a:avLst>
              <a:gd name="adj1" fmla="val 50000"/>
              <a:gd name="adj2" fmla="val 83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920F4CB-F185-4AD2-884F-15229A78F75F}"/>
              </a:ext>
            </a:extLst>
          </p:cNvPr>
          <p:cNvSpPr/>
          <p:nvPr/>
        </p:nvSpPr>
        <p:spPr>
          <a:xfrm rot="600428">
            <a:off x="3764980" y="3059231"/>
            <a:ext cx="1256786" cy="563478"/>
          </a:xfrm>
          <a:prstGeom prst="leftArrow">
            <a:avLst>
              <a:gd name="adj1" fmla="val 50000"/>
              <a:gd name="adj2" fmla="val 83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Russian Scientists Break Google's Quantum Algorithm">
            <a:extLst>
              <a:ext uri="{FF2B5EF4-FFF2-40B4-BE49-F238E27FC236}">
                <a16:creationId xmlns:a16="http://schemas.microsoft.com/office/drawing/2014/main" id="{FD787EAB-6C25-4A9B-9E16-8E49A952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66" y="2246752"/>
            <a:ext cx="1616540" cy="29617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4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9F73-25E5-4CC2-903B-F51FED94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Abstraction &amp; Data Structures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978FC6-E9F9-4CB7-AC7B-DFA652A12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594" y="2598839"/>
            <a:ext cx="2207731" cy="2908261"/>
          </a:xfrm>
          <a:scene3d>
            <a:camera prst="orthographicFront">
              <a:rot lat="600000" lon="36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F6B4E-3ED5-45DA-B01D-AB0E35A4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04A6-5431-4BAD-9E03-2FC42FB9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EB6C1-4955-41C4-A10C-673608B6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96" y="2775899"/>
            <a:ext cx="2804890" cy="2554140"/>
          </a:xfrm>
          <a:prstGeom prst="rect">
            <a:avLst/>
          </a:prstGeom>
          <a:scene3d>
            <a:camera prst="orthographicFront">
              <a:rot lat="600000" lon="30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47166-E1C0-458E-BED5-EA625C3B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07" y="2740453"/>
            <a:ext cx="3588172" cy="2766647"/>
          </a:xfrm>
          <a:prstGeom prst="rect">
            <a:avLst/>
          </a:prstGeom>
          <a:scene3d>
            <a:camera prst="orthographicFront">
              <a:rot lat="600000" lon="36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6BFD0-02A5-44AB-900D-E77572D54E76}"/>
              </a:ext>
            </a:extLst>
          </p:cNvPr>
          <p:cNvSpPr txBox="1"/>
          <p:nvPr/>
        </p:nvSpPr>
        <p:spPr>
          <a:xfrm>
            <a:off x="2819400" y="5698908"/>
            <a:ext cx="18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Dictionary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8B9B5-14A2-4E36-95D2-A6DC54392E75}"/>
              </a:ext>
            </a:extLst>
          </p:cNvPr>
          <p:cNvSpPr txBox="1"/>
          <p:nvPr/>
        </p:nvSpPr>
        <p:spPr>
          <a:xfrm>
            <a:off x="5835429" y="5701982"/>
            <a:ext cx="242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Hash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81DFF-8B7F-430F-9487-2950682EADD9}"/>
              </a:ext>
            </a:extLst>
          </p:cNvPr>
          <p:cNvSpPr txBox="1"/>
          <p:nvPr/>
        </p:nvSpPr>
        <p:spPr>
          <a:xfrm>
            <a:off x="8786702" y="5712124"/>
            <a:ext cx="163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1-D Array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467FD00-383F-4832-BB53-19149B9CD8B5}"/>
              </a:ext>
            </a:extLst>
          </p:cNvPr>
          <p:cNvSpPr/>
          <p:nvPr/>
        </p:nvSpPr>
        <p:spPr>
          <a:xfrm rot="600428">
            <a:off x="7502769" y="3974123"/>
            <a:ext cx="1101969" cy="563478"/>
          </a:xfrm>
          <a:prstGeom prst="leftArrow">
            <a:avLst>
              <a:gd name="adj1" fmla="val 50000"/>
              <a:gd name="adj2" fmla="val 83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920F4CB-F185-4AD2-884F-15229A78F75F}"/>
              </a:ext>
            </a:extLst>
          </p:cNvPr>
          <p:cNvSpPr/>
          <p:nvPr/>
        </p:nvSpPr>
        <p:spPr>
          <a:xfrm rot="600428">
            <a:off x="4006827" y="3752540"/>
            <a:ext cx="1626719" cy="563478"/>
          </a:xfrm>
          <a:prstGeom prst="leftArrow">
            <a:avLst>
              <a:gd name="adj1" fmla="val 50000"/>
              <a:gd name="adj2" fmla="val 83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445" y="512462"/>
            <a:ext cx="8911687" cy="128089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Abstract Data Types (ADTs)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A09297-0132-4566-AA20-7278F832486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9312C-E75A-4AB9-A543-DC8297A80444}"/>
              </a:ext>
            </a:extLst>
          </p:cNvPr>
          <p:cNvSpPr/>
          <p:nvPr/>
        </p:nvSpPr>
        <p:spPr>
          <a:xfrm>
            <a:off x="1311579" y="1518536"/>
            <a:ext cx="105052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/>
              <a:t>An </a:t>
            </a:r>
            <a:r>
              <a:rPr lang="en-US" sz="2800" b="1" i="1" dirty="0">
                <a:solidFill>
                  <a:srgbClr val="FF0066"/>
                </a:solidFill>
              </a:rPr>
              <a:t>ADT</a:t>
            </a:r>
            <a:r>
              <a:rPr lang="en-US" sz="2800" dirty="0"/>
              <a:t> </a:t>
            </a:r>
            <a:r>
              <a:rPr lang="en-US" sz="2800" b="1" dirty="0"/>
              <a:t>represents the logical or conceptual level of the data.</a:t>
            </a:r>
          </a:p>
          <a:p>
            <a:pPr marL="609600" indent="-609600"/>
            <a:r>
              <a:rPr lang="en-US" sz="2800" b="1" dirty="0"/>
              <a:t>It consists of: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Collection of data items in some </a:t>
            </a:r>
            <a:r>
              <a:rPr lang="en-US" sz="2800" b="1" i="1" dirty="0">
                <a:solidFill>
                  <a:srgbClr val="FF0066"/>
                </a:solidFill>
              </a:rPr>
              <a:t>Data Structure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800" b="1" i="1" dirty="0">
                <a:solidFill>
                  <a:srgbClr val="FF0066"/>
                </a:solidFill>
              </a:rPr>
              <a:t>	</a:t>
            </a:r>
            <a:r>
              <a:rPr lang="en-US" sz="2800" dirty="0"/>
              <a:t>(a </a:t>
            </a:r>
            <a:r>
              <a:rPr lang="en-US" sz="2800" b="1" i="1" dirty="0"/>
              <a:t>Stack </a:t>
            </a:r>
            <a:r>
              <a:rPr lang="en-US" sz="2800" dirty="0"/>
              <a:t>is a linear container that can be implemented using 	arrays (static or dynamic) or linked lists)</a:t>
            </a:r>
            <a:endParaRPr lang="en-US" sz="2800" b="1" i="1" dirty="0">
              <a:solidFill>
                <a:srgbClr val="FF0066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Operations</a:t>
            </a:r>
            <a:r>
              <a:rPr lang="en-US" sz="2800" dirty="0"/>
              <a:t> (</a:t>
            </a:r>
            <a:r>
              <a:rPr lang="en-US" sz="2800" b="1" i="1" dirty="0">
                <a:solidFill>
                  <a:srgbClr val="FF0066"/>
                </a:solidFill>
              </a:rPr>
              <a:t>algorithms</a:t>
            </a:r>
            <a:r>
              <a:rPr lang="en-US" sz="2800" dirty="0"/>
              <a:t>) </a:t>
            </a:r>
            <a:r>
              <a:rPr lang="en-US" sz="2800" b="1" dirty="0"/>
              <a:t>on the data items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	(Basic </a:t>
            </a:r>
            <a:r>
              <a:rPr lang="en-US" sz="2800" b="1" i="1" dirty="0"/>
              <a:t>Stack </a:t>
            </a:r>
            <a:r>
              <a:rPr lang="en-US" sz="2800" dirty="0"/>
              <a:t>operations are </a:t>
            </a:r>
            <a:r>
              <a:rPr lang="en-US" sz="2800" b="1" i="1" dirty="0"/>
              <a:t>push</a:t>
            </a:r>
            <a:r>
              <a:rPr lang="en-US" sz="2800" dirty="0"/>
              <a:t> and </a:t>
            </a:r>
            <a:r>
              <a:rPr lang="en-US" sz="2800" b="1" i="1" dirty="0"/>
              <a:t>pop</a:t>
            </a:r>
            <a:r>
              <a:rPr lang="en-US" sz="2800" i="1" dirty="0"/>
              <a:t>)</a:t>
            </a:r>
          </a:p>
          <a:p>
            <a:pPr marL="339725" lvl="1" indent="-3397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0" lvl="1">
              <a:buClr>
                <a:schemeClr val="accent1">
                  <a:lumMod val="50000"/>
                </a:schemeClr>
              </a:buClr>
            </a:pPr>
            <a:endParaRPr lang="en-US" sz="2400" b="1" i="1" dirty="0">
              <a:solidFill>
                <a:srgbClr val="FF0000"/>
              </a:solidFill>
            </a:endParaRPr>
          </a:p>
          <a:p>
            <a:pPr marL="0" lvl="1">
              <a:buClr>
                <a:schemeClr val="accent1">
                  <a:lumMod val="50000"/>
                </a:schemeClr>
              </a:buClr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445" y="512462"/>
            <a:ext cx="8911687" cy="128089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Abstract Data Types (ADTs)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A09297-0132-4566-AA20-7278F832486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9312C-E75A-4AB9-A543-DC8297A80444}"/>
              </a:ext>
            </a:extLst>
          </p:cNvPr>
          <p:cNvSpPr/>
          <p:nvPr/>
        </p:nvSpPr>
        <p:spPr>
          <a:xfrm>
            <a:off x="1311579" y="1518536"/>
            <a:ext cx="10505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3397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2400" b="1" i="1" dirty="0">
              <a:solidFill>
                <a:srgbClr val="FF0000"/>
              </a:solidFill>
            </a:endParaRPr>
          </a:p>
          <a:p>
            <a:pPr marL="0" lvl="1">
              <a:buClr>
                <a:schemeClr val="accent1">
                  <a:lumMod val="50000"/>
                </a:schemeClr>
              </a:buClr>
            </a:pPr>
            <a:endParaRPr lang="en-US" sz="2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5BABE4D-2BEB-43AA-94F3-35B5A05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0113" y="871343"/>
            <a:ext cx="4176526" cy="2453317"/>
          </a:xfrm>
          <a:scene3d>
            <a:camera prst="orthographicFront">
              <a:rot lat="600000" lon="36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A4012-A926-4D55-A599-3D2DA347E180}"/>
              </a:ext>
            </a:extLst>
          </p:cNvPr>
          <p:cNvSpPr txBox="1"/>
          <p:nvPr/>
        </p:nvSpPr>
        <p:spPr>
          <a:xfrm>
            <a:off x="921695" y="1777499"/>
            <a:ext cx="74385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The definition of the ADT is separated from its implementation (Data Abstraction). </a:t>
            </a:r>
            <a:r>
              <a:rPr lang="en-US" sz="2400" b="1" i="1" dirty="0">
                <a:solidFill>
                  <a:srgbClr val="FF0000"/>
                </a:solidFill>
              </a:rPr>
              <a:t>It is defined from the point of view of the one who uses it.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EA085-A081-4CF5-9D4A-1D0D9BAC813B}"/>
              </a:ext>
            </a:extLst>
          </p:cNvPr>
          <p:cNvSpPr txBox="1"/>
          <p:nvPr/>
        </p:nvSpPr>
        <p:spPr>
          <a:xfrm>
            <a:off x="770561" y="4373884"/>
            <a:ext cx="743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3397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i="1" dirty="0"/>
              <a:t>In contrast, a data structure, which is a concrete representation of data, is </a:t>
            </a:r>
            <a:r>
              <a:rPr lang="en-US" sz="2400" b="1" i="1" dirty="0">
                <a:solidFill>
                  <a:srgbClr val="FF0000"/>
                </a:solidFill>
              </a:rPr>
              <a:t>described from the point of view of an implementer, not a user.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5EF28D-AB9E-40CD-8260-1201A6FB2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42" y="3583623"/>
            <a:ext cx="2804890" cy="2552185"/>
          </a:xfrm>
          <a:prstGeom prst="rect">
            <a:avLst/>
          </a:prstGeom>
          <a:scene3d>
            <a:camera prst="orthographicFront">
              <a:rot lat="600000" lon="3000000" rev="0"/>
            </a:camera>
            <a:lightRig rig="threePt" dir="t"/>
          </a:scene3d>
          <a:sp3d extrusionH="133350" contourW="12700">
            <a:bevelT/>
            <a:contourClr>
              <a:schemeClr val="bg1"/>
            </a:contourClr>
          </a:sp3d>
        </p:spPr>
      </p:pic>
      <p:pic>
        <p:nvPicPr>
          <p:cNvPr id="10" name="Picture 2" descr="Russian Scientists Break Google's Quantum Algorithm">
            <a:extLst>
              <a:ext uri="{FF2B5EF4-FFF2-40B4-BE49-F238E27FC236}">
                <a16:creationId xmlns:a16="http://schemas.microsoft.com/office/drawing/2014/main" id="{E40EAFFC-CCB2-4BED-A78E-DA1FAF28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298" y="3720995"/>
            <a:ext cx="1616540" cy="269490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148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964</TotalTime>
  <Words>1898</Words>
  <Application>Microsoft Office PowerPoint</Application>
  <PresentationFormat>Widescreen</PresentationFormat>
  <Paragraphs>453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Custom Design</vt:lpstr>
      <vt:lpstr>1_Wisp</vt:lpstr>
      <vt:lpstr>CSCE 2211  Applied Data Structures</vt:lpstr>
      <vt:lpstr>  </vt:lpstr>
      <vt:lpstr>Data Modeling and ADTs</vt:lpstr>
      <vt:lpstr>1. Data Modeling</vt:lpstr>
      <vt:lpstr>The Data Cone</vt:lpstr>
      <vt:lpstr>Abstraction &amp; Data Structures</vt:lpstr>
      <vt:lpstr>Abstraction &amp; Data Structures</vt:lpstr>
      <vt:lpstr>2. Abstract Data Types (ADTs)</vt:lpstr>
      <vt:lpstr>Abstract Data Types (ADTs)</vt:lpstr>
      <vt:lpstr>Using ADT’s</vt:lpstr>
      <vt:lpstr>3. A Classification of Abstract Structures </vt:lpstr>
      <vt:lpstr>Sets</vt:lpstr>
      <vt:lpstr>Linear Structures</vt:lpstr>
      <vt:lpstr>Trees</vt:lpstr>
      <vt:lpstr>Graphs</vt:lpstr>
      <vt:lpstr>4. Another Classification of Abstract Structures</vt:lpstr>
      <vt:lpstr>Containers</vt:lpstr>
      <vt:lpstr>Containers</vt:lpstr>
      <vt:lpstr>Dictionaries</vt:lpstr>
      <vt:lpstr>Dictionaries</vt:lpstr>
      <vt:lpstr>Priority Queues</vt:lpstr>
      <vt:lpstr>Disjoint Sets</vt:lpstr>
      <vt:lpstr>Disjoint Sets</vt:lpstr>
      <vt:lpstr>Graphs</vt:lpstr>
      <vt:lpstr>Graphs</vt:lpstr>
      <vt:lpstr>5. Special Data Structures</vt:lpstr>
      <vt:lpstr>Special Data Structures</vt:lpstr>
      <vt:lpstr>6. ADT’s: Data Abstraction</vt:lpstr>
      <vt:lpstr>Application Programming Interface (API)</vt:lpstr>
      <vt:lpstr>7. ADT Implementation</vt:lpstr>
      <vt:lpstr>ADT Implementation</vt:lpstr>
      <vt:lpstr>8. Examples on Modeling</vt:lpstr>
      <vt:lpstr>Examples on Modeling</vt:lpstr>
      <vt:lpstr>Examples on Modeling</vt:lpstr>
      <vt:lpstr>Examples on Modeling</vt:lpstr>
      <vt:lpstr>Examples on Modeling</vt:lpstr>
      <vt:lpstr>Examples on Modeling</vt:lpstr>
      <vt:lpstr>Examples on Modeling</vt:lpstr>
      <vt:lpstr>Examples on Modeling</vt:lpstr>
      <vt:lpstr>Examples on Modeling</vt:lpstr>
      <vt:lpstr>Examples on Modeling</vt:lpstr>
      <vt:lpstr>Examples on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4xxx Introduction to Information Theory</dc:title>
  <dc:creator>auc</dc:creator>
  <cp:lastModifiedBy>Dr. Goneid</cp:lastModifiedBy>
  <cp:revision>112</cp:revision>
  <dcterms:created xsi:type="dcterms:W3CDTF">2019-11-03T10:18:00Z</dcterms:created>
  <dcterms:modified xsi:type="dcterms:W3CDTF">2023-08-04T12:55:19Z</dcterms:modified>
</cp:coreProperties>
</file>