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49" r:id="rId1"/>
    <p:sldMasterId id="2147483766" r:id="rId2"/>
  </p:sldMasterIdLst>
  <p:notesMasterIdLst>
    <p:notesMasterId r:id="rId42"/>
  </p:notesMasterIdLst>
  <p:sldIdLst>
    <p:sldId id="258" r:id="rId3"/>
    <p:sldId id="257" r:id="rId4"/>
    <p:sldId id="386" r:id="rId5"/>
    <p:sldId id="259" r:id="rId6"/>
    <p:sldId id="426" r:id="rId7"/>
    <p:sldId id="471" r:id="rId8"/>
    <p:sldId id="472" r:id="rId9"/>
    <p:sldId id="260" r:id="rId10"/>
    <p:sldId id="261" r:id="rId11"/>
    <p:sldId id="262" r:id="rId12"/>
    <p:sldId id="263" r:id="rId13"/>
    <p:sldId id="387" r:id="rId14"/>
    <p:sldId id="365" r:id="rId15"/>
    <p:sldId id="427" r:id="rId16"/>
    <p:sldId id="359" r:id="rId17"/>
    <p:sldId id="388" r:id="rId18"/>
    <p:sldId id="470" r:id="rId19"/>
    <p:sldId id="264" r:id="rId20"/>
    <p:sldId id="368" r:id="rId21"/>
    <p:sldId id="265" r:id="rId22"/>
    <p:sldId id="334" r:id="rId23"/>
    <p:sldId id="267" r:id="rId24"/>
    <p:sldId id="268" r:id="rId25"/>
    <p:sldId id="269" r:id="rId26"/>
    <p:sldId id="270" r:id="rId27"/>
    <p:sldId id="271" r:id="rId28"/>
    <p:sldId id="272" r:id="rId29"/>
    <p:sldId id="273" r:id="rId30"/>
    <p:sldId id="391" r:id="rId31"/>
    <p:sldId id="392" r:id="rId32"/>
    <p:sldId id="274" r:id="rId33"/>
    <p:sldId id="373" r:id="rId34"/>
    <p:sldId id="393" r:id="rId35"/>
    <p:sldId id="378" r:id="rId36"/>
    <p:sldId id="475" r:id="rId37"/>
    <p:sldId id="379" r:id="rId38"/>
    <p:sldId id="380" r:id="rId39"/>
    <p:sldId id="381" r:id="rId40"/>
    <p:sldId id="382"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FFCC"/>
    <a:srgbClr val="CCFFFF"/>
    <a:srgbClr val="66FFFF"/>
    <a:srgbClr val="FFFFCC"/>
    <a:srgbClr val="99FFCC"/>
    <a:srgbClr val="99FF99"/>
    <a:srgbClr val="CCFF9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996" autoAdjust="0"/>
    <p:restoredTop sz="94660"/>
  </p:normalViewPr>
  <p:slideViewPr>
    <p:cSldViewPr snapToGrid="0">
      <p:cViewPr varScale="1">
        <p:scale>
          <a:sx n="69" d="100"/>
          <a:sy n="69" d="100"/>
        </p:scale>
        <p:origin x="336" y="77"/>
      </p:cViewPr>
      <p:guideLst/>
    </p:cSldViewPr>
  </p:slideViewPr>
  <p:notesTextViewPr>
    <p:cViewPr>
      <p:scale>
        <a:sx n="1" d="1"/>
        <a:sy n="1" d="1"/>
      </p:scale>
      <p:origin x="0" y="0"/>
    </p:cViewPr>
  </p:notesTextViewPr>
  <p:sorterViewPr>
    <p:cViewPr varScale="1">
      <p:scale>
        <a:sx n="100" d="100"/>
        <a:sy n="100" d="100"/>
      </p:scale>
      <p:origin x="0" y="-149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D0FD08-4DA1-41EC-BD77-B293A76E142C}" type="datetimeFigureOut">
              <a:rPr lang="en-US" smtClean="0"/>
              <a:t>5/4/2024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FC8492-735C-42D2-AE27-E1FE79AA1619}" type="slidenum">
              <a:rPr lang="en-US" smtClean="0"/>
              <a:t>‹#›</a:t>
            </a:fld>
            <a:endParaRPr lang="en-US"/>
          </a:p>
        </p:txBody>
      </p:sp>
    </p:spTree>
    <p:extLst>
      <p:ext uri="{BB962C8B-B14F-4D97-AF65-F5344CB8AC3E}">
        <p14:creationId xmlns:p14="http://schemas.microsoft.com/office/powerpoint/2010/main" val="2363425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a:p>
        </p:txBody>
      </p:sp>
      <p:sp>
        <p:nvSpPr>
          <p:cNvPr id="29700" name="Slide Number Placeholder 3"/>
          <p:cNvSpPr>
            <a:spLocks noGrp="1"/>
          </p:cNvSpPr>
          <p:nvPr>
            <p:ph type="sldNum" sz="quarter" idx="5"/>
          </p:nvPr>
        </p:nvSpPr>
        <p:spPr>
          <a:noFill/>
        </p:spPr>
        <p:txBody>
          <a:bodyPr/>
          <a:lstStyle/>
          <a:p>
            <a:fld id="{85BC0ECE-AFAF-45D6-8B91-E90982EF592D}" type="slidenum">
              <a:rPr lang="en-GB" smtClean="0"/>
              <a:pPr/>
              <a:t>1</a:t>
            </a:fld>
            <a:endParaRPr lang="en-GB"/>
          </a:p>
        </p:txBody>
      </p:sp>
    </p:spTree>
    <p:extLst>
      <p:ext uri="{BB962C8B-B14F-4D97-AF65-F5344CB8AC3E}">
        <p14:creationId xmlns:p14="http://schemas.microsoft.com/office/powerpoint/2010/main" val="1263685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endParaRPr lang="en-US"/>
          </a:p>
        </p:txBody>
      </p:sp>
      <p:sp>
        <p:nvSpPr>
          <p:cNvPr id="112644" name="Slide Number Placeholder 3"/>
          <p:cNvSpPr>
            <a:spLocks noGrp="1"/>
          </p:cNvSpPr>
          <p:nvPr>
            <p:ph type="sldNum" sz="quarter" idx="5"/>
          </p:nvPr>
        </p:nvSpPr>
        <p:spPr>
          <a:noFill/>
        </p:spPr>
        <p:txBody>
          <a:bodyPr/>
          <a:lstStyle/>
          <a:p>
            <a:fld id="{DA970059-6942-4CA5-8BFB-1CB381FD3553}" type="slidenum">
              <a:rPr lang="en-GB" smtClean="0"/>
              <a:pPr/>
              <a:t>16</a:t>
            </a:fld>
            <a:endParaRPr lang="en-GB"/>
          </a:p>
        </p:txBody>
      </p:sp>
    </p:spTree>
    <p:extLst>
      <p:ext uri="{BB962C8B-B14F-4D97-AF65-F5344CB8AC3E}">
        <p14:creationId xmlns:p14="http://schemas.microsoft.com/office/powerpoint/2010/main" val="1569130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endParaRPr lang="en-US"/>
          </a:p>
        </p:txBody>
      </p:sp>
      <p:sp>
        <p:nvSpPr>
          <p:cNvPr id="110596" name="Slide Number Placeholder 3"/>
          <p:cNvSpPr>
            <a:spLocks noGrp="1"/>
          </p:cNvSpPr>
          <p:nvPr>
            <p:ph type="sldNum" sz="quarter" idx="5"/>
          </p:nvPr>
        </p:nvSpPr>
        <p:spPr>
          <a:noFill/>
        </p:spPr>
        <p:txBody>
          <a:bodyPr/>
          <a:lstStyle/>
          <a:p>
            <a:fld id="{5CB3A3ED-F8FB-4A31-B87D-5AEB6ABEEA2D}" type="slidenum">
              <a:rPr lang="en-GB" smtClean="0"/>
              <a:pPr/>
              <a:t>17</a:t>
            </a:fld>
            <a:endParaRPr lang="en-GB"/>
          </a:p>
        </p:txBody>
      </p:sp>
    </p:spTree>
    <p:extLst>
      <p:ext uri="{BB962C8B-B14F-4D97-AF65-F5344CB8AC3E}">
        <p14:creationId xmlns:p14="http://schemas.microsoft.com/office/powerpoint/2010/main" val="1282767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endParaRPr lang="en-US"/>
          </a:p>
        </p:txBody>
      </p:sp>
      <p:sp>
        <p:nvSpPr>
          <p:cNvPr id="115716" name="Slide Number Placeholder 3"/>
          <p:cNvSpPr>
            <a:spLocks noGrp="1"/>
          </p:cNvSpPr>
          <p:nvPr>
            <p:ph type="sldNum" sz="quarter" idx="5"/>
          </p:nvPr>
        </p:nvSpPr>
        <p:spPr>
          <a:noFill/>
        </p:spPr>
        <p:txBody>
          <a:bodyPr/>
          <a:lstStyle/>
          <a:p>
            <a:fld id="{386215BB-132E-4F80-B779-12259DD39376}" type="slidenum">
              <a:rPr lang="en-GB" smtClean="0"/>
              <a:pPr/>
              <a:t>19</a:t>
            </a:fld>
            <a:endParaRPr lang="en-GB"/>
          </a:p>
        </p:txBody>
      </p:sp>
    </p:spTree>
    <p:extLst>
      <p:ext uri="{BB962C8B-B14F-4D97-AF65-F5344CB8AC3E}">
        <p14:creationId xmlns:p14="http://schemas.microsoft.com/office/powerpoint/2010/main" val="4129642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endParaRPr lang="en-US"/>
          </a:p>
        </p:txBody>
      </p:sp>
      <p:sp>
        <p:nvSpPr>
          <p:cNvPr id="116740" name="Slide Number Placeholder 3"/>
          <p:cNvSpPr>
            <a:spLocks noGrp="1"/>
          </p:cNvSpPr>
          <p:nvPr>
            <p:ph type="sldNum" sz="quarter" idx="5"/>
          </p:nvPr>
        </p:nvSpPr>
        <p:spPr>
          <a:noFill/>
        </p:spPr>
        <p:txBody>
          <a:bodyPr/>
          <a:lstStyle/>
          <a:p>
            <a:fld id="{5586D94B-9B48-48A9-907D-75D1AB94AA5F}" type="slidenum">
              <a:rPr lang="en-GB" smtClean="0"/>
              <a:pPr/>
              <a:t>24</a:t>
            </a:fld>
            <a:endParaRPr lang="en-GB"/>
          </a:p>
        </p:txBody>
      </p:sp>
    </p:spTree>
    <p:extLst>
      <p:ext uri="{BB962C8B-B14F-4D97-AF65-F5344CB8AC3E}">
        <p14:creationId xmlns:p14="http://schemas.microsoft.com/office/powerpoint/2010/main" val="3237298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endParaRPr lang="en-US"/>
          </a:p>
        </p:txBody>
      </p:sp>
      <p:sp>
        <p:nvSpPr>
          <p:cNvPr id="117764" name="Slide Number Placeholder 3"/>
          <p:cNvSpPr>
            <a:spLocks noGrp="1"/>
          </p:cNvSpPr>
          <p:nvPr>
            <p:ph type="sldNum" sz="quarter" idx="5"/>
          </p:nvPr>
        </p:nvSpPr>
        <p:spPr>
          <a:noFill/>
        </p:spPr>
        <p:txBody>
          <a:bodyPr/>
          <a:lstStyle/>
          <a:p>
            <a:fld id="{5129F197-DC3D-4533-ABA8-138A5988E57A}" type="slidenum">
              <a:rPr lang="en-GB" smtClean="0"/>
              <a:pPr/>
              <a:t>26</a:t>
            </a:fld>
            <a:endParaRPr lang="en-GB"/>
          </a:p>
        </p:txBody>
      </p:sp>
    </p:spTree>
    <p:extLst>
      <p:ext uri="{BB962C8B-B14F-4D97-AF65-F5344CB8AC3E}">
        <p14:creationId xmlns:p14="http://schemas.microsoft.com/office/powerpoint/2010/main" val="285071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endParaRPr lang="en-US"/>
          </a:p>
        </p:txBody>
      </p:sp>
      <p:sp>
        <p:nvSpPr>
          <p:cNvPr id="118788" name="Slide Number Placeholder 3"/>
          <p:cNvSpPr>
            <a:spLocks noGrp="1"/>
          </p:cNvSpPr>
          <p:nvPr>
            <p:ph type="sldNum" sz="quarter" idx="5"/>
          </p:nvPr>
        </p:nvSpPr>
        <p:spPr>
          <a:noFill/>
        </p:spPr>
        <p:txBody>
          <a:bodyPr/>
          <a:lstStyle/>
          <a:p>
            <a:fld id="{69547CBA-1DD8-4D79-9957-1791C8D9EDB6}" type="slidenum">
              <a:rPr lang="en-GB" smtClean="0"/>
              <a:pPr/>
              <a:t>27</a:t>
            </a:fld>
            <a:endParaRPr lang="en-GB"/>
          </a:p>
        </p:txBody>
      </p:sp>
    </p:spTree>
    <p:extLst>
      <p:ext uri="{BB962C8B-B14F-4D97-AF65-F5344CB8AC3E}">
        <p14:creationId xmlns:p14="http://schemas.microsoft.com/office/powerpoint/2010/main" val="4129482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endParaRPr lang="en-US"/>
          </a:p>
        </p:txBody>
      </p:sp>
      <p:sp>
        <p:nvSpPr>
          <p:cNvPr id="119812" name="Slide Number Placeholder 3"/>
          <p:cNvSpPr>
            <a:spLocks noGrp="1"/>
          </p:cNvSpPr>
          <p:nvPr>
            <p:ph type="sldNum" sz="quarter" idx="5"/>
          </p:nvPr>
        </p:nvSpPr>
        <p:spPr>
          <a:noFill/>
        </p:spPr>
        <p:txBody>
          <a:bodyPr/>
          <a:lstStyle/>
          <a:p>
            <a:fld id="{AF008418-EDA2-4464-8F8D-B126ADD899AB}" type="slidenum">
              <a:rPr lang="en-GB" smtClean="0"/>
              <a:pPr/>
              <a:t>31</a:t>
            </a:fld>
            <a:endParaRPr lang="en-GB"/>
          </a:p>
        </p:txBody>
      </p:sp>
    </p:spTree>
    <p:extLst>
      <p:ext uri="{BB962C8B-B14F-4D97-AF65-F5344CB8AC3E}">
        <p14:creationId xmlns:p14="http://schemas.microsoft.com/office/powerpoint/2010/main" val="893859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p:spPr>
        <p:txBody>
          <a:bodyPr/>
          <a:lstStyle/>
          <a:p>
            <a:endParaRPr lang="en-US"/>
          </a:p>
        </p:txBody>
      </p:sp>
      <p:sp>
        <p:nvSpPr>
          <p:cNvPr id="139268" name="Slide Number Placeholder 3"/>
          <p:cNvSpPr>
            <a:spLocks noGrp="1"/>
          </p:cNvSpPr>
          <p:nvPr>
            <p:ph type="sldNum" sz="quarter" idx="5"/>
          </p:nvPr>
        </p:nvSpPr>
        <p:spPr>
          <a:noFill/>
        </p:spPr>
        <p:txBody>
          <a:bodyPr/>
          <a:lstStyle/>
          <a:p>
            <a:fld id="{6110DE7A-8973-4B9C-9E0C-627D96B80B1D}" type="slidenum">
              <a:rPr lang="en-GB" smtClean="0"/>
              <a:pPr/>
              <a:t>34</a:t>
            </a:fld>
            <a:endParaRPr lang="en-GB"/>
          </a:p>
        </p:txBody>
      </p:sp>
    </p:spTree>
    <p:extLst>
      <p:ext uri="{BB962C8B-B14F-4D97-AF65-F5344CB8AC3E}">
        <p14:creationId xmlns:p14="http://schemas.microsoft.com/office/powerpoint/2010/main" val="1768576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p:spPr>
        <p:txBody>
          <a:bodyPr/>
          <a:lstStyle/>
          <a:p>
            <a:endParaRPr lang="en-US"/>
          </a:p>
        </p:txBody>
      </p:sp>
      <p:sp>
        <p:nvSpPr>
          <p:cNvPr id="139268" name="Slide Number Placeholder 3"/>
          <p:cNvSpPr>
            <a:spLocks noGrp="1"/>
          </p:cNvSpPr>
          <p:nvPr>
            <p:ph type="sldNum" sz="quarter" idx="5"/>
          </p:nvPr>
        </p:nvSpPr>
        <p:spPr>
          <a:noFill/>
        </p:spPr>
        <p:txBody>
          <a:bodyPr/>
          <a:lstStyle/>
          <a:p>
            <a:fld id="{6110DE7A-8973-4B9C-9E0C-627D96B80B1D}" type="slidenum">
              <a:rPr lang="en-GB" smtClean="0"/>
              <a:pPr/>
              <a:t>35</a:t>
            </a:fld>
            <a:endParaRPr lang="en-GB"/>
          </a:p>
        </p:txBody>
      </p:sp>
    </p:spTree>
    <p:extLst>
      <p:ext uri="{BB962C8B-B14F-4D97-AF65-F5344CB8AC3E}">
        <p14:creationId xmlns:p14="http://schemas.microsoft.com/office/powerpoint/2010/main" val="287764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endParaRPr lang="en-US"/>
          </a:p>
        </p:txBody>
      </p:sp>
      <p:sp>
        <p:nvSpPr>
          <p:cNvPr id="140292" name="Slide Number Placeholder 3"/>
          <p:cNvSpPr>
            <a:spLocks noGrp="1"/>
          </p:cNvSpPr>
          <p:nvPr>
            <p:ph type="sldNum" sz="quarter" idx="5"/>
          </p:nvPr>
        </p:nvSpPr>
        <p:spPr>
          <a:noFill/>
        </p:spPr>
        <p:txBody>
          <a:bodyPr/>
          <a:lstStyle/>
          <a:p>
            <a:fld id="{2E55C62F-6A1C-47AB-965F-CCF0C57B7D98}" type="slidenum">
              <a:rPr lang="en-GB" smtClean="0"/>
              <a:pPr/>
              <a:t>36</a:t>
            </a:fld>
            <a:endParaRPr lang="en-GB"/>
          </a:p>
        </p:txBody>
      </p:sp>
    </p:spTree>
    <p:extLst>
      <p:ext uri="{BB962C8B-B14F-4D97-AF65-F5344CB8AC3E}">
        <p14:creationId xmlns:p14="http://schemas.microsoft.com/office/powerpoint/2010/main" val="3293716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endParaRPr lang="en-US"/>
          </a:p>
        </p:txBody>
      </p:sp>
      <p:sp>
        <p:nvSpPr>
          <p:cNvPr id="106500" name="Slide Number Placeholder 3"/>
          <p:cNvSpPr>
            <a:spLocks noGrp="1"/>
          </p:cNvSpPr>
          <p:nvPr>
            <p:ph type="sldNum" sz="quarter" idx="5"/>
          </p:nvPr>
        </p:nvSpPr>
        <p:spPr>
          <a:noFill/>
        </p:spPr>
        <p:txBody>
          <a:bodyPr/>
          <a:lstStyle/>
          <a:p>
            <a:fld id="{61110FCD-D459-4DE4-AF62-AE59ED57DCF1}" type="slidenum">
              <a:rPr lang="en-GB" smtClean="0"/>
              <a:pPr/>
              <a:t>2</a:t>
            </a:fld>
            <a:endParaRPr lang="en-GB"/>
          </a:p>
        </p:txBody>
      </p:sp>
    </p:spTree>
    <p:extLst>
      <p:ext uri="{BB962C8B-B14F-4D97-AF65-F5344CB8AC3E}">
        <p14:creationId xmlns:p14="http://schemas.microsoft.com/office/powerpoint/2010/main" val="4229207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endParaRPr lang="en-US"/>
          </a:p>
        </p:txBody>
      </p:sp>
      <p:sp>
        <p:nvSpPr>
          <p:cNvPr id="141316" name="Slide Number Placeholder 3"/>
          <p:cNvSpPr>
            <a:spLocks noGrp="1"/>
          </p:cNvSpPr>
          <p:nvPr>
            <p:ph type="sldNum" sz="quarter" idx="5"/>
          </p:nvPr>
        </p:nvSpPr>
        <p:spPr>
          <a:noFill/>
        </p:spPr>
        <p:txBody>
          <a:bodyPr/>
          <a:lstStyle/>
          <a:p>
            <a:fld id="{055F4C78-09BC-405F-AD0F-346772739140}" type="slidenum">
              <a:rPr lang="en-GB" smtClean="0"/>
              <a:pPr/>
              <a:t>37</a:t>
            </a:fld>
            <a:endParaRPr lang="en-GB"/>
          </a:p>
        </p:txBody>
      </p:sp>
    </p:spTree>
    <p:extLst>
      <p:ext uri="{BB962C8B-B14F-4D97-AF65-F5344CB8AC3E}">
        <p14:creationId xmlns:p14="http://schemas.microsoft.com/office/powerpoint/2010/main" val="2062851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p:spPr>
        <p:txBody>
          <a:bodyPr/>
          <a:lstStyle/>
          <a:p>
            <a:endParaRPr lang="en-US"/>
          </a:p>
        </p:txBody>
      </p:sp>
      <p:sp>
        <p:nvSpPr>
          <p:cNvPr id="142340" name="Slide Number Placeholder 3"/>
          <p:cNvSpPr>
            <a:spLocks noGrp="1"/>
          </p:cNvSpPr>
          <p:nvPr>
            <p:ph type="sldNum" sz="quarter" idx="5"/>
          </p:nvPr>
        </p:nvSpPr>
        <p:spPr>
          <a:noFill/>
        </p:spPr>
        <p:txBody>
          <a:bodyPr/>
          <a:lstStyle/>
          <a:p>
            <a:fld id="{F5B600C3-170A-4A9F-98B6-F6A66983F9F5}" type="slidenum">
              <a:rPr lang="en-GB" smtClean="0"/>
              <a:pPr/>
              <a:t>38</a:t>
            </a:fld>
            <a:endParaRPr lang="en-GB"/>
          </a:p>
        </p:txBody>
      </p:sp>
    </p:spTree>
    <p:extLst>
      <p:ext uri="{BB962C8B-B14F-4D97-AF65-F5344CB8AC3E}">
        <p14:creationId xmlns:p14="http://schemas.microsoft.com/office/powerpoint/2010/main" val="29629681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a:p>
        </p:txBody>
      </p:sp>
      <p:sp>
        <p:nvSpPr>
          <p:cNvPr id="143364" name="Slide Number Placeholder 3"/>
          <p:cNvSpPr>
            <a:spLocks noGrp="1"/>
          </p:cNvSpPr>
          <p:nvPr>
            <p:ph type="sldNum" sz="quarter" idx="5"/>
          </p:nvPr>
        </p:nvSpPr>
        <p:spPr>
          <a:noFill/>
        </p:spPr>
        <p:txBody>
          <a:bodyPr/>
          <a:lstStyle/>
          <a:p>
            <a:fld id="{C556304C-6315-4668-9455-FE77165A06D0}" type="slidenum">
              <a:rPr lang="en-GB" smtClean="0"/>
              <a:pPr/>
              <a:t>39</a:t>
            </a:fld>
            <a:endParaRPr lang="en-GB"/>
          </a:p>
        </p:txBody>
      </p:sp>
    </p:spTree>
    <p:extLst>
      <p:ext uri="{BB962C8B-B14F-4D97-AF65-F5344CB8AC3E}">
        <p14:creationId xmlns:p14="http://schemas.microsoft.com/office/powerpoint/2010/main" val="3596379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endParaRPr lang="en-US"/>
          </a:p>
        </p:txBody>
      </p:sp>
      <p:sp>
        <p:nvSpPr>
          <p:cNvPr id="107524" name="Slide Number Placeholder 3"/>
          <p:cNvSpPr>
            <a:spLocks noGrp="1"/>
          </p:cNvSpPr>
          <p:nvPr>
            <p:ph type="sldNum" sz="quarter" idx="5"/>
          </p:nvPr>
        </p:nvSpPr>
        <p:spPr>
          <a:noFill/>
        </p:spPr>
        <p:txBody>
          <a:bodyPr/>
          <a:lstStyle/>
          <a:p>
            <a:fld id="{FA9F3077-5C61-40C6-B43B-E2037F53B420}" type="slidenum">
              <a:rPr lang="en-GB" smtClean="0"/>
              <a:pPr/>
              <a:t>3</a:t>
            </a:fld>
            <a:endParaRPr lang="en-GB"/>
          </a:p>
        </p:txBody>
      </p:sp>
    </p:spTree>
    <p:extLst>
      <p:ext uri="{BB962C8B-B14F-4D97-AF65-F5344CB8AC3E}">
        <p14:creationId xmlns:p14="http://schemas.microsoft.com/office/powerpoint/2010/main" val="3506318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a:p>
        </p:txBody>
      </p:sp>
      <p:sp>
        <p:nvSpPr>
          <p:cNvPr id="108548" name="Slide Number Placeholder 3"/>
          <p:cNvSpPr>
            <a:spLocks noGrp="1"/>
          </p:cNvSpPr>
          <p:nvPr>
            <p:ph type="sldNum" sz="quarter" idx="5"/>
          </p:nvPr>
        </p:nvSpPr>
        <p:spPr>
          <a:noFill/>
        </p:spPr>
        <p:txBody>
          <a:bodyPr/>
          <a:lstStyle/>
          <a:p>
            <a:fld id="{67C90F7B-DE91-419D-A91E-7CBCE42C999A}" type="slidenum">
              <a:rPr lang="en-GB" smtClean="0"/>
              <a:pPr/>
              <a:t>4</a:t>
            </a:fld>
            <a:endParaRPr lang="en-GB"/>
          </a:p>
        </p:txBody>
      </p:sp>
    </p:spTree>
    <p:extLst>
      <p:ext uri="{BB962C8B-B14F-4D97-AF65-F5344CB8AC3E}">
        <p14:creationId xmlns:p14="http://schemas.microsoft.com/office/powerpoint/2010/main" val="3679576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a:p>
        </p:txBody>
      </p:sp>
      <p:sp>
        <p:nvSpPr>
          <p:cNvPr id="108548" name="Slide Number Placeholder 3"/>
          <p:cNvSpPr>
            <a:spLocks noGrp="1"/>
          </p:cNvSpPr>
          <p:nvPr>
            <p:ph type="sldNum" sz="quarter" idx="5"/>
          </p:nvPr>
        </p:nvSpPr>
        <p:spPr>
          <a:noFill/>
        </p:spPr>
        <p:txBody>
          <a:bodyPr/>
          <a:lstStyle/>
          <a:p>
            <a:fld id="{67C90F7B-DE91-419D-A91E-7CBCE42C999A}" type="slidenum">
              <a:rPr lang="en-GB" smtClean="0"/>
              <a:pPr/>
              <a:t>6</a:t>
            </a:fld>
            <a:endParaRPr lang="en-GB"/>
          </a:p>
        </p:txBody>
      </p:sp>
    </p:spTree>
    <p:extLst>
      <p:ext uri="{BB962C8B-B14F-4D97-AF65-F5344CB8AC3E}">
        <p14:creationId xmlns:p14="http://schemas.microsoft.com/office/powerpoint/2010/main" val="3056053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a:p>
        </p:txBody>
      </p:sp>
      <p:sp>
        <p:nvSpPr>
          <p:cNvPr id="108548" name="Slide Number Placeholder 3"/>
          <p:cNvSpPr>
            <a:spLocks noGrp="1"/>
          </p:cNvSpPr>
          <p:nvPr>
            <p:ph type="sldNum" sz="quarter" idx="5"/>
          </p:nvPr>
        </p:nvSpPr>
        <p:spPr>
          <a:noFill/>
        </p:spPr>
        <p:txBody>
          <a:bodyPr/>
          <a:lstStyle/>
          <a:p>
            <a:fld id="{67C90F7B-DE91-419D-A91E-7CBCE42C999A}" type="slidenum">
              <a:rPr lang="en-GB" smtClean="0"/>
              <a:pPr/>
              <a:t>7</a:t>
            </a:fld>
            <a:endParaRPr lang="en-GB"/>
          </a:p>
        </p:txBody>
      </p:sp>
    </p:spTree>
    <p:extLst>
      <p:ext uri="{BB962C8B-B14F-4D97-AF65-F5344CB8AC3E}">
        <p14:creationId xmlns:p14="http://schemas.microsoft.com/office/powerpoint/2010/main" val="451315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endParaRPr lang="en-US"/>
          </a:p>
        </p:txBody>
      </p:sp>
      <p:sp>
        <p:nvSpPr>
          <p:cNvPr id="110596" name="Slide Number Placeholder 3"/>
          <p:cNvSpPr>
            <a:spLocks noGrp="1"/>
          </p:cNvSpPr>
          <p:nvPr>
            <p:ph type="sldNum" sz="quarter" idx="5"/>
          </p:nvPr>
        </p:nvSpPr>
        <p:spPr>
          <a:noFill/>
        </p:spPr>
        <p:txBody>
          <a:bodyPr/>
          <a:lstStyle/>
          <a:p>
            <a:fld id="{5CB3A3ED-F8FB-4A31-B87D-5AEB6ABEEA2D}" type="slidenum">
              <a:rPr lang="en-GB" smtClean="0"/>
              <a:pPr/>
              <a:t>13</a:t>
            </a:fld>
            <a:endParaRPr lang="en-GB"/>
          </a:p>
        </p:txBody>
      </p:sp>
    </p:spTree>
    <p:extLst>
      <p:ext uri="{BB962C8B-B14F-4D97-AF65-F5344CB8AC3E}">
        <p14:creationId xmlns:p14="http://schemas.microsoft.com/office/powerpoint/2010/main" val="4236468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endParaRPr lang="en-US"/>
          </a:p>
        </p:txBody>
      </p:sp>
      <p:sp>
        <p:nvSpPr>
          <p:cNvPr id="109572" name="Slide Number Placeholder 3"/>
          <p:cNvSpPr>
            <a:spLocks noGrp="1"/>
          </p:cNvSpPr>
          <p:nvPr>
            <p:ph type="sldNum" sz="quarter" idx="5"/>
          </p:nvPr>
        </p:nvSpPr>
        <p:spPr>
          <a:noFill/>
        </p:spPr>
        <p:txBody>
          <a:bodyPr/>
          <a:lstStyle/>
          <a:p>
            <a:fld id="{CFA6CC9D-383B-46A0-9C4E-D10CDC1E2710}" type="slidenum">
              <a:rPr lang="en-GB" smtClean="0"/>
              <a:pPr/>
              <a:t>14</a:t>
            </a:fld>
            <a:endParaRPr lang="en-GB"/>
          </a:p>
        </p:txBody>
      </p:sp>
    </p:spTree>
    <p:extLst>
      <p:ext uri="{BB962C8B-B14F-4D97-AF65-F5344CB8AC3E}">
        <p14:creationId xmlns:p14="http://schemas.microsoft.com/office/powerpoint/2010/main" val="1767342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endParaRPr lang="en-US"/>
          </a:p>
        </p:txBody>
      </p:sp>
      <p:sp>
        <p:nvSpPr>
          <p:cNvPr id="111620" name="Slide Number Placeholder 3"/>
          <p:cNvSpPr>
            <a:spLocks noGrp="1"/>
          </p:cNvSpPr>
          <p:nvPr>
            <p:ph type="sldNum" sz="quarter" idx="5"/>
          </p:nvPr>
        </p:nvSpPr>
        <p:spPr>
          <a:noFill/>
        </p:spPr>
        <p:txBody>
          <a:bodyPr/>
          <a:lstStyle/>
          <a:p>
            <a:fld id="{9AF7EE26-AC06-4630-BF9F-85ADA4003CC0}" type="slidenum">
              <a:rPr lang="en-GB" smtClean="0"/>
              <a:pPr/>
              <a:t>15</a:t>
            </a:fld>
            <a:endParaRPr lang="en-GB"/>
          </a:p>
        </p:txBody>
      </p:sp>
    </p:spTree>
    <p:extLst>
      <p:ext uri="{BB962C8B-B14F-4D97-AF65-F5344CB8AC3E}">
        <p14:creationId xmlns:p14="http://schemas.microsoft.com/office/powerpoint/2010/main" val="1113017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10361612" y="6130437"/>
            <a:ext cx="1146283" cy="370396"/>
          </a:xfrm>
          <a:prstGeom prst="rect">
            <a:avLst/>
          </a:prstGeom>
        </p:spPr>
        <p:txBody>
          <a:bodyPr/>
          <a:lstStyle/>
          <a:p>
            <a:fld id="{DD7E48DB-71EC-49BE-8B42-CA235C824907}" type="datetime1">
              <a:rPr lang="en-US" smtClean="0"/>
              <a:t>5/4/2024</a:t>
            </a:fld>
            <a:endParaRPr lang="en-US" dirty="0"/>
          </a:p>
        </p:txBody>
      </p:sp>
      <p:sp>
        <p:nvSpPr>
          <p:cNvPr id="5" name="Footer Placeholder 4"/>
          <p:cNvSpPr>
            <a:spLocks noGrp="1"/>
          </p:cNvSpPr>
          <p:nvPr>
            <p:ph type="ftr" sz="quarter" idx="11"/>
          </p:nvPr>
        </p:nvSpPr>
        <p:spPr/>
        <p:txBody>
          <a:bodyPr/>
          <a:lstStyle/>
          <a:p>
            <a:r>
              <a:rPr lang="en-US"/>
              <a:t>Prof. Amr Goneid, AUC</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7303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0361612" y="6130437"/>
            <a:ext cx="1146283" cy="370396"/>
          </a:xfrm>
          <a:prstGeom prst="rect">
            <a:avLst/>
          </a:prstGeom>
        </p:spPr>
        <p:txBody>
          <a:bodyPr/>
          <a:lstStyle/>
          <a:p>
            <a:fld id="{ADB19A05-A17A-4088-A049-B9D8C61D2BD7}" type="datetime1">
              <a:rPr lang="en-US" smtClean="0"/>
              <a:t>5/4/2024</a:t>
            </a:fld>
            <a:endParaRPr lang="en-US" dirty="0"/>
          </a:p>
        </p:txBody>
      </p:sp>
      <p:sp>
        <p:nvSpPr>
          <p:cNvPr id="5" name="Footer Placeholder 4"/>
          <p:cNvSpPr>
            <a:spLocks noGrp="1"/>
          </p:cNvSpPr>
          <p:nvPr>
            <p:ph type="ftr" sz="quarter" idx="11"/>
          </p:nvPr>
        </p:nvSpPr>
        <p:spPr/>
        <p:txBody>
          <a:bodyPr/>
          <a:lstStyle/>
          <a:p>
            <a:r>
              <a:rPr lang="en-US"/>
              <a:t>Prof. Amr Goneid, AUC</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28958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0361612" y="6130437"/>
            <a:ext cx="1146283" cy="370396"/>
          </a:xfrm>
          <a:prstGeom prst="rect">
            <a:avLst/>
          </a:prstGeom>
        </p:spPr>
        <p:txBody>
          <a:bodyPr/>
          <a:lstStyle/>
          <a:p>
            <a:fld id="{81F884B5-9C59-4D7B-863B-762427C1909B}" type="datetime1">
              <a:rPr lang="en-US" smtClean="0"/>
              <a:t>5/4/2024</a:t>
            </a:fld>
            <a:endParaRPr lang="en-US" dirty="0"/>
          </a:p>
        </p:txBody>
      </p:sp>
      <p:sp>
        <p:nvSpPr>
          <p:cNvPr id="5" name="Footer Placeholder 4"/>
          <p:cNvSpPr>
            <a:spLocks noGrp="1"/>
          </p:cNvSpPr>
          <p:nvPr>
            <p:ph type="ftr" sz="quarter" idx="11"/>
          </p:nvPr>
        </p:nvSpPr>
        <p:spPr/>
        <p:txBody>
          <a:bodyPr/>
          <a:lstStyle/>
          <a:p>
            <a:r>
              <a:rPr lang="en-US"/>
              <a:t>Prof. Amr Goneid, AUC</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24806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a:xfrm>
            <a:off x="10361612" y="6130437"/>
            <a:ext cx="1146283" cy="370396"/>
          </a:xfrm>
          <a:prstGeom prst="rect">
            <a:avLst/>
          </a:prstGeom>
        </p:spPr>
        <p:txBody>
          <a:bodyPr/>
          <a:lstStyle/>
          <a:p>
            <a:fld id="{7D43BA38-E41A-4458-B13B-A14F8AE22D20}" type="datetime1">
              <a:rPr lang="en-US" smtClean="0"/>
              <a:t>5/4/2024</a:t>
            </a:fld>
            <a:endParaRPr lang="en-US" dirty="0"/>
          </a:p>
        </p:txBody>
      </p:sp>
      <p:sp>
        <p:nvSpPr>
          <p:cNvPr id="6" name="Footer Placeholder 5"/>
          <p:cNvSpPr>
            <a:spLocks noGrp="1"/>
          </p:cNvSpPr>
          <p:nvPr>
            <p:ph type="ftr" sz="quarter" idx="11"/>
          </p:nvPr>
        </p:nvSpPr>
        <p:spPr/>
        <p:txBody>
          <a:bodyPr/>
          <a:lstStyle/>
          <a:p>
            <a:r>
              <a:rPr lang="en-US"/>
              <a:t>Prof. Amr Goneid, AUC</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6395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a:xfrm>
            <a:off x="10361612" y="6130437"/>
            <a:ext cx="1146283" cy="370396"/>
          </a:xfrm>
          <a:prstGeom prst="rect">
            <a:avLst/>
          </a:prstGeom>
        </p:spPr>
        <p:txBody>
          <a:bodyPr/>
          <a:lstStyle/>
          <a:p>
            <a:fld id="{6625916C-46D0-44B9-9118-C18897EB99FE}" type="datetime1">
              <a:rPr lang="en-US" smtClean="0"/>
              <a:t>5/4/2024</a:t>
            </a:fld>
            <a:endParaRPr lang="en-US" dirty="0"/>
          </a:p>
        </p:txBody>
      </p:sp>
      <p:sp>
        <p:nvSpPr>
          <p:cNvPr id="6" name="Footer Placeholder 5"/>
          <p:cNvSpPr>
            <a:spLocks noGrp="1"/>
          </p:cNvSpPr>
          <p:nvPr>
            <p:ph type="ftr" sz="quarter" idx="11"/>
          </p:nvPr>
        </p:nvSpPr>
        <p:spPr/>
        <p:txBody>
          <a:bodyPr/>
          <a:lstStyle/>
          <a:p>
            <a:r>
              <a:rPr lang="en-US"/>
              <a:t>Prof. Amr Goneid, AUC</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00480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a:xfrm>
            <a:off x="10361612" y="6130437"/>
            <a:ext cx="1146283" cy="370396"/>
          </a:xfrm>
          <a:prstGeom prst="rect">
            <a:avLst/>
          </a:prstGeom>
        </p:spPr>
        <p:txBody>
          <a:bodyPr/>
          <a:lstStyle/>
          <a:p>
            <a:fld id="{AB4EBA63-07E0-404F-93D9-064E419964C7}" type="datetime1">
              <a:rPr lang="en-US" smtClean="0"/>
              <a:t>5/4/2024</a:t>
            </a:fld>
            <a:endParaRPr lang="en-US" dirty="0"/>
          </a:p>
        </p:txBody>
      </p:sp>
      <p:sp>
        <p:nvSpPr>
          <p:cNvPr id="6" name="Footer Placeholder 5"/>
          <p:cNvSpPr>
            <a:spLocks noGrp="1"/>
          </p:cNvSpPr>
          <p:nvPr>
            <p:ph type="ftr" sz="quarter" idx="11"/>
          </p:nvPr>
        </p:nvSpPr>
        <p:spPr/>
        <p:txBody>
          <a:bodyPr/>
          <a:lstStyle/>
          <a:p>
            <a:r>
              <a:rPr lang="en-US"/>
              <a:t>Prof. Amr Goneid, AUC</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82597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361612" y="6130437"/>
            <a:ext cx="1146283" cy="370396"/>
          </a:xfrm>
          <a:prstGeom prst="rect">
            <a:avLst/>
          </a:prstGeom>
        </p:spPr>
        <p:txBody>
          <a:bodyPr/>
          <a:lstStyle/>
          <a:p>
            <a:fld id="{11992230-F924-4140-BE20-D802EF2E4D7E}" type="datetime1">
              <a:rPr lang="en-US" smtClean="0"/>
              <a:t>5/4/2024</a:t>
            </a:fld>
            <a:endParaRPr lang="en-US" dirty="0"/>
          </a:p>
        </p:txBody>
      </p:sp>
      <p:sp>
        <p:nvSpPr>
          <p:cNvPr id="5" name="Footer Placeholder 4"/>
          <p:cNvSpPr>
            <a:spLocks noGrp="1"/>
          </p:cNvSpPr>
          <p:nvPr>
            <p:ph type="ftr" sz="quarter" idx="11"/>
          </p:nvPr>
        </p:nvSpPr>
        <p:spPr/>
        <p:txBody>
          <a:bodyPr/>
          <a:lstStyle/>
          <a:p>
            <a:r>
              <a:rPr lang="en-US"/>
              <a:t>Prof. Amr Goneid, AUC</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78224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361612" y="6130437"/>
            <a:ext cx="1146283" cy="370396"/>
          </a:xfrm>
          <a:prstGeom prst="rect">
            <a:avLst/>
          </a:prstGeom>
        </p:spPr>
        <p:txBody>
          <a:bodyPr/>
          <a:lstStyle/>
          <a:p>
            <a:fld id="{F66B27E7-A239-405D-8535-173CCB2E34CB}" type="datetime1">
              <a:rPr lang="en-US" smtClean="0"/>
              <a:t>5/4/2024</a:t>
            </a:fld>
            <a:endParaRPr lang="en-US" dirty="0"/>
          </a:p>
        </p:txBody>
      </p:sp>
      <p:sp>
        <p:nvSpPr>
          <p:cNvPr id="5" name="Footer Placeholder 4"/>
          <p:cNvSpPr>
            <a:spLocks noGrp="1"/>
          </p:cNvSpPr>
          <p:nvPr>
            <p:ph type="ftr" sz="quarter" idx="11"/>
          </p:nvPr>
        </p:nvSpPr>
        <p:spPr/>
        <p:txBody>
          <a:bodyPr/>
          <a:lstStyle/>
          <a:p>
            <a:r>
              <a:rPr lang="en-US"/>
              <a:t>Prof. Amr Goneid, AUC</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58687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676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59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r>
              <a:rPr lang="en-US"/>
              <a:t>Fall 2010</a:t>
            </a:r>
            <a:endParaRPr lang="en-GB"/>
          </a:p>
        </p:txBody>
      </p:sp>
      <p:sp>
        <p:nvSpPr>
          <p:cNvPr id="6" name="Rectangle 14"/>
          <p:cNvSpPr>
            <a:spLocks noGrp="1" noChangeArrowheads="1"/>
          </p:cNvSpPr>
          <p:nvPr>
            <p:ph type="ftr" sz="quarter" idx="11"/>
          </p:nvPr>
        </p:nvSpPr>
        <p:spPr>
          <a:ln/>
        </p:spPr>
        <p:txBody>
          <a:bodyPr/>
          <a:lstStyle>
            <a:lvl1pPr>
              <a:defRPr/>
            </a:lvl1pPr>
          </a:lstStyle>
          <a:p>
            <a:pPr>
              <a:defRPr/>
            </a:pPr>
            <a:r>
              <a:rPr lang="en-GB"/>
              <a:t>Prof. Amr Goneid, AUC</a:t>
            </a:r>
          </a:p>
        </p:txBody>
      </p:sp>
      <p:sp>
        <p:nvSpPr>
          <p:cNvPr id="7" name="Rectangle 15"/>
          <p:cNvSpPr>
            <a:spLocks noGrp="1" noChangeArrowheads="1"/>
          </p:cNvSpPr>
          <p:nvPr>
            <p:ph type="sldNum" sz="quarter" idx="12"/>
          </p:nvPr>
        </p:nvSpPr>
        <p:spPr>
          <a:ln/>
        </p:spPr>
        <p:txBody>
          <a:bodyPr/>
          <a:lstStyle>
            <a:lvl1pPr>
              <a:defRPr/>
            </a:lvl1pPr>
          </a:lstStyle>
          <a:p>
            <a:pPr>
              <a:defRPr/>
            </a:pPr>
            <a:fld id="{8E332634-B3DE-4E1C-B1B0-B24F2A721B84}" type="slidenum">
              <a:rPr lang="en-GB"/>
              <a:pPr>
                <a:defRPr/>
              </a:pPr>
              <a:t>‹#›</a:t>
            </a:fld>
            <a:endParaRPr lang="en-GB"/>
          </a:p>
        </p:txBody>
      </p:sp>
    </p:spTree>
    <p:extLst>
      <p:ext uri="{BB962C8B-B14F-4D97-AF65-F5344CB8AC3E}">
        <p14:creationId xmlns:p14="http://schemas.microsoft.com/office/powerpoint/2010/main" val="1554967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B4481-0885-4B7E-8347-DFD23E9F71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10BE4F-73BE-4AE4-A0C5-B26216B11F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09035F-2C6B-45D5-99FE-E6FE87B8067F}"/>
              </a:ext>
            </a:extLst>
          </p:cNvPr>
          <p:cNvSpPr>
            <a:spLocks noGrp="1"/>
          </p:cNvSpPr>
          <p:nvPr>
            <p:ph type="dt" sz="half" idx="10"/>
          </p:nvPr>
        </p:nvSpPr>
        <p:spPr/>
        <p:txBody>
          <a:bodyPr/>
          <a:lstStyle/>
          <a:p>
            <a:fld id="{96FDDBC1-BE64-4E27-A1F4-FE415F64709D}" type="datetimeFigureOut">
              <a:rPr lang="en-US" smtClean="0"/>
              <a:t>5/4/2024</a:t>
            </a:fld>
            <a:endParaRPr lang="en-US"/>
          </a:p>
        </p:txBody>
      </p:sp>
      <p:sp>
        <p:nvSpPr>
          <p:cNvPr id="5" name="Footer Placeholder 4">
            <a:extLst>
              <a:ext uri="{FF2B5EF4-FFF2-40B4-BE49-F238E27FC236}">
                <a16:creationId xmlns:a16="http://schemas.microsoft.com/office/drawing/2014/main" id="{26A67B8F-42BC-4697-99E7-A4E5EBD126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04337E-353C-48EB-AEE8-9C2C6E2ECD87}"/>
              </a:ext>
            </a:extLst>
          </p:cNvPr>
          <p:cNvSpPr>
            <a:spLocks noGrp="1"/>
          </p:cNvSpPr>
          <p:nvPr>
            <p:ph type="sldNum" sz="quarter" idx="12"/>
          </p:nvPr>
        </p:nvSpPr>
        <p:spPr/>
        <p:txBody>
          <a:bodyPr/>
          <a:lstStyle/>
          <a:p>
            <a:fld id="{FEED715C-073E-4D1A-9971-93EE53E4E1CB}" type="slidenum">
              <a:rPr lang="en-US" smtClean="0"/>
              <a:t>‹#›</a:t>
            </a:fld>
            <a:endParaRPr lang="en-US"/>
          </a:p>
        </p:txBody>
      </p:sp>
    </p:spTree>
    <p:extLst>
      <p:ext uri="{BB962C8B-B14F-4D97-AF65-F5344CB8AC3E}">
        <p14:creationId xmlns:p14="http://schemas.microsoft.com/office/powerpoint/2010/main" val="188616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6334F-EC21-43EC-8FE2-C6F9C7C3AD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A8FFDA-51B2-4926-9B34-DDD73613720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B1F450-88F7-45AF-8ACD-85F8443A8C8D}"/>
              </a:ext>
            </a:extLst>
          </p:cNvPr>
          <p:cNvSpPr>
            <a:spLocks noGrp="1"/>
          </p:cNvSpPr>
          <p:nvPr>
            <p:ph type="dt" sz="half" idx="10"/>
          </p:nvPr>
        </p:nvSpPr>
        <p:spPr/>
        <p:txBody>
          <a:bodyPr/>
          <a:lstStyle/>
          <a:p>
            <a:fld id="{96FDDBC1-BE64-4E27-A1F4-FE415F64709D}" type="datetimeFigureOut">
              <a:rPr lang="en-US" smtClean="0"/>
              <a:t>5/4/2024</a:t>
            </a:fld>
            <a:endParaRPr lang="en-US"/>
          </a:p>
        </p:txBody>
      </p:sp>
      <p:sp>
        <p:nvSpPr>
          <p:cNvPr id="5" name="Footer Placeholder 4">
            <a:extLst>
              <a:ext uri="{FF2B5EF4-FFF2-40B4-BE49-F238E27FC236}">
                <a16:creationId xmlns:a16="http://schemas.microsoft.com/office/drawing/2014/main" id="{51EB31DB-3A88-456C-84DA-14B4082331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546672-C727-4DD4-9EFE-B0DE93DA351C}"/>
              </a:ext>
            </a:extLst>
          </p:cNvPr>
          <p:cNvSpPr>
            <a:spLocks noGrp="1"/>
          </p:cNvSpPr>
          <p:nvPr>
            <p:ph type="sldNum" sz="quarter" idx="12"/>
          </p:nvPr>
        </p:nvSpPr>
        <p:spPr/>
        <p:txBody>
          <a:bodyPr/>
          <a:lstStyle/>
          <a:p>
            <a:fld id="{FEED715C-073E-4D1A-9971-93EE53E4E1CB}" type="slidenum">
              <a:rPr lang="en-US" smtClean="0"/>
              <a:t>‹#›</a:t>
            </a:fld>
            <a:endParaRPr lang="en-US"/>
          </a:p>
        </p:txBody>
      </p:sp>
    </p:spTree>
    <p:extLst>
      <p:ext uri="{BB962C8B-B14F-4D97-AF65-F5344CB8AC3E}">
        <p14:creationId xmlns:p14="http://schemas.microsoft.com/office/powerpoint/2010/main" val="3177459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361612" y="6130437"/>
            <a:ext cx="1146283" cy="370396"/>
          </a:xfrm>
          <a:prstGeom prst="rect">
            <a:avLst/>
          </a:prstGeom>
        </p:spPr>
        <p:txBody>
          <a:bodyPr/>
          <a:lstStyle/>
          <a:p>
            <a:fld id="{263E6A35-817F-4C7E-B13D-DB528D5275D7}" type="datetime1">
              <a:rPr lang="en-US" smtClean="0"/>
              <a:t>5/4/2024</a:t>
            </a:fld>
            <a:endParaRPr lang="en-US" dirty="0"/>
          </a:p>
        </p:txBody>
      </p:sp>
      <p:sp>
        <p:nvSpPr>
          <p:cNvPr id="5" name="Footer Placeholder 4"/>
          <p:cNvSpPr>
            <a:spLocks noGrp="1"/>
          </p:cNvSpPr>
          <p:nvPr>
            <p:ph type="ftr" sz="quarter" idx="11"/>
          </p:nvPr>
        </p:nvSpPr>
        <p:spPr/>
        <p:txBody>
          <a:bodyPr/>
          <a:lstStyle/>
          <a:p>
            <a:r>
              <a:rPr lang="en-US"/>
              <a:t>Prof. Amr Goneid, AUC</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52806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42D5F-7667-4B93-BBD4-72A10C1FF6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B2DA0E-9E48-4954-BDC9-4288F69C57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5461DA4-80F1-414B-A0F3-C337CD8AD10C}"/>
              </a:ext>
            </a:extLst>
          </p:cNvPr>
          <p:cNvSpPr>
            <a:spLocks noGrp="1"/>
          </p:cNvSpPr>
          <p:nvPr>
            <p:ph type="dt" sz="half" idx="10"/>
          </p:nvPr>
        </p:nvSpPr>
        <p:spPr/>
        <p:txBody>
          <a:bodyPr/>
          <a:lstStyle/>
          <a:p>
            <a:fld id="{96FDDBC1-BE64-4E27-A1F4-FE415F64709D}" type="datetimeFigureOut">
              <a:rPr lang="en-US" smtClean="0"/>
              <a:t>5/4/2024</a:t>
            </a:fld>
            <a:endParaRPr lang="en-US"/>
          </a:p>
        </p:txBody>
      </p:sp>
      <p:sp>
        <p:nvSpPr>
          <p:cNvPr id="5" name="Footer Placeholder 4">
            <a:extLst>
              <a:ext uri="{FF2B5EF4-FFF2-40B4-BE49-F238E27FC236}">
                <a16:creationId xmlns:a16="http://schemas.microsoft.com/office/drawing/2014/main" id="{30E86490-335A-4D9D-BF84-83DE684074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7B732F-672C-441F-A84D-DFDE1BB119E2}"/>
              </a:ext>
            </a:extLst>
          </p:cNvPr>
          <p:cNvSpPr>
            <a:spLocks noGrp="1"/>
          </p:cNvSpPr>
          <p:nvPr>
            <p:ph type="sldNum" sz="quarter" idx="12"/>
          </p:nvPr>
        </p:nvSpPr>
        <p:spPr/>
        <p:txBody>
          <a:bodyPr/>
          <a:lstStyle/>
          <a:p>
            <a:fld id="{FEED715C-073E-4D1A-9971-93EE53E4E1CB}" type="slidenum">
              <a:rPr lang="en-US" smtClean="0"/>
              <a:t>‹#›</a:t>
            </a:fld>
            <a:endParaRPr lang="en-US"/>
          </a:p>
        </p:txBody>
      </p:sp>
    </p:spTree>
    <p:extLst>
      <p:ext uri="{BB962C8B-B14F-4D97-AF65-F5344CB8AC3E}">
        <p14:creationId xmlns:p14="http://schemas.microsoft.com/office/powerpoint/2010/main" val="3767553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32DE4-B20B-492B-82EE-31B77A017F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8FD180-24C4-4B34-9451-3403DD22361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C16D5B-DB99-448C-85F7-FC35308CFF9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66224C-BD13-4A2D-A392-FA53347461FC}"/>
              </a:ext>
            </a:extLst>
          </p:cNvPr>
          <p:cNvSpPr>
            <a:spLocks noGrp="1"/>
          </p:cNvSpPr>
          <p:nvPr>
            <p:ph type="dt" sz="half" idx="10"/>
          </p:nvPr>
        </p:nvSpPr>
        <p:spPr/>
        <p:txBody>
          <a:bodyPr/>
          <a:lstStyle/>
          <a:p>
            <a:fld id="{96FDDBC1-BE64-4E27-A1F4-FE415F64709D}" type="datetimeFigureOut">
              <a:rPr lang="en-US" smtClean="0"/>
              <a:t>5/4/2024</a:t>
            </a:fld>
            <a:endParaRPr lang="en-US"/>
          </a:p>
        </p:txBody>
      </p:sp>
      <p:sp>
        <p:nvSpPr>
          <p:cNvPr id="6" name="Footer Placeholder 5">
            <a:extLst>
              <a:ext uri="{FF2B5EF4-FFF2-40B4-BE49-F238E27FC236}">
                <a16:creationId xmlns:a16="http://schemas.microsoft.com/office/drawing/2014/main" id="{7D1D31B2-08DF-461C-BF56-4E7175DCEE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5C5760-F5DD-40F5-A688-44DFA32571BF}"/>
              </a:ext>
            </a:extLst>
          </p:cNvPr>
          <p:cNvSpPr>
            <a:spLocks noGrp="1"/>
          </p:cNvSpPr>
          <p:nvPr>
            <p:ph type="sldNum" sz="quarter" idx="12"/>
          </p:nvPr>
        </p:nvSpPr>
        <p:spPr/>
        <p:txBody>
          <a:bodyPr/>
          <a:lstStyle/>
          <a:p>
            <a:fld id="{FEED715C-073E-4D1A-9971-93EE53E4E1CB}" type="slidenum">
              <a:rPr lang="en-US" smtClean="0"/>
              <a:t>‹#›</a:t>
            </a:fld>
            <a:endParaRPr lang="en-US"/>
          </a:p>
        </p:txBody>
      </p:sp>
    </p:spTree>
    <p:extLst>
      <p:ext uri="{BB962C8B-B14F-4D97-AF65-F5344CB8AC3E}">
        <p14:creationId xmlns:p14="http://schemas.microsoft.com/office/powerpoint/2010/main" val="12751813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00899-6333-4215-A8D1-A9DD3BEFD6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1067C5-1955-4607-90A9-69926E538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2A2B121-E70B-42CE-914D-6F975681018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6B7343-1ED3-49D2-813A-9F39FEDBC9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C8FC7E-788F-4837-86A6-24EB22B444C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E90518-5706-42DC-8300-69373D6839DA}"/>
              </a:ext>
            </a:extLst>
          </p:cNvPr>
          <p:cNvSpPr>
            <a:spLocks noGrp="1"/>
          </p:cNvSpPr>
          <p:nvPr>
            <p:ph type="dt" sz="half" idx="10"/>
          </p:nvPr>
        </p:nvSpPr>
        <p:spPr/>
        <p:txBody>
          <a:bodyPr/>
          <a:lstStyle/>
          <a:p>
            <a:fld id="{96FDDBC1-BE64-4E27-A1F4-FE415F64709D}" type="datetimeFigureOut">
              <a:rPr lang="en-US" smtClean="0"/>
              <a:t>5/4/2024</a:t>
            </a:fld>
            <a:endParaRPr lang="en-US"/>
          </a:p>
        </p:txBody>
      </p:sp>
      <p:sp>
        <p:nvSpPr>
          <p:cNvPr id="8" name="Footer Placeholder 7">
            <a:extLst>
              <a:ext uri="{FF2B5EF4-FFF2-40B4-BE49-F238E27FC236}">
                <a16:creationId xmlns:a16="http://schemas.microsoft.com/office/drawing/2014/main" id="{7DAD6E0B-44A4-43D6-96A3-861E8C1B27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57DFED-2F14-4AB8-8672-DF8DB1105B00}"/>
              </a:ext>
            </a:extLst>
          </p:cNvPr>
          <p:cNvSpPr>
            <a:spLocks noGrp="1"/>
          </p:cNvSpPr>
          <p:nvPr>
            <p:ph type="sldNum" sz="quarter" idx="12"/>
          </p:nvPr>
        </p:nvSpPr>
        <p:spPr/>
        <p:txBody>
          <a:bodyPr/>
          <a:lstStyle/>
          <a:p>
            <a:fld id="{FEED715C-073E-4D1A-9971-93EE53E4E1CB}" type="slidenum">
              <a:rPr lang="en-US" smtClean="0"/>
              <a:t>‹#›</a:t>
            </a:fld>
            <a:endParaRPr lang="en-US"/>
          </a:p>
        </p:txBody>
      </p:sp>
    </p:spTree>
    <p:extLst>
      <p:ext uri="{BB962C8B-B14F-4D97-AF65-F5344CB8AC3E}">
        <p14:creationId xmlns:p14="http://schemas.microsoft.com/office/powerpoint/2010/main" val="20154839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85CDE-AAFC-4DEC-86AA-937FEBF49F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82C79E-8CC2-41ED-A603-5BB17D26C95B}"/>
              </a:ext>
            </a:extLst>
          </p:cNvPr>
          <p:cNvSpPr>
            <a:spLocks noGrp="1"/>
          </p:cNvSpPr>
          <p:nvPr>
            <p:ph type="dt" sz="half" idx="10"/>
          </p:nvPr>
        </p:nvSpPr>
        <p:spPr/>
        <p:txBody>
          <a:bodyPr/>
          <a:lstStyle/>
          <a:p>
            <a:fld id="{96FDDBC1-BE64-4E27-A1F4-FE415F64709D}" type="datetimeFigureOut">
              <a:rPr lang="en-US" smtClean="0"/>
              <a:t>5/4/2024</a:t>
            </a:fld>
            <a:endParaRPr lang="en-US"/>
          </a:p>
        </p:txBody>
      </p:sp>
      <p:sp>
        <p:nvSpPr>
          <p:cNvPr id="4" name="Footer Placeholder 3">
            <a:extLst>
              <a:ext uri="{FF2B5EF4-FFF2-40B4-BE49-F238E27FC236}">
                <a16:creationId xmlns:a16="http://schemas.microsoft.com/office/drawing/2014/main" id="{BC03A93F-F1BD-466D-B6A3-3E3BDA041D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18675C-4C34-47A9-B010-86B62261728E}"/>
              </a:ext>
            </a:extLst>
          </p:cNvPr>
          <p:cNvSpPr>
            <a:spLocks noGrp="1"/>
          </p:cNvSpPr>
          <p:nvPr>
            <p:ph type="sldNum" sz="quarter" idx="12"/>
          </p:nvPr>
        </p:nvSpPr>
        <p:spPr/>
        <p:txBody>
          <a:bodyPr/>
          <a:lstStyle/>
          <a:p>
            <a:fld id="{FEED715C-073E-4D1A-9971-93EE53E4E1CB}" type="slidenum">
              <a:rPr lang="en-US" smtClean="0"/>
              <a:t>‹#›</a:t>
            </a:fld>
            <a:endParaRPr lang="en-US"/>
          </a:p>
        </p:txBody>
      </p:sp>
    </p:spTree>
    <p:extLst>
      <p:ext uri="{BB962C8B-B14F-4D97-AF65-F5344CB8AC3E}">
        <p14:creationId xmlns:p14="http://schemas.microsoft.com/office/powerpoint/2010/main" val="6859830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C3E881-B424-495C-9834-245EF001C496}"/>
              </a:ext>
            </a:extLst>
          </p:cNvPr>
          <p:cNvSpPr>
            <a:spLocks noGrp="1"/>
          </p:cNvSpPr>
          <p:nvPr>
            <p:ph type="dt" sz="half" idx="10"/>
          </p:nvPr>
        </p:nvSpPr>
        <p:spPr/>
        <p:txBody>
          <a:bodyPr/>
          <a:lstStyle/>
          <a:p>
            <a:fld id="{96FDDBC1-BE64-4E27-A1F4-FE415F64709D}" type="datetimeFigureOut">
              <a:rPr lang="en-US" smtClean="0"/>
              <a:t>5/4/2024</a:t>
            </a:fld>
            <a:endParaRPr lang="en-US"/>
          </a:p>
        </p:txBody>
      </p:sp>
      <p:sp>
        <p:nvSpPr>
          <p:cNvPr id="3" name="Footer Placeholder 2">
            <a:extLst>
              <a:ext uri="{FF2B5EF4-FFF2-40B4-BE49-F238E27FC236}">
                <a16:creationId xmlns:a16="http://schemas.microsoft.com/office/drawing/2014/main" id="{7E1BBF1A-D715-44B6-A795-E168A6107C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922AFC-149B-4622-8751-10209045C5DE}"/>
              </a:ext>
            </a:extLst>
          </p:cNvPr>
          <p:cNvSpPr>
            <a:spLocks noGrp="1"/>
          </p:cNvSpPr>
          <p:nvPr>
            <p:ph type="sldNum" sz="quarter" idx="12"/>
          </p:nvPr>
        </p:nvSpPr>
        <p:spPr/>
        <p:txBody>
          <a:bodyPr/>
          <a:lstStyle/>
          <a:p>
            <a:fld id="{FEED715C-073E-4D1A-9971-93EE53E4E1CB}" type="slidenum">
              <a:rPr lang="en-US" smtClean="0"/>
              <a:t>‹#›</a:t>
            </a:fld>
            <a:endParaRPr lang="en-US"/>
          </a:p>
        </p:txBody>
      </p:sp>
    </p:spTree>
    <p:extLst>
      <p:ext uri="{BB962C8B-B14F-4D97-AF65-F5344CB8AC3E}">
        <p14:creationId xmlns:p14="http://schemas.microsoft.com/office/powerpoint/2010/main" val="3677343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D920B-9979-4FAB-B272-86050FF459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A22F57-E110-4759-A1E1-2F9AED6C6D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6DC32E-6C4A-4BE3-B0F3-0AAA64F916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5935D2-257C-48CA-A5A9-90228534F6BB}"/>
              </a:ext>
            </a:extLst>
          </p:cNvPr>
          <p:cNvSpPr>
            <a:spLocks noGrp="1"/>
          </p:cNvSpPr>
          <p:nvPr>
            <p:ph type="dt" sz="half" idx="10"/>
          </p:nvPr>
        </p:nvSpPr>
        <p:spPr/>
        <p:txBody>
          <a:bodyPr/>
          <a:lstStyle/>
          <a:p>
            <a:fld id="{96FDDBC1-BE64-4E27-A1F4-FE415F64709D}" type="datetimeFigureOut">
              <a:rPr lang="en-US" smtClean="0"/>
              <a:t>5/4/2024</a:t>
            </a:fld>
            <a:endParaRPr lang="en-US"/>
          </a:p>
        </p:txBody>
      </p:sp>
      <p:sp>
        <p:nvSpPr>
          <p:cNvPr id="6" name="Footer Placeholder 5">
            <a:extLst>
              <a:ext uri="{FF2B5EF4-FFF2-40B4-BE49-F238E27FC236}">
                <a16:creationId xmlns:a16="http://schemas.microsoft.com/office/drawing/2014/main" id="{474879D4-18B7-4F8C-920A-B22312B436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984CA5-8160-4624-8FF9-524B70F6FB6C}"/>
              </a:ext>
            </a:extLst>
          </p:cNvPr>
          <p:cNvSpPr>
            <a:spLocks noGrp="1"/>
          </p:cNvSpPr>
          <p:nvPr>
            <p:ph type="sldNum" sz="quarter" idx="12"/>
          </p:nvPr>
        </p:nvSpPr>
        <p:spPr/>
        <p:txBody>
          <a:bodyPr/>
          <a:lstStyle/>
          <a:p>
            <a:fld id="{FEED715C-073E-4D1A-9971-93EE53E4E1CB}" type="slidenum">
              <a:rPr lang="en-US" smtClean="0"/>
              <a:t>‹#›</a:t>
            </a:fld>
            <a:endParaRPr lang="en-US"/>
          </a:p>
        </p:txBody>
      </p:sp>
    </p:spTree>
    <p:extLst>
      <p:ext uri="{BB962C8B-B14F-4D97-AF65-F5344CB8AC3E}">
        <p14:creationId xmlns:p14="http://schemas.microsoft.com/office/powerpoint/2010/main" val="26794349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E8685-B570-4DF9-949B-C5EBF989F0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A2EC74-234E-48BF-853B-148E833348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50EEE6-DE0A-40F1-9B19-51CA5DE7A5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D5576F5-16D9-4852-AA92-E258EA207828}"/>
              </a:ext>
            </a:extLst>
          </p:cNvPr>
          <p:cNvSpPr>
            <a:spLocks noGrp="1"/>
          </p:cNvSpPr>
          <p:nvPr>
            <p:ph type="dt" sz="half" idx="10"/>
          </p:nvPr>
        </p:nvSpPr>
        <p:spPr/>
        <p:txBody>
          <a:bodyPr/>
          <a:lstStyle/>
          <a:p>
            <a:fld id="{96FDDBC1-BE64-4E27-A1F4-FE415F64709D}" type="datetimeFigureOut">
              <a:rPr lang="en-US" smtClean="0"/>
              <a:t>5/4/2024</a:t>
            </a:fld>
            <a:endParaRPr lang="en-US"/>
          </a:p>
        </p:txBody>
      </p:sp>
      <p:sp>
        <p:nvSpPr>
          <p:cNvPr id="6" name="Footer Placeholder 5">
            <a:extLst>
              <a:ext uri="{FF2B5EF4-FFF2-40B4-BE49-F238E27FC236}">
                <a16:creationId xmlns:a16="http://schemas.microsoft.com/office/drawing/2014/main" id="{31E0B2EC-620D-48EC-BB5D-FB69504545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163BFE-1C27-439C-8F6D-C790FFA5C4FA}"/>
              </a:ext>
            </a:extLst>
          </p:cNvPr>
          <p:cNvSpPr>
            <a:spLocks noGrp="1"/>
          </p:cNvSpPr>
          <p:nvPr>
            <p:ph type="sldNum" sz="quarter" idx="12"/>
          </p:nvPr>
        </p:nvSpPr>
        <p:spPr/>
        <p:txBody>
          <a:bodyPr/>
          <a:lstStyle/>
          <a:p>
            <a:fld id="{FEED715C-073E-4D1A-9971-93EE53E4E1CB}" type="slidenum">
              <a:rPr lang="en-US" smtClean="0"/>
              <a:t>‹#›</a:t>
            </a:fld>
            <a:endParaRPr lang="en-US"/>
          </a:p>
        </p:txBody>
      </p:sp>
    </p:spTree>
    <p:extLst>
      <p:ext uri="{BB962C8B-B14F-4D97-AF65-F5344CB8AC3E}">
        <p14:creationId xmlns:p14="http://schemas.microsoft.com/office/powerpoint/2010/main" val="13294639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2E9F2-88AD-46E7-9932-A546384CB0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7883A9-9B37-4C8A-830B-F07EE3A2CEA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ED485A-AB45-4CDC-AD11-42D1DCAC1BAC}"/>
              </a:ext>
            </a:extLst>
          </p:cNvPr>
          <p:cNvSpPr>
            <a:spLocks noGrp="1"/>
          </p:cNvSpPr>
          <p:nvPr>
            <p:ph type="dt" sz="half" idx="10"/>
          </p:nvPr>
        </p:nvSpPr>
        <p:spPr/>
        <p:txBody>
          <a:bodyPr/>
          <a:lstStyle/>
          <a:p>
            <a:fld id="{96FDDBC1-BE64-4E27-A1F4-FE415F64709D}" type="datetimeFigureOut">
              <a:rPr lang="en-US" smtClean="0"/>
              <a:t>5/4/2024</a:t>
            </a:fld>
            <a:endParaRPr lang="en-US"/>
          </a:p>
        </p:txBody>
      </p:sp>
      <p:sp>
        <p:nvSpPr>
          <p:cNvPr id="5" name="Footer Placeholder 4">
            <a:extLst>
              <a:ext uri="{FF2B5EF4-FFF2-40B4-BE49-F238E27FC236}">
                <a16:creationId xmlns:a16="http://schemas.microsoft.com/office/drawing/2014/main" id="{13FBA75E-3B71-4338-AF7F-7BC6973573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C5F90D-6A80-48FE-BE4D-7DFF4DF2968D}"/>
              </a:ext>
            </a:extLst>
          </p:cNvPr>
          <p:cNvSpPr>
            <a:spLocks noGrp="1"/>
          </p:cNvSpPr>
          <p:nvPr>
            <p:ph type="sldNum" sz="quarter" idx="12"/>
          </p:nvPr>
        </p:nvSpPr>
        <p:spPr/>
        <p:txBody>
          <a:bodyPr/>
          <a:lstStyle/>
          <a:p>
            <a:fld id="{FEED715C-073E-4D1A-9971-93EE53E4E1CB}" type="slidenum">
              <a:rPr lang="en-US" smtClean="0"/>
              <a:t>‹#›</a:t>
            </a:fld>
            <a:endParaRPr lang="en-US"/>
          </a:p>
        </p:txBody>
      </p:sp>
    </p:spTree>
    <p:extLst>
      <p:ext uri="{BB962C8B-B14F-4D97-AF65-F5344CB8AC3E}">
        <p14:creationId xmlns:p14="http://schemas.microsoft.com/office/powerpoint/2010/main" val="31454642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A074E6-BC9E-40CF-9B6E-2ABDAD2891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CC5E07-1551-4673-8464-B98F10283A7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5C2B58-CB80-48C3-A1EF-6506C47B42DE}"/>
              </a:ext>
            </a:extLst>
          </p:cNvPr>
          <p:cNvSpPr>
            <a:spLocks noGrp="1"/>
          </p:cNvSpPr>
          <p:nvPr>
            <p:ph type="dt" sz="half" idx="10"/>
          </p:nvPr>
        </p:nvSpPr>
        <p:spPr/>
        <p:txBody>
          <a:bodyPr/>
          <a:lstStyle/>
          <a:p>
            <a:fld id="{96FDDBC1-BE64-4E27-A1F4-FE415F64709D}" type="datetimeFigureOut">
              <a:rPr lang="en-US" smtClean="0"/>
              <a:t>5/4/2024</a:t>
            </a:fld>
            <a:endParaRPr lang="en-US"/>
          </a:p>
        </p:txBody>
      </p:sp>
      <p:sp>
        <p:nvSpPr>
          <p:cNvPr id="5" name="Footer Placeholder 4">
            <a:extLst>
              <a:ext uri="{FF2B5EF4-FFF2-40B4-BE49-F238E27FC236}">
                <a16:creationId xmlns:a16="http://schemas.microsoft.com/office/drawing/2014/main" id="{54EDA377-67AF-4DEE-9F21-9CDBC4F4CA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CC5F93-44E0-4EDD-8EE3-23CD47AE4B1E}"/>
              </a:ext>
            </a:extLst>
          </p:cNvPr>
          <p:cNvSpPr>
            <a:spLocks noGrp="1"/>
          </p:cNvSpPr>
          <p:nvPr>
            <p:ph type="sldNum" sz="quarter" idx="12"/>
          </p:nvPr>
        </p:nvSpPr>
        <p:spPr/>
        <p:txBody>
          <a:bodyPr/>
          <a:lstStyle/>
          <a:p>
            <a:fld id="{FEED715C-073E-4D1A-9971-93EE53E4E1CB}" type="slidenum">
              <a:rPr lang="en-US" smtClean="0"/>
              <a:t>‹#›</a:t>
            </a:fld>
            <a:endParaRPr lang="en-US"/>
          </a:p>
        </p:txBody>
      </p:sp>
    </p:spTree>
    <p:extLst>
      <p:ext uri="{BB962C8B-B14F-4D97-AF65-F5344CB8AC3E}">
        <p14:creationId xmlns:p14="http://schemas.microsoft.com/office/powerpoint/2010/main" val="3007430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BC876-2908-4C67-901D-175DC22917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B9955D-FD77-42D7-8908-63F4F457A235}"/>
              </a:ext>
            </a:extLst>
          </p:cNvPr>
          <p:cNvSpPr>
            <a:spLocks noGrp="1"/>
          </p:cNvSpPr>
          <p:nvPr>
            <p:ph type="dt" sz="half" idx="10"/>
          </p:nvPr>
        </p:nvSpPr>
        <p:spPr/>
        <p:txBody>
          <a:bodyPr/>
          <a:lstStyle/>
          <a:p>
            <a:fld id="{96FDDBC1-BE64-4E27-A1F4-FE415F64709D}" type="datetimeFigureOut">
              <a:rPr lang="en-US" smtClean="0"/>
              <a:t>5/4/2024</a:t>
            </a:fld>
            <a:endParaRPr lang="en-US"/>
          </a:p>
        </p:txBody>
      </p:sp>
      <p:sp>
        <p:nvSpPr>
          <p:cNvPr id="4" name="Footer Placeholder 3">
            <a:extLst>
              <a:ext uri="{FF2B5EF4-FFF2-40B4-BE49-F238E27FC236}">
                <a16:creationId xmlns:a16="http://schemas.microsoft.com/office/drawing/2014/main" id="{60DE8846-4F65-4563-9E6B-8608F255B8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5BE5AA0-04BC-43D4-99F8-43431619C650}"/>
              </a:ext>
            </a:extLst>
          </p:cNvPr>
          <p:cNvSpPr>
            <a:spLocks noGrp="1"/>
          </p:cNvSpPr>
          <p:nvPr>
            <p:ph type="sldNum" sz="quarter" idx="12"/>
          </p:nvPr>
        </p:nvSpPr>
        <p:spPr/>
        <p:txBody>
          <a:bodyPr/>
          <a:lstStyle/>
          <a:p>
            <a:fld id="{FEED715C-073E-4D1A-9971-93EE53E4E1CB}" type="slidenum">
              <a:rPr lang="en-US" smtClean="0"/>
              <a:t>‹#›</a:t>
            </a:fld>
            <a:endParaRPr lang="en-US"/>
          </a:p>
        </p:txBody>
      </p:sp>
    </p:spTree>
    <p:extLst>
      <p:ext uri="{BB962C8B-B14F-4D97-AF65-F5344CB8AC3E}">
        <p14:creationId xmlns:p14="http://schemas.microsoft.com/office/powerpoint/2010/main" val="3720178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0361612" y="6130437"/>
            <a:ext cx="1146283" cy="370396"/>
          </a:xfrm>
          <a:prstGeom prst="rect">
            <a:avLst/>
          </a:prstGeom>
        </p:spPr>
        <p:txBody>
          <a:bodyPr/>
          <a:lstStyle/>
          <a:p>
            <a:fld id="{36DFF0D0-A647-4CB4-8971-E352B5AD4785}" type="datetime1">
              <a:rPr lang="en-US" smtClean="0"/>
              <a:t>5/4/2024</a:t>
            </a:fld>
            <a:endParaRPr lang="en-US" dirty="0"/>
          </a:p>
        </p:txBody>
      </p:sp>
      <p:sp>
        <p:nvSpPr>
          <p:cNvPr id="5" name="Footer Placeholder 4"/>
          <p:cNvSpPr>
            <a:spLocks noGrp="1"/>
          </p:cNvSpPr>
          <p:nvPr>
            <p:ph type="ftr" sz="quarter" idx="11"/>
          </p:nvPr>
        </p:nvSpPr>
        <p:spPr/>
        <p:txBody>
          <a:bodyPr/>
          <a:lstStyle/>
          <a:p>
            <a:r>
              <a:rPr lang="en-US"/>
              <a:t>Prof. Amr Goneid, AUC</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43372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0361612" y="6130437"/>
            <a:ext cx="1146283" cy="370396"/>
          </a:xfrm>
          <a:prstGeom prst="rect">
            <a:avLst/>
          </a:prstGeom>
        </p:spPr>
        <p:txBody>
          <a:bodyPr/>
          <a:lstStyle/>
          <a:p>
            <a:fld id="{ACD6E711-3E70-4D64-9614-6C992C3A3E3D}" type="datetime1">
              <a:rPr lang="en-US" smtClean="0"/>
              <a:t>5/4/2024</a:t>
            </a:fld>
            <a:endParaRPr lang="en-US" dirty="0"/>
          </a:p>
        </p:txBody>
      </p:sp>
      <p:sp>
        <p:nvSpPr>
          <p:cNvPr id="6" name="Footer Placeholder 5"/>
          <p:cNvSpPr>
            <a:spLocks noGrp="1"/>
          </p:cNvSpPr>
          <p:nvPr>
            <p:ph type="ftr" sz="quarter" idx="11"/>
          </p:nvPr>
        </p:nvSpPr>
        <p:spPr/>
        <p:txBody>
          <a:bodyPr/>
          <a:lstStyle/>
          <a:p>
            <a:r>
              <a:rPr lang="en-US"/>
              <a:t>Prof. Amr Goneid, AUC</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7248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0361612" y="6130437"/>
            <a:ext cx="1146283" cy="370396"/>
          </a:xfrm>
          <a:prstGeom prst="rect">
            <a:avLst/>
          </a:prstGeom>
        </p:spPr>
        <p:txBody>
          <a:bodyPr/>
          <a:lstStyle/>
          <a:p>
            <a:fld id="{972812E7-D94D-468B-9496-296AB4B7D39E}" type="datetime1">
              <a:rPr lang="en-US" smtClean="0"/>
              <a:t>5/4/2024</a:t>
            </a:fld>
            <a:endParaRPr lang="en-US" dirty="0"/>
          </a:p>
        </p:txBody>
      </p:sp>
      <p:sp>
        <p:nvSpPr>
          <p:cNvPr id="8" name="Footer Placeholder 7"/>
          <p:cNvSpPr>
            <a:spLocks noGrp="1"/>
          </p:cNvSpPr>
          <p:nvPr>
            <p:ph type="ftr" sz="quarter" idx="11"/>
          </p:nvPr>
        </p:nvSpPr>
        <p:spPr/>
        <p:txBody>
          <a:bodyPr/>
          <a:lstStyle/>
          <a:p>
            <a:r>
              <a:rPr lang="en-US"/>
              <a:t>Prof. Amr Goneid, AUC</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69892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0361612" y="6130437"/>
            <a:ext cx="1146283" cy="370396"/>
          </a:xfrm>
          <a:prstGeom prst="rect">
            <a:avLst/>
          </a:prstGeom>
        </p:spPr>
        <p:txBody>
          <a:bodyPr/>
          <a:lstStyle/>
          <a:p>
            <a:fld id="{F91DAA24-E6BA-494F-80DE-2128B0D96CF6}" type="datetime1">
              <a:rPr lang="en-US" smtClean="0"/>
              <a:t>5/4/2024</a:t>
            </a:fld>
            <a:endParaRPr lang="en-US" dirty="0"/>
          </a:p>
        </p:txBody>
      </p:sp>
      <p:sp>
        <p:nvSpPr>
          <p:cNvPr id="4" name="Footer Placeholder 3"/>
          <p:cNvSpPr>
            <a:spLocks noGrp="1"/>
          </p:cNvSpPr>
          <p:nvPr>
            <p:ph type="ftr" sz="quarter" idx="11"/>
          </p:nvPr>
        </p:nvSpPr>
        <p:spPr/>
        <p:txBody>
          <a:bodyPr/>
          <a:lstStyle/>
          <a:p>
            <a:r>
              <a:rPr lang="en-US"/>
              <a:t>Prof. Amr Goneid, AUC</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6736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361612" y="6130437"/>
            <a:ext cx="1146283" cy="370396"/>
          </a:xfrm>
          <a:prstGeom prst="rect">
            <a:avLst/>
          </a:prstGeom>
        </p:spPr>
        <p:txBody>
          <a:bodyPr/>
          <a:lstStyle/>
          <a:p>
            <a:fld id="{34EB04A5-9D86-4794-8F99-5A32E883E9B6}" type="datetime1">
              <a:rPr lang="en-US" smtClean="0"/>
              <a:t>5/4/2024</a:t>
            </a:fld>
            <a:endParaRPr lang="en-US" dirty="0"/>
          </a:p>
        </p:txBody>
      </p:sp>
      <p:sp>
        <p:nvSpPr>
          <p:cNvPr id="3" name="Footer Placeholder 2"/>
          <p:cNvSpPr>
            <a:spLocks noGrp="1"/>
          </p:cNvSpPr>
          <p:nvPr>
            <p:ph type="ftr" sz="quarter" idx="11"/>
          </p:nvPr>
        </p:nvSpPr>
        <p:spPr/>
        <p:txBody>
          <a:bodyPr/>
          <a:lstStyle/>
          <a:p>
            <a:r>
              <a:rPr lang="en-US"/>
              <a:t>Prof. Amr Goneid, AUC</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04942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10361612" y="6130437"/>
            <a:ext cx="1146283" cy="370396"/>
          </a:xfrm>
          <a:prstGeom prst="rect">
            <a:avLst/>
          </a:prstGeom>
        </p:spPr>
        <p:txBody>
          <a:bodyPr/>
          <a:lstStyle/>
          <a:p>
            <a:fld id="{E8B3D7F0-2F39-4DF5-8AA7-C1260F23CF44}" type="datetime1">
              <a:rPr lang="en-US" smtClean="0"/>
              <a:t>5/4/2024</a:t>
            </a:fld>
            <a:endParaRPr lang="en-US" dirty="0"/>
          </a:p>
        </p:txBody>
      </p:sp>
      <p:sp>
        <p:nvSpPr>
          <p:cNvPr id="6" name="Footer Placeholder 5"/>
          <p:cNvSpPr>
            <a:spLocks noGrp="1"/>
          </p:cNvSpPr>
          <p:nvPr>
            <p:ph type="ftr" sz="quarter" idx="11"/>
          </p:nvPr>
        </p:nvSpPr>
        <p:spPr/>
        <p:txBody>
          <a:bodyPr/>
          <a:lstStyle/>
          <a:p>
            <a:r>
              <a:rPr lang="en-US"/>
              <a:t>Prof. Amr Goneid, AUC</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05350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10361612" y="6130437"/>
            <a:ext cx="1146283" cy="370396"/>
          </a:xfrm>
          <a:prstGeom prst="rect">
            <a:avLst/>
          </a:prstGeom>
        </p:spPr>
        <p:txBody>
          <a:bodyPr/>
          <a:lstStyle/>
          <a:p>
            <a:fld id="{3281D120-2669-4F8A-9789-85FBC0FE2EAC}" type="datetime1">
              <a:rPr lang="en-US" smtClean="0"/>
              <a:t>5/4/2024</a:t>
            </a:fld>
            <a:endParaRPr lang="en-US" dirty="0"/>
          </a:p>
        </p:txBody>
      </p:sp>
      <p:sp>
        <p:nvSpPr>
          <p:cNvPr id="6" name="Footer Placeholder 5"/>
          <p:cNvSpPr>
            <a:spLocks noGrp="1"/>
          </p:cNvSpPr>
          <p:nvPr>
            <p:ph type="ftr" sz="quarter" idx="11"/>
          </p:nvPr>
        </p:nvSpPr>
        <p:spPr/>
        <p:txBody>
          <a:bodyPr/>
          <a:lstStyle/>
          <a:p>
            <a:r>
              <a:rPr lang="en-US"/>
              <a:t>Prof. Amr Goneid, AUC</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26180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Prof. Amr Goneid, AUC</a:t>
            </a:r>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4755705"/>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96" r:id="rId17"/>
  </p:sldLayoutIdLst>
  <p:hf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12D9CF-95D1-42C5-8284-909BBE508E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8CACAF-5490-4A34-84C9-04585BC25F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EC771B-022B-40C6-8386-014D51AA27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FDDBC1-BE64-4E27-A1F4-FE415F64709D}" type="datetimeFigureOut">
              <a:rPr lang="en-US" smtClean="0"/>
              <a:t>5/4/2024</a:t>
            </a:fld>
            <a:endParaRPr lang="en-US"/>
          </a:p>
        </p:txBody>
      </p:sp>
      <p:sp>
        <p:nvSpPr>
          <p:cNvPr id="5" name="Footer Placeholder 4">
            <a:extLst>
              <a:ext uri="{FF2B5EF4-FFF2-40B4-BE49-F238E27FC236}">
                <a16:creationId xmlns:a16="http://schemas.microsoft.com/office/drawing/2014/main" id="{859416DE-F190-401F-865C-CD255265F9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772F946-34EE-439B-A408-2826CFEB83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ED715C-073E-4D1A-9971-93EE53E4E1CB}" type="slidenum">
              <a:rPr lang="en-US" smtClean="0"/>
              <a:t>‹#›</a:t>
            </a:fld>
            <a:endParaRPr lang="en-US"/>
          </a:p>
        </p:txBody>
      </p:sp>
    </p:spTree>
    <p:extLst>
      <p:ext uri="{BB962C8B-B14F-4D97-AF65-F5344CB8AC3E}">
        <p14:creationId xmlns:p14="http://schemas.microsoft.com/office/powerpoint/2010/main" val="851713357"/>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en.wikipedia.org/wiki/Knight's_tour"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hyperlink" Target="http://www.cs.sunysb.edu/~skiena/combinatorica/animations/ham.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hyperlink" Target="http://www.cs.sunysb.edu/~skiena/combinatorica/animations/euler.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cs.sunysb.edu/~skiena/combinatorica/animations/concomp.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2.bin"/><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60967" y="908538"/>
            <a:ext cx="8915399" cy="2262781"/>
          </a:xfrm>
        </p:spPr>
        <p:txBody>
          <a:bodyPr>
            <a:normAutofit/>
          </a:bodyPr>
          <a:lstStyle/>
          <a:p>
            <a:pPr algn="ctr" eaLnBrk="1" hangingPunct="1">
              <a:defRPr/>
            </a:pPr>
            <a:r>
              <a:rPr lang="en-US" sz="2800" b="1" dirty="0">
                <a:effectLst>
                  <a:outerShdw blurRad="38100" dist="38100" dir="2700000" algn="tl">
                    <a:srgbClr val="FFFFFF"/>
                  </a:outerShdw>
                </a:effectLst>
              </a:rPr>
              <a:t>CSCE 2211</a:t>
            </a:r>
            <a:br>
              <a:rPr lang="en-US" sz="2800" b="1" dirty="0">
                <a:effectLst>
                  <a:outerShdw blurRad="38100" dist="38100" dir="2700000" algn="tl">
                    <a:srgbClr val="FFFFFF"/>
                  </a:outerShdw>
                </a:effectLst>
              </a:rPr>
            </a:br>
            <a:br>
              <a:rPr lang="en-US" sz="2800" b="1" dirty="0">
                <a:effectLst>
                  <a:outerShdw blurRad="38100" dist="38100" dir="2700000" algn="tl">
                    <a:srgbClr val="FFFFFF"/>
                  </a:outerShdw>
                </a:effectLst>
              </a:rPr>
            </a:br>
            <a:r>
              <a:rPr lang="en-US" sz="4800" b="1" dirty="0">
                <a:effectLst>
                  <a:outerShdw blurRad="38100" dist="38100" dir="2700000" algn="tl">
                    <a:srgbClr val="FFFFFF"/>
                  </a:outerShdw>
                </a:effectLst>
              </a:rPr>
              <a:t>Applied Data Structures</a:t>
            </a:r>
            <a:endParaRPr lang="en-GB" sz="4800" b="1" dirty="0">
              <a:effectLst>
                <a:outerShdw blurRad="38100" dist="38100" dir="2700000" algn="tl">
                  <a:srgbClr val="FFFFFF"/>
                </a:outerShdw>
              </a:effectLst>
            </a:endParaRPr>
          </a:p>
        </p:txBody>
      </p:sp>
      <p:sp>
        <p:nvSpPr>
          <p:cNvPr id="3077" name="Rectangle 3"/>
          <p:cNvSpPr>
            <a:spLocks noGrp="1" noChangeArrowheads="1"/>
          </p:cNvSpPr>
          <p:nvPr>
            <p:ph type="subTitle" idx="1"/>
          </p:nvPr>
        </p:nvSpPr>
        <p:spPr>
          <a:xfrm>
            <a:off x="2260968" y="4202723"/>
            <a:ext cx="8915398" cy="1905000"/>
          </a:xfrm>
        </p:spPr>
        <p:txBody>
          <a:bodyPr>
            <a:normAutofit/>
          </a:bodyPr>
          <a:lstStyle/>
          <a:p>
            <a:pPr algn="ctr" eaLnBrk="1" hangingPunct="1"/>
            <a:r>
              <a:rPr lang="en-US" sz="2400" b="1" cap="none" dirty="0"/>
              <a:t>Prof. Amr Goneid, AUC</a:t>
            </a:r>
          </a:p>
          <a:p>
            <a:pPr algn="ctr" eaLnBrk="1" hangingPunct="1"/>
            <a:endParaRPr lang="en-US" sz="2400" b="1" dirty="0"/>
          </a:p>
          <a:p>
            <a:pPr algn="ctr"/>
            <a:r>
              <a:rPr lang="en-US" sz="3600" b="1" dirty="0"/>
              <a:t>Part 10a. Graphs</a:t>
            </a:r>
            <a:endParaRPr lang="en-GB" sz="3600" b="1" dirty="0"/>
          </a:p>
        </p:txBody>
      </p:sp>
    </p:spTree>
    <p:extLst>
      <p:ext uri="{BB962C8B-B14F-4D97-AF65-F5344CB8AC3E}">
        <p14:creationId xmlns:p14="http://schemas.microsoft.com/office/powerpoint/2010/main" val="1038267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pPr eaLnBrk="1" hangingPunct="1">
              <a:defRPr/>
            </a:pPr>
            <a:r>
              <a:rPr lang="en-US" b="1" dirty="0">
                <a:effectLst>
                  <a:outerShdw blurRad="38100" dist="38100" dir="2700000" algn="tl">
                    <a:srgbClr val="FFFFFF"/>
                  </a:outerShdw>
                </a:effectLst>
              </a:rPr>
              <a:t>2. Paths &amp; Cycles</a:t>
            </a:r>
          </a:p>
        </p:txBody>
      </p:sp>
      <p:sp>
        <p:nvSpPr>
          <p:cNvPr id="21509" name="Rectangle 3"/>
          <p:cNvSpPr>
            <a:spLocks noGrp="1" noChangeArrowheads="1"/>
          </p:cNvSpPr>
          <p:nvPr>
            <p:ph idx="1"/>
          </p:nvPr>
        </p:nvSpPr>
        <p:spPr>
          <a:xfrm>
            <a:off x="2781300" y="1752600"/>
            <a:ext cx="7772400" cy="4495800"/>
          </a:xfrm>
          <a:noFill/>
        </p:spPr>
        <p:txBody>
          <a:bodyPr>
            <a:normAutofit fontScale="92500" lnSpcReduction="20000"/>
          </a:bodyPr>
          <a:lstStyle/>
          <a:p>
            <a:pPr eaLnBrk="1" hangingPunct="1">
              <a:lnSpc>
                <a:spcPct val="90000"/>
              </a:lnSpc>
              <a:buFont typeface="Wingdings" pitchFamily="2" charset="2"/>
              <a:buNone/>
            </a:pPr>
            <a:r>
              <a:rPr lang="en-GB" sz="2000" dirty="0"/>
              <a:t> </a:t>
            </a:r>
          </a:p>
          <a:p>
            <a:pPr eaLnBrk="1" hangingPunct="1">
              <a:lnSpc>
                <a:spcPct val="90000"/>
              </a:lnSpc>
              <a:buFont typeface="Wingdings" pitchFamily="2" charset="2"/>
              <a:buNone/>
            </a:pPr>
            <a:endParaRPr lang="en-GB" sz="2000" dirty="0"/>
          </a:p>
          <a:p>
            <a:pPr eaLnBrk="1" hangingPunct="1">
              <a:lnSpc>
                <a:spcPct val="90000"/>
              </a:lnSpc>
              <a:buFont typeface="Wingdings" pitchFamily="2" charset="2"/>
              <a:buNone/>
            </a:pPr>
            <a:endParaRPr lang="en-GB" sz="2000" dirty="0"/>
          </a:p>
          <a:p>
            <a:pPr eaLnBrk="1" hangingPunct="1">
              <a:lnSpc>
                <a:spcPct val="90000"/>
              </a:lnSpc>
              <a:buFont typeface="Wingdings" pitchFamily="2" charset="2"/>
              <a:buNone/>
            </a:pPr>
            <a:endParaRPr lang="en-GB" sz="2000" dirty="0"/>
          </a:p>
          <a:p>
            <a:pPr eaLnBrk="1" hangingPunct="1">
              <a:lnSpc>
                <a:spcPct val="90000"/>
              </a:lnSpc>
              <a:buFont typeface="Wingdings" pitchFamily="2" charset="2"/>
              <a:buNone/>
            </a:pPr>
            <a:endParaRPr lang="en-GB" sz="2000" dirty="0"/>
          </a:p>
          <a:p>
            <a:pPr eaLnBrk="1" hangingPunct="1">
              <a:lnSpc>
                <a:spcPct val="90000"/>
              </a:lnSpc>
              <a:buFont typeface="Wingdings" pitchFamily="2" charset="2"/>
              <a:buNone/>
            </a:pPr>
            <a:endParaRPr lang="en-US" sz="2400" b="1" u="sng" dirty="0"/>
          </a:p>
          <a:p>
            <a:pPr eaLnBrk="1" hangingPunct="1">
              <a:lnSpc>
                <a:spcPct val="90000"/>
              </a:lnSpc>
              <a:buFont typeface="Wingdings" pitchFamily="2" charset="2"/>
              <a:buNone/>
            </a:pPr>
            <a:endParaRPr lang="en-US" sz="2400" b="1" u="sng" dirty="0"/>
          </a:p>
          <a:p>
            <a:pPr algn="just" eaLnBrk="1" hangingPunct="1">
              <a:lnSpc>
                <a:spcPct val="90000"/>
              </a:lnSpc>
              <a:buFont typeface="Wingdings" pitchFamily="2" charset="2"/>
              <a:buNone/>
            </a:pPr>
            <a:r>
              <a:rPr lang="en-US" sz="2400" b="1" u="sng" dirty="0">
                <a:solidFill>
                  <a:srgbClr val="C00000"/>
                </a:solidFill>
              </a:rPr>
              <a:t>Path:</a:t>
            </a:r>
            <a:r>
              <a:rPr lang="en-US" sz="2400" b="1" dirty="0"/>
              <a:t> A list of vertices of a graph where each vertex </a:t>
            </a:r>
          </a:p>
          <a:p>
            <a:pPr algn="just" eaLnBrk="1" hangingPunct="1">
              <a:lnSpc>
                <a:spcPct val="90000"/>
              </a:lnSpc>
              <a:buFont typeface="Wingdings" pitchFamily="2" charset="2"/>
              <a:buNone/>
            </a:pPr>
            <a:r>
              <a:rPr lang="en-US" sz="2400" b="1" dirty="0"/>
              <a:t>has an edge from it to the next vertex. </a:t>
            </a:r>
            <a:endParaRPr lang="en-GB" sz="2400" b="1" dirty="0"/>
          </a:p>
          <a:p>
            <a:pPr algn="just" eaLnBrk="1" hangingPunct="1">
              <a:lnSpc>
                <a:spcPct val="90000"/>
              </a:lnSpc>
              <a:buFont typeface="Wingdings" pitchFamily="2" charset="2"/>
              <a:buNone/>
            </a:pPr>
            <a:r>
              <a:rPr lang="en-GB" sz="2400" b="1" u="sng" dirty="0">
                <a:solidFill>
                  <a:srgbClr val="C00000"/>
                </a:solidFill>
              </a:rPr>
              <a:t>Simple Path:</a:t>
            </a:r>
            <a:r>
              <a:rPr lang="en-GB" sz="2400" b="1" dirty="0">
                <a:solidFill>
                  <a:srgbClr val="C00000"/>
                </a:solidFill>
              </a:rPr>
              <a:t> </a:t>
            </a:r>
            <a:r>
              <a:rPr lang="en-GB" sz="2400" b="1" dirty="0"/>
              <a:t>A path that repeats no vertex.</a:t>
            </a:r>
          </a:p>
          <a:p>
            <a:pPr algn="just" eaLnBrk="1" hangingPunct="1">
              <a:lnSpc>
                <a:spcPct val="90000"/>
              </a:lnSpc>
              <a:buFont typeface="Wingdings" pitchFamily="2" charset="2"/>
              <a:buNone/>
            </a:pPr>
            <a:r>
              <a:rPr lang="en-GB" sz="2400" b="1" u="sng" dirty="0">
                <a:solidFill>
                  <a:srgbClr val="C00000"/>
                </a:solidFill>
              </a:rPr>
              <a:t>Cycle:</a:t>
            </a:r>
            <a:r>
              <a:rPr lang="en-GB" sz="2400" b="1" dirty="0"/>
              <a:t> A path that starts and ends at the same vertex</a:t>
            </a:r>
          </a:p>
          <a:p>
            <a:pPr algn="just" eaLnBrk="1" hangingPunct="1">
              <a:lnSpc>
                <a:spcPct val="90000"/>
              </a:lnSpc>
              <a:buFont typeface="Wingdings" pitchFamily="2" charset="2"/>
              <a:buNone/>
            </a:pPr>
            <a:r>
              <a:rPr lang="en-GB" sz="2400" b="1" dirty="0"/>
              <a:t>and includes other vertices at most once</a:t>
            </a:r>
            <a:r>
              <a:rPr lang="en-GB" sz="2000" b="1" dirty="0"/>
              <a:t>.</a:t>
            </a:r>
          </a:p>
        </p:txBody>
      </p:sp>
      <p:sp>
        <p:nvSpPr>
          <p:cNvPr id="21506" name="Footer Placeholder 4"/>
          <p:cNvSpPr>
            <a:spLocks noGrp="1"/>
          </p:cNvSpPr>
          <p:nvPr>
            <p:ph type="ftr" sz="quarter" idx="11"/>
          </p:nvPr>
        </p:nvSpPr>
        <p:spPr>
          <a:noFill/>
        </p:spPr>
        <p:txBody>
          <a:bodyPr/>
          <a:lstStyle/>
          <a:p>
            <a:r>
              <a:rPr lang="en-GB"/>
              <a:t>Prof. Amr Goneid, AUC</a:t>
            </a:r>
          </a:p>
        </p:txBody>
      </p:sp>
      <p:sp>
        <p:nvSpPr>
          <p:cNvPr id="21507" name="Slide Number Placeholder 5"/>
          <p:cNvSpPr>
            <a:spLocks noGrp="1"/>
          </p:cNvSpPr>
          <p:nvPr>
            <p:ph type="sldNum" sz="quarter" idx="12"/>
          </p:nvPr>
        </p:nvSpPr>
        <p:spPr>
          <a:noFill/>
        </p:spPr>
        <p:txBody>
          <a:bodyPr/>
          <a:lstStyle/>
          <a:p>
            <a:fld id="{93816707-7AAA-48BD-82B5-D3D5D1247FB8}" type="slidenum">
              <a:rPr lang="en-GB" smtClean="0"/>
              <a:pPr/>
              <a:t>10</a:t>
            </a:fld>
            <a:endParaRPr lang="en-GB" dirty="0"/>
          </a:p>
        </p:txBody>
      </p:sp>
      <p:grpSp>
        <p:nvGrpSpPr>
          <p:cNvPr id="21510" name="Group 4"/>
          <p:cNvGrpSpPr>
            <a:grpSpLocks noChangeAspect="1"/>
          </p:cNvGrpSpPr>
          <p:nvPr/>
        </p:nvGrpSpPr>
        <p:grpSpPr bwMode="auto">
          <a:xfrm>
            <a:off x="7239000" y="1752600"/>
            <a:ext cx="3086100" cy="2171700"/>
            <a:chOff x="3877" y="1478"/>
            <a:chExt cx="4050" cy="2932"/>
          </a:xfrm>
        </p:grpSpPr>
        <p:sp>
          <p:nvSpPr>
            <p:cNvPr id="21532" name="AutoShape 5"/>
            <p:cNvSpPr>
              <a:spLocks noChangeAspect="1" noChangeArrowheads="1"/>
            </p:cNvSpPr>
            <p:nvPr/>
          </p:nvSpPr>
          <p:spPr bwMode="auto">
            <a:xfrm>
              <a:off x="3877" y="1478"/>
              <a:ext cx="4050" cy="2932"/>
            </a:xfrm>
            <a:prstGeom prst="rect">
              <a:avLst/>
            </a:prstGeom>
            <a:noFill/>
            <a:ln w="9525">
              <a:noFill/>
              <a:miter lim="800000"/>
              <a:headEnd/>
              <a:tailEnd/>
            </a:ln>
          </p:spPr>
          <p:txBody>
            <a:bodyPr/>
            <a:lstStyle/>
            <a:p>
              <a:pPr>
                <a:buNone/>
              </a:pPr>
              <a:endParaRPr lang="en-US" sz="4000" b="1"/>
            </a:p>
          </p:txBody>
        </p:sp>
        <p:sp>
          <p:nvSpPr>
            <p:cNvPr id="21533" name="Oval 6"/>
            <p:cNvSpPr>
              <a:spLocks noChangeArrowheads="1"/>
            </p:cNvSpPr>
            <p:nvPr/>
          </p:nvSpPr>
          <p:spPr bwMode="auto">
            <a:xfrm>
              <a:off x="4777" y="1633"/>
              <a:ext cx="450" cy="463"/>
            </a:xfrm>
            <a:prstGeom prst="ellipse">
              <a:avLst/>
            </a:prstGeom>
            <a:solidFill>
              <a:srgbClr val="00FFFF"/>
            </a:solidFill>
            <a:ln w="9525">
              <a:solidFill>
                <a:srgbClr val="000000"/>
              </a:solidFill>
              <a:round/>
              <a:headEnd/>
              <a:tailEnd/>
            </a:ln>
          </p:spPr>
          <p:txBody>
            <a:bodyPr/>
            <a:lstStyle/>
            <a:p>
              <a:pPr algn="l">
                <a:buNone/>
              </a:pPr>
              <a:r>
                <a:rPr lang="en-US" sz="1600" b="1"/>
                <a:t>A</a:t>
              </a:r>
              <a:endParaRPr lang="en-US" sz="4000" b="1"/>
            </a:p>
          </p:txBody>
        </p:sp>
        <p:sp>
          <p:nvSpPr>
            <p:cNvPr id="21534" name="Oval 7"/>
            <p:cNvSpPr>
              <a:spLocks noChangeArrowheads="1"/>
            </p:cNvSpPr>
            <p:nvPr/>
          </p:nvSpPr>
          <p:spPr bwMode="auto">
            <a:xfrm>
              <a:off x="6427" y="1633"/>
              <a:ext cx="450" cy="462"/>
            </a:xfrm>
            <a:prstGeom prst="ellipse">
              <a:avLst/>
            </a:prstGeom>
            <a:solidFill>
              <a:srgbClr val="00FFFF"/>
            </a:solidFill>
            <a:ln w="9525">
              <a:solidFill>
                <a:srgbClr val="000000"/>
              </a:solidFill>
              <a:round/>
              <a:headEnd/>
              <a:tailEnd/>
            </a:ln>
          </p:spPr>
          <p:txBody>
            <a:bodyPr/>
            <a:lstStyle/>
            <a:p>
              <a:pPr algn="l">
                <a:buNone/>
              </a:pPr>
              <a:r>
                <a:rPr lang="en-US" sz="1600" b="1"/>
                <a:t>F</a:t>
              </a:r>
              <a:endParaRPr lang="en-US" sz="4000" b="1"/>
            </a:p>
          </p:txBody>
        </p:sp>
        <p:sp>
          <p:nvSpPr>
            <p:cNvPr id="21535" name="Oval 8"/>
            <p:cNvSpPr>
              <a:spLocks noChangeArrowheads="1"/>
            </p:cNvSpPr>
            <p:nvPr/>
          </p:nvSpPr>
          <p:spPr bwMode="auto">
            <a:xfrm>
              <a:off x="5677" y="2713"/>
              <a:ext cx="450" cy="463"/>
            </a:xfrm>
            <a:prstGeom prst="ellipse">
              <a:avLst/>
            </a:prstGeom>
            <a:solidFill>
              <a:srgbClr val="00FFFF"/>
            </a:solidFill>
            <a:ln w="9525">
              <a:solidFill>
                <a:srgbClr val="000000"/>
              </a:solidFill>
              <a:round/>
              <a:headEnd/>
              <a:tailEnd/>
            </a:ln>
          </p:spPr>
          <p:txBody>
            <a:bodyPr/>
            <a:lstStyle/>
            <a:p>
              <a:pPr algn="l">
                <a:buNone/>
              </a:pPr>
              <a:r>
                <a:rPr lang="en-US" sz="1600" b="1"/>
                <a:t>G</a:t>
              </a:r>
              <a:endParaRPr lang="en-US" sz="4000" b="1"/>
            </a:p>
          </p:txBody>
        </p:sp>
        <p:sp>
          <p:nvSpPr>
            <p:cNvPr id="21536" name="Oval 9"/>
            <p:cNvSpPr>
              <a:spLocks noChangeArrowheads="1"/>
            </p:cNvSpPr>
            <p:nvPr/>
          </p:nvSpPr>
          <p:spPr bwMode="auto">
            <a:xfrm>
              <a:off x="4027" y="2713"/>
              <a:ext cx="450" cy="463"/>
            </a:xfrm>
            <a:prstGeom prst="ellipse">
              <a:avLst/>
            </a:prstGeom>
            <a:solidFill>
              <a:srgbClr val="00FFFF"/>
            </a:solidFill>
            <a:ln w="9525">
              <a:solidFill>
                <a:srgbClr val="000000"/>
              </a:solidFill>
              <a:round/>
              <a:headEnd/>
              <a:tailEnd/>
            </a:ln>
          </p:spPr>
          <p:txBody>
            <a:bodyPr/>
            <a:lstStyle/>
            <a:p>
              <a:pPr algn="l">
                <a:buNone/>
              </a:pPr>
              <a:r>
                <a:rPr lang="en-US" sz="1600" b="1"/>
                <a:t>B</a:t>
              </a:r>
              <a:endParaRPr lang="en-US" sz="4000" b="1"/>
            </a:p>
          </p:txBody>
        </p:sp>
        <p:sp>
          <p:nvSpPr>
            <p:cNvPr id="21537" name="Oval 10"/>
            <p:cNvSpPr>
              <a:spLocks noChangeArrowheads="1"/>
            </p:cNvSpPr>
            <p:nvPr/>
          </p:nvSpPr>
          <p:spPr bwMode="auto">
            <a:xfrm>
              <a:off x="7327" y="2713"/>
              <a:ext cx="450" cy="464"/>
            </a:xfrm>
            <a:prstGeom prst="ellipse">
              <a:avLst/>
            </a:prstGeom>
            <a:solidFill>
              <a:srgbClr val="00FFFF"/>
            </a:solidFill>
            <a:ln w="9525">
              <a:solidFill>
                <a:srgbClr val="000000"/>
              </a:solidFill>
              <a:round/>
              <a:headEnd/>
              <a:tailEnd/>
            </a:ln>
          </p:spPr>
          <p:txBody>
            <a:bodyPr/>
            <a:lstStyle/>
            <a:p>
              <a:pPr algn="l">
                <a:buNone/>
              </a:pPr>
              <a:r>
                <a:rPr lang="en-US" sz="1600" b="1"/>
                <a:t>E</a:t>
              </a:r>
              <a:endParaRPr lang="en-US" sz="4000" b="1"/>
            </a:p>
          </p:txBody>
        </p:sp>
        <p:sp>
          <p:nvSpPr>
            <p:cNvPr id="21538" name="Oval 11"/>
            <p:cNvSpPr>
              <a:spLocks noChangeArrowheads="1"/>
            </p:cNvSpPr>
            <p:nvPr/>
          </p:nvSpPr>
          <p:spPr bwMode="auto">
            <a:xfrm>
              <a:off x="6427" y="3793"/>
              <a:ext cx="450" cy="463"/>
            </a:xfrm>
            <a:prstGeom prst="ellipse">
              <a:avLst/>
            </a:prstGeom>
            <a:solidFill>
              <a:srgbClr val="00FFFF"/>
            </a:solidFill>
            <a:ln w="9525">
              <a:solidFill>
                <a:srgbClr val="000000"/>
              </a:solidFill>
              <a:round/>
              <a:headEnd/>
              <a:tailEnd/>
            </a:ln>
          </p:spPr>
          <p:txBody>
            <a:bodyPr/>
            <a:lstStyle/>
            <a:p>
              <a:pPr algn="l">
                <a:buNone/>
              </a:pPr>
              <a:r>
                <a:rPr lang="en-US" sz="1600" b="1"/>
                <a:t>D</a:t>
              </a:r>
              <a:endParaRPr lang="en-US" sz="4000" b="1"/>
            </a:p>
          </p:txBody>
        </p:sp>
        <p:sp>
          <p:nvSpPr>
            <p:cNvPr id="21539" name="Oval 12"/>
            <p:cNvSpPr>
              <a:spLocks noChangeArrowheads="1"/>
            </p:cNvSpPr>
            <p:nvPr/>
          </p:nvSpPr>
          <p:spPr bwMode="auto">
            <a:xfrm>
              <a:off x="4927" y="3793"/>
              <a:ext cx="450" cy="463"/>
            </a:xfrm>
            <a:prstGeom prst="ellipse">
              <a:avLst/>
            </a:prstGeom>
            <a:solidFill>
              <a:srgbClr val="00FFFF"/>
            </a:solidFill>
            <a:ln w="9525">
              <a:solidFill>
                <a:srgbClr val="000000"/>
              </a:solidFill>
              <a:round/>
              <a:headEnd/>
              <a:tailEnd/>
            </a:ln>
          </p:spPr>
          <p:txBody>
            <a:bodyPr/>
            <a:lstStyle/>
            <a:p>
              <a:pPr algn="l">
                <a:buNone/>
              </a:pPr>
              <a:r>
                <a:rPr lang="en-US" sz="1600" b="1"/>
                <a:t>C</a:t>
              </a:r>
              <a:endParaRPr lang="en-US" sz="4000" b="1"/>
            </a:p>
          </p:txBody>
        </p:sp>
        <p:sp>
          <p:nvSpPr>
            <p:cNvPr id="21540" name="Line 13"/>
            <p:cNvSpPr>
              <a:spLocks noChangeShapeType="1"/>
            </p:cNvSpPr>
            <p:nvPr/>
          </p:nvSpPr>
          <p:spPr bwMode="auto">
            <a:xfrm flipH="1">
              <a:off x="4327" y="2096"/>
              <a:ext cx="600" cy="617"/>
            </a:xfrm>
            <a:prstGeom prst="line">
              <a:avLst/>
            </a:prstGeom>
            <a:noFill/>
            <a:ln w="28575">
              <a:solidFill>
                <a:srgbClr val="FF3300"/>
              </a:solidFill>
              <a:round/>
              <a:headEnd/>
              <a:tailEnd/>
            </a:ln>
          </p:spPr>
          <p:txBody>
            <a:bodyPr/>
            <a:lstStyle/>
            <a:p>
              <a:pPr>
                <a:buNone/>
              </a:pPr>
              <a:endParaRPr lang="en-US" sz="4000" b="1"/>
            </a:p>
          </p:txBody>
        </p:sp>
        <p:sp>
          <p:nvSpPr>
            <p:cNvPr id="21541" name="Line 14"/>
            <p:cNvSpPr>
              <a:spLocks noChangeShapeType="1"/>
            </p:cNvSpPr>
            <p:nvPr/>
          </p:nvSpPr>
          <p:spPr bwMode="auto">
            <a:xfrm>
              <a:off x="4327" y="3176"/>
              <a:ext cx="750" cy="617"/>
            </a:xfrm>
            <a:prstGeom prst="line">
              <a:avLst/>
            </a:prstGeom>
            <a:noFill/>
            <a:ln w="28575">
              <a:solidFill>
                <a:srgbClr val="FF3300"/>
              </a:solidFill>
              <a:round/>
              <a:headEnd/>
              <a:tailEnd/>
            </a:ln>
          </p:spPr>
          <p:txBody>
            <a:bodyPr/>
            <a:lstStyle/>
            <a:p>
              <a:pPr>
                <a:buNone/>
              </a:pPr>
              <a:endParaRPr lang="en-US" sz="4000" b="1"/>
            </a:p>
          </p:txBody>
        </p:sp>
        <p:sp>
          <p:nvSpPr>
            <p:cNvPr id="21542" name="Line 15"/>
            <p:cNvSpPr>
              <a:spLocks noChangeShapeType="1"/>
            </p:cNvSpPr>
            <p:nvPr/>
          </p:nvSpPr>
          <p:spPr bwMode="auto">
            <a:xfrm>
              <a:off x="5227" y="1941"/>
              <a:ext cx="1200" cy="1"/>
            </a:xfrm>
            <a:prstGeom prst="line">
              <a:avLst/>
            </a:prstGeom>
            <a:noFill/>
            <a:ln w="28575">
              <a:solidFill>
                <a:srgbClr val="FF3300"/>
              </a:solidFill>
              <a:round/>
              <a:headEnd/>
              <a:tailEnd/>
            </a:ln>
          </p:spPr>
          <p:txBody>
            <a:bodyPr/>
            <a:lstStyle/>
            <a:p>
              <a:pPr>
                <a:buNone/>
              </a:pPr>
              <a:endParaRPr lang="en-US" sz="4000" b="1"/>
            </a:p>
          </p:txBody>
        </p:sp>
        <p:sp>
          <p:nvSpPr>
            <p:cNvPr id="21543" name="Line 16"/>
            <p:cNvSpPr>
              <a:spLocks noChangeShapeType="1"/>
            </p:cNvSpPr>
            <p:nvPr/>
          </p:nvSpPr>
          <p:spPr bwMode="auto">
            <a:xfrm>
              <a:off x="5377" y="3947"/>
              <a:ext cx="1050" cy="0"/>
            </a:xfrm>
            <a:prstGeom prst="line">
              <a:avLst/>
            </a:prstGeom>
            <a:noFill/>
            <a:ln w="28575">
              <a:noFill/>
              <a:round/>
              <a:headEnd/>
              <a:tailEnd/>
            </a:ln>
          </p:spPr>
          <p:txBody>
            <a:bodyPr/>
            <a:lstStyle/>
            <a:p>
              <a:pPr>
                <a:buNone/>
              </a:pPr>
              <a:endParaRPr lang="en-US" sz="4000" b="1"/>
            </a:p>
          </p:txBody>
        </p:sp>
        <p:sp>
          <p:nvSpPr>
            <p:cNvPr id="21544" name="Line 17"/>
            <p:cNvSpPr>
              <a:spLocks noChangeShapeType="1"/>
            </p:cNvSpPr>
            <p:nvPr/>
          </p:nvSpPr>
          <p:spPr bwMode="auto">
            <a:xfrm flipH="1">
              <a:off x="6727" y="3176"/>
              <a:ext cx="750" cy="617"/>
            </a:xfrm>
            <a:prstGeom prst="line">
              <a:avLst/>
            </a:prstGeom>
            <a:noFill/>
            <a:ln w="28575">
              <a:solidFill>
                <a:srgbClr val="000000"/>
              </a:solidFill>
              <a:round/>
              <a:headEnd/>
              <a:tailEnd/>
            </a:ln>
          </p:spPr>
          <p:txBody>
            <a:bodyPr/>
            <a:lstStyle/>
            <a:p>
              <a:pPr>
                <a:buNone/>
              </a:pPr>
              <a:endParaRPr lang="en-US" sz="4000" b="1"/>
            </a:p>
          </p:txBody>
        </p:sp>
        <p:sp>
          <p:nvSpPr>
            <p:cNvPr id="21545" name="Line 18"/>
            <p:cNvSpPr>
              <a:spLocks noChangeShapeType="1"/>
            </p:cNvSpPr>
            <p:nvPr/>
          </p:nvSpPr>
          <p:spPr bwMode="auto">
            <a:xfrm>
              <a:off x="6877" y="1941"/>
              <a:ext cx="600" cy="772"/>
            </a:xfrm>
            <a:prstGeom prst="line">
              <a:avLst/>
            </a:prstGeom>
            <a:noFill/>
            <a:ln w="28575">
              <a:solidFill>
                <a:srgbClr val="000000"/>
              </a:solidFill>
              <a:round/>
              <a:headEnd/>
              <a:tailEnd/>
            </a:ln>
          </p:spPr>
          <p:txBody>
            <a:bodyPr/>
            <a:lstStyle/>
            <a:p>
              <a:pPr>
                <a:buNone/>
              </a:pPr>
              <a:endParaRPr lang="en-US" sz="4000" b="1"/>
            </a:p>
          </p:txBody>
        </p:sp>
        <p:sp>
          <p:nvSpPr>
            <p:cNvPr id="21546" name="Line 19"/>
            <p:cNvSpPr>
              <a:spLocks noChangeShapeType="1"/>
            </p:cNvSpPr>
            <p:nvPr/>
          </p:nvSpPr>
          <p:spPr bwMode="auto">
            <a:xfrm flipH="1">
              <a:off x="5977" y="2096"/>
              <a:ext cx="600" cy="617"/>
            </a:xfrm>
            <a:prstGeom prst="line">
              <a:avLst/>
            </a:prstGeom>
            <a:noFill/>
            <a:ln w="28575">
              <a:solidFill>
                <a:srgbClr val="FF3300"/>
              </a:solidFill>
              <a:round/>
              <a:headEnd/>
              <a:tailEnd/>
            </a:ln>
          </p:spPr>
          <p:txBody>
            <a:bodyPr/>
            <a:lstStyle/>
            <a:p>
              <a:pPr>
                <a:buNone/>
              </a:pPr>
              <a:endParaRPr lang="en-US" sz="4000" b="1"/>
            </a:p>
          </p:txBody>
        </p:sp>
        <p:sp>
          <p:nvSpPr>
            <p:cNvPr id="21547" name="Line 20"/>
            <p:cNvSpPr>
              <a:spLocks noChangeShapeType="1"/>
            </p:cNvSpPr>
            <p:nvPr/>
          </p:nvSpPr>
          <p:spPr bwMode="auto">
            <a:xfrm flipH="1">
              <a:off x="5227" y="3021"/>
              <a:ext cx="450" cy="772"/>
            </a:xfrm>
            <a:prstGeom prst="line">
              <a:avLst/>
            </a:prstGeom>
            <a:noFill/>
            <a:ln w="28575">
              <a:solidFill>
                <a:srgbClr val="FF3300"/>
              </a:solidFill>
              <a:round/>
              <a:headEnd/>
              <a:tailEnd/>
            </a:ln>
          </p:spPr>
          <p:txBody>
            <a:bodyPr/>
            <a:lstStyle/>
            <a:p>
              <a:pPr>
                <a:buNone/>
              </a:pPr>
              <a:endParaRPr lang="en-US" sz="4000" b="1"/>
            </a:p>
          </p:txBody>
        </p:sp>
        <p:sp>
          <p:nvSpPr>
            <p:cNvPr id="21548" name="Line 21"/>
            <p:cNvSpPr>
              <a:spLocks noChangeShapeType="1"/>
            </p:cNvSpPr>
            <p:nvPr/>
          </p:nvSpPr>
          <p:spPr bwMode="auto">
            <a:xfrm>
              <a:off x="5077" y="2096"/>
              <a:ext cx="750" cy="617"/>
            </a:xfrm>
            <a:prstGeom prst="line">
              <a:avLst/>
            </a:prstGeom>
            <a:noFill/>
            <a:ln w="28575">
              <a:noFill/>
              <a:round/>
              <a:headEnd/>
              <a:tailEnd/>
            </a:ln>
          </p:spPr>
          <p:txBody>
            <a:bodyPr/>
            <a:lstStyle/>
            <a:p>
              <a:pPr>
                <a:buNone/>
              </a:pPr>
              <a:endParaRPr lang="en-US" sz="4000" b="1"/>
            </a:p>
          </p:txBody>
        </p:sp>
        <p:sp>
          <p:nvSpPr>
            <p:cNvPr id="21549" name="Line 22"/>
            <p:cNvSpPr>
              <a:spLocks noChangeShapeType="1"/>
            </p:cNvSpPr>
            <p:nvPr/>
          </p:nvSpPr>
          <p:spPr bwMode="auto">
            <a:xfrm>
              <a:off x="6127" y="2867"/>
              <a:ext cx="1200" cy="0"/>
            </a:xfrm>
            <a:prstGeom prst="line">
              <a:avLst/>
            </a:prstGeom>
            <a:noFill/>
            <a:ln w="28575">
              <a:noFill/>
              <a:round/>
              <a:headEnd/>
              <a:tailEnd/>
            </a:ln>
          </p:spPr>
          <p:txBody>
            <a:bodyPr/>
            <a:lstStyle/>
            <a:p>
              <a:pPr>
                <a:buNone/>
              </a:pPr>
              <a:endParaRPr lang="en-US" sz="4000" b="1"/>
            </a:p>
          </p:txBody>
        </p:sp>
        <p:sp>
          <p:nvSpPr>
            <p:cNvPr id="21550" name="Line 23"/>
            <p:cNvSpPr>
              <a:spLocks noChangeShapeType="1"/>
            </p:cNvSpPr>
            <p:nvPr/>
          </p:nvSpPr>
          <p:spPr bwMode="auto">
            <a:xfrm>
              <a:off x="4477" y="2867"/>
              <a:ext cx="1200" cy="0"/>
            </a:xfrm>
            <a:prstGeom prst="line">
              <a:avLst/>
            </a:prstGeom>
            <a:noFill/>
            <a:ln w="28575">
              <a:noFill/>
              <a:round/>
              <a:headEnd/>
              <a:tailEnd/>
            </a:ln>
          </p:spPr>
          <p:txBody>
            <a:bodyPr/>
            <a:lstStyle/>
            <a:p>
              <a:pPr>
                <a:buNone/>
              </a:pPr>
              <a:endParaRPr lang="en-US" sz="4000" b="1"/>
            </a:p>
          </p:txBody>
        </p:sp>
        <p:sp>
          <p:nvSpPr>
            <p:cNvPr id="21551" name="Line 24"/>
            <p:cNvSpPr>
              <a:spLocks noChangeShapeType="1"/>
            </p:cNvSpPr>
            <p:nvPr/>
          </p:nvSpPr>
          <p:spPr bwMode="auto">
            <a:xfrm>
              <a:off x="5977" y="3176"/>
              <a:ext cx="600" cy="617"/>
            </a:xfrm>
            <a:prstGeom prst="line">
              <a:avLst/>
            </a:prstGeom>
            <a:noFill/>
            <a:ln w="28575">
              <a:solidFill>
                <a:srgbClr val="000000"/>
              </a:solidFill>
              <a:round/>
              <a:headEnd/>
              <a:tailEnd/>
            </a:ln>
          </p:spPr>
          <p:txBody>
            <a:bodyPr/>
            <a:lstStyle/>
            <a:p>
              <a:pPr>
                <a:buNone/>
              </a:pPr>
              <a:endParaRPr lang="en-US" sz="4000" b="1"/>
            </a:p>
          </p:txBody>
        </p:sp>
      </p:grpSp>
      <p:grpSp>
        <p:nvGrpSpPr>
          <p:cNvPr id="21511" name="Group 25"/>
          <p:cNvGrpSpPr>
            <a:grpSpLocks noChangeAspect="1"/>
          </p:cNvGrpSpPr>
          <p:nvPr/>
        </p:nvGrpSpPr>
        <p:grpSpPr bwMode="auto">
          <a:xfrm>
            <a:off x="3581400" y="1752600"/>
            <a:ext cx="3086100" cy="2324100"/>
            <a:chOff x="3877" y="1478"/>
            <a:chExt cx="4050" cy="2932"/>
          </a:xfrm>
        </p:grpSpPr>
        <p:sp>
          <p:nvSpPr>
            <p:cNvPr id="21512" name="AutoShape 26"/>
            <p:cNvSpPr>
              <a:spLocks noChangeAspect="1" noChangeArrowheads="1"/>
            </p:cNvSpPr>
            <p:nvPr/>
          </p:nvSpPr>
          <p:spPr bwMode="auto">
            <a:xfrm>
              <a:off x="3877" y="1478"/>
              <a:ext cx="4050" cy="2932"/>
            </a:xfrm>
            <a:prstGeom prst="rect">
              <a:avLst/>
            </a:prstGeom>
            <a:noFill/>
            <a:ln w="9525">
              <a:noFill/>
              <a:miter lim="800000"/>
              <a:headEnd/>
              <a:tailEnd/>
            </a:ln>
          </p:spPr>
          <p:txBody>
            <a:bodyPr/>
            <a:lstStyle/>
            <a:p>
              <a:pPr>
                <a:buNone/>
              </a:pPr>
              <a:endParaRPr lang="en-US" sz="4000" b="1"/>
            </a:p>
          </p:txBody>
        </p:sp>
        <p:sp>
          <p:nvSpPr>
            <p:cNvPr id="21513" name="Oval 27"/>
            <p:cNvSpPr>
              <a:spLocks noChangeArrowheads="1"/>
            </p:cNvSpPr>
            <p:nvPr/>
          </p:nvSpPr>
          <p:spPr bwMode="auto">
            <a:xfrm>
              <a:off x="4777" y="1633"/>
              <a:ext cx="450" cy="463"/>
            </a:xfrm>
            <a:prstGeom prst="ellipse">
              <a:avLst/>
            </a:prstGeom>
            <a:solidFill>
              <a:srgbClr val="00FFFF"/>
            </a:solidFill>
            <a:ln w="9525">
              <a:solidFill>
                <a:srgbClr val="000000"/>
              </a:solidFill>
              <a:round/>
              <a:headEnd/>
              <a:tailEnd/>
            </a:ln>
          </p:spPr>
          <p:txBody>
            <a:bodyPr/>
            <a:lstStyle/>
            <a:p>
              <a:pPr algn="l">
                <a:buNone/>
              </a:pPr>
              <a:r>
                <a:rPr lang="en-US" sz="1600" b="1"/>
                <a:t>A</a:t>
              </a:r>
              <a:endParaRPr lang="en-US" sz="4000" b="1"/>
            </a:p>
          </p:txBody>
        </p:sp>
        <p:sp>
          <p:nvSpPr>
            <p:cNvPr id="21514" name="Oval 28"/>
            <p:cNvSpPr>
              <a:spLocks noChangeArrowheads="1"/>
            </p:cNvSpPr>
            <p:nvPr/>
          </p:nvSpPr>
          <p:spPr bwMode="auto">
            <a:xfrm>
              <a:off x="6427" y="1633"/>
              <a:ext cx="450" cy="462"/>
            </a:xfrm>
            <a:prstGeom prst="ellipse">
              <a:avLst/>
            </a:prstGeom>
            <a:solidFill>
              <a:srgbClr val="00FFFF"/>
            </a:solidFill>
            <a:ln w="9525">
              <a:solidFill>
                <a:srgbClr val="000000"/>
              </a:solidFill>
              <a:round/>
              <a:headEnd/>
              <a:tailEnd/>
            </a:ln>
          </p:spPr>
          <p:txBody>
            <a:bodyPr/>
            <a:lstStyle/>
            <a:p>
              <a:pPr algn="l">
                <a:buNone/>
              </a:pPr>
              <a:r>
                <a:rPr lang="en-US" sz="1600" b="1"/>
                <a:t>F</a:t>
              </a:r>
              <a:endParaRPr lang="en-US" sz="4000" b="1"/>
            </a:p>
          </p:txBody>
        </p:sp>
        <p:sp>
          <p:nvSpPr>
            <p:cNvPr id="21515" name="Oval 29"/>
            <p:cNvSpPr>
              <a:spLocks noChangeArrowheads="1"/>
            </p:cNvSpPr>
            <p:nvPr/>
          </p:nvSpPr>
          <p:spPr bwMode="auto">
            <a:xfrm>
              <a:off x="5677" y="2713"/>
              <a:ext cx="450" cy="463"/>
            </a:xfrm>
            <a:prstGeom prst="ellipse">
              <a:avLst/>
            </a:prstGeom>
            <a:solidFill>
              <a:srgbClr val="00FFFF"/>
            </a:solidFill>
            <a:ln w="9525">
              <a:solidFill>
                <a:srgbClr val="000000"/>
              </a:solidFill>
              <a:round/>
              <a:headEnd/>
              <a:tailEnd/>
            </a:ln>
          </p:spPr>
          <p:txBody>
            <a:bodyPr/>
            <a:lstStyle/>
            <a:p>
              <a:pPr algn="l">
                <a:buNone/>
              </a:pPr>
              <a:r>
                <a:rPr lang="en-US" sz="1600" b="1"/>
                <a:t>G</a:t>
              </a:r>
              <a:endParaRPr lang="en-US" sz="4000" b="1"/>
            </a:p>
          </p:txBody>
        </p:sp>
        <p:sp>
          <p:nvSpPr>
            <p:cNvPr id="21516" name="Oval 30"/>
            <p:cNvSpPr>
              <a:spLocks noChangeArrowheads="1"/>
            </p:cNvSpPr>
            <p:nvPr/>
          </p:nvSpPr>
          <p:spPr bwMode="auto">
            <a:xfrm>
              <a:off x="4027" y="2713"/>
              <a:ext cx="450" cy="463"/>
            </a:xfrm>
            <a:prstGeom prst="ellipse">
              <a:avLst/>
            </a:prstGeom>
            <a:solidFill>
              <a:srgbClr val="00FFFF"/>
            </a:solidFill>
            <a:ln w="9525">
              <a:solidFill>
                <a:srgbClr val="000000"/>
              </a:solidFill>
              <a:round/>
              <a:headEnd/>
              <a:tailEnd/>
            </a:ln>
          </p:spPr>
          <p:txBody>
            <a:bodyPr/>
            <a:lstStyle/>
            <a:p>
              <a:pPr algn="l">
                <a:buNone/>
              </a:pPr>
              <a:r>
                <a:rPr lang="en-US" sz="1600" b="1"/>
                <a:t>B</a:t>
              </a:r>
              <a:endParaRPr lang="en-US" sz="4000" b="1"/>
            </a:p>
          </p:txBody>
        </p:sp>
        <p:sp>
          <p:nvSpPr>
            <p:cNvPr id="21517" name="Oval 31"/>
            <p:cNvSpPr>
              <a:spLocks noChangeArrowheads="1"/>
            </p:cNvSpPr>
            <p:nvPr/>
          </p:nvSpPr>
          <p:spPr bwMode="auto">
            <a:xfrm>
              <a:off x="7327" y="2713"/>
              <a:ext cx="450" cy="464"/>
            </a:xfrm>
            <a:prstGeom prst="ellipse">
              <a:avLst/>
            </a:prstGeom>
            <a:solidFill>
              <a:srgbClr val="00FFFF"/>
            </a:solidFill>
            <a:ln w="9525">
              <a:solidFill>
                <a:srgbClr val="000000"/>
              </a:solidFill>
              <a:round/>
              <a:headEnd/>
              <a:tailEnd/>
            </a:ln>
          </p:spPr>
          <p:txBody>
            <a:bodyPr/>
            <a:lstStyle/>
            <a:p>
              <a:pPr algn="l">
                <a:buNone/>
              </a:pPr>
              <a:r>
                <a:rPr lang="en-US" sz="1600" b="1"/>
                <a:t>E</a:t>
              </a:r>
              <a:endParaRPr lang="en-US" sz="4000" b="1"/>
            </a:p>
          </p:txBody>
        </p:sp>
        <p:sp>
          <p:nvSpPr>
            <p:cNvPr id="21518" name="Oval 32"/>
            <p:cNvSpPr>
              <a:spLocks noChangeArrowheads="1"/>
            </p:cNvSpPr>
            <p:nvPr/>
          </p:nvSpPr>
          <p:spPr bwMode="auto">
            <a:xfrm>
              <a:off x="6427" y="3793"/>
              <a:ext cx="450" cy="463"/>
            </a:xfrm>
            <a:prstGeom prst="ellipse">
              <a:avLst/>
            </a:prstGeom>
            <a:solidFill>
              <a:srgbClr val="00FFFF"/>
            </a:solidFill>
            <a:ln w="9525">
              <a:solidFill>
                <a:srgbClr val="000000"/>
              </a:solidFill>
              <a:round/>
              <a:headEnd/>
              <a:tailEnd/>
            </a:ln>
          </p:spPr>
          <p:txBody>
            <a:bodyPr/>
            <a:lstStyle/>
            <a:p>
              <a:pPr algn="l">
                <a:buNone/>
              </a:pPr>
              <a:r>
                <a:rPr lang="en-US" sz="1600" b="1"/>
                <a:t>D</a:t>
              </a:r>
              <a:endParaRPr lang="en-US" sz="4000" b="1"/>
            </a:p>
          </p:txBody>
        </p:sp>
        <p:sp>
          <p:nvSpPr>
            <p:cNvPr id="21519" name="Oval 33"/>
            <p:cNvSpPr>
              <a:spLocks noChangeArrowheads="1"/>
            </p:cNvSpPr>
            <p:nvPr/>
          </p:nvSpPr>
          <p:spPr bwMode="auto">
            <a:xfrm>
              <a:off x="4927" y="3793"/>
              <a:ext cx="450" cy="463"/>
            </a:xfrm>
            <a:prstGeom prst="ellipse">
              <a:avLst/>
            </a:prstGeom>
            <a:solidFill>
              <a:srgbClr val="00FFFF"/>
            </a:solidFill>
            <a:ln w="9525">
              <a:solidFill>
                <a:srgbClr val="000000"/>
              </a:solidFill>
              <a:round/>
              <a:headEnd/>
              <a:tailEnd/>
            </a:ln>
          </p:spPr>
          <p:txBody>
            <a:bodyPr/>
            <a:lstStyle/>
            <a:p>
              <a:pPr algn="l">
                <a:buNone/>
              </a:pPr>
              <a:r>
                <a:rPr lang="en-US" sz="1600" b="1"/>
                <a:t>C</a:t>
              </a:r>
              <a:endParaRPr lang="en-US" sz="4000" b="1"/>
            </a:p>
          </p:txBody>
        </p:sp>
        <p:sp>
          <p:nvSpPr>
            <p:cNvPr id="21520" name="Line 34"/>
            <p:cNvSpPr>
              <a:spLocks noChangeShapeType="1"/>
            </p:cNvSpPr>
            <p:nvPr/>
          </p:nvSpPr>
          <p:spPr bwMode="auto">
            <a:xfrm flipH="1">
              <a:off x="4327" y="2096"/>
              <a:ext cx="600" cy="617"/>
            </a:xfrm>
            <a:prstGeom prst="line">
              <a:avLst/>
            </a:prstGeom>
            <a:noFill/>
            <a:ln w="28575">
              <a:solidFill>
                <a:srgbClr val="000000"/>
              </a:solidFill>
              <a:round/>
              <a:headEnd/>
              <a:tailEnd/>
            </a:ln>
          </p:spPr>
          <p:txBody>
            <a:bodyPr/>
            <a:lstStyle/>
            <a:p>
              <a:pPr>
                <a:buNone/>
              </a:pPr>
              <a:endParaRPr lang="en-US" sz="4000" b="1"/>
            </a:p>
          </p:txBody>
        </p:sp>
        <p:sp>
          <p:nvSpPr>
            <p:cNvPr id="21521" name="Line 35"/>
            <p:cNvSpPr>
              <a:spLocks noChangeShapeType="1"/>
            </p:cNvSpPr>
            <p:nvPr/>
          </p:nvSpPr>
          <p:spPr bwMode="auto">
            <a:xfrm>
              <a:off x="4327" y="3176"/>
              <a:ext cx="750" cy="617"/>
            </a:xfrm>
            <a:prstGeom prst="line">
              <a:avLst/>
            </a:prstGeom>
            <a:noFill/>
            <a:ln w="28575">
              <a:solidFill>
                <a:srgbClr val="000000"/>
              </a:solidFill>
              <a:round/>
              <a:headEnd/>
              <a:tailEnd/>
            </a:ln>
          </p:spPr>
          <p:txBody>
            <a:bodyPr/>
            <a:lstStyle/>
            <a:p>
              <a:pPr>
                <a:buNone/>
              </a:pPr>
              <a:endParaRPr lang="en-US" sz="4000" b="1"/>
            </a:p>
          </p:txBody>
        </p:sp>
        <p:sp>
          <p:nvSpPr>
            <p:cNvPr id="21522" name="Line 36"/>
            <p:cNvSpPr>
              <a:spLocks noChangeShapeType="1"/>
            </p:cNvSpPr>
            <p:nvPr/>
          </p:nvSpPr>
          <p:spPr bwMode="auto">
            <a:xfrm>
              <a:off x="5227" y="1941"/>
              <a:ext cx="1200" cy="1"/>
            </a:xfrm>
            <a:prstGeom prst="line">
              <a:avLst/>
            </a:prstGeom>
            <a:noFill/>
            <a:ln w="28575">
              <a:solidFill>
                <a:srgbClr val="FF3300"/>
              </a:solidFill>
              <a:round/>
              <a:headEnd/>
              <a:tailEnd/>
            </a:ln>
          </p:spPr>
          <p:txBody>
            <a:bodyPr/>
            <a:lstStyle/>
            <a:p>
              <a:pPr>
                <a:buNone/>
              </a:pPr>
              <a:endParaRPr lang="en-US" sz="4000" b="1"/>
            </a:p>
          </p:txBody>
        </p:sp>
        <p:sp>
          <p:nvSpPr>
            <p:cNvPr id="21523" name="Line 37"/>
            <p:cNvSpPr>
              <a:spLocks noChangeShapeType="1"/>
            </p:cNvSpPr>
            <p:nvPr/>
          </p:nvSpPr>
          <p:spPr bwMode="auto">
            <a:xfrm>
              <a:off x="5377" y="3947"/>
              <a:ext cx="1050" cy="0"/>
            </a:xfrm>
            <a:prstGeom prst="line">
              <a:avLst/>
            </a:prstGeom>
            <a:noFill/>
            <a:ln w="28575">
              <a:noFill/>
              <a:round/>
              <a:headEnd/>
              <a:tailEnd/>
            </a:ln>
          </p:spPr>
          <p:txBody>
            <a:bodyPr/>
            <a:lstStyle/>
            <a:p>
              <a:pPr>
                <a:buNone/>
              </a:pPr>
              <a:endParaRPr lang="en-US" sz="4000" b="1"/>
            </a:p>
          </p:txBody>
        </p:sp>
        <p:sp>
          <p:nvSpPr>
            <p:cNvPr id="21524" name="Line 38"/>
            <p:cNvSpPr>
              <a:spLocks noChangeShapeType="1"/>
            </p:cNvSpPr>
            <p:nvPr/>
          </p:nvSpPr>
          <p:spPr bwMode="auto">
            <a:xfrm flipH="1">
              <a:off x="6727" y="3176"/>
              <a:ext cx="750" cy="617"/>
            </a:xfrm>
            <a:prstGeom prst="line">
              <a:avLst/>
            </a:prstGeom>
            <a:noFill/>
            <a:ln w="28575">
              <a:solidFill>
                <a:srgbClr val="FF3300"/>
              </a:solidFill>
              <a:round/>
              <a:headEnd/>
              <a:tailEnd/>
            </a:ln>
          </p:spPr>
          <p:txBody>
            <a:bodyPr/>
            <a:lstStyle/>
            <a:p>
              <a:pPr>
                <a:buNone/>
              </a:pPr>
              <a:endParaRPr lang="en-US" sz="4000" b="1"/>
            </a:p>
          </p:txBody>
        </p:sp>
        <p:sp>
          <p:nvSpPr>
            <p:cNvPr id="21525" name="Line 39"/>
            <p:cNvSpPr>
              <a:spLocks noChangeShapeType="1"/>
            </p:cNvSpPr>
            <p:nvPr/>
          </p:nvSpPr>
          <p:spPr bwMode="auto">
            <a:xfrm>
              <a:off x="6877" y="1941"/>
              <a:ext cx="600" cy="772"/>
            </a:xfrm>
            <a:prstGeom prst="line">
              <a:avLst/>
            </a:prstGeom>
            <a:noFill/>
            <a:ln w="28575">
              <a:solidFill>
                <a:srgbClr val="FF3300"/>
              </a:solidFill>
              <a:round/>
              <a:headEnd/>
              <a:tailEnd/>
            </a:ln>
          </p:spPr>
          <p:txBody>
            <a:bodyPr/>
            <a:lstStyle/>
            <a:p>
              <a:pPr>
                <a:buNone/>
              </a:pPr>
              <a:endParaRPr lang="en-US" sz="4000" b="1"/>
            </a:p>
          </p:txBody>
        </p:sp>
        <p:sp>
          <p:nvSpPr>
            <p:cNvPr id="21526" name="Line 40"/>
            <p:cNvSpPr>
              <a:spLocks noChangeShapeType="1"/>
            </p:cNvSpPr>
            <p:nvPr/>
          </p:nvSpPr>
          <p:spPr bwMode="auto">
            <a:xfrm flipH="1">
              <a:off x="5977" y="2096"/>
              <a:ext cx="600" cy="617"/>
            </a:xfrm>
            <a:prstGeom prst="line">
              <a:avLst/>
            </a:prstGeom>
            <a:noFill/>
            <a:ln w="28575">
              <a:solidFill>
                <a:srgbClr val="000000"/>
              </a:solidFill>
              <a:round/>
              <a:headEnd/>
              <a:tailEnd/>
            </a:ln>
          </p:spPr>
          <p:txBody>
            <a:bodyPr/>
            <a:lstStyle/>
            <a:p>
              <a:pPr>
                <a:buNone/>
              </a:pPr>
              <a:endParaRPr lang="en-US" sz="4000" b="1"/>
            </a:p>
          </p:txBody>
        </p:sp>
        <p:sp>
          <p:nvSpPr>
            <p:cNvPr id="21527" name="Line 41"/>
            <p:cNvSpPr>
              <a:spLocks noChangeShapeType="1"/>
            </p:cNvSpPr>
            <p:nvPr/>
          </p:nvSpPr>
          <p:spPr bwMode="auto">
            <a:xfrm flipH="1">
              <a:off x="5227" y="3021"/>
              <a:ext cx="450" cy="772"/>
            </a:xfrm>
            <a:prstGeom prst="line">
              <a:avLst/>
            </a:prstGeom>
            <a:noFill/>
            <a:ln w="28575">
              <a:solidFill>
                <a:srgbClr val="000000"/>
              </a:solidFill>
              <a:round/>
              <a:headEnd/>
              <a:tailEnd/>
            </a:ln>
          </p:spPr>
          <p:txBody>
            <a:bodyPr/>
            <a:lstStyle/>
            <a:p>
              <a:pPr>
                <a:buNone/>
              </a:pPr>
              <a:endParaRPr lang="en-US" sz="4000" b="1"/>
            </a:p>
          </p:txBody>
        </p:sp>
        <p:sp>
          <p:nvSpPr>
            <p:cNvPr id="21528" name="Line 42"/>
            <p:cNvSpPr>
              <a:spLocks noChangeShapeType="1"/>
            </p:cNvSpPr>
            <p:nvPr/>
          </p:nvSpPr>
          <p:spPr bwMode="auto">
            <a:xfrm>
              <a:off x="5077" y="2096"/>
              <a:ext cx="750" cy="617"/>
            </a:xfrm>
            <a:prstGeom prst="line">
              <a:avLst/>
            </a:prstGeom>
            <a:noFill/>
            <a:ln w="28575">
              <a:noFill/>
              <a:round/>
              <a:headEnd/>
              <a:tailEnd/>
            </a:ln>
          </p:spPr>
          <p:txBody>
            <a:bodyPr/>
            <a:lstStyle/>
            <a:p>
              <a:pPr>
                <a:buNone/>
              </a:pPr>
              <a:endParaRPr lang="en-US" sz="4000" b="1"/>
            </a:p>
          </p:txBody>
        </p:sp>
        <p:sp>
          <p:nvSpPr>
            <p:cNvPr id="21529" name="Line 43"/>
            <p:cNvSpPr>
              <a:spLocks noChangeShapeType="1"/>
            </p:cNvSpPr>
            <p:nvPr/>
          </p:nvSpPr>
          <p:spPr bwMode="auto">
            <a:xfrm>
              <a:off x="6127" y="2867"/>
              <a:ext cx="1200" cy="0"/>
            </a:xfrm>
            <a:prstGeom prst="line">
              <a:avLst/>
            </a:prstGeom>
            <a:noFill/>
            <a:ln w="28575">
              <a:noFill/>
              <a:round/>
              <a:headEnd/>
              <a:tailEnd/>
            </a:ln>
          </p:spPr>
          <p:txBody>
            <a:bodyPr/>
            <a:lstStyle/>
            <a:p>
              <a:pPr>
                <a:buNone/>
              </a:pPr>
              <a:endParaRPr lang="en-US" sz="4000" b="1"/>
            </a:p>
          </p:txBody>
        </p:sp>
        <p:sp>
          <p:nvSpPr>
            <p:cNvPr id="21530" name="Line 44"/>
            <p:cNvSpPr>
              <a:spLocks noChangeShapeType="1"/>
            </p:cNvSpPr>
            <p:nvPr/>
          </p:nvSpPr>
          <p:spPr bwMode="auto">
            <a:xfrm>
              <a:off x="4477" y="2867"/>
              <a:ext cx="1200" cy="0"/>
            </a:xfrm>
            <a:prstGeom prst="line">
              <a:avLst/>
            </a:prstGeom>
            <a:noFill/>
            <a:ln w="28575">
              <a:noFill/>
              <a:round/>
              <a:headEnd/>
              <a:tailEnd/>
            </a:ln>
          </p:spPr>
          <p:txBody>
            <a:bodyPr/>
            <a:lstStyle/>
            <a:p>
              <a:pPr>
                <a:buNone/>
              </a:pPr>
              <a:endParaRPr lang="en-US" sz="4000" b="1"/>
            </a:p>
          </p:txBody>
        </p:sp>
        <p:sp>
          <p:nvSpPr>
            <p:cNvPr id="21531" name="Line 45"/>
            <p:cNvSpPr>
              <a:spLocks noChangeShapeType="1"/>
            </p:cNvSpPr>
            <p:nvPr/>
          </p:nvSpPr>
          <p:spPr bwMode="auto">
            <a:xfrm>
              <a:off x="5977" y="3176"/>
              <a:ext cx="600" cy="617"/>
            </a:xfrm>
            <a:prstGeom prst="line">
              <a:avLst/>
            </a:prstGeom>
            <a:noFill/>
            <a:ln w="28575">
              <a:solidFill>
                <a:srgbClr val="FF3300"/>
              </a:solidFill>
              <a:round/>
              <a:headEnd/>
              <a:tailEnd/>
            </a:ln>
          </p:spPr>
          <p:txBody>
            <a:bodyPr/>
            <a:lstStyle/>
            <a:p>
              <a:pPr>
                <a:buNone/>
              </a:pPr>
              <a:endParaRPr lang="en-US" sz="4000" b="1"/>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2743200" y="685800"/>
            <a:ext cx="7772400" cy="914400"/>
          </a:xfrm>
        </p:spPr>
        <p:txBody>
          <a:bodyPr/>
          <a:lstStyle/>
          <a:p>
            <a:pPr eaLnBrk="1" hangingPunct="1">
              <a:defRPr/>
            </a:pPr>
            <a:r>
              <a:rPr lang="en-US" b="1" dirty="0">
                <a:effectLst>
                  <a:outerShdw blurRad="38100" dist="38100" dir="2700000" algn="tl">
                    <a:srgbClr val="FFFFFF"/>
                  </a:outerShdw>
                </a:effectLst>
              </a:rPr>
              <a:t>Directed Acyclic Graph (DAG)</a:t>
            </a:r>
            <a:endParaRPr lang="en-US" b="1" dirty="0">
              <a:effectLst>
                <a:outerShdw blurRad="38100" dist="38100" dir="2700000" algn="tl">
                  <a:srgbClr val="000000">
                    <a:alpha val="43137"/>
                  </a:srgbClr>
                </a:outerShdw>
              </a:effectLst>
              <a:latin typeface="Times New Roman" pitchFamily="18" charset="0"/>
            </a:endParaRPr>
          </a:p>
        </p:txBody>
      </p:sp>
      <p:sp>
        <p:nvSpPr>
          <p:cNvPr id="22533" name="Rectangle 3"/>
          <p:cNvSpPr>
            <a:spLocks noGrp="1" noChangeArrowheads="1"/>
          </p:cNvSpPr>
          <p:nvPr>
            <p:ph idx="1"/>
          </p:nvPr>
        </p:nvSpPr>
        <p:spPr>
          <a:xfrm>
            <a:off x="2781300" y="1447800"/>
            <a:ext cx="7772400" cy="4648200"/>
          </a:xfrm>
          <a:noFill/>
        </p:spPr>
        <p:txBody>
          <a:bodyPr/>
          <a:lstStyle/>
          <a:p>
            <a:pPr eaLnBrk="1" hangingPunct="1">
              <a:buFont typeface="Wingdings" pitchFamily="2" charset="2"/>
              <a:buNone/>
            </a:pPr>
            <a:r>
              <a:rPr lang="en-GB" sz="2000" dirty="0"/>
              <a:t> </a:t>
            </a:r>
          </a:p>
          <a:p>
            <a:pPr eaLnBrk="1" hangingPunct="1">
              <a:buFont typeface="Wingdings" pitchFamily="2" charset="2"/>
              <a:buNone/>
            </a:pPr>
            <a:endParaRPr lang="en-GB" sz="2000" dirty="0"/>
          </a:p>
          <a:p>
            <a:pPr eaLnBrk="1" hangingPunct="1">
              <a:buFont typeface="Wingdings" pitchFamily="2" charset="2"/>
              <a:buNone/>
            </a:pPr>
            <a:endParaRPr lang="en-GB" sz="2000" dirty="0"/>
          </a:p>
          <a:p>
            <a:pPr eaLnBrk="1" hangingPunct="1">
              <a:buFont typeface="Wingdings" pitchFamily="2" charset="2"/>
              <a:buNone/>
            </a:pPr>
            <a:endParaRPr lang="en-GB" sz="2000" dirty="0"/>
          </a:p>
          <a:p>
            <a:pPr eaLnBrk="1" hangingPunct="1">
              <a:buFont typeface="Wingdings" pitchFamily="2" charset="2"/>
              <a:buNone/>
            </a:pPr>
            <a:endParaRPr lang="en-GB" sz="2000" dirty="0"/>
          </a:p>
          <a:p>
            <a:pPr eaLnBrk="1" hangingPunct="1">
              <a:buFont typeface="Wingdings" pitchFamily="2" charset="2"/>
              <a:buNone/>
            </a:pPr>
            <a:endParaRPr lang="en-US" sz="2400" b="1" u="sng" dirty="0"/>
          </a:p>
          <a:p>
            <a:pPr eaLnBrk="1" hangingPunct="1">
              <a:buFont typeface="Wingdings" pitchFamily="2" charset="2"/>
              <a:buNone/>
            </a:pPr>
            <a:endParaRPr lang="en-GB" sz="2400" b="1" u="sng" dirty="0"/>
          </a:p>
          <a:p>
            <a:pPr marL="0" indent="0" algn="just" eaLnBrk="1" hangingPunct="1">
              <a:buFont typeface="Wingdings" pitchFamily="2" charset="2"/>
              <a:buNone/>
            </a:pPr>
            <a:r>
              <a:rPr lang="en-GB" sz="2400" b="1" u="sng" dirty="0">
                <a:solidFill>
                  <a:srgbClr val="C00000"/>
                </a:solidFill>
              </a:rPr>
              <a:t>Directed Acyclic Graph (DAG):</a:t>
            </a:r>
            <a:r>
              <a:rPr lang="en-GB" sz="2400" b="1" dirty="0">
                <a:solidFill>
                  <a:srgbClr val="C00000"/>
                </a:solidFill>
              </a:rPr>
              <a:t> </a:t>
            </a:r>
            <a:r>
              <a:rPr lang="en-GB" sz="2400" b="1" dirty="0"/>
              <a:t>A directed graph with no path that starts and ends at the same vertex</a:t>
            </a:r>
            <a:endParaRPr lang="en-GB" sz="2400" b="1" u="sng" dirty="0"/>
          </a:p>
        </p:txBody>
      </p:sp>
      <p:sp>
        <p:nvSpPr>
          <p:cNvPr id="22530" name="Footer Placeholder 4"/>
          <p:cNvSpPr>
            <a:spLocks noGrp="1"/>
          </p:cNvSpPr>
          <p:nvPr>
            <p:ph type="ftr" sz="quarter" idx="11"/>
          </p:nvPr>
        </p:nvSpPr>
        <p:spPr>
          <a:noFill/>
        </p:spPr>
        <p:txBody>
          <a:bodyPr/>
          <a:lstStyle/>
          <a:p>
            <a:r>
              <a:rPr lang="en-GB" dirty="0"/>
              <a:t>Prof. Amr Goneid, AUC</a:t>
            </a:r>
          </a:p>
        </p:txBody>
      </p:sp>
      <p:sp>
        <p:nvSpPr>
          <p:cNvPr id="22531" name="Slide Number Placeholder 5"/>
          <p:cNvSpPr>
            <a:spLocks noGrp="1"/>
          </p:cNvSpPr>
          <p:nvPr>
            <p:ph type="sldNum" sz="quarter" idx="12"/>
          </p:nvPr>
        </p:nvSpPr>
        <p:spPr>
          <a:noFill/>
        </p:spPr>
        <p:txBody>
          <a:bodyPr/>
          <a:lstStyle/>
          <a:p>
            <a:fld id="{B28721F1-67BF-473E-8ED5-982D04FD4D86}" type="slidenum">
              <a:rPr lang="en-GB" smtClean="0"/>
              <a:pPr/>
              <a:t>11</a:t>
            </a:fld>
            <a:endParaRPr lang="en-GB" dirty="0"/>
          </a:p>
        </p:txBody>
      </p:sp>
      <p:grpSp>
        <p:nvGrpSpPr>
          <p:cNvPr id="22534" name="Group 26"/>
          <p:cNvGrpSpPr>
            <a:grpSpLocks noChangeAspect="1"/>
          </p:cNvGrpSpPr>
          <p:nvPr/>
        </p:nvGrpSpPr>
        <p:grpSpPr bwMode="auto">
          <a:xfrm>
            <a:off x="3429000" y="1447800"/>
            <a:ext cx="3086100" cy="2324100"/>
            <a:chOff x="3877" y="1478"/>
            <a:chExt cx="4050" cy="2932"/>
          </a:xfrm>
        </p:grpSpPr>
        <p:sp>
          <p:nvSpPr>
            <p:cNvPr id="22535" name="AutoShape 27"/>
            <p:cNvSpPr>
              <a:spLocks noChangeAspect="1" noChangeArrowheads="1"/>
            </p:cNvSpPr>
            <p:nvPr/>
          </p:nvSpPr>
          <p:spPr bwMode="auto">
            <a:xfrm>
              <a:off x="3877" y="1478"/>
              <a:ext cx="4050" cy="2932"/>
            </a:xfrm>
            <a:prstGeom prst="rect">
              <a:avLst/>
            </a:prstGeom>
            <a:noFill/>
            <a:ln w="9525">
              <a:noFill/>
              <a:miter lim="800000"/>
              <a:headEnd/>
              <a:tailEnd/>
            </a:ln>
          </p:spPr>
          <p:txBody>
            <a:bodyPr/>
            <a:lstStyle/>
            <a:p>
              <a:pPr>
                <a:buNone/>
              </a:pPr>
              <a:endParaRPr lang="en-US" sz="4000" b="1"/>
            </a:p>
          </p:txBody>
        </p:sp>
        <p:sp>
          <p:nvSpPr>
            <p:cNvPr id="22536" name="Oval 28"/>
            <p:cNvSpPr>
              <a:spLocks noChangeArrowheads="1"/>
            </p:cNvSpPr>
            <p:nvPr/>
          </p:nvSpPr>
          <p:spPr bwMode="auto">
            <a:xfrm>
              <a:off x="4777" y="1633"/>
              <a:ext cx="450" cy="463"/>
            </a:xfrm>
            <a:prstGeom prst="ellipse">
              <a:avLst/>
            </a:prstGeom>
            <a:solidFill>
              <a:srgbClr val="00FFFF"/>
            </a:solidFill>
            <a:ln w="9525">
              <a:solidFill>
                <a:srgbClr val="000000"/>
              </a:solidFill>
              <a:round/>
              <a:headEnd/>
              <a:tailEnd/>
            </a:ln>
          </p:spPr>
          <p:txBody>
            <a:bodyPr/>
            <a:lstStyle/>
            <a:p>
              <a:pPr algn="l">
                <a:buNone/>
              </a:pPr>
              <a:r>
                <a:rPr lang="en-US" sz="1600" b="1"/>
                <a:t>A</a:t>
              </a:r>
              <a:endParaRPr lang="en-US" sz="4000" b="1"/>
            </a:p>
          </p:txBody>
        </p:sp>
        <p:sp>
          <p:nvSpPr>
            <p:cNvPr id="22537" name="Oval 29"/>
            <p:cNvSpPr>
              <a:spLocks noChangeArrowheads="1"/>
            </p:cNvSpPr>
            <p:nvPr/>
          </p:nvSpPr>
          <p:spPr bwMode="auto">
            <a:xfrm>
              <a:off x="6427" y="1633"/>
              <a:ext cx="450" cy="462"/>
            </a:xfrm>
            <a:prstGeom prst="ellipse">
              <a:avLst/>
            </a:prstGeom>
            <a:solidFill>
              <a:srgbClr val="00FFFF"/>
            </a:solidFill>
            <a:ln w="9525">
              <a:solidFill>
                <a:srgbClr val="000000"/>
              </a:solidFill>
              <a:round/>
              <a:headEnd/>
              <a:tailEnd/>
            </a:ln>
          </p:spPr>
          <p:txBody>
            <a:bodyPr/>
            <a:lstStyle/>
            <a:p>
              <a:pPr algn="l">
                <a:buNone/>
              </a:pPr>
              <a:r>
                <a:rPr lang="en-US" sz="1600" b="1"/>
                <a:t>F</a:t>
              </a:r>
              <a:endParaRPr lang="en-US" sz="4000" b="1"/>
            </a:p>
          </p:txBody>
        </p:sp>
        <p:sp>
          <p:nvSpPr>
            <p:cNvPr id="22538" name="Oval 30"/>
            <p:cNvSpPr>
              <a:spLocks noChangeArrowheads="1"/>
            </p:cNvSpPr>
            <p:nvPr/>
          </p:nvSpPr>
          <p:spPr bwMode="auto">
            <a:xfrm>
              <a:off x="5677" y="2713"/>
              <a:ext cx="450" cy="463"/>
            </a:xfrm>
            <a:prstGeom prst="ellipse">
              <a:avLst/>
            </a:prstGeom>
            <a:solidFill>
              <a:srgbClr val="00FFFF"/>
            </a:solidFill>
            <a:ln w="9525">
              <a:solidFill>
                <a:srgbClr val="000000"/>
              </a:solidFill>
              <a:round/>
              <a:headEnd/>
              <a:tailEnd/>
            </a:ln>
          </p:spPr>
          <p:txBody>
            <a:bodyPr/>
            <a:lstStyle/>
            <a:p>
              <a:pPr algn="l">
                <a:buNone/>
              </a:pPr>
              <a:r>
                <a:rPr lang="en-US" sz="1600" b="1"/>
                <a:t>G</a:t>
              </a:r>
              <a:endParaRPr lang="en-US" sz="4000" b="1"/>
            </a:p>
          </p:txBody>
        </p:sp>
        <p:sp>
          <p:nvSpPr>
            <p:cNvPr id="22539" name="Oval 31"/>
            <p:cNvSpPr>
              <a:spLocks noChangeArrowheads="1"/>
            </p:cNvSpPr>
            <p:nvPr/>
          </p:nvSpPr>
          <p:spPr bwMode="auto">
            <a:xfrm>
              <a:off x="4027" y="2713"/>
              <a:ext cx="450" cy="463"/>
            </a:xfrm>
            <a:prstGeom prst="ellipse">
              <a:avLst/>
            </a:prstGeom>
            <a:solidFill>
              <a:srgbClr val="00FFFF"/>
            </a:solidFill>
            <a:ln w="9525">
              <a:solidFill>
                <a:srgbClr val="000000"/>
              </a:solidFill>
              <a:round/>
              <a:headEnd/>
              <a:tailEnd/>
            </a:ln>
          </p:spPr>
          <p:txBody>
            <a:bodyPr/>
            <a:lstStyle/>
            <a:p>
              <a:pPr algn="l">
                <a:buNone/>
              </a:pPr>
              <a:r>
                <a:rPr lang="en-US" sz="1600" b="1"/>
                <a:t>B</a:t>
              </a:r>
              <a:endParaRPr lang="en-US" sz="4000" b="1"/>
            </a:p>
          </p:txBody>
        </p:sp>
        <p:sp>
          <p:nvSpPr>
            <p:cNvPr id="22540" name="Oval 32"/>
            <p:cNvSpPr>
              <a:spLocks noChangeArrowheads="1"/>
            </p:cNvSpPr>
            <p:nvPr/>
          </p:nvSpPr>
          <p:spPr bwMode="auto">
            <a:xfrm>
              <a:off x="7327" y="2713"/>
              <a:ext cx="450" cy="464"/>
            </a:xfrm>
            <a:prstGeom prst="ellipse">
              <a:avLst/>
            </a:prstGeom>
            <a:solidFill>
              <a:srgbClr val="00FFFF"/>
            </a:solidFill>
            <a:ln w="9525">
              <a:solidFill>
                <a:srgbClr val="000000"/>
              </a:solidFill>
              <a:round/>
              <a:headEnd/>
              <a:tailEnd/>
            </a:ln>
          </p:spPr>
          <p:txBody>
            <a:bodyPr/>
            <a:lstStyle/>
            <a:p>
              <a:pPr algn="l">
                <a:buNone/>
              </a:pPr>
              <a:r>
                <a:rPr lang="en-US" sz="1600" b="1"/>
                <a:t>E</a:t>
              </a:r>
              <a:endParaRPr lang="en-US" sz="4000" b="1"/>
            </a:p>
          </p:txBody>
        </p:sp>
        <p:sp>
          <p:nvSpPr>
            <p:cNvPr id="22541" name="Oval 33"/>
            <p:cNvSpPr>
              <a:spLocks noChangeArrowheads="1"/>
            </p:cNvSpPr>
            <p:nvPr/>
          </p:nvSpPr>
          <p:spPr bwMode="auto">
            <a:xfrm>
              <a:off x="6427" y="3793"/>
              <a:ext cx="450" cy="463"/>
            </a:xfrm>
            <a:prstGeom prst="ellipse">
              <a:avLst/>
            </a:prstGeom>
            <a:solidFill>
              <a:srgbClr val="00FFFF"/>
            </a:solidFill>
            <a:ln w="9525">
              <a:solidFill>
                <a:srgbClr val="000000"/>
              </a:solidFill>
              <a:round/>
              <a:headEnd/>
              <a:tailEnd/>
            </a:ln>
          </p:spPr>
          <p:txBody>
            <a:bodyPr/>
            <a:lstStyle/>
            <a:p>
              <a:pPr algn="l">
                <a:buNone/>
              </a:pPr>
              <a:r>
                <a:rPr lang="en-US" sz="1600" b="1"/>
                <a:t>D</a:t>
              </a:r>
              <a:endParaRPr lang="en-US" sz="4000" b="1"/>
            </a:p>
          </p:txBody>
        </p:sp>
        <p:sp>
          <p:nvSpPr>
            <p:cNvPr id="22542" name="Oval 34"/>
            <p:cNvSpPr>
              <a:spLocks noChangeArrowheads="1"/>
            </p:cNvSpPr>
            <p:nvPr/>
          </p:nvSpPr>
          <p:spPr bwMode="auto">
            <a:xfrm>
              <a:off x="4927" y="3793"/>
              <a:ext cx="450" cy="463"/>
            </a:xfrm>
            <a:prstGeom prst="ellipse">
              <a:avLst/>
            </a:prstGeom>
            <a:solidFill>
              <a:srgbClr val="00FFFF"/>
            </a:solidFill>
            <a:ln w="9525">
              <a:solidFill>
                <a:srgbClr val="000000"/>
              </a:solidFill>
              <a:round/>
              <a:headEnd/>
              <a:tailEnd/>
            </a:ln>
          </p:spPr>
          <p:txBody>
            <a:bodyPr/>
            <a:lstStyle/>
            <a:p>
              <a:pPr algn="l">
                <a:buNone/>
              </a:pPr>
              <a:r>
                <a:rPr lang="en-US" sz="1600" b="1"/>
                <a:t>C</a:t>
              </a:r>
              <a:endParaRPr lang="en-US" sz="4000" b="1"/>
            </a:p>
          </p:txBody>
        </p:sp>
        <p:sp>
          <p:nvSpPr>
            <p:cNvPr id="22543" name="Line 35"/>
            <p:cNvSpPr>
              <a:spLocks noChangeShapeType="1"/>
            </p:cNvSpPr>
            <p:nvPr/>
          </p:nvSpPr>
          <p:spPr bwMode="auto">
            <a:xfrm flipH="1">
              <a:off x="4327" y="2096"/>
              <a:ext cx="600" cy="617"/>
            </a:xfrm>
            <a:prstGeom prst="line">
              <a:avLst/>
            </a:prstGeom>
            <a:noFill/>
            <a:ln w="28575">
              <a:solidFill>
                <a:srgbClr val="000000"/>
              </a:solidFill>
              <a:round/>
              <a:headEnd type="triangle" w="med" len="med"/>
              <a:tailEnd/>
            </a:ln>
          </p:spPr>
          <p:txBody>
            <a:bodyPr/>
            <a:lstStyle/>
            <a:p>
              <a:pPr>
                <a:buNone/>
              </a:pPr>
              <a:endParaRPr lang="en-US" sz="4000" b="1"/>
            </a:p>
          </p:txBody>
        </p:sp>
        <p:sp>
          <p:nvSpPr>
            <p:cNvPr id="22544" name="Line 36"/>
            <p:cNvSpPr>
              <a:spLocks noChangeShapeType="1"/>
            </p:cNvSpPr>
            <p:nvPr/>
          </p:nvSpPr>
          <p:spPr bwMode="auto">
            <a:xfrm>
              <a:off x="4327" y="3176"/>
              <a:ext cx="750" cy="617"/>
            </a:xfrm>
            <a:prstGeom prst="line">
              <a:avLst/>
            </a:prstGeom>
            <a:noFill/>
            <a:ln w="28575">
              <a:noFill/>
              <a:round/>
              <a:headEnd/>
              <a:tailEnd/>
            </a:ln>
          </p:spPr>
          <p:txBody>
            <a:bodyPr/>
            <a:lstStyle/>
            <a:p>
              <a:pPr>
                <a:buNone/>
              </a:pPr>
              <a:endParaRPr lang="en-US" sz="4000" b="1"/>
            </a:p>
          </p:txBody>
        </p:sp>
        <p:sp>
          <p:nvSpPr>
            <p:cNvPr id="22545" name="Line 37"/>
            <p:cNvSpPr>
              <a:spLocks noChangeShapeType="1"/>
            </p:cNvSpPr>
            <p:nvPr/>
          </p:nvSpPr>
          <p:spPr bwMode="auto">
            <a:xfrm>
              <a:off x="5227" y="1941"/>
              <a:ext cx="1200" cy="1"/>
            </a:xfrm>
            <a:prstGeom prst="line">
              <a:avLst/>
            </a:prstGeom>
            <a:noFill/>
            <a:ln w="28575">
              <a:solidFill>
                <a:schemeClr val="tx1"/>
              </a:solidFill>
              <a:round/>
              <a:headEnd/>
              <a:tailEnd type="triangle" w="med" len="med"/>
            </a:ln>
          </p:spPr>
          <p:txBody>
            <a:bodyPr/>
            <a:lstStyle/>
            <a:p>
              <a:pPr>
                <a:buNone/>
              </a:pPr>
              <a:endParaRPr lang="en-US" sz="4000" b="1"/>
            </a:p>
          </p:txBody>
        </p:sp>
        <p:sp>
          <p:nvSpPr>
            <p:cNvPr id="22546" name="Line 38"/>
            <p:cNvSpPr>
              <a:spLocks noChangeShapeType="1"/>
            </p:cNvSpPr>
            <p:nvPr/>
          </p:nvSpPr>
          <p:spPr bwMode="auto">
            <a:xfrm>
              <a:off x="5377" y="3947"/>
              <a:ext cx="1050" cy="0"/>
            </a:xfrm>
            <a:prstGeom prst="line">
              <a:avLst/>
            </a:prstGeom>
            <a:noFill/>
            <a:ln w="28575">
              <a:noFill/>
              <a:round/>
              <a:headEnd/>
              <a:tailEnd/>
            </a:ln>
          </p:spPr>
          <p:txBody>
            <a:bodyPr/>
            <a:lstStyle/>
            <a:p>
              <a:pPr>
                <a:buNone/>
              </a:pPr>
              <a:endParaRPr lang="en-US" sz="4000" b="1"/>
            </a:p>
          </p:txBody>
        </p:sp>
        <p:sp>
          <p:nvSpPr>
            <p:cNvPr id="22547" name="Line 39"/>
            <p:cNvSpPr>
              <a:spLocks noChangeShapeType="1"/>
            </p:cNvSpPr>
            <p:nvPr/>
          </p:nvSpPr>
          <p:spPr bwMode="auto">
            <a:xfrm flipH="1">
              <a:off x="6727" y="3176"/>
              <a:ext cx="750" cy="617"/>
            </a:xfrm>
            <a:prstGeom prst="line">
              <a:avLst/>
            </a:prstGeom>
            <a:noFill/>
            <a:ln w="28575">
              <a:solidFill>
                <a:schemeClr val="tx1"/>
              </a:solidFill>
              <a:round/>
              <a:headEnd/>
              <a:tailEnd type="triangle" w="med" len="med"/>
            </a:ln>
          </p:spPr>
          <p:txBody>
            <a:bodyPr/>
            <a:lstStyle/>
            <a:p>
              <a:pPr>
                <a:buNone/>
              </a:pPr>
              <a:endParaRPr lang="en-US" sz="4000" b="1"/>
            </a:p>
          </p:txBody>
        </p:sp>
        <p:sp>
          <p:nvSpPr>
            <p:cNvPr id="22548" name="Line 40"/>
            <p:cNvSpPr>
              <a:spLocks noChangeShapeType="1"/>
            </p:cNvSpPr>
            <p:nvPr/>
          </p:nvSpPr>
          <p:spPr bwMode="auto">
            <a:xfrm>
              <a:off x="6877" y="1941"/>
              <a:ext cx="600" cy="772"/>
            </a:xfrm>
            <a:prstGeom prst="line">
              <a:avLst/>
            </a:prstGeom>
            <a:noFill/>
            <a:ln w="28575">
              <a:noFill/>
              <a:round/>
              <a:headEnd/>
              <a:tailEnd/>
            </a:ln>
          </p:spPr>
          <p:txBody>
            <a:bodyPr/>
            <a:lstStyle/>
            <a:p>
              <a:pPr>
                <a:buNone/>
              </a:pPr>
              <a:endParaRPr lang="en-US" sz="4000" b="1"/>
            </a:p>
          </p:txBody>
        </p:sp>
        <p:sp>
          <p:nvSpPr>
            <p:cNvPr id="22549" name="Line 41"/>
            <p:cNvSpPr>
              <a:spLocks noChangeShapeType="1"/>
            </p:cNvSpPr>
            <p:nvPr/>
          </p:nvSpPr>
          <p:spPr bwMode="auto">
            <a:xfrm flipH="1">
              <a:off x="5977" y="2096"/>
              <a:ext cx="600" cy="617"/>
            </a:xfrm>
            <a:prstGeom prst="line">
              <a:avLst/>
            </a:prstGeom>
            <a:noFill/>
            <a:ln w="28575">
              <a:solidFill>
                <a:srgbClr val="000000"/>
              </a:solidFill>
              <a:round/>
              <a:headEnd/>
              <a:tailEnd type="triangle" w="med" len="med"/>
            </a:ln>
          </p:spPr>
          <p:txBody>
            <a:bodyPr/>
            <a:lstStyle/>
            <a:p>
              <a:pPr>
                <a:buNone/>
              </a:pPr>
              <a:endParaRPr lang="en-US" sz="4000" b="1"/>
            </a:p>
          </p:txBody>
        </p:sp>
        <p:sp>
          <p:nvSpPr>
            <p:cNvPr id="22550" name="Line 42"/>
            <p:cNvSpPr>
              <a:spLocks noChangeShapeType="1"/>
            </p:cNvSpPr>
            <p:nvPr/>
          </p:nvSpPr>
          <p:spPr bwMode="auto">
            <a:xfrm flipH="1">
              <a:off x="5227" y="3021"/>
              <a:ext cx="450" cy="772"/>
            </a:xfrm>
            <a:prstGeom prst="line">
              <a:avLst/>
            </a:prstGeom>
            <a:noFill/>
            <a:ln w="28575">
              <a:solidFill>
                <a:srgbClr val="000000"/>
              </a:solidFill>
              <a:round/>
              <a:headEnd/>
              <a:tailEnd type="triangle" w="med" len="med"/>
            </a:ln>
          </p:spPr>
          <p:txBody>
            <a:bodyPr/>
            <a:lstStyle/>
            <a:p>
              <a:pPr>
                <a:buNone/>
              </a:pPr>
              <a:endParaRPr lang="en-US" sz="4000" b="1"/>
            </a:p>
          </p:txBody>
        </p:sp>
        <p:sp>
          <p:nvSpPr>
            <p:cNvPr id="22551" name="Line 43"/>
            <p:cNvSpPr>
              <a:spLocks noChangeShapeType="1"/>
            </p:cNvSpPr>
            <p:nvPr/>
          </p:nvSpPr>
          <p:spPr bwMode="auto">
            <a:xfrm>
              <a:off x="5077" y="2096"/>
              <a:ext cx="750" cy="617"/>
            </a:xfrm>
            <a:prstGeom prst="line">
              <a:avLst/>
            </a:prstGeom>
            <a:noFill/>
            <a:ln w="28575">
              <a:noFill/>
              <a:round/>
              <a:headEnd/>
              <a:tailEnd/>
            </a:ln>
          </p:spPr>
          <p:txBody>
            <a:bodyPr/>
            <a:lstStyle/>
            <a:p>
              <a:pPr>
                <a:buNone/>
              </a:pPr>
              <a:endParaRPr lang="en-US" sz="4000" b="1"/>
            </a:p>
          </p:txBody>
        </p:sp>
        <p:sp>
          <p:nvSpPr>
            <p:cNvPr id="22552" name="Line 44"/>
            <p:cNvSpPr>
              <a:spLocks noChangeShapeType="1"/>
            </p:cNvSpPr>
            <p:nvPr/>
          </p:nvSpPr>
          <p:spPr bwMode="auto">
            <a:xfrm>
              <a:off x="6127" y="2867"/>
              <a:ext cx="1200" cy="0"/>
            </a:xfrm>
            <a:prstGeom prst="line">
              <a:avLst/>
            </a:prstGeom>
            <a:noFill/>
            <a:ln w="28575">
              <a:noFill/>
              <a:round/>
              <a:headEnd/>
              <a:tailEnd/>
            </a:ln>
          </p:spPr>
          <p:txBody>
            <a:bodyPr/>
            <a:lstStyle/>
            <a:p>
              <a:pPr>
                <a:buNone/>
              </a:pPr>
              <a:endParaRPr lang="en-US" sz="4000" b="1"/>
            </a:p>
          </p:txBody>
        </p:sp>
        <p:sp>
          <p:nvSpPr>
            <p:cNvPr id="22553" name="Line 45"/>
            <p:cNvSpPr>
              <a:spLocks noChangeShapeType="1"/>
            </p:cNvSpPr>
            <p:nvPr/>
          </p:nvSpPr>
          <p:spPr bwMode="auto">
            <a:xfrm>
              <a:off x="4477" y="2867"/>
              <a:ext cx="1200" cy="0"/>
            </a:xfrm>
            <a:prstGeom prst="line">
              <a:avLst/>
            </a:prstGeom>
            <a:noFill/>
            <a:ln w="28575">
              <a:solidFill>
                <a:schemeClr val="tx1"/>
              </a:solidFill>
              <a:round/>
              <a:headEnd/>
              <a:tailEnd type="triangle" w="med" len="med"/>
            </a:ln>
          </p:spPr>
          <p:txBody>
            <a:bodyPr/>
            <a:lstStyle/>
            <a:p>
              <a:pPr>
                <a:buNone/>
              </a:pPr>
              <a:endParaRPr lang="en-US" sz="4000" b="1"/>
            </a:p>
          </p:txBody>
        </p:sp>
        <p:sp>
          <p:nvSpPr>
            <p:cNvPr id="22554" name="Line 46"/>
            <p:cNvSpPr>
              <a:spLocks noChangeShapeType="1"/>
            </p:cNvSpPr>
            <p:nvPr/>
          </p:nvSpPr>
          <p:spPr bwMode="auto">
            <a:xfrm>
              <a:off x="5977" y="3176"/>
              <a:ext cx="600" cy="617"/>
            </a:xfrm>
            <a:prstGeom prst="line">
              <a:avLst/>
            </a:prstGeom>
            <a:noFill/>
            <a:ln w="28575">
              <a:solidFill>
                <a:schemeClr val="tx1"/>
              </a:solidFill>
              <a:round/>
              <a:headEnd type="triangle" w="med" len="med"/>
              <a:tailEnd/>
            </a:ln>
          </p:spPr>
          <p:txBody>
            <a:bodyPr/>
            <a:lstStyle/>
            <a:p>
              <a:pPr>
                <a:buNone/>
              </a:pPr>
              <a:endParaRPr lang="en-US" sz="4000" b="1"/>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2895600" y="685800"/>
            <a:ext cx="7772400" cy="762000"/>
          </a:xfrm>
        </p:spPr>
        <p:txBody>
          <a:bodyPr/>
          <a:lstStyle/>
          <a:p>
            <a:pPr eaLnBrk="1" hangingPunct="1">
              <a:defRPr/>
            </a:pPr>
            <a:r>
              <a:rPr lang="en-US" b="1" dirty="0">
                <a:effectLst>
                  <a:outerShdw blurRad="38100" dist="38100" dir="2700000" algn="tl">
                    <a:srgbClr val="FFFFFF"/>
                  </a:outerShdw>
                </a:effectLst>
              </a:rPr>
              <a:t>Hamiltonian Cycle</a:t>
            </a:r>
          </a:p>
        </p:txBody>
      </p:sp>
      <p:sp>
        <p:nvSpPr>
          <p:cNvPr id="23557" name="Rectangle 3"/>
          <p:cNvSpPr>
            <a:spLocks noGrp="1" noChangeArrowheads="1"/>
          </p:cNvSpPr>
          <p:nvPr>
            <p:ph idx="1"/>
          </p:nvPr>
        </p:nvSpPr>
        <p:spPr>
          <a:xfrm>
            <a:off x="2793851" y="1353404"/>
            <a:ext cx="7772400" cy="4876800"/>
          </a:xfrm>
          <a:noFill/>
        </p:spPr>
        <p:txBody>
          <a:bodyPr>
            <a:normAutofit lnSpcReduction="10000"/>
          </a:bodyPr>
          <a:lstStyle/>
          <a:p>
            <a:pPr eaLnBrk="1" hangingPunct="1">
              <a:buFont typeface="Wingdings" pitchFamily="2" charset="2"/>
              <a:buNone/>
            </a:pPr>
            <a:endParaRPr lang="en-US" sz="2400" b="1" u="sng" dirty="0"/>
          </a:p>
          <a:p>
            <a:pPr eaLnBrk="1" hangingPunct="1">
              <a:buFont typeface="Wingdings" pitchFamily="2" charset="2"/>
              <a:buNone/>
            </a:pPr>
            <a:endParaRPr lang="en-US" sz="2400" b="1" u="sng" dirty="0"/>
          </a:p>
          <a:p>
            <a:pPr eaLnBrk="1" hangingPunct="1">
              <a:buFont typeface="Wingdings" pitchFamily="2" charset="2"/>
              <a:buNone/>
            </a:pPr>
            <a:endParaRPr lang="en-US" sz="2400" b="1" u="sng" dirty="0"/>
          </a:p>
          <a:p>
            <a:pPr eaLnBrk="1" hangingPunct="1">
              <a:buFont typeface="Wingdings" pitchFamily="2" charset="2"/>
              <a:buNone/>
            </a:pPr>
            <a:endParaRPr lang="en-US" sz="2400" b="1" u="sng" dirty="0"/>
          </a:p>
          <a:p>
            <a:pPr eaLnBrk="1" hangingPunct="1">
              <a:buFont typeface="Wingdings" pitchFamily="2" charset="2"/>
              <a:buNone/>
            </a:pPr>
            <a:endParaRPr lang="en-US" sz="2400" b="1" u="sng" dirty="0"/>
          </a:p>
          <a:p>
            <a:pPr eaLnBrk="1" hangingPunct="1">
              <a:buFont typeface="Wingdings" pitchFamily="2" charset="2"/>
              <a:buNone/>
            </a:pPr>
            <a:endParaRPr lang="en-US" sz="2400" b="1" u="sng" dirty="0"/>
          </a:p>
          <a:p>
            <a:pPr eaLnBrk="1" hangingPunct="1">
              <a:buFont typeface="Wingdings" pitchFamily="2" charset="2"/>
              <a:buNone/>
            </a:pPr>
            <a:r>
              <a:rPr lang="en-US" sz="2400" b="1" u="sng" dirty="0">
                <a:solidFill>
                  <a:srgbClr val="C00000"/>
                </a:solidFill>
              </a:rPr>
              <a:t>Hamiltonian Cycle:</a:t>
            </a:r>
            <a:r>
              <a:rPr lang="en-US" sz="2400" dirty="0">
                <a:solidFill>
                  <a:srgbClr val="C00000"/>
                </a:solidFill>
              </a:rPr>
              <a:t> </a:t>
            </a:r>
          </a:p>
          <a:p>
            <a:pPr eaLnBrk="1" hangingPunct="1">
              <a:buFont typeface="Wingdings" pitchFamily="2" charset="2"/>
              <a:buNone/>
            </a:pPr>
            <a:r>
              <a:rPr lang="en-US" sz="2400" b="1" dirty="0"/>
              <a:t>A cycle that includes all other vertices only once, </a:t>
            </a:r>
          </a:p>
          <a:p>
            <a:pPr eaLnBrk="1" hangingPunct="1">
              <a:buFont typeface="Wingdings" pitchFamily="2" charset="2"/>
              <a:buNone/>
            </a:pPr>
            <a:r>
              <a:rPr lang="en-US" sz="2400" b="1" dirty="0"/>
              <a:t>e.g. </a:t>
            </a:r>
            <a:r>
              <a:rPr lang="en-US" sz="2400" b="1" dirty="0">
                <a:solidFill>
                  <a:srgbClr val="0000FF"/>
                </a:solidFill>
              </a:rPr>
              <a:t>{D,B,C,G,A,F,E,D}</a:t>
            </a:r>
          </a:p>
          <a:p>
            <a:pPr eaLnBrk="1" hangingPunct="1">
              <a:buFont typeface="Wingdings" pitchFamily="2" charset="2"/>
              <a:buNone/>
            </a:pPr>
            <a:r>
              <a:rPr lang="en-US" sz="2000" b="1" dirty="0"/>
              <a:t>Named after Sir William Rowan Hamilton (1805 –1865)</a:t>
            </a:r>
          </a:p>
          <a:p>
            <a:pPr eaLnBrk="1" hangingPunct="1">
              <a:buFont typeface="Wingdings" pitchFamily="2" charset="2"/>
              <a:buNone/>
            </a:pPr>
            <a:r>
              <a:rPr lang="en-US" sz="2000" b="1" dirty="0"/>
              <a:t>The </a:t>
            </a:r>
            <a:r>
              <a:rPr lang="en-US" sz="2000" b="1" dirty="0">
                <a:solidFill>
                  <a:srgbClr val="00B0F0"/>
                </a:solidFill>
                <a:hlinkClick r:id="rId2">
                  <a:extLst>
                    <a:ext uri="{A12FA001-AC4F-418D-AE19-62706E023703}">
                      <ahyp:hlinkClr xmlns:ahyp="http://schemas.microsoft.com/office/drawing/2018/hyperlinkcolor" val="tx"/>
                    </a:ext>
                  </a:extLst>
                </a:hlinkClick>
              </a:rPr>
              <a:t>Knight’s Tour </a:t>
            </a:r>
            <a:r>
              <a:rPr lang="en-US" sz="2000" b="1" dirty="0"/>
              <a:t>problem is a Hamiltonian  cycle problem</a:t>
            </a:r>
          </a:p>
          <a:p>
            <a:pPr eaLnBrk="1" hangingPunct="1">
              <a:buFont typeface="Wingdings" pitchFamily="2" charset="2"/>
              <a:buNone/>
            </a:pPr>
            <a:endParaRPr lang="en-GB" sz="2000" dirty="0"/>
          </a:p>
        </p:txBody>
      </p:sp>
      <p:sp>
        <p:nvSpPr>
          <p:cNvPr id="23554" name="Footer Placeholder 4"/>
          <p:cNvSpPr>
            <a:spLocks noGrp="1"/>
          </p:cNvSpPr>
          <p:nvPr>
            <p:ph type="ftr" sz="quarter" idx="11"/>
          </p:nvPr>
        </p:nvSpPr>
        <p:spPr>
          <a:noFill/>
        </p:spPr>
        <p:txBody>
          <a:bodyPr/>
          <a:lstStyle/>
          <a:p>
            <a:r>
              <a:rPr lang="en-GB"/>
              <a:t>Prof. Amr Goneid, AUC</a:t>
            </a:r>
          </a:p>
        </p:txBody>
      </p:sp>
      <p:sp>
        <p:nvSpPr>
          <p:cNvPr id="23555" name="Slide Number Placeholder 5"/>
          <p:cNvSpPr>
            <a:spLocks noGrp="1"/>
          </p:cNvSpPr>
          <p:nvPr>
            <p:ph type="sldNum" sz="quarter" idx="12"/>
          </p:nvPr>
        </p:nvSpPr>
        <p:spPr>
          <a:noFill/>
        </p:spPr>
        <p:txBody>
          <a:bodyPr/>
          <a:lstStyle/>
          <a:p>
            <a:fld id="{23C37A6E-6805-4910-AE20-100B7947CD1E}" type="slidenum">
              <a:rPr lang="en-GB" smtClean="0"/>
              <a:pPr/>
              <a:t>12</a:t>
            </a:fld>
            <a:endParaRPr lang="en-GB"/>
          </a:p>
        </p:txBody>
      </p:sp>
      <p:grpSp>
        <p:nvGrpSpPr>
          <p:cNvPr id="23558" name="Group 4"/>
          <p:cNvGrpSpPr>
            <a:grpSpLocks noChangeAspect="1"/>
          </p:cNvGrpSpPr>
          <p:nvPr/>
        </p:nvGrpSpPr>
        <p:grpSpPr bwMode="auto">
          <a:xfrm>
            <a:off x="7162800" y="1371600"/>
            <a:ext cx="3086100" cy="2324100"/>
            <a:chOff x="3877" y="1478"/>
            <a:chExt cx="4050" cy="2932"/>
          </a:xfrm>
        </p:grpSpPr>
        <p:sp>
          <p:nvSpPr>
            <p:cNvPr id="23563" name="AutoShape 5"/>
            <p:cNvSpPr>
              <a:spLocks noChangeAspect="1" noChangeArrowheads="1"/>
            </p:cNvSpPr>
            <p:nvPr/>
          </p:nvSpPr>
          <p:spPr bwMode="auto">
            <a:xfrm>
              <a:off x="3877" y="1478"/>
              <a:ext cx="4050" cy="2932"/>
            </a:xfrm>
            <a:prstGeom prst="rect">
              <a:avLst/>
            </a:prstGeom>
            <a:noFill/>
            <a:ln w="9525">
              <a:noFill/>
              <a:miter lim="800000"/>
              <a:headEnd/>
              <a:tailEnd/>
            </a:ln>
          </p:spPr>
          <p:txBody>
            <a:bodyPr/>
            <a:lstStyle/>
            <a:p>
              <a:pPr>
                <a:buNone/>
              </a:pPr>
              <a:endParaRPr lang="en-US" sz="4000" b="1"/>
            </a:p>
          </p:txBody>
        </p:sp>
        <p:sp>
          <p:nvSpPr>
            <p:cNvPr id="23564" name="Oval 6"/>
            <p:cNvSpPr>
              <a:spLocks noChangeArrowheads="1"/>
            </p:cNvSpPr>
            <p:nvPr/>
          </p:nvSpPr>
          <p:spPr bwMode="auto">
            <a:xfrm>
              <a:off x="4777" y="1633"/>
              <a:ext cx="450" cy="463"/>
            </a:xfrm>
            <a:prstGeom prst="ellipse">
              <a:avLst/>
            </a:prstGeom>
            <a:solidFill>
              <a:srgbClr val="00FFFF"/>
            </a:solidFill>
            <a:ln w="9525">
              <a:solidFill>
                <a:srgbClr val="000000"/>
              </a:solidFill>
              <a:round/>
              <a:headEnd/>
              <a:tailEnd/>
            </a:ln>
          </p:spPr>
          <p:txBody>
            <a:bodyPr/>
            <a:lstStyle/>
            <a:p>
              <a:pPr algn="l">
                <a:buNone/>
              </a:pPr>
              <a:r>
                <a:rPr lang="en-US" sz="1600" b="1"/>
                <a:t>A</a:t>
              </a:r>
              <a:endParaRPr lang="en-US" sz="4000" b="1"/>
            </a:p>
          </p:txBody>
        </p:sp>
        <p:sp>
          <p:nvSpPr>
            <p:cNvPr id="23565" name="Oval 7"/>
            <p:cNvSpPr>
              <a:spLocks noChangeArrowheads="1"/>
            </p:cNvSpPr>
            <p:nvPr/>
          </p:nvSpPr>
          <p:spPr bwMode="auto">
            <a:xfrm>
              <a:off x="6427" y="1633"/>
              <a:ext cx="450" cy="462"/>
            </a:xfrm>
            <a:prstGeom prst="ellipse">
              <a:avLst/>
            </a:prstGeom>
            <a:solidFill>
              <a:srgbClr val="00FFFF"/>
            </a:solidFill>
            <a:ln w="9525">
              <a:solidFill>
                <a:srgbClr val="000000"/>
              </a:solidFill>
              <a:round/>
              <a:headEnd/>
              <a:tailEnd/>
            </a:ln>
          </p:spPr>
          <p:txBody>
            <a:bodyPr/>
            <a:lstStyle/>
            <a:p>
              <a:pPr algn="l">
                <a:buNone/>
              </a:pPr>
              <a:r>
                <a:rPr lang="en-US" sz="1600" b="1"/>
                <a:t>F</a:t>
              </a:r>
              <a:endParaRPr lang="en-US" sz="4000" b="1"/>
            </a:p>
          </p:txBody>
        </p:sp>
        <p:sp>
          <p:nvSpPr>
            <p:cNvPr id="23566" name="Oval 8"/>
            <p:cNvSpPr>
              <a:spLocks noChangeArrowheads="1"/>
            </p:cNvSpPr>
            <p:nvPr/>
          </p:nvSpPr>
          <p:spPr bwMode="auto">
            <a:xfrm>
              <a:off x="5677" y="2713"/>
              <a:ext cx="450" cy="463"/>
            </a:xfrm>
            <a:prstGeom prst="ellipse">
              <a:avLst/>
            </a:prstGeom>
            <a:solidFill>
              <a:srgbClr val="00FFFF"/>
            </a:solidFill>
            <a:ln w="9525">
              <a:solidFill>
                <a:srgbClr val="000000"/>
              </a:solidFill>
              <a:round/>
              <a:headEnd/>
              <a:tailEnd/>
            </a:ln>
          </p:spPr>
          <p:txBody>
            <a:bodyPr/>
            <a:lstStyle/>
            <a:p>
              <a:pPr algn="l">
                <a:buNone/>
              </a:pPr>
              <a:r>
                <a:rPr lang="en-US" sz="1600" b="1"/>
                <a:t>G</a:t>
              </a:r>
              <a:endParaRPr lang="en-US" sz="4000" b="1"/>
            </a:p>
          </p:txBody>
        </p:sp>
        <p:sp>
          <p:nvSpPr>
            <p:cNvPr id="23567" name="Oval 9"/>
            <p:cNvSpPr>
              <a:spLocks noChangeArrowheads="1"/>
            </p:cNvSpPr>
            <p:nvPr/>
          </p:nvSpPr>
          <p:spPr bwMode="auto">
            <a:xfrm>
              <a:off x="4027" y="2713"/>
              <a:ext cx="450" cy="463"/>
            </a:xfrm>
            <a:prstGeom prst="ellipse">
              <a:avLst/>
            </a:prstGeom>
            <a:solidFill>
              <a:srgbClr val="00FFFF"/>
            </a:solidFill>
            <a:ln w="9525">
              <a:solidFill>
                <a:srgbClr val="000000"/>
              </a:solidFill>
              <a:round/>
              <a:headEnd/>
              <a:tailEnd/>
            </a:ln>
          </p:spPr>
          <p:txBody>
            <a:bodyPr/>
            <a:lstStyle/>
            <a:p>
              <a:pPr algn="l">
                <a:buNone/>
              </a:pPr>
              <a:r>
                <a:rPr lang="en-US" sz="1600" b="1"/>
                <a:t>B</a:t>
              </a:r>
              <a:endParaRPr lang="en-US" sz="4000" b="1"/>
            </a:p>
          </p:txBody>
        </p:sp>
        <p:sp>
          <p:nvSpPr>
            <p:cNvPr id="23568" name="Oval 10"/>
            <p:cNvSpPr>
              <a:spLocks noChangeArrowheads="1"/>
            </p:cNvSpPr>
            <p:nvPr/>
          </p:nvSpPr>
          <p:spPr bwMode="auto">
            <a:xfrm>
              <a:off x="7327" y="2713"/>
              <a:ext cx="450" cy="464"/>
            </a:xfrm>
            <a:prstGeom prst="ellipse">
              <a:avLst/>
            </a:prstGeom>
            <a:solidFill>
              <a:srgbClr val="00FFFF"/>
            </a:solidFill>
            <a:ln w="9525">
              <a:solidFill>
                <a:srgbClr val="000000"/>
              </a:solidFill>
              <a:round/>
              <a:headEnd/>
              <a:tailEnd/>
            </a:ln>
          </p:spPr>
          <p:txBody>
            <a:bodyPr/>
            <a:lstStyle/>
            <a:p>
              <a:pPr algn="l">
                <a:buNone/>
              </a:pPr>
              <a:r>
                <a:rPr lang="en-US" sz="1600" b="1"/>
                <a:t>E</a:t>
              </a:r>
              <a:endParaRPr lang="en-US" sz="4000" b="1"/>
            </a:p>
          </p:txBody>
        </p:sp>
        <p:sp>
          <p:nvSpPr>
            <p:cNvPr id="23569" name="Oval 11"/>
            <p:cNvSpPr>
              <a:spLocks noChangeArrowheads="1"/>
            </p:cNvSpPr>
            <p:nvPr/>
          </p:nvSpPr>
          <p:spPr bwMode="auto">
            <a:xfrm>
              <a:off x="6427" y="3793"/>
              <a:ext cx="450" cy="463"/>
            </a:xfrm>
            <a:prstGeom prst="ellipse">
              <a:avLst/>
            </a:prstGeom>
            <a:solidFill>
              <a:srgbClr val="00FFFF"/>
            </a:solidFill>
            <a:ln w="9525">
              <a:solidFill>
                <a:srgbClr val="000000"/>
              </a:solidFill>
              <a:round/>
              <a:headEnd/>
              <a:tailEnd/>
            </a:ln>
          </p:spPr>
          <p:txBody>
            <a:bodyPr/>
            <a:lstStyle/>
            <a:p>
              <a:pPr algn="l">
                <a:buNone/>
              </a:pPr>
              <a:r>
                <a:rPr lang="en-US" sz="1600" b="1"/>
                <a:t>D</a:t>
              </a:r>
              <a:endParaRPr lang="en-US" sz="4000" b="1"/>
            </a:p>
          </p:txBody>
        </p:sp>
        <p:sp>
          <p:nvSpPr>
            <p:cNvPr id="23570" name="Oval 12"/>
            <p:cNvSpPr>
              <a:spLocks noChangeArrowheads="1"/>
            </p:cNvSpPr>
            <p:nvPr/>
          </p:nvSpPr>
          <p:spPr bwMode="auto">
            <a:xfrm>
              <a:off x="4927" y="3793"/>
              <a:ext cx="450" cy="463"/>
            </a:xfrm>
            <a:prstGeom prst="ellipse">
              <a:avLst/>
            </a:prstGeom>
            <a:solidFill>
              <a:srgbClr val="00FFFF"/>
            </a:solidFill>
            <a:ln w="9525">
              <a:solidFill>
                <a:srgbClr val="000000"/>
              </a:solidFill>
              <a:round/>
              <a:headEnd/>
              <a:tailEnd/>
            </a:ln>
          </p:spPr>
          <p:txBody>
            <a:bodyPr/>
            <a:lstStyle/>
            <a:p>
              <a:pPr algn="l">
                <a:buNone/>
              </a:pPr>
              <a:r>
                <a:rPr lang="en-US" sz="1600" b="1"/>
                <a:t>C</a:t>
              </a:r>
              <a:endParaRPr lang="en-US" sz="4000" b="1"/>
            </a:p>
          </p:txBody>
        </p:sp>
        <p:sp>
          <p:nvSpPr>
            <p:cNvPr id="23571" name="Line 13"/>
            <p:cNvSpPr>
              <a:spLocks noChangeShapeType="1"/>
            </p:cNvSpPr>
            <p:nvPr/>
          </p:nvSpPr>
          <p:spPr bwMode="auto">
            <a:xfrm flipH="1">
              <a:off x="4327" y="2096"/>
              <a:ext cx="600" cy="617"/>
            </a:xfrm>
            <a:prstGeom prst="line">
              <a:avLst/>
            </a:prstGeom>
            <a:noFill/>
            <a:ln w="28575">
              <a:solidFill>
                <a:schemeClr val="tx1"/>
              </a:solidFill>
              <a:round/>
              <a:headEnd/>
              <a:tailEnd/>
            </a:ln>
          </p:spPr>
          <p:txBody>
            <a:bodyPr/>
            <a:lstStyle/>
            <a:p>
              <a:pPr>
                <a:buNone/>
              </a:pPr>
              <a:endParaRPr lang="en-US" sz="4000" b="1"/>
            </a:p>
          </p:txBody>
        </p:sp>
        <p:sp>
          <p:nvSpPr>
            <p:cNvPr id="23572" name="Line 14"/>
            <p:cNvSpPr>
              <a:spLocks noChangeShapeType="1"/>
            </p:cNvSpPr>
            <p:nvPr/>
          </p:nvSpPr>
          <p:spPr bwMode="auto">
            <a:xfrm>
              <a:off x="4327" y="3176"/>
              <a:ext cx="750" cy="617"/>
            </a:xfrm>
            <a:prstGeom prst="line">
              <a:avLst/>
            </a:prstGeom>
            <a:noFill/>
            <a:ln w="28575">
              <a:solidFill>
                <a:srgbClr val="FF3300"/>
              </a:solidFill>
              <a:round/>
              <a:headEnd/>
              <a:tailEnd type="triangle" w="lg" len="lg"/>
            </a:ln>
          </p:spPr>
          <p:txBody>
            <a:bodyPr/>
            <a:lstStyle/>
            <a:p>
              <a:pPr>
                <a:buNone/>
              </a:pPr>
              <a:endParaRPr lang="en-US" sz="4000" b="1"/>
            </a:p>
          </p:txBody>
        </p:sp>
        <p:sp>
          <p:nvSpPr>
            <p:cNvPr id="23573" name="Line 15"/>
            <p:cNvSpPr>
              <a:spLocks noChangeShapeType="1"/>
            </p:cNvSpPr>
            <p:nvPr/>
          </p:nvSpPr>
          <p:spPr bwMode="auto">
            <a:xfrm>
              <a:off x="5227" y="1941"/>
              <a:ext cx="1200" cy="1"/>
            </a:xfrm>
            <a:prstGeom prst="line">
              <a:avLst/>
            </a:prstGeom>
            <a:noFill/>
            <a:ln w="28575">
              <a:solidFill>
                <a:srgbClr val="FF3300"/>
              </a:solidFill>
              <a:round/>
              <a:headEnd/>
              <a:tailEnd type="triangle" w="lg" len="lg"/>
            </a:ln>
          </p:spPr>
          <p:txBody>
            <a:bodyPr/>
            <a:lstStyle/>
            <a:p>
              <a:pPr>
                <a:buNone/>
              </a:pPr>
              <a:endParaRPr lang="en-US" sz="4000" b="1"/>
            </a:p>
          </p:txBody>
        </p:sp>
        <p:sp>
          <p:nvSpPr>
            <p:cNvPr id="23574" name="Line 16"/>
            <p:cNvSpPr>
              <a:spLocks noChangeShapeType="1"/>
            </p:cNvSpPr>
            <p:nvPr/>
          </p:nvSpPr>
          <p:spPr bwMode="auto">
            <a:xfrm>
              <a:off x="5377" y="3947"/>
              <a:ext cx="1050" cy="0"/>
            </a:xfrm>
            <a:prstGeom prst="line">
              <a:avLst/>
            </a:prstGeom>
            <a:noFill/>
            <a:ln w="28575">
              <a:solidFill>
                <a:schemeClr val="tx1"/>
              </a:solidFill>
              <a:round/>
              <a:headEnd/>
              <a:tailEnd/>
            </a:ln>
          </p:spPr>
          <p:txBody>
            <a:bodyPr/>
            <a:lstStyle/>
            <a:p>
              <a:pPr>
                <a:buNone/>
              </a:pPr>
              <a:endParaRPr lang="en-US" sz="4000" b="1"/>
            </a:p>
          </p:txBody>
        </p:sp>
        <p:sp>
          <p:nvSpPr>
            <p:cNvPr id="23575" name="Line 17"/>
            <p:cNvSpPr>
              <a:spLocks noChangeShapeType="1"/>
            </p:cNvSpPr>
            <p:nvPr/>
          </p:nvSpPr>
          <p:spPr bwMode="auto">
            <a:xfrm flipH="1">
              <a:off x="6727" y="3176"/>
              <a:ext cx="750" cy="617"/>
            </a:xfrm>
            <a:prstGeom prst="line">
              <a:avLst/>
            </a:prstGeom>
            <a:noFill/>
            <a:ln w="28575">
              <a:solidFill>
                <a:srgbClr val="FF3300"/>
              </a:solidFill>
              <a:round/>
              <a:headEnd/>
              <a:tailEnd type="triangle" w="lg" len="lg"/>
            </a:ln>
          </p:spPr>
          <p:txBody>
            <a:bodyPr/>
            <a:lstStyle/>
            <a:p>
              <a:pPr>
                <a:buNone/>
              </a:pPr>
              <a:endParaRPr lang="en-US" sz="4000" b="1"/>
            </a:p>
          </p:txBody>
        </p:sp>
        <p:sp>
          <p:nvSpPr>
            <p:cNvPr id="23576" name="Line 18"/>
            <p:cNvSpPr>
              <a:spLocks noChangeShapeType="1"/>
            </p:cNvSpPr>
            <p:nvPr/>
          </p:nvSpPr>
          <p:spPr bwMode="auto">
            <a:xfrm>
              <a:off x="6877" y="1941"/>
              <a:ext cx="600" cy="772"/>
            </a:xfrm>
            <a:prstGeom prst="line">
              <a:avLst/>
            </a:prstGeom>
            <a:noFill/>
            <a:ln w="28575">
              <a:solidFill>
                <a:srgbClr val="FF3300"/>
              </a:solidFill>
              <a:round/>
              <a:headEnd/>
              <a:tailEnd type="triangle" w="lg" len="lg"/>
            </a:ln>
          </p:spPr>
          <p:txBody>
            <a:bodyPr/>
            <a:lstStyle/>
            <a:p>
              <a:pPr>
                <a:buNone/>
              </a:pPr>
              <a:endParaRPr lang="en-US" sz="4000" b="1"/>
            </a:p>
          </p:txBody>
        </p:sp>
        <p:sp>
          <p:nvSpPr>
            <p:cNvPr id="23577" name="Line 19"/>
            <p:cNvSpPr>
              <a:spLocks noChangeShapeType="1"/>
            </p:cNvSpPr>
            <p:nvPr/>
          </p:nvSpPr>
          <p:spPr bwMode="auto">
            <a:xfrm flipH="1">
              <a:off x="5977" y="2096"/>
              <a:ext cx="600" cy="617"/>
            </a:xfrm>
            <a:prstGeom prst="line">
              <a:avLst/>
            </a:prstGeom>
            <a:noFill/>
            <a:ln w="28575">
              <a:noFill/>
              <a:round/>
              <a:headEnd/>
              <a:tailEnd/>
            </a:ln>
          </p:spPr>
          <p:txBody>
            <a:bodyPr/>
            <a:lstStyle/>
            <a:p>
              <a:pPr>
                <a:buNone/>
              </a:pPr>
              <a:endParaRPr lang="en-US" sz="4000" b="1"/>
            </a:p>
          </p:txBody>
        </p:sp>
        <p:sp>
          <p:nvSpPr>
            <p:cNvPr id="23578" name="Line 20"/>
            <p:cNvSpPr>
              <a:spLocks noChangeShapeType="1"/>
            </p:cNvSpPr>
            <p:nvPr/>
          </p:nvSpPr>
          <p:spPr bwMode="auto">
            <a:xfrm flipH="1">
              <a:off x="5227" y="3021"/>
              <a:ext cx="450" cy="772"/>
            </a:xfrm>
            <a:prstGeom prst="line">
              <a:avLst/>
            </a:prstGeom>
            <a:noFill/>
            <a:ln w="28575">
              <a:solidFill>
                <a:srgbClr val="FF3300"/>
              </a:solidFill>
              <a:round/>
              <a:headEnd type="triangle" w="lg" len="lg"/>
              <a:tailEnd/>
            </a:ln>
          </p:spPr>
          <p:txBody>
            <a:bodyPr/>
            <a:lstStyle/>
            <a:p>
              <a:pPr>
                <a:buNone/>
              </a:pPr>
              <a:endParaRPr lang="en-US" sz="4000" b="1"/>
            </a:p>
          </p:txBody>
        </p:sp>
        <p:sp>
          <p:nvSpPr>
            <p:cNvPr id="23579" name="Line 21"/>
            <p:cNvSpPr>
              <a:spLocks noChangeShapeType="1"/>
            </p:cNvSpPr>
            <p:nvPr/>
          </p:nvSpPr>
          <p:spPr bwMode="auto">
            <a:xfrm>
              <a:off x="5077" y="2096"/>
              <a:ext cx="750" cy="617"/>
            </a:xfrm>
            <a:prstGeom prst="line">
              <a:avLst/>
            </a:prstGeom>
            <a:noFill/>
            <a:ln w="28575">
              <a:solidFill>
                <a:srgbClr val="FF3300"/>
              </a:solidFill>
              <a:round/>
              <a:headEnd type="triangle" w="lg" len="lg"/>
              <a:tailEnd/>
            </a:ln>
          </p:spPr>
          <p:txBody>
            <a:bodyPr/>
            <a:lstStyle/>
            <a:p>
              <a:pPr>
                <a:buNone/>
              </a:pPr>
              <a:endParaRPr lang="en-US" sz="4000" b="1"/>
            </a:p>
          </p:txBody>
        </p:sp>
        <p:sp>
          <p:nvSpPr>
            <p:cNvPr id="23580" name="Line 22"/>
            <p:cNvSpPr>
              <a:spLocks noChangeShapeType="1"/>
            </p:cNvSpPr>
            <p:nvPr/>
          </p:nvSpPr>
          <p:spPr bwMode="auto">
            <a:xfrm>
              <a:off x="6127" y="2867"/>
              <a:ext cx="1200" cy="0"/>
            </a:xfrm>
            <a:prstGeom prst="line">
              <a:avLst/>
            </a:prstGeom>
            <a:noFill/>
            <a:ln w="28575">
              <a:solidFill>
                <a:schemeClr val="tx1"/>
              </a:solidFill>
              <a:round/>
              <a:headEnd/>
              <a:tailEnd/>
            </a:ln>
          </p:spPr>
          <p:txBody>
            <a:bodyPr/>
            <a:lstStyle/>
            <a:p>
              <a:pPr>
                <a:buNone/>
              </a:pPr>
              <a:endParaRPr lang="en-US" sz="4000" b="1"/>
            </a:p>
          </p:txBody>
        </p:sp>
        <p:sp>
          <p:nvSpPr>
            <p:cNvPr id="23581" name="Line 23"/>
            <p:cNvSpPr>
              <a:spLocks noChangeShapeType="1"/>
            </p:cNvSpPr>
            <p:nvPr/>
          </p:nvSpPr>
          <p:spPr bwMode="auto">
            <a:xfrm>
              <a:off x="4477" y="2867"/>
              <a:ext cx="1200" cy="0"/>
            </a:xfrm>
            <a:prstGeom prst="line">
              <a:avLst/>
            </a:prstGeom>
            <a:noFill/>
            <a:ln w="28575">
              <a:solidFill>
                <a:schemeClr val="tx1"/>
              </a:solidFill>
              <a:round/>
              <a:headEnd/>
              <a:tailEnd/>
            </a:ln>
          </p:spPr>
          <p:txBody>
            <a:bodyPr/>
            <a:lstStyle/>
            <a:p>
              <a:pPr>
                <a:buNone/>
              </a:pPr>
              <a:endParaRPr lang="en-US" sz="4000" b="1"/>
            </a:p>
          </p:txBody>
        </p:sp>
        <p:sp>
          <p:nvSpPr>
            <p:cNvPr id="23582" name="Line 24"/>
            <p:cNvSpPr>
              <a:spLocks noChangeShapeType="1"/>
            </p:cNvSpPr>
            <p:nvPr/>
          </p:nvSpPr>
          <p:spPr bwMode="auto">
            <a:xfrm>
              <a:off x="5977" y="3176"/>
              <a:ext cx="600" cy="617"/>
            </a:xfrm>
            <a:prstGeom prst="line">
              <a:avLst/>
            </a:prstGeom>
            <a:noFill/>
            <a:ln w="28575">
              <a:solidFill>
                <a:schemeClr val="tx1"/>
              </a:solidFill>
              <a:round/>
              <a:headEnd/>
              <a:tailEnd/>
            </a:ln>
          </p:spPr>
          <p:txBody>
            <a:bodyPr/>
            <a:lstStyle/>
            <a:p>
              <a:pPr>
                <a:buNone/>
              </a:pPr>
              <a:endParaRPr lang="en-US" sz="4000" b="1"/>
            </a:p>
          </p:txBody>
        </p:sp>
      </p:grpSp>
      <p:sp>
        <p:nvSpPr>
          <p:cNvPr id="23559" name="Line 25"/>
          <p:cNvSpPr>
            <a:spLocks noChangeShapeType="1"/>
          </p:cNvSpPr>
          <p:nvPr/>
        </p:nvSpPr>
        <p:spPr bwMode="auto">
          <a:xfrm>
            <a:off x="7543800" y="2590800"/>
            <a:ext cx="1600200" cy="685800"/>
          </a:xfrm>
          <a:prstGeom prst="line">
            <a:avLst/>
          </a:prstGeom>
          <a:noFill/>
          <a:ln w="28575">
            <a:solidFill>
              <a:srgbClr val="FF3300"/>
            </a:solidFill>
            <a:round/>
            <a:headEnd type="triangle" w="lg" len="lg"/>
            <a:tailEnd/>
          </a:ln>
        </p:spPr>
        <p:txBody>
          <a:bodyPr wrap="none"/>
          <a:lstStyle/>
          <a:p>
            <a:endParaRPr lang="en-US"/>
          </a:p>
        </p:txBody>
      </p:sp>
      <p:pic>
        <p:nvPicPr>
          <p:cNvPr id="23560" name="Picture 48" descr="Hamiltonian_path.jpg"/>
          <p:cNvPicPr>
            <a:picLocks noChangeAspect="1"/>
          </p:cNvPicPr>
          <p:nvPr/>
        </p:nvPicPr>
        <p:blipFill>
          <a:blip r:embed="rId3" cstate="print"/>
          <a:srcRect/>
          <a:stretch>
            <a:fillRect/>
          </a:stretch>
        </p:blipFill>
        <p:spPr bwMode="auto">
          <a:xfrm>
            <a:off x="5029200" y="1447800"/>
            <a:ext cx="2224088" cy="2133600"/>
          </a:xfrm>
          <a:prstGeom prst="rect">
            <a:avLst/>
          </a:prstGeom>
          <a:noFill/>
          <a:ln w="9525">
            <a:noFill/>
            <a:miter lim="800000"/>
            <a:headEnd/>
            <a:tailEnd/>
          </a:ln>
        </p:spPr>
      </p:pic>
      <p:pic>
        <p:nvPicPr>
          <p:cNvPr id="23561" name="Picture 49" descr="Hamilton.jpg"/>
          <p:cNvPicPr>
            <a:picLocks noChangeAspect="1"/>
          </p:cNvPicPr>
          <p:nvPr/>
        </p:nvPicPr>
        <p:blipFill>
          <a:blip r:embed="rId4" cstate="print"/>
          <a:srcRect/>
          <a:stretch>
            <a:fillRect/>
          </a:stretch>
        </p:blipFill>
        <p:spPr bwMode="auto">
          <a:xfrm>
            <a:off x="2895600" y="1524001"/>
            <a:ext cx="1676400" cy="2301875"/>
          </a:xfrm>
          <a:prstGeom prst="rect">
            <a:avLst/>
          </a:prstGeom>
          <a:noFill/>
          <a:ln w="9525">
            <a:noFill/>
            <a:miter lim="800000"/>
            <a:headEnd/>
            <a:tailEnd/>
          </a:ln>
        </p:spPr>
      </p:pic>
      <p:sp>
        <p:nvSpPr>
          <p:cNvPr id="23562" name="TextBox 29"/>
          <p:cNvSpPr txBox="1">
            <a:spLocks noChangeArrowheads="1"/>
          </p:cNvSpPr>
          <p:nvPr/>
        </p:nvSpPr>
        <p:spPr bwMode="auto">
          <a:xfrm>
            <a:off x="5102478" y="3611088"/>
            <a:ext cx="2638864" cy="523220"/>
          </a:xfrm>
          <a:prstGeom prst="rect">
            <a:avLst/>
          </a:prstGeom>
          <a:noFill/>
          <a:ln w="9525">
            <a:noFill/>
            <a:miter lim="800000"/>
            <a:headEnd/>
            <a:tailEnd/>
          </a:ln>
        </p:spPr>
        <p:txBody>
          <a:bodyPr wrap="none">
            <a:spAutoFit/>
          </a:bodyPr>
          <a:lstStyle/>
          <a:p>
            <a:pPr>
              <a:buNone/>
            </a:pPr>
            <a:r>
              <a:rPr lang="en-US" sz="2800" b="1" dirty="0" err="1"/>
              <a:t>Icosian</a:t>
            </a:r>
            <a:r>
              <a:rPr lang="en-US" sz="2800" b="1" dirty="0"/>
              <a:t> Game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p:txBody>
          <a:bodyPr/>
          <a:lstStyle/>
          <a:p>
            <a:pPr eaLnBrk="1" hangingPunct="1">
              <a:defRPr/>
            </a:pPr>
            <a:r>
              <a:rPr lang="en-US" b="1" dirty="0">
                <a:effectLst>
                  <a:outerShdw blurRad="38100" dist="38100" dir="2700000" algn="tl">
                    <a:srgbClr val="FFFFFF"/>
                  </a:outerShdw>
                </a:effectLst>
              </a:rPr>
              <a:t>Hamiltonian Cycle Demo</a:t>
            </a:r>
          </a:p>
        </p:txBody>
      </p:sp>
      <p:sp>
        <p:nvSpPr>
          <p:cNvPr id="25605" name="Rectangle 3"/>
          <p:cNvSpPr>
            <a:spLocks noGrp="1" noChangeArrowheads="1"/>
          </p:cNvSpPr>
          <p:nvPr>
            <p:ph idx="1"/>
          </p:nvPr>
        </p:nvSpPr>
        <p:spPr>
          <a:xfrm>
            <a:off x="2589212" y="2133600"/>
            <a:ext cx="8915400" cy="3777622"/>
          </a:xfrm>
          <a:noFill/>
        </p:spPr>
        <p:txBody>
          <a:bodyPr/>
          <a:lstStyle/>
          <a:p>
            <a:pPr eaLnBrk="1" hangingPunct="1">
              <a:buFont typeface="Wingdings" pitchFamily="2" charset="2"/>
              <a:buNone/>
            </a:pPr>
            <a:r>
              <a:rPr lang="en-US" dirty="0"/>
              <a:t>	</a:t>
            </a:r>
            <a:r>
              <a:rPr lang="en-US" sz="2400" b="1" dirty="0">
                <a:solidFill>
                  <a:srgbClr val="0000FF"/>
                </a:solidFill>
                <a:hlinkClick r:id="rId3">
                  <a:extLst>
                    <a:ext uri="{A12FA001-AC4F-418D-AE19-62706E023703}">
                      <ahyp:hlinkClr xmlns:ahyp="http://schemas.microsoft.com/office/drawing/2018/hyperlinkcolor" val="tx"/>
                    </a:ext>
                  </a:extLst>
                </a:hlinkClick>
              </a:rPr>
              <a:t>Hamiltonian Cycle Demo</a:t>
            </a:r>
            <a:endParaRPr lang="en-US" sz="2400" b="1" dirty="0">
              <a:solidFill>
                <a:srgbClr val="0000FF"/>
              </a:solidFill>
            </a:endParaRPr>
          </a:p>
          <a:p>
            <a:pPr eaLnBrk="1" hangingPunct="1">
              <a:buFont typeface="Wingdings" pitchFamily="2" charset="2"/>
              <a:buNone/>
            </a:pPr>
            <a:r>
              <a:rPr lang="en-US" dirty="0"/>
              <a:t>	</a:t>
            </a:r>
            <a:endParaRPr lang="en-US" b="1" dirty="0">
              <a:solidFill>
                <a:srgbClr val="0000FF"/>
              </a:solidFill>
            </a:endParaRPr>
          </a:p>
          <a:p>
            <a:pPr eaLnBrk="1" hangingPunct="1">
              <a:buFont typeface="Wingdings" pitchFamily="2" charset="2"/>
              <a:buNone/>
            </a:pPr>
            <a:endParaRPr lang="en-US" dirty="0"/>
          </a:p>
        </p:txBody>
      </p:sp>
      <p:sp>
        <p:nvSpPr>
          <p:cNvPr id="25602" name="Footer Placeholder 4"/>
          <p:cNvSpPr>
            <a:spLocks noGrp="1"/>
          </p:cNvSpPr>
          <p:nvPr>
            <p:ph type="ftr" sz="quarter" idx="11"/>
          </p:nvPr>
        </p:nvSpPr>
        <p:spPr>
          <a:noFill/>
        </p:spPr>
        <p:txBody>
          <a:bodyPr/>
          <a:lstStyle/>
          <a:p>
            <a:r>
              <a:rPr lang="en-GB"/>
              <a:t>Prof. Amr Goneid, AUC</a:t>
            </a:r>
          </a:p>
        </p:txBody>
      </p:sp>
      <p:sp>
        <p:nvSpPr>
          <p:cNvPr id="25603" name="Slide Number Placeholder 5"/>
          <p:cNvSpPr>
            <a:spLocks noGrp="1"/>
          </p:cNvSpPr>
          <p:nvPr>
            <p:ph type="sldNum" sz="quarter" idx="12"/>
          </p:nvPr>
        </p:nvSpPr>
        <p:spPr>
          <a:noFill/>
        </p:spPr>
        <p:txBody>
          <a:bodyPr/>
          <a:lstStyle/>
          <a:p>
            <a:fld id="{56A9D5A4-1D2C-4394-8DFB-E2050E90D1A8}" type="slidenum">
              <a:rPr lang="en-GB" smtClean="0"/>
              <a:pPr/>
              <a:t>13</a:t>
            </a:fld>
            <a:endParaRPr lang="en-GB"/>
          </a:p>
        </p:txBody>
      </p:sp>
      <p:pic>
        <p:nvPicPr>
          <p:cNvPr id="5" name="Picture 4">
            <a:extLst>
              <a:ext uri="{FF2B5EF4-FFF2-40B4-BE49-F238E27FC236}">
                <a16:creationId xmlns:a16="http://schemas.microsoft.com/office/drawing/2014/main" id="{300030E7-322C-4604-B5B6-0E18121E2038}"/>
              </a:ext>
            </a:extLst>
          </p:cNvPr>
          <p:cNvPicPr>
            <a:picLocks noChangeAspect="1"/>
          </p:cNvPicPr>
          <p:nvPr/>
        </p:nvPicPr>
        <p:blipFill>
          <a:blip r:embed="rId4"/>
          <a:stretch>
            <a:fillRect/>
          </a:stretch>
        </p:blipFill>
        <p:spPr>
          <a:xfrm>
            <a:off x="7935419" y="2245893"/>
            <a:ext cx="3777622" cy="3777622"/>
          </a:xfrm>
          <a:prstGeom prst="rect">
            <a:avLst/>
          </a:prstGeom>
          <a:ln>
            <a:solidFill>
              <a:schemeClr val="tx1"/>
            </a:solidFill>
          </a:ln>
          <a:effectLst>
            <a:glow rad="101600">
              <a:srgbClr val="0070C0">
                <a:alpha val="60000"/>
              </a:srgbClr>
            </a:glow>
          </a:effectLst>
        </p:spPr>
      </p:pic>
      <p:sp>
        <p:nvSpPr>
          <p:cNvPr id="6" name="TextBox 5">
            <a:extLst>
              <a:ext uri="{FF2B5EF4-FFF2-40B4-BE49-F238E27FC236}">
                <a16:creationId xmlns:a16="http://schemas.microsoft.com/office/drawing/2014/main" id="{1306F6D4-D387-4314-9954-CD17293CB051}"/>
              </a:ext>
            </a:extLst>
          </p:cNvPr>
          <p:cNvSpPr txBox="1"/>
          <p:nvPr/>
        </p:nvSpPr>
        <p:spPr>
          <a:xfrm>
            <a:off x="2797641" y="2729749"/>
            <a:ext cx="4786499" cy="2308324"/>
          </a:xfrm>
          <a:prstGeom prst="rect">
            <a:avLst/>
          </a:prstGeom>
          <a:noFill/>
          <a:ln>
            <a:solidFill>
              <a:schemeClr val="tx1"/>
            </a:solidFill>
          </a:ln>
          <a:effectLst>
            <a:glow rad="101600">
              <a:srgbClr val="0070C0">
                <a:alpha val="60000"/>
              </a:srgbClr>
            </a:glow>
          </a:effectLst>
        </p:spPr>
        <p:txBody>
          <a:bodyPr wrap="square" rtlCol="0">
            <a:spAutoFit/>
          </a:bodyPr>
          <a:lstStyle/>
          <a:p>
            <a:pPr>
              <a:buNone/>
            </a:pPr>
            <a:r>
              <a:rPr lang="en-US" b="1" dirty="0"/>
              <a:t>A Hamiltonian Cycle is a cycle that visits each node exactly once. Here we show a Hamiltonian cycle on a 5-dimensional hypercube. It starts by completely traversing the 4-dimensional hypercube on the left before reversing the traversal on the right </a:t>
            </a:r>
            <a:r>
              <a:rPr lang="en-US" b="1" dirty="0" err="1"/>
              <a:t>subcube</a:t>
            </a:r>
            <a:r>
              <a:rPr lang="en-US" b="1" dirty="0"/>
              <a:t>. </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a:xfrm>
            <a:off x="2592925" y="624110"/>
            <a:ext cx="8911687" cy="721920"/>
          </a:xfrm>
        </p:spPr>
        <p:txBody>
          <a:bodyPr/>
          <a:lstStyle/>
          <a:p>
            <a:pPr eaLnBrk="1" hangingPunct="1">
              <a:defRPr/>
            </a:pPr>
            <a:r>
              <a:rPr lang="en-US" b="1" dirty="0">
                <a:effectLst>
                  <a:outerShdw blurRad="38100" dist="38100" dir="2700000" algn="tl">
                    <a:srgbClr val="FFFFFF"/>
                  </a:outerShdw>
                </a:effectLst>
              </a:rPr>
              <a:t>Hamiltonian Cycle Demo</a:t>
            </a:r>
          </a:p>
        </p:txBody>
      </p:sp>
      <p:sp>
        <p:nvSpPr>
          <p:cNvPr id="24581" name="Rectangle 3"/>
          <p:cNvSpPr>
            <a:spLocks noGrp="1" noChangeArrowheads="1"/>
          </p:cNvSpPr>
          <p:nvPr>
            <p:ph idx="1"/>
          </p:nvPr>
        </p:nvSpPr>
        <p:spPr>
          <a:xfrm>
            <a:off x="2589212" y="1570616"/>
            <a:ext cx="8915400" cy="4340606"/>
          </a:xfrm>
          <a:noFill/>
        </p:spPr>
        <p:txBody>
          <a:bodyPr>
            <a:normAutofit/>
          </a:bodyPr>
          <a:lstStyle/>
          <a:p>
            <a:pPr algn="just" eaLnBrk="1" hangingPunct="1">
              <a:lnSpc>
                <a:spcPct val="80000"/>
              </a:lnSpc>
            </a:pPr>
            <a:r>
              <a:rPr lang="en-US" sz="2400" b="1" dirty="0"/>
              <a:t>Hamiltonian cycles on hypercubes provide constructions for Gray codes: orderings of all subsets of </a:t>
            </a:r>
            <a:r>
              <a:rPr lang="en-US" sz="2400" b="1" i="1" dirty="0"/>
              <a:t>n</a:t>
            </a:r>
            <a:r>
              <a:rPr lang="en-US" sz="2400" b="1" dirty="0"/>
              <a:t> items such that neighboring subsets differ in exactly one element.</a:t>
            </a:r>
          </a:p>
          <a:p>
            <a:pPr marL="0" indent="0" algn="just" eaLnBrk="1" hangingPunct="1">
              <a:lnSpc>
                <a:spcPct val="80000"/>
              </a:lnSpc>
              <a:buNone/>
            </a:pPr>
            <a:r>
              <a:rPr lang="en-US" sz="2400" b="1" dirty="0"/>
              <a:t> </a:t>
            </a:r>
          </a:p>
          <a:p>
            <a:pPr algn="just" eaLnBrk="1" hangingPunct="1">
              <a:lnSpc>
                <a:spcPct val="80000"/>
              </a:lnSpc>
            </a:pPr>
            <a:r>
              <a:rPr lang="en-US" sz="2400" b="1" dirty="0"/>
              <a:t>Hamiltonian cycle is an NP-complete problem, so no worst-case efficient algorithm exists to find such a cycle. </a:t>
            </a:r>
          </a:p>
          <a:p>
            <a:pPr marL="0" indent="0" algn="just" eaLnBrk="1" hangingPunct="1">
              <a:lnSpc>
                <a:spcPct val="80000"/>
              </a:lnSpc>
              <a:buNone/>
            </a:pPr>
            <a:endParaRPr lang="en-US" sz="2400" b="1" dirty="0"/>
          </a:p>
          <a:p>
            <a:pPr algn="just" eaLnBrk="1" hangingPunct="1">
              <a:lnSpc>
                <a:spcPct val="80000"/>
              </a:lnSpc>
            </a:pPr>
            <a:r>
              <a:rPr lang="en-US" sz="2400" b="1" dirty="0"/>
              <a:t>In practice, we can find Hamiltonian cycles in modest-sized graphs by using backtracking with clever pruning to reduce the search space. </a:t>
            </a:r>
          </a:p>
        </p:txBody>
      </p:sp>
      <p:sp>
        <p:nvSpPr>
          <p:cNvPr id="24578" name="Footer Placeholder 4"/>
          <p:cNvSpPr>
            <a:spLocks noGrp="1"/>
          </p:cNvSpPr>
          <p:nvPr>
            <p:ph type="ftr" sz="quarter" idx="11"/>
          </p:nvPr>
        </p:nvSpPr>
        <p:spPr>
          <a:noFill/>
        </p:spPr>
        <p:txBody>
          <a:bodyPr/>
          <a:lstStyle/>
          <a:p>
            <a:r>
              <a:rPr lang="en-GB"/>
              <a:t>Prof. Amr Goneid, AUC</a:t>
            </a:r>
          </a:p>
        </p:txBody>
      </p:sp>
      <p:sp>
        <p:nvSpPr>
          <p:cNvPr id="24579" name="Slide Number Placeholder 5"/>
          <p:cNvSpPr>
            <a:spLocks noGrp="1"/>
          </p:cNvSpPr>
          <p:nvPr>
            <p:ph type="sldNum" sz="quarter" idx="12"/>
          </p:nvPr>
        </p:nvSpPr>
        <p:spPr>
          <a:noFill/>
        </p:spPr>
        <p:txBody>
          <a:bodyPr/>
          <a:lstStyle/>
          <a:p>
            <a:fld id="{84D79FB5-334A-4890-B4A6-51C686CE3B6B}" type="slidenum">
              <a:rPr lang="en-GB" smtClean="0"/>
              <a:pPr/>
              <a:t>14</a:t>
            </a:fld>
            <a:endParaRPr lang="en-GB"/>
          </a:p>
        </p:txBody>
      </p:sp>
    </p:spTree>
    <p:extLst>
      <p:ext uri="{BB962C8B-B14F-4D97-AF65-F5344CB8AC3E}">
        <p14:creationId xmlns:p14="http://schemas.microsoft.com/office/powerpoint/2010/main" val="2697782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p:txBody>
          <a:bodyPr/>
          <a:lstStyle/>
          <a:p>
            <a:pPr eaLnBrk="1" hangingPunct="1">
              <a:defRPr/>
            </a:pPr>
            <a:r>
              <a:rPr lang="en-US" b="1" dirty="0">
                <a:effectLst>
                  <a:outerShdw blurRad="38100" dist="38100" dir="2700000" algn="tl">
                    <a:srgbClr val="FFFFFF"/>
                  </a:outerShdw>
                </a:effectLst>
              </a:rPr>
              <a:t>Euler Circuit</a:t>
            </a:r>
          </a:p>
        </p:txBody>
      </p:sp>
      <p:sp>
        <p:nvSpPr>
          <p:cNvPr id="22533" name="Rectangle 3"/>
          <p:cNvSpPr>
            <a:spLocks noGrp="1" noChangeArrowheads="1"/>
          </p:cNvSpPr>
          <p:nvPr>
            <p:ph idx="1"/>
          </p:nvPr>
        </p:nvSpPr>
        <p:spPr>
          <a:xfrm>
            <a:off x="2895599" y="1524000"/>
            <a:ext cx="8174019" cy="4611808"/>
          </a:xfrm>
          <a:noFill/>
        </p:spPr>
        <p:txBody>
          <a:bodyPr>
            <a:normAutofit/>
          </a:bodyPr>
          <a:lstStyle/>
          <a:p>
            <a:pPr eaLnBrk="1" hangingPunct="1">
              <a:lnSpc>
                <a:spcPct val="90000"/>
              </a:lnSpc>
              <a:buFont typeface="Wingdings" pitchFamily="2" charset="2"/>
              <a:buNone/>
              <a:defRPr/>
            </a:pPr>
            <a:endParaRPr lang="en-US" sz="2800" dirty="0"/>
          </a:p>
          <a:p>
            <a:pPr eaLnBrk="1" hangingPunct="1">
              <a:lnSpc>
                <a:spcPct val="90000"/>
              </a:lnSpc>
              <a:buFont typeface="Wingdings" pitchFamily="2" charset="2"/>
              <a:buNone/>
              <a:defRPr/>
            </a:pPr>
            <a:endParaRPr lang="en-US" sz="2800" dirty="0"/>
          </a:p>
          <a:p>
            <a:pPr eaLnBrk="1" hangingPunct="1">
              <a:lnSpc>
                <a:spcPct val="90000"/>
              </a:lnSpc>
              <a:buFont typeface="Wingdings" pitchFamily="2" charset="2"/>
              <a:buNone/>
              <a:defRPr/>
            </a:pPr>
            <a:endParaRPr lang="en-US" sz="2800" dirty="0"/>
          </a:p>
          <a:p>
            <a:pPr eaLnBrk="1" hangingPunct="1">
              <a:lnSpc>
                <a:spcPct val="90000"/>
              </a:lnSpc>
              <a:buFont typeface="Wingdings" pitchFamily="2" charset="2"/>
              <a:buNone/>
              <a:defRPr/>
            </a:pPr>
            <a:endParaRPr lang="en-US" sz="2800" dirty="0"/>
          </a:p>
          <a:p>
            <a:pPr eaLnBrk="1" hangingPunct="1">
              <a:lnSpc>
                <a:spcPct val="90000"/>
              </a:lnSpc>
              <a:buFont typeface="Wingdings" pitchFamily="2" charset="2"/>
              <a:buNone/>
              <a:defRPr/>
            </a:pPr>
            <a:endParaRPr lang="en-US" sz="2800" dirty="0"/>
          </a:p>
          <a:p>
            <a:pPr eaLnBrk="1" hangingPunct="1">
              <a:lnSpc>
                <a:spcPct val="90000"/>
              </a:lnSpc>
              <a:buFont typeface="Wingdings" pitchFamily="2" charset="2"/>
              <a:buNone/>
              <a:defRPr/>
            </a:pPr>
            <a:r>
              <a:rPr lang="en-GB" b="1" dirty="0"/>
              <a:t>Leonhard Euler	         Konigsberg Bridges</a:t>
            </a:r>
          </a:p>
          <a:p>
            <a:pPr eaLnBrk="1" hangingPunct="1">
              <a:lnSpc>
                <a:spcPct val="90000"/>
              </a:lnSpc>
              <a:buFont typeface="Wingdings" pitchFamily="2" charset="2"/>
              <a:buNone/>
              <a:defRPr/>
            </a:pPr>
            <a:r>
              <a:rPr lang="en-GB" b="1" dirty="0"/>
              <a:t>      (1736)                          (not Eulerian)</a:t>
            </a:r>
          </a:p>
        </p:txBody>
      </p:sp>
      <p:sp>
        <p:nvSpPr>
          <p:cNvPr id="26626" name="Footer Placeholder 4"/>
          <p:cNvSpPr>
            <a:spLocks noGrp="1"/>
          </p:cNvSpPr>
          <p:nvPr>
            <p:ph type="ftr" sz="quarter" idx="11"/>
          </p:nvPr>
        </p:nvSpPr>
        <p:spPr>
          <a:noFill/>
        </p:spPr>
        <p:txBody>
          <a:bodyPr/>
          <a:lstStyle/>
          <a:p>
            <a:r>
              <a:rPr lang="en-GB"/>
              <a:t>Prof. Amr Goneid, AUC</a:t>
            </a:r>
          </a:p>
        </p:txBody>
      </p:sp>
      <p:sp>
        <p:nvSpPr>
          <p:cNvPr id="26627" name="Slide Number Placeholder 5"/>
          <p:cNvSpPr>
            <a:spLocks noGrp="1"/>
          </p:cNvSpPr>
          <p:nvPr>
            <p:ph type="sldNum" sz="quarter" idx="12"/>
          </p:nvPr>
        </p:nvSpPr>
        <p:spPr>
          <a:noFill/>
        </p:spPr>
        <p:txBody>
          <a:bodyPr/>
          <a:lstStyle/>
          <a:p>
            <a:fld id="{29C06B31-28FC-4DF3-AF6D-41DC5C18E747}" type="slidenum">
              <a:rPr lang="en-GB" smtClean="0"/>
              <a:pPr/>
              <a:t>15</a:t>
            </a:fld>
            <a:endParaRPr lang="en-GB"/>
          </a:p>
        </p:txBody>
      </p:sp>
      <p:pic>
        <p:nvPicPr>
          <p:cNvPr id="26630" name="Picture 5" descr="leonhardeuler.jpg"/>
          <p:cNvPicPr>
            <a:picLocks noChangeAspect="1"/>
          </p:cNvPicPr>
          <p:nvPr/>
        </p:nvPicPr>
        <p:blipFill>
          <a:blip r:embed="rId3" cstate="print"/>
          <a:srcRect/>
          <a:stretch>
            <a:fillRect/>
          </a:stretch>
        </p:blipFill>
        <p:spPr bwMode="auto">
          <a:xfrm>
            <a:off x="2971801" y="1600200"/>
            <a:ext cx="1889125" cy="2362200"/>
          </a:xfrm>
          <a:prstGeom prst="rect">
            <a:avLst/>
          </a:prstGeom>
          <a:noFill/>
          <a:ln w="9525">
            <a:noFill/>
            <a:miter lim="800000"/>
            <a:headEnd/>
            <a:tailEnd/>
          </a:ln>
        </p:spPr>
      </p:pic>
      <p:pic>
        <p:nvPicPr>
          <p:cNvPr id="26631" name="Picture 7" descr="Konigsburg_graph.jpg"/>
          <p:cNvPicPr>
            <a:picLocks noChangeAspect="1"/>
          </p:cNvPicPr>
          <p:nvPr/>
        </p:nvPicPr>
        <p:blipFill>
          <a:blip r:embed="rId4" cstate="print"/>
          <a:srcRect/>
          <a:stretch>
            <a:fillRect/>
          </a:stretch>
        </p:blipFill>
        <p:spPr bwMode="auto">
          <a:xfrm>
            <a:off x="8097818" y="1670171"/>
            <a:ext cx="2971800" cy="2408237"/>
          </a:xfrm>
          <a:prstGeom prst="rect">
            <a:avLst/>
          </a:prstGeom>
          <a:noFill/>
          <a:ln w="9525">
            <a:solidFill>
              <a:schemeClr val="tx1"/>
            </a:solidFill>
            <a:miter lim="800000"/>
            <a:headEnd/>
            <a:tailEnd/>
          </a:ln>
          <a:effectLst>
            <a:glow rad="101600">
              <a:srgbClr val="00B0F0">
                <a:alpha val="60000"/>
              </a:srgbClr>
            </a:glow>
          </a:effectLst>
        </p:spPr>
      </p:pic>
      <p:pic>
        <p:nvPicPr>
          <p:cNvPr id="26632" name="Picture 8" descr="Konigsberg Bridges.jpg"/>
          <p:cNvPicPr>
            <a:picLocks noChangeAspect="1"/>
          </p:cNvPicPr>
          <p:nvPr/>
        </p:nvPicPr>
        <p:blipFill>
          <a:blip r:embed="rId5" cstate="print"/>
          <a:srcRect/>
          <a:stretch>
            <a:fillRect/>
          </a:stretch>
        </p:blipFill>
        <p:spPr bwMode="auto">
          <a:xfrm>
            <a:off x="5120323" y="2101328"/>
            <a:ext cx="2718098" cy="1019175"/>
          </a:xfrm>
          <a:prstGeom prst="rect">
            <a:avLst/>
          </a:prstGeom>
          <a:noFill/>
          <a:ln w="9525">
            <a:solidFill>
              <a:schemeClr val="tx1"/>
            </a:solidFill>
            <a:miter lim="800000"/>
            <a:headEnd/>
            <a:tailEnd/>
          </a:ln>
          <a:effectLst>
            <a:glow rad="101600">
              <a:srgbClr val="0070C0">
                <a:alpha val="60000"/>
              </a:srgbClr>
            </a:glo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p:txBody>
          <a:bodyPr/>
          <a:lstStyle/>
          <a:p>
            <a:pPr eaLnBrk="1" hangingPunct="1">
              <a:defRPr/>
            </a:pPr>
            <a:r>
              <a:rPr lang="en-US" b="1" dirty="0">
                <a:effectLst>
                  <a:outerShdw blurRad="38100" dist="38100" dir="2700000" algn="tl">
                    <a:srgbClr val="FFFFFF"/>
                  </a:outerShdw>
                </a:effectLst>
              </a:rPr>
              <a:t>Euler Circuit </a:t>
            </a:r>
          </a:p>
        </p:txBody>
      </p:sp>
      <p:sp>
        <p:nvSpPr>
          <p:cNvPr id="27653" name="Rectangle 3"/>
          <p:cNvSpPr>
            <a:spLocks noGrp="1" noChangeArrowheads="1"/>
          </p:cNvSpPr>
          <p:nvPr>
            <p:ph idx="1"/>
          </p:nvPr>
        </p:nvSpPr>
        <p:spPr>
          <a:xfrm>
            <a:off x="2781300" y="1981200"/>
            <a:ext cx="7772400" cy="4267200"/>
          </a:xfrm>
          <a:noFill/>
        </p:spPr>
        <p:txBody>
          <a:bodyPr>
            <a:normAutofit/>
          </a:bodyPr>
          <a:lstStyle/>
          <a:p>
            <a:pPr>
              <a:lnSpc>
                <a:spcPct val="90000"/>
              </a:lnSpc>
              <a:buNone/>
              <a:defRPr/>
            </a:pPr>
            <a:r>
              <a:rPr lang="en-GB" sz="2800" b="1" u="sng" dirty="0">
                <a:solidFill>
                  <a:srgbClr val="C00000"/>
                </a:solidFill>
              </a:rPr>
              <a:t>Euler Circuit:</a:t>
            </a:r>
            <a:r>
              <a:rPr lang="en-GB" sz="2800" dirty="0">
                <a:solidFill>
                  <a:srgbClr val="C00000"/>
                </a:solidFill>
              </a:rPr>
              <a:t> </a:t>
            </a:r>
          </a:p>
          <a:p>
            <a:pPr eaLnBrk="1" hangingPunct="1">
              <a:lnSpc>
                <a:spcPct val="90000"/>
              </a:lnSpc>
            </a:pPr>
            <a:endParaRPr lang="en-US" sz="2400" b="1" dirty="0"/>
          </a:p>
        </p:txBody>
      </p:sp>
      <p:sp>
        <p:nvSpPr>
          <p:cNvPr id="27650" name="Footer Placeholder 4"/>
          <p:cNvSpPr>
            <a:spLocks noGrp="1"/>
          </p:cNvSpPr>
          <p:nvPr>
            <p:ph type="ftr" sz="quarter" idx="11"/>
          </p:nvPr>
        </p:nvSpPr>
        <p:spPr>
          <a:noFill/>
        </p:spPr>
        <p:txBody>
          <a:bodyPr/>
          <a:lstStyle/>
          <a:p>
            <a:r>
              <a:rPr lang="en-GB"/>
              <a:t>Prof. Amr Goneid, AUC</a:t>
            </a:r>
          </a:p>
        </p:txBody>
      </p:sp>
      <p:sp>
        <p:nvSpPr>
          <p:cNvPr id="27651" name="Slide Number Placeholder 5"/>
          <p:cNvSpPr>
            <a:spLocks noGrp="1"/>
          </p:cNvSpPr>
          <p:nvPr>
            <p:ph type="sldNum" sz="quarter" idx="12"/>
          </p:nvPr>
        </p:nvSpPr>
        <p:spPr>
          <a:noFill/>
        </p:spPr>
        <p:txBody>
          <a:bodyPr/>
          <a:lstStyle/>
          <a:p>
            <a:fld id="{7D4E4A76-91DD-4F5C-98ED-D5AC7D79847F}" type="slidenum">
              <a:rPr lang="en-GB" smtClean="0"/>
              <a:pPr/>
              <a:t>16</a:t>
            </a:fld>
            <a:endParaRPr lang="en-GB"/>
          </a:p>
        </p:txBody>
      </p:sp>
      <p:sp>
        <p:nvSpPr>
          <p:cNvPr id="7" name="TextBox 6">
            <a:extLst>
              <a:ext uri="{FF2B5EF4-FFF2-40B4-BE49-F238E27FC236}">
                <a16:creationId xmlns:a16="http://schemas.microsoft.com/office/drawing/2014/main" id="{411E8A96-40DA-4C3A-8628-56795962F134}"/>
              </a:ext>
            </a:extLst>
          </p:cNvPr>
          <p:cNvSpPr txBox="1"/>
          <p:nvPr/>
        </p:nvSpPr>
        <p:spPr>
          <a:xfrm>
            <a:off x="2966009" y="2748271"/>
            <a:ext cx="4887073" cy="2123658"/>
          </a:xfrm>
          <a:prstGeom prst="rect">
            <a:avLst/>
          </a:prstGeom>
          <a:noFill/>
          <a:ln>
            <a:solidFill>
              <a:schemeClr val="tx1"/>
            </a:solidFill>
          </a:ln>
          <a:effectLst>
            <a:glow rad="101600">
              <a:srgbClr val="0070C0">
                <a:alpha val="60000"/>
              </a:srgbClr>
            </a:glow>
          </a:effectLst>
        </p:spPr>
        <p:txBody>
          <a:bodyPr wrap="square" rtlCol="0">
            <a:spAutoFit/>
          </a:bodyPr>
          <a:lstStyle/>
          <a:p>
            <a:pPr>
              <a:lnSpc>
                <a:spcPct val="90000"/>
              </a:lnSpc>
              <a:buNone/>
              <a:defRPr/>
            </a:pPr>
            <a:r>
              <a:rPr lang="en-GB" sz="2400" b="1" dirty="0"/>
              <a:t>A cycle that includes every edge once.</a:t>
            </a:r>
          </a:p>
          <a:p>
            <a:pPr>
              <a:lnSpc>
                <a:spcPct val="90000"/>
              </a:lnSpc>
              <a:defRPr/>
            </a:pPr>
            <a:r>
              <a:rPr lang="en-US" sz="2400" b="1" dirty="0"/>
              <a:t>Used in bioinformatics to reconstruct the DNA sequence from its fragments</a:t>
            </a:r>
          </a:p>
          <a:p>
            <a:endParaRPr lang="en-US" sz="2400" dirty="0"/>
          </a:p>
        </p:txBody>
      </p:sp>
      <p:pic>
        <p:nvPicPr>
          <p:cNvPr id="8" name="Picture 5" descr="eulerstamp2.jpg">
            <a:extLst>
              <a:ext uri="{FF2B5EF4-FFF2-40B4-BE49-F238E27FC236}">
                <a16:creationId xmlns:a16="http://schemas.microsoft.com/office/drawing/2014/main" id="{9B1E81A1-9999-44B0-AC16-90C12857852F}"/>
              </a:ext>
            </a:extLst>
          </p:cNvPr>
          <p:cNvPicPr>
            <a:picLocks noChangeAspect="1"/>
          </p:cNvPicPr>
          <p:nvPr/>
        </p:nvPicPr>
        <p:blipFill>
          <a:blip r:embed="rId3" cstate="print"/>
          <a:srcRect/>
          <a:stretch>
            <a:fillRect/>
          </a:stretch>
        </p:blipFill>
        <p:spPr bwMode="auto">
          <a:xfrm>
            <a:off x="9363503" y="1995658"/>
            <a:ext cx="1190197" cy="1433342"/>
          </a:xfrm>
          <a:prstGeom prst="rect">
            <a:avLst/>
          </a:prstGeom>
          <a:noFill/>
          <a:ln w="9525">
            <a:noFill/>
            <a:miter lim="800000"/>
            <a:headEnd/>
            <a:tailEnd/>
          </a:ln>
        </p:spPr>
      </p:pic>
      <p:pic>
        <p:nvPicPr>
          <p:cNvPr id="9" name="Picture 6" descr="Eulergraph.jpg">
            <a:extLst>
              <a:ext uri="{FF2B5EF4-FFF2-40B4-BE49-F238E27FC236}">
                <a16:creationId xmlns:a16="http://schemas.microsoft.com/office/drawing/2014/main" id="{FEC0FABC-83F3-4F2E-B500-3C108776B820}"/>
              </a:ext>
            </a:extLst>
          </p:cNvPr>
          <p:cNvPicPr>
            <a:picLocks noChangeAspect="1"/>
          </p:cNvPicPr>
          <p:nvPr/>
        </p:nvPicPr>
        <p:blipFill>
          <a:blip r:embed="rId4" cstate="print"/>
          <a:srcRect/>
          <a:stretch>
            <a:fillRect/>
          </a:stretch>
        </p:blipFill>
        <p:spPr bwMode="auto">
          <a:xfrm>
            <a:off x="8802901" y="3559479"/>
            <a:ext cx="2311400" cy="2362200"/>
          </a:xfrm>
          <a:prstGeom prst="rect">
            <a:avLst/>
          </a:prstGeom>
          <a:noFill/>
          <a:ln w="9525">
            <a:solidFill>
              <a:schemeClr val="tx1"/>
            </a:solidFill>
            <a:miter lim="800000"/>
            <a:headEnd/>
            <a:tailEnd/>
          </a:ln>
          <a:effectLst>
            <a:glow rad="101600">
              <a:srgbClr val="0070C0">
                <a:alpha val="60000"/>
              </a:srgbClr>
            </a:glo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2592925" y="624110"/>
            <a:ext cx="8911687" cy="730905"/>
          </a:xfrm>
        </p:spPr>
        <p:txBody>
          <a:bodyPr/>
          <a:lstStyle/>
          <a:p>
            <a:pPr>
              <a:defRPr/>
            </a:pPr>
            <a:r>
              <a:rPr lang="en-US" b="1" dirty="0">
                <a:effectLst>
                  <a:outerShdw blurRad="38100" dist="38100" dir="2700000" algn="tl">
                    <a:srgbClr val="FFFFFF"/>
                  </a:outerShdw>
                </a:effectLst>
              </a:rPr>
              <a:t>Euler Circuit Demo</a:t>
            </a:r>
          </a:p>
        </p:txBody>
      </p:sp>
      <p:sp>
        <p:nvSpPr>
          <p:cNvPr id="25605" name="Rectangle 3"/>
          <p:cNvSpPr>
            <a:spLocks noGrp="1" noChangeArrowheads="1"/>
          </p:cNvSpPr>
          <p:nvPr>
            <p:ph idx="1"/>
          </p:nvPr>
        </p:nvSpPr>
        <p:spPr>
          <a:xfrm>
            <a:off x="1914861" y="1355015"/>
            <a:ext cx="9589751" cy="4556207"/>
          </a:xfrm>
          <a:noFill/>
        </p:spPr>
        <p:txBody>
          <a:bodyPr/>
          <a:lstStyle/>
          <a:p>
            <a:pPr eaLnBrk="1" hangingPunct="1">
              <a:buFont typeface="Wingdings" pitchFamily="2" charset="2"/>
              <a:buNone/>
            </a:pPr>
            <a:r>
              <a:rPr lang="en-US" dirty="0"/>
              <a:t>	</a:t>
            </a:r>
            <a:r>
              <a:rPr lang="en-US" sz="2400" b="1" dirty="0">
                <a:solidFill>
                  <a:srgbClr val="0000FF"/>
                </a:solidFill>
                <a:hlinkClick r:id="rId3">
                  <a:extLst>
                    <a:ext uri="{A12FA001-AC4F-418D-AE19-62706E023703}">
                      <ahyp:hlinkClr xmlns:ahyp="http://schemas.microsoft.com/office/drawing/2018/hyperlinkcolor" val="tx"/>
                    </a:ext>
                  </a:extLst>
                </a:hlinkClick>
              </a:rPr>
              <a:t>Euler Circuit Demo</a:t>
            </a:r>
            <a:endParaRPr lang="en-US" sz="2400" b="1" dirty="0">
              <a:solidFill>
                <a:srgbClr val="0000FF"/>
              </a:solidFill>
            </a:endParaRPr>
          </a:p>
          <a:p>
            <a:pPr eaLnBrk="1" hangingPunct="1">
              <a:buFont typeface="Wingdings" pitchFamily="2" charset="2"/>
              <a:buNone/>
            </a:pPr>
            <a:r>
              <a:rPr lang="en-US" dirty="0"/>
              <a:t>	</a:t>
            </a:r>
            <a:endParaRPr lang="en-US" b="1" dirty="0">
              <a:solidFill>
                <a:srgbClr val="0000FF"/>
              </a:solidFill>
            </a:endParaRPr>
          </a:p>
          <a:p>
            <a:pPr eaLnBrk="1" hangingPunct="1">
              <a:buFont typeface="Wingdings" pitchFamily="2" charset="2"/>
              <a:buNone/>
            </a:pPr>
            <a:endParaRPr lang="en-US" dirty="0"/>
          </a:p>
        </p:txBody>
      </p:sp>
      <p:sp>
        <p:nvSpPr>
          <p:cNvPr id="25602" name="Footer Placeholder 4"/>
          <p:cNvSpPr>
            <a:spLocks noGrp="1"/>
          </p:cNvSpPr>
          <p:nvPr>
            <p:ph type="ftr" sz="quarter" idx="11"/>
          </p:nvPr>
        </p:nvSpPr>
        <p:spPr>
          <a:noFill/>
        </p:spPr>
        <p:txBody>
          <a:bodyPr/>
          <a:lstStyle/>
          <a:p>
            <a:r>
              <a:rPr lang="en-GB"/>
              <a:t>Prof. Amr Goneid, AUC</a:t>
            </a:r>
          </a:p>
        </p:txBody>
      </p:sp>
      <p:sp>
        <p:nvSpPr>
          <p:cNvPr id="25603" name="Slide Number Placeholder 5"/>
          <p:cNvSpPr>
            <a:spLocks noGrp="1"/>
          </p:cNvSpPr>
          <p:nvPr>
            <p:ph type="sldNum" sz="quarter" idx="12"/>
          </p:nvPr>
        </p:nvSpPr>
        <p:spPr>
          <a:noFill/>
        </p:spPr>
        <p:txBody>
          <a:bodyPr/>
          <a:lstStyle/>
          <a:p>
            <a:fld id="{56A9D5A4-1D2C-4394-8DFB-E2050E90D1A8}" type="slidenum">
              <a:rPr lang="en-GB" smtClean="0"/>
              <a:pPr/>
              <a:t>17</a:t>
            </a:fld>
            <a:endParaRPr lang="en-GB"/>
          </a:p>
        </p:txBody>
      </p:sp>
      <p:sp>
        <p:nvSpPr>
          <p:cNvPr id="6" name="TextBox 5">
            <a:extLst>
              <a:ext uri="{FF2B5EF4-FFF2-40B4-BE49-F238E27FC236}">
                <a16:creationId xmlns:a16="http://schemas.microsoft.com/office/drawing/2014/main" id="{1306F6D4-D387-4314-9954-CD17293CB051}"/>
              </a:ext>
            </a:extLst>
          </p:cNvPr>
          <p:cNvSpPr txBox="1"/>
          <p:nvPr/>
        </p:nvSpPr>
        <p:spPr>
          <a:xfrm>
            <a:off x="2367335" y="1847622"/>
            <a:ext cx="4786499" cy="1865126"/>
          </a:xfrm>
          <a:prstGeom prst="rect">
            <a:avLst/>
          </a:prstGeom>
          <a:noFill/>
          <a:ln>
            <a:solidFill>
              <a:schemeClr val="tx1"/>
            </a:solidFill>
          </a:ln>
          <a:effectLst>
            <a:glow rad="101600">
              <a:srgbClr val="0070C0">
                <a:alpha val="60000"/>
              </a:srgbClr>
            </a:glow>
          </a:effectLst>
        </p:spPr>
        <p:txBody>
          <a:bodyPr wrap="square" rtlCol="0">
            <a:spAutoFit/>
          </a:bodyPr>
          <a:lstStyle/>
          <a:p>
            <a:pPr algn="just">
              <a:lnSpc>
                <a:spcPct val="90000"/>
              </a:lnSpc>
            </a:pPr>
            <a:r>
              <a:rPr lang="en-US" b="1" dirty="0"/>
              <a:t>An Euler circuit in a graph is a traversal of all the edges of the graph that visits each edge	exactly once before returning home. A graph has an Euler circuit if and only if all its vertices are that of even degrees. </a:t>
            </a:r>
          </a:p>
          <a:p>
            <a:endParaRPr lang="en-US" dirty="0"/>
          </a:p>
        </p:txBody>
      </p:sp>
      <p:sp>
        <p:nvSpPr>
          <p:cNvPr id="8" name="TextBox 7">
            <a:extLst>
              <a:ext uri="{FF2B5EF4-FFF2-40B4-BE49-F238E27FC236}">
                <a16:creationId xmlns:a16="http://schemas.microsoft.com/office/drawing/2014/main" id="{0AD99B72-A66E-4DFC-A56A-5DDDD2654E84}"/>
              </a:ext>
            </a:extLst>
          </p:cNvPr>
          <p:cNvSpPr txBox="1"/>
          <p:nvPr/>
        </p:nvSpPr>
        <p:spPr>
          <a:xfrm>
            <a:off x="2367335" y="3878947"/>
            <a:ext cx="4786499" cy="1754326"/>
          </a:xfrm>
          <a:prstGeom prst="rect">
            <a:avLst/>
          </a:prstGeom>
          <a:noFill/>
          <a:ln>
            <a:solidFill>
              <a:schemeClr val="tx1"/>
            </a:solidFill>
          </a:ln>
          <a:effectLst>
            <a:glow rad="101600">
              <a:srgbClr val="0070C0">
                <a:alpha val="60000"/>
              </a:srgbClr>
            </a:glow>
          </a:effectLst>
        </p:spPr>
        <p:txBody>
          <a:bodyPr wrap="square" rtlCol="0">
            <a:spAutoFit/>
          </a:bodyPr>
          <a:lstStyle/>
          <a:p>
            <a:pPr algn="just"/>
            <a:r>
              <a:rPr lang="en-US" b="1" dirty="0"/>
              <a:t>It is amusing to watch as the Euler circuit finds a way back home to a seemingly blocked off start vertex. We are allowed (indeed required) to visit vertices multiple times in an Eulerian cycle, but not edges. </a:t>
            </a:r>
          </a:p>
          <a:p>
            <a:endParaRPr lang="en-US" dirty="0"/>
          </a:p>
        </p:txBody>
      </p:sp>
      <p:pic>
        <p:nvPicPr>
          <p:cNvPr id="3" name="Picture 2">
            <a:extLst>
              <a:ext uri="{FF2B5EF4-FFF2-40B4-BE49-F238E27FC236}">
                <a16:creationId xmlns:a16="http://schemas.microsoft.com/office/drawing/2014/main" id="{31127912-4CEC-4F57-B87F-46EB96F03BB6}"/>
              </a:ext>
            </a:extLst>
          </p:cNvPr>
          <p:cNvPicPr>
            <a:picLocks noChangeAspect="1"/>
          </p:cNvPicPr>
          <p:nvPr/>
        </p:nvPicPr>
        <p:blipFill>
          <a:blip r:embed="rId4"/>
          <a:stretch>
            <a:fillRect/>
          </a:stretch>
        </p:blipFill>
        <p:spPr>
          <a:xfrm>
            <a:off x="7506928" y="1847622"/>
            <a:ext cx="3785651" cy="3785651"/>
          </a:xfrm>
          <a:prstGeom prst="rect">
            <a:avLst/>
          </a:prstGeom>
          <a:ln>
            <a:solidFill>
              <a:schemeClr val="tx1"/>
            </a:solidFill>
          </a:ln>
          <a:effectLst>
            <a:glow rad="101600">
              <a:srgbClr val="0070C0">
                <a:alpha val="60000"/>
              </a:srgbClr>
            </a:glow>
          </a:effectLst>
        </p:spPr>
      </p:pic>
    </p:spTree>
    <p:extLst>
      <p:ext uri="{BB962C8B-B14F-4D97-AF65-F5344CB8AC3E}">
        <p14:creationId xmlns:p14="http://schemas.microsoft.com/office/powerpoint/2010/main" val="2198406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pPr eaLnBrk="1" hangingPunct="1">
              <a:defRPr/>
            </a:pPr>
            <a:r>
              <a:rPr lang="en-US" b="1">
                <a:effectLst>
                  <a:outerShdw blurRad="38100" dist="38100" dir="2700000" algn="tl">
                    <a:srgbClr val="FFFFFF"/>
                  </a:outerShdw>
                </a:effectLst>
              </a:rPr>
              <a:t>3. Connectivity</a:t>
            </a:r>
          </a:p>
        </p:txBody>
      </p:sp>
      <p:sp>
        <p:nvSpPr>
          <p:cNvPr id="29701" name="Rectangle 3"/>
          <p:cNvSpPr>
            <a:spLocks noGrp="1" noChangeArrowheads="1"/>
          </p:cNvSpPr>
          <p:nvPr>
            <p:ph idx="1"/>
          </p:nvPr>
        </p:nvSpPr>
        <p:spPr>
          <a:xfrm>
            <a:off x="2324100" y="1905000"/>
            <a:ext cx="8100060" cy="4343400"/>
          </a:xfrm>
          <a:noFill/>
        </p:spPr>
        <p:txBody>
          <a:bodyPr>
            <a:normAutofit lnSpcReduction="10000"/>
          </a:bodyPr>
          <a:lstStyle/>
          <a:p>
            <a:pPr eaLnBrk="1" hangingPunct="1">
              <a:lnSpc>
                <a:spcPct val="90000"/>
              </a:lnSpc>
              <a:buFont typeface="Wingdings" pitchFamily="2" charset="2"/>
              <a:buNone/>
            </a:pPr>
            <a:endParaRPr lang="en-GB" sz="2400" dirty="0"/>
          </a:p>
          <a:p>
            <a:pPr marL="0" indent="0">
              <a:lnSpc>
                <a:spcPct val="90000"/>
              </a:lnSpc>
              <a:buNone/>
            </a:pPr>
            <a:endParaRPr lang="en-GB" sz="2400" dirty="0"/>
          </a:p>
          <a:p>
            <a:pPr eaLnBrk="1" hangingPunct="1">
              <a:lnSpc>
                <a:spcPct val="90000"/>
              </a:lnSpc>
              <a:buFont typeface="Wingdings" pitchFamily="2" charset="2"/>
              <a:buNone/>
            </a:pPr>
            <a:endParaRPr lang="en-GB" sz="2400" dirty="0"/>
          </a:p>
          <a:p>
            <a:pPr eaLnBrk="1" hangingPunct="1">
              <a:lnSpc>
                <a:spcPct val="90000"/>
              </a:lnSpc>
              <a:buFont typeface="Wingdings" pitchFamily="2" charset="2"/>
              <a:buNone/>
            </a:pPr>
            <a:endParaRPr lang="en-GB" sz="2400" dirty="0"/>
          </a:p>
          <a:p>
            <a:pPr eaLnBrk="1" hangingPunct="1">
              <a:lnSpc>
                <a:spcPct val="90000"/>
              </a:lnSpc>
              <a:buFont typeface="Wingdings" pitchFamily="2" charset="2"/>
              <a:buNone/>
            </a:pPr>
            <a:endParaRPr lang="en-GB" sz="2400" dirty="0"/>
          </a:p>
          <a:p>
            <a:pPr eaLnBrk="1" hangingPunct="1">
              <a:lnSpc>
                <a:spcPct val="90000"/>
              </a:lnSpc>
              <a:buFont typeface="Wingdings" pitchFamily="2" charset="2"/>
              <a:buNone/>
            </a:pPr>
            <a:r>
              <a:rPr lang="en-GB" sz="2400" b="1" u="sng" dirty="0">
                <a:solidFill>
                  <a:srgbClr val="C00000"/>
                </a:solidFill>
              </a:rPr>
              <a:t>Connected Graph:</a:t>
            </a:r>
            <a:r>
              <a:rPr lang="en-GB" sz="2400" b="1" dirty="0">
                <a:solidFill>
                  <a:srgbClr val="C00000"/>
                </a:solidFill>
              </a:rPr>
              <a:t> </a:t>
            </a:r>
            <a:r>
              <a:rPr lang="en-GB" sz="2400" b="1" dirty="0"/>
              <a:t>An undirected graph with a path</a:t>
            </a:r>
          </a:p>
          <a:p>
            <a:pPr eaLnBrk="1" hangingPunct="1">
              <a:lnSpc>
                <a:spcPct val="90000"/>
              </a:lnSpc>
              <a:buFont typeface="Wingdings" pitchFamily="2" charset="2"/>
              <a:buNone/>
            </a:pPr>
            <a:r>
              <a:rPr lang="en-GB" sz="2400" b="1" dirty="0"/>
              <a:t>from every vertex to every other vertex</a:t>
            </a:r>
          </a:p>
          <a:p>
            <a:pPr eaLnBrk="1" hangingPunct="1">
              <a:lnSpc>
                <a:spcPct val="90000"/>
              </a:lnSpc>
              <a:buFont typeface="Wingdings" pitchFamily="2" charset="2"/>
              <a:buNone/>
            </a:pPr>
            <a:r>
              <a:rPr lang="en-GB" sz="2400" b="1" u="sng" dirty="0">
                <a:solidFill>
                  <a:srgbClr val="C00000"/>
                </a:solidFill>
              </a:rPr>
              <a:t>A Disconnected Graph</a:t>
            </a:r>
            <a:r>
              <a:rPr lang="en-GB" sz="2400" b="1" dirty="0">
                <a:solidFill>
                  <a:srgbClr val="C00000"/>
                </a:solidFill>
              </a:rPr>
              <a:t> </a:t>
            </a:r>
            <a:r>
              <a:rPr lang="en-GB" sz="2400" b="1" dirty="0"/>
              <a:t>may have several connected</a:t>
            </a:r>
          </a:p>
          <a:p>
            <a:pPr eaLnBrk="1" hangingPunct="1">
              <a:lnSpc>
                <a:spcPct val="90000"/>
              </a:lnSpc>
              <a:buFont typeface="Wingdings" pitchFamily="2" charset="2"/>
              <a:buNone/>
            </a:pPr>
            <a:r>
              <a:rPr lang="en-GB" sz="2400" b="1" dirty="0"/>
              <a:t>components</a:t>
            </a:r>
          </a:p>
          <a:p>
            <a:pPr eaLnBrk="1" hangingPunct="1">
              <a:lnSpc>
                <a:spcPct val="90000"/>
              </a:lnSpc>
              <a:buFont typeface="Wingdings" pitchFamily="2" charset="2"/>
              <a:buNone/>
            </a:pPr>
            <a:r>
              <a:rPr lang="en-GB" sz="2400" b="1" u="sng" dirty="0">
                <a:solidFill>
                  <a:srgbClr val="C00000"/>
                </a:solidFill>
              </a:rPr>
              <a:t>Tree:</a:t>
            </a:r>
            <a:r>
              <a:rPr lang="en-GB" sz="2400" b="1" dirty="0"/>
              <a:t> A connected Acyclic graph</a:t>
            </a:r>
            <a:endParaRPr lang="en-GB" sz="2400" b="1" u="sng" dirty="0"/>
          </a:p>
        </p:txBody>
      </p:sp>
      <p:sp>
        <p:nvSpPr>
          <p:cNvPr id="29698" name="Footer Placeholder 4"/>
          <p:cNvSpPr>
            <a:spLocks noGrp="1"/>
          </p:cNvSpPr>
          <p:nvPr>
            <p:ph type="ftr" sz="quarter" idx="11"/>
          </p:nvPr>
        </p:nvSpPr>
        <p:spPr>
          <a:noFill/>
        </p:spPr>
        <p:txBody>
          <a:bodyPr/>
          <a:lstStyle/>
          <a:p>
            <a:r>
              <a:rPr lang="en-GB"/>
              <a:t>Prof. Amr Goneid, AUC</a:t>
            </a:r>
          </a:p>
        </p:txBody>
      </p:sp>
      <p:sp>
        <p:nvSpPr>
          <p:cNvPr id="29699" name="Slide Number Placeholder 5"/>
          <p:cNvSpPr>
            <a:spLocks noGrp="1"/>
          </p:cNvSpPr>
          <p:nvPr>
            <p:ph type="sldNum" sz="quarter" idx="12"/>
          </p:nvPr>
        </p:nvSpPr>
        <p:spPr>
          <a:noFill/>
        </p:spPr>
        <p:txBody>
          <a:bodyPr/>
          <a:lstStyle/>
          <a:p>
            <a:fld id="{EE3E7EA5-A5AF-42CC-BDE7-87881655CB2A}" type="slidenum">
              <a:rPr lang="en-GB" smtClean="0"/>
              <a:pPr/>
              <a:t>18</a:t>
            </a:fld>
            <a:endParaRPr lang="en-GB"/>
          </a:p>
        </p:txBody>
      </p:sp>
      <p:grpSp>
        <p:nvGrpSpPr>
          <p:cNvPr id="29702" name="Group 4"/>
          <p:cNvGrpSpPr>
            <a:grpSpLocks noChangeAspect="1"/>
          </p:cNvGrpSpPr>
          <p:nvPr/>
        </p:nvGrpSpPr>
        <p:grpSpPr bwMode="auto">
          <a:xfrm>
            <a:off x="7239000" y="1981200"/>
            <a:ext cx="3086100" cy="2171700"/>
            <a:chOff x="3877" y="1478"/>
            <a:chExt cx="4050" cy="2932"/>
          </a:xfrm>
        </p:grpSpPr>
        <p:sp>
          <p:nvSpPr>
            <p:cNvPr id="29724" name="AutoShape 5"/>
            <p:cNvSpPr>
              <a:spLocks noChangeAspect="1" noChangeArrowheads="1"/>
            </p:cNvSpPr>
            <p:nvPr/>
          </p:nvSpPr>
          <p:spPr bwMode="auto">
            <a:xfrm>
              <a:off x="3877" y="1478"/>
              <a:ext cx="4050" cy="2932"/>
            </a:xfrm>
            <a:prstGeom prst="rect">
              <a:avLst/>
            </a:prstGeom>
            <a:noFill/>
            <a:ln w="9525">
              <a:noFill/>
              <a:miter lim="800000"/>
              <a:headEnd/>
              <a:tailEnd/>
            </a:ln>
          </p:spPr>
          <p:txBody>
            <a:bodyPr/>
            <a:lstStyle/>
            <a:p>
              <a:pPr>
                <a:buNone/>
              </a:pPr>
              <a:endParaRPr lang="en-US" sz="4000" b="1"/>
            </a:p>
          </p:txBody>
        </p:sp>
        <p:sp>
          <p:nvSpPr>
            <p:cNvPr id="29725" name="Oval 6"/>
            <p:cNvSpPr>
              <a:spLocks noChangeArrowheads="1"/>
            </p:cNvSpPr>
            <p:nvPr/>
          </p:nvSpPr>
          <p:spPr bwMode="auto">
            <a:xfrm>
              <a:off x="4777" y="1633"/>
              <a:ext cx="450" cy="463"/>
            </a:xfrm>
            <a:prstGeom prst="ellipse">
              <a:avLst/>
            </a:prstGeom>
            <a:solidFill>
              <a:srgbClr val="00FFFF"/>
            </a:solidFill>
            <a:ln w="9525">
              <a:solidFill>
                <a:srgbClr val="000000"/>
              </a:solidFill>
              <a:round/>
              <a:headEnd/>
              <a:tailEnd/>
            </a:ln>
          </p:spPr>
          <p:txBody>
            <a:bodyPr/>
            <a:lstStyle/>
            <a:p>
              <a:pPr algn="l">
                <a:buNone/>
              </a:pPr>
              <a:r>
                <a:rPr lang="en-US" sz="1600" b="1"/>
                <a:t>A</a:t>
              </a:r>
              <a:endParaRPr lang="en-US" sz="4000" b="1"/>
            </a:p>
          </p:txBody>
        </p:sp>
        <p:sp>
          <p:nvSpPr>
            <p:cNvPr id="29726" name="Oval 7"/>
            <p:cNvSpPr>
              <a:spLocks noChangeArrowheads="1"/>
            </p:cNvSpPr>
            <p:nvPr/>
          </p:nvSpPr>
          <p:spPr bwMode="auto">
            <a:xfrm>
              <a:off x="6427" y="1633"/>
              <a:ext cx="450" cy="462"/>
            </a:xfrm>
            <a:prstGeom prst="ellipse">
              <a:avLst/>
            </a:prstGeom>
            <a:solidFill>
              <a:srgbClr val="00FFFF"/>
            </a:solidFill>
            <a:ln w="9525">
              <a:solidFill>
                <a:srgbClr val="000000"/>
              </a:solidFill>
              <a:round/>
              <a:headEnd/>
              <a:tailEnd/>
            </a:ln>
          </p:spPr>
          <p:txBody>
            <a:bodyPr/>
            <a:lstStyle/>
            <a:p>
              <a:pPr algn="l">
                <a:buNone/>
              </a:pPr>
              <a:r>
                <a:rPr lang="en-US" sz="1600" b="1"/>
                <a:t>F</a:t>
              </a:r>
              <a:endParaRPr lang="en-US" sz="4000" b="1"/>
            </a:p>
          </p:txBody>
        </p:sp>
        <p:sp>
          <p:nvSpPr>
            <p:cNvPr id="29727" name="Oval 8"/>
            <p:cNvSpPr>
              <a:spLocks noChangeArrowheads="1"/>
            </p:cNvSpPr>
            <p:nvPr/>
          </p:nvSpPr>
          <p:spPr bwMode="auto">
            <a:xfrm>
              <a:off x="5677" y="2713"/>
              <a:ext cx="450" cy="463"/>
            </a:xfrm>
            <a:prstGeom prst="ellipse">
              <a:avLst/>
            </a:prstGeom>
            <a:solidFill>
              <a:srgbClr val="00FFFF"/>
            </a:solidFill>
            <a:ln w="9525">
              <a:solidFill>
                <a:srgbClr val="000000"/>
              </a:solidFill>
              <a:round/>
              <a:headEnd/>
              <a:tailEnd/>
            </a:ln>
          </p:spPr>
          <p:txBody>
            <a:bodyPr/>
            <a:lstStyle/>
            <a:p>
              <a:pPr algn="l">
                <a:buNone/>
              </a:pPr>
              <a:r>
                <a:rPr lang="en-US" sz="1600" b="1"/>
                <a:t>G</a:t>
              </a:r>
              <a:endParaRPr lang="en-US" sz="4000" b="1"/>
            </a:p>
          </p:txBody>
        </p:sp>
        <p:sp>
          <p:nvSpPr>
            <p:cNvPr id="29728" name="Oval 9"/>
            <p:cNvSpPr>
              <a:spLocks noChangeArrowheads="1"/>
            </p:cNvSpPr>
            <p:nvPr/>
          </p:nvSpPr>
          <p:spPr bwMode="auto">
            <a:xfrm>
              <a:off x="4027" y="2713"/>
              <a:ext cx="450" cy="463"/>
            </a:xfrm>
            <a:prstGeom prst="ellipse">
              <a:avLst/>
            </a:prstGeom>
            <a:solidFill>
              <a:srgbClr val="00FFFF"/>
            </a:solidFill>
            <a:ln w="9525">
              <a:solidFill>
                <a:srgbClr val="000000"/>
              </a:solidFill>
              <a:round/>
              <a:headEnd/>
              <a:tailEnd/>
            </a:ln>
          </p:spPr>
          <p:txBody>
            <a:bodyPr/>
            <a:lstStyle/>
            <a:p>
              <a:pPr algn="l">
                <a:buNone/>
              </a:pPr>
              <a:r>
                <a:rPr lang="en-US" sz="1600" b="1"/>
                <a:t>B</a:t>
              </a:r>
              <a:endParaRPr lang="en-US" sz="4000" b="1"/>
            </a:p>
          </p:txBody>
        </p:sp>
        <p:sp>
          <p:nvSpPr>
            <p:cNvPr id="29729" name="Oval 10"/>
            <p:cNvSpPr>
              <a:spLocks noChangeArrowheads="1"/>
            </p:cNvSpPr>
            <p:nvPr/>
          </p:nvSpPr>
          <p:spPr bwMode="auto">
            <a:xfrm>
              <a:off x="7327" y="2713"/>
              <a:ext cx="450" cy="464"/>
            </a:xfrm>
            <a:prstGeom prst="ellipse">
              <a:avLst/>
            </a:prstGeom>
            <a:solidFill>
              <a:srgbClr val="00FFFF"/>
            </a:solidFill>
            <a:ln w="9525">
              <a:solidFill>
                <a:srgbClr val="000000"/>
              </a:solidFill>
              <a:round/>
              <a:headEnd/>
              <a:tailEnd/>
            </a:ln>
          </p:spPr>
          <p:txBody>
            <a:bodyPr/>
            <a:lstStyle/>
            <a:p>
              <a:pPr algn="l">
                <a:buNone/>
              </a:pPr>
              <a:r>
                <a:rPr lang="en-US" sz="1600" b="1"/>
                <a:t>E</a:t>
              </a:r>
              <a:endParaRPr lang="en-US" sz="4000" b="1"/>
            </a:p>
          </p:txBody>
        </p:sp>
        <p:sp>
          <p:nvSpPr>
            <p:cNvPr id="29730" name="Oval 11"/>
            <p:cNvSpPr>
              <a:spLocks noChangeArrowheads="1"/>
            </p:cNvSpPr>
            <p:nvPr/>
          </p:nvSpPr>
          <p:spPr bwMode="auto">
            <a:xfrm>
              <a:off x="6427" y="3793"/>
              <a:ext cx="450" cy="463"/>
            </a:xfrm>
            <a:prstGeom prst="ellipse">
              <a:avLst/>
            </a:prstGeom>
            <a:solidFill>
              <a:srgbClr val="00FFFF"/>
            </a:solidFill>
            <a:ln w="9525">
              <a:solidFill>
                <a:srgbClr val="000000"/>
              </a:solidFill>
              <a:round/>
              <a:headEnd/>
              <a:tailEnd/>
            </a:ln>
          </p:spPr>
          <p:txBody>
            <a:bodyPr/>
            <a:lstStyle/>
            <a:p>
              <a:pPr algn="l">
                <a:buNone/>
              </a:pPr>
              <a:r>
                <a:rPr lang="en-US" sz="1600" b="1"/>
                <a:t>D</a:t>
              </a:r>
              <a:endParaRPr lang="en-US" sz="4000" b="1"/>
            </a:p>
          </p:txBody>
        </p:sp>
        <p:sp>
          <p:nvSpPr>
            <p:cNvPr id="29731" name="Oval 12"/>
            <p:cNvSpPr>
              <a:spLocks noChangeArrowheads="1"/>
            </p:cNvSpPr>
            <p:nvPr/>
          </p:nvSpPr>
          <p:spPr bwMode="auto">
            <a:xfrm>
              <a:off x="4927" y="3793"/>
              <a:ext cx="450" cy="463"/>
            </a:xfrm>
            <a:prstGeom prst="ellipse">
              <a:avLst/>
            </a:prstGeom>
            <a:solidFill>
              <a:srgbClr val="00FFFF"/>
            </a:solidFill>
            <a:ln w="9525">
              <a:solidFill>
                <a:srgbClr val="000000"/>
              </a:solidFill>
              <a:round/>
              <a:headEnd/>
              <a:tailEnd/>
            </a:ln>
          </p:spPr>
          <p:txBody>
            <a:bodyPr/>
            <a:lstStyle/>
            <a:p>
              <a:pPr algn="l">
                <a:buNone/>
              </a:pPr>
              <a:r>
                <a:rPr lang="en-US" sz="1600" b="1"/>
                <a:t>C</a:t>
              </a:r>
              <a:endParaRPr lang="en-US" sz="4000" b="1"/>
            </a:p>
          </p:txBody>
        </p:sp>
        <p:sp>
          <p:nvSpPr>
            <p:cNvPr id="29732" name="Line 13"/>
            <p:cNvSpPr>
              <a:spLocks noChangeShapeType="1"/>
            </p:cNvSpPr>
            <p:nvPr/>
          </p:nvSpPr>
          <p:spPr bwMode="auto">
            <a:xfrm flipH="1">
              <a:off x="4327" y="2096"/>
              <a:ext cx="600" cy="617"/>
            </a:xfrm>
            <a:prstGeom prst="line">
              <a:avLst/>
            </a:prstGeom>
            <a:noFill/>
            <a:ln w="28575">
              <a:solidFill>
                <a:srgbClr val="000000"/>
              </a:solidFill>
              <a:round/>
              <a:headEnd/>
              <a:tailEnd/>
            </a:ln>
          </p:spPr>
          <p:txBody>
            <a:bodyPr/>
            <a:lstStyle/>
            <a:p>
              <a:pPr>
                <a:buNone/>
              </a:pPr>
              <a:endParaRPr lang="en-US" sz="4000" b="1"/>
            </a:p>
          </p:txBody>
        </p:sp>
        <p:sp>
          <p:nvSpPr>
            <p:cNvPr id="29733" name="Line 14"/>
            <p:cNvSpPr>
              <a:spLocks noChangeShapeType="1"/>
            </p:cNvSpPr>
            <p:nvPr/>
          </p:nvSpPr>
          <p:spPr bwMode="auto">
            <a:xfrm>
              <a:off x="4327" y="3176"/>
              <a:ext cx="750" cy="617"/>
            </a:xfrm>
            <a:prstGeom prst="line">
              <a:avLst/>
            </a:prstGeom>
            <a:noFill/>
            <a:ln w="28575">
              <a:solidFill>
                <a:srgbClr val="000000"/>
              </a:solidFill>
              <a:round/>
              <a:headEnd/>
              <a:tailEnd/>
            </a:ln>
          </p:spPr>
          <p:txBody>
            <a:bodyPr/>
            <a:lstStyle/>
            <a:p>
              <a:pPr>
                <a:buNone/>
              </a:pPr>
              <a:endParaRPr lang="en-US" sz="4000" b="1"/>
            </a:p>
          </p:txBody>
        </p:sp>
        <p:sp>
          <p:nvSpPr>
            <p:cNvPr id="29734" name="Line 15"/>
            <p:cNvSpPr>
              <a:spLocks noChangeShapeType="1"/>
            </p:cNvSpPr>
            <p:nvPr/>
          </p:nvSpPr>
          <p:spPr bwMode="auto">
            <a:xfrm>
              <a:off x="5227" y="1941"/>
              <a:ext cx="1200" cy="1"/>
            </a:xfrm>
            <a:prstGeom prst="line">
              <a:avLst/>
            </a:prstGeom>
            <a:noFill/>
            <a:ln w="28575">
              <a:noFill/>
              <a:round/>
              <a:headEnd/>
              <a:tailEnd/>
            </a:ln>
          </p:spPr>
          <p:txBody>
            <a:bodyPr/>
            <a:lstStyle/>
            <a:p>
              <a:pPr>
                <a:buNone/>
              </a:pPr>
              <a:endParaRPr lang="en-US" sz="4000" b="1"/>
            </a:p>
          </p:txBody>
        </p:sp>
        <p:sp>
          <p:nvSpPr>
            <p:cNvPr id="29735" name="Line 16"/>
            <p:cNvSpPr>
              <a:spLocks noChangeShapeType="1"/>
            </p:cNvSpPr>
            <p:nvPr/>
          </p:nvSpPr>
          <p:spPr bwMode="auto">
            <a:xfrm>
              <a:off x="5377" y="3947"/>
              <a:ext cx="1050" cy="0"/>
            </a:xfrm>
            <a:prstGeom prst="line">
              <a:avLst/>
            </a:prstGeom>
            <a:noFill/>
            <a:ln w="28575">
              <a:noFill/>
              <a:round/>
              <a:headEnd/>
              <a:tailEnd/>
            </a:ln>
          </p:spPr>
          <p:txBody>
            <a:bodyPr/>
            <a:lstStyle/>
            <a:p>
              <a:pPr>
                <a:buNone/>
              </a:pPr>
              <a:endParaRPr lang="en-US" sz="4000" b="1"/>
            </a:p>
          </p:txBody>
        </p:sp>
        <p:sp>
          <p:nvSpPr>
            <p:cNvPr id="29736" name="Line 17"/>
            <p:cNvSpPr>
              <a:spLocks noChangeShapeType="1"/>
            </p:cNvSpPr>
            <p:nvPr/>
          </p:nvSpPr>
          <p:spPr bwMode="auto">
            <a:xfrm flipH="1">
              <a:off x="6727" y="3176"/>
              <a:ext cx="750" cy="617"/>
            </a:xfrm>
            <a:prstGeom prst="line">
              <a:avLst/>
            </a:prstGeom>
            <a:noFill/>
            <a:ln w="28575">
              <a:solidFill>
                <a:srgbClr val="000000"/>
              </a:solidFill>
              <a:round/>
              <a:headEnd/>
              <a:tailEnd/>
            </a:ln>
          </p:spPr>
          <p:txBody>
            <a:bodyPr/>
            <a:lstStyle/>
            <a:p>
              <a:pPr>
                <a:buNone/>
              </a:pPr>
              <a:endParaRPr lang="en-US" sz="4000" b="1"/>
            </a:p>
          </p:txBody>
        </p:sp>
        <p:sp>
          <p:nvSpPr>
            <p:cNvPr id="29737" name="Line 18"/>
            <p:cNvSpPr>
              <a:spLocks noChangeShapeType="1"/>
            </p:cNvSpPr>
            <p:nvPr/>
          </p:nvSpPr>
          <p:spPr bwMode="auto">
            <a:xfrm>
              <a:off x="6877" y="1941"/>
              <a:ext cx="600" cy="772"/>
            </a:xfrm>
            <a:prstGeom prst="line">
              <a:avLst/>
            </a:prstGeom>
            <a:noFill/>
            <a:ln w="28575">
              <a:solidFill>
                <a:srgbClr val="000000"/>
              </a:solidFill>
              <a:round/>
              <a:headEnd/>
              <a:tailEnd/>
            </a:ln>
          </p:spPr>
          <p:txBody>
            <a:bodyPr/>
            <a:lstStyle/>
            <a:p>
              <a:pPr>
                <a:buNone/>
              </a:pPr>
              <a:endParaRPr lang="en-US" sz="4000" b="1"/>
            </a:p>
          </p:txBody>
        </p:sp>
        <p:sp>
          <p:nvSpPr>
            <p:cNvPr id="29738" name="Line 19"/>
            <p:cNvSpPr>
              <a:spLocks noChangeShapeType="1"/>
            </p:cNvSpPr>
            <p:nvPr/>
          </p:nvSpPr>
          <p:spPr bwMode="auto">
            <a:xfrm flipH="1">
              <a:off x="5977" y="2096"/>
              <a:ext cx="600" cy="617"/>
            </a:xfrm>
            <a:prstGeom prst="line">
              <a:avLst/>
            </a:prstGeom>
            <a:noFill/>
            <a:ln w="28575">
              <a:noFill/>
              <a:round/>
              <a:headEnd/>
              <a:tailEnd/>
            </a:ln>
          </p:spPr>
          <p:txBody>
            <a:bodyPr/>
            <a:lstStyle/>
            <a:p>
              <a:pPr>
                <a:buNone/>
              </a:pPr>
              <a:endParaRPr lang="en-US" sz="4000" b="1"/>
            </a:p>
          </p:txBody>
        </p:sp>
        <p:sp>
          <p:nvSpPr>
            <p:cNvPr id="29739" name="Line 20"/>
            <p:cNvSpPr>
              <a:spLocks noChangeShapeType="1"/>
            </p:cNvSpPr>
            <p:nvPr/>
          </p:nvSpPr>
          <p:spPr bwMode="auto">
            <a:xfrm flipH="1">
              <a:off x="5227" y="3021"/>
              <a:ext cx="450" cy="772"/>
            </a:xfrm>
            <a:prstGeom prst="line">
              <a:avLst/>
            </a:prstGeom>
            <a:noFill/>
            <a:ln w="28575">
              <a:solidFill>
                <a:srgbClr val="000000"/>
              </a:solidFill>
              <a:round/>
              <a:headEnd/>
              <a:tailEnd/>
            </a:ln>
          </p:spPr>
          <p:txBody>
            <a:bodyPr/>
            <a:lstStyle/>
            <a:p>
              <a:pPr>
                <a:buNone/>
              </a:pPr>
              <a:endParaRPr lang="en-US" sz="4000" b="1"/>
            </a:p>
          </p:txBody>
        </p:sp>
        <p:sp>
          <p:nvSpPr>
            <p:cNvPr id="29740" name="Line 21"/>
            <p:cNvSpPr>
              <a:spLocks noChangeShapeType="1"/>
            </p:cNvSpPr>
            <p:nvPr/>
          </p:nvSpPr>
          <p:spPr bwMode="auto">
            <a:xfrm>
              <a:off x="5077" y="2096"/>
              <a:ext cx="750" cy="617"/>
            </a:xfrm>
            <a:prstGeom prst="line">
              <a:avLst/>
            </a:prstGeom>
            <a:noFill/>
            <a:ln w="28575">
              <a:noFill/>
              <a:round/>
              <a:headEnd/>
              <a:tailEnd/>
            </a:ln>
          </p:spPr>
          <p:txBody>
            <a:bodyPr/>
            <a:lstStyle/>
            <a:p>
              <a:pPr>
                <a:buNone/>
              </a:pPr>
              <a:endParaRPr lang="en-US" sz="4000" b="1"/>
            </a:p>
          </p:txBody>
        </p:sp>
        <p:sp>
          <p:nvSpPr>
            <p:cNvPr id="29741" name="Line 22"/>
            <p:cNvSpPr>
              <a:spLocks noChangeShapeType="1"/>
            </p:cNvSpPr>
            <p:nvPr/>
          </p:nvSpPr>
          <p:spPr bwMode="auto">
            <a:xfrm>
              <a:off x="6127" y="2867"/>
              <a:ext cx="1200" cy="0"/>
            </a:xfrm>
            <a:prstGeom prst="line">
              <a:avLst/>
            </a:prstGeom>
            <a:noFill/>
            <a:ln w="28575">
              <a:noFill/>
              <a:round/>
              <a:headEnd/>
              <a:tailEnd/>
            </a:ln>
          </p:spPr>
          <p:txBody>
            <a:bodyPr/>
            <a:lstStyle/>
            <a:p>
              <a:pPr>
                <a:buNone/>
              </a:pPr>
              <a:endParaRPr lang="en-US" sz="4000" b="1"/>
            </a:p>
          </p:txBody>
        </p:sp>
        <p:sp>
          <p:nvSpPr>
            <p:cNvPr id="29742" name="Line 23"/>
            <p:cNvSpPr>
              <a:spLocks noChangeShapeType="1"/>
            </p:cNvSpPr>
            <p:nvPr/>
          </p:nvSpPr>
          <p:spPr bwMode="auto">
            <a:xfrm>
              <a:off x="4477" y="2867"/>
              <a:ext cx="1200" cy="0"/>
            </a:xfrm>
            <a:prstGeom prst="line">
              <a:avLst/>
            </a:prstGeom>
            <a:noFill/>
            <a:ln w="28575">
              <a:noFill/>
              <a:round/>
              <a:headEnd/>
              <a:tailEnd/>
            </a:ln>
          </p:spPr>
          <p:txBody>
            <a:bodyPr/>
            <a:lstStyle/>
            <a:p>
              <a:pPr>
                <a:buNone/>
              </a:pPr>
              <a:endParaRPr lang="en-US" sz="4000" b="1"/>
            </a:p>
          </p:txBody>
        </p:sp>
        <p:sp>
          <p:nvSpPr>
            <p:cNvPr id="29743" name="Line 24"/>
            <p:cNvSpPr>
              <a:spLocks noChangeShapeType="1"/>
            </p:cNvSpPr>
            <p:nvPr/>
          </p:nvSpPr>
          <p:spPr bwMode="auto">
            <a:xfrm>
              <a:off x="5977" y="3176"/>
              <a:ext cx="600" cy="617"/>
            </a:xfrm>
            <a:prstGeom prst="line">
              <a:avLst/>
            </a:prstGeom>
            <a:noFill/>
            <a:ln w="28575">
              <a:noFill/>
              <a:round/>
              <a:headEnd/>
              <a:tailEnd/>
            </a:ln>
          </p:spPr>
          <p:txBody>
            <a:bodyPr/>
            <a:lstStyle/>
            <a:p>
              <a:pPr>
                <a:buNone/>
              </a:pPr>
              <a:endParaRPr lang="en-US" sz="4000" b="1"/>
            </a:p>
          </p:txBody>
        </p:sp>
      </p:grpSp>
      <p:grpSp>
        <p:nvGrpSpPr>
          <p:cNvPr id="29703" name="Group 25"/>
          <p:cNvGrpSpPr>
            <a:grpSpLocks noChangeAspect="1"/>
          </p:cNvGrpSpPr>
          <p:nvPr/>
        </p:nvGrpSpPr>
        <p:grpSpPr bwMode="auto">
          <a:xfrm>
            <a:off x="3581400" y="1981200"/>
            <a:ext cx="3086100" cy="2171700"/>
            <a:chOff x="3877" y="1478"/>
            <a:chExt cx="4050" cy="2932"/>
          </a:xfrm>
        </p:grpSpPr>
        <p:sp>
          <p:nvSpPr>
            <p:cNvPr id="29704" name="AutoShape 26"/>
            <p:cNvSpPr>
              <a:spLocks noChangeAspect="1" noChangeArrowheads="1"/>
            </p:cNvSpPr>
            <p:nvPr/>
          </p:nvSpPr>
          <p:spPr bwMode="auto">
            <a:xfrm>
              <a:off x="3877" y="1478"/>
              <a:ext cx="4050" cy="2932"/>
            </a:xfrm>
            <a:prstGeom prst="rect">
              <a:avLst/>
            </a:prstGeom>
            <a:noFill/>
            <a:ln w="9525">
              <a:noFill/>
              <a:miter lim="800000"/>
              <a:headEnd/>
              <a:tailEnd/>
            </a:ln>
          </p:spPr>
          <p:txBody>
            <a:bodyPr/>
            <a:lstStyle/>
            <a:p>
              <a:pPr>
                <a:buNone/>
              </a:pPr>
              <a:endParaRPr lang="en-US" sz="4000" b="1"/>
            </a:p>
          </p:txBody>
        </p:sp>
        <p:sp>
          <p:nvSpPr>
            <p:cNvPr id="29705" name="Oval 27"/>
            <p:cNvSpPr>
              <a:spLocks noChangeArrowheads="1"/>
            </p:cNvSpPr>
            <p:nvPr/>
          </p:nvSpPr>
          <p:spPr bwMode="auto">
            <a:xfrm>
              <a:off x="4777" y="1633"/>
              <a:ext cx="450" cy="463"/>
            </a:xfrm>
            <a:prstGeom prst="ellipse">
              <a:avLst/>
            </a:prstGeom>
            <a:solidFill>
              <a:srgbClr val="00FFFF"/>
            </a:solidFill>
            <a:ln w="9525">
              <a:solidFill>
                <a:srgbClr val="000000"/>
              </a:solidFill>
              <a:round/>
              <a:headEnd/>
              <a:tailEnd/>
            </a:ln>
          </p:spPr>
          <p:txBody>
            <a:bodyPr/>
            <a:lstStyle/>
            <a:p>
              <a:pPr algn="l">
                <a:buNone/>
              </a:pPr>
              <a:r>
                <a:rPr lang="en-US" sz="1600" b="1"/>
                <a:t>A</a:t>
              </a:r>
              <a:endParaRPr lang="en-US" sz="4000" b="1"/>
            </a:p>
          </p:txBody>
        </p:sp>
        <p:sp>
          <p:nvSpPr>
            <p:cNvPr id="29706" name="Oval 28"/>
            <p:cNvSpPr>
              <a:spLocks noChangeArrowheads="1"/>
            </p:cNvSpPr>
            <p:nvPr/>
          </p:nvSpPr>
          <p:spPr bwMode="auto">
            <a:xfrm>
              <a:off x="6427" y="1633"/>
              <a:ext cx="450" cy="462"/>
            </a:xfrm>
            <a:prstGeom prst="ellipse">
              <a:avLst/>
            </a:prstGeom>
            <a:solidFill>
              <a:srgbClr val="00FFFF"/>
            </a:solidFill>
            <a:ln w="9525">
              <a:solidFill>
                <a:srgbClr val="000000"/>
              </a:solidFill>
              <a:round/>
              <a:headEnd/>
              <a:tailEnd/>
            </a:ln>
          </p:spPr>
          <p:txBody>
            <a:bodyPr/>
            <a:lstStyle/>
            <a:p>
              <a:pPr algn="l">
                <a:buNone/>
              </a:pPr>
              <a:r>
                <a:rPr lang="en-US" sz="1600" b="1"/>
                <a:t>F</a:t>
              </a:r>
              <a:endParaRPr lang="en-US" sz="4000" b="1"/>
            </a:p>
          </p:txBody>
        </p:sp>
        <p:sp>
          <p:nvSpPr>
            <p:cNvPr id="29707" name="Oval 29"/>
            <p:cNvSpPr>
              <a:spLocks noChangeArrowheads="1"/>
            </p:cNvSpPr>
            <p:nvPr/>
          </p:nvSpPr>
          <p:spPr bwMode="auto">
            <a:xfrm>
              <a:off x="5677" y="2713"/>
              <a:ext cx="450" cy="463"/>
            </a:xfrm>
            <a:prstGeom prst="ellipse">
              <a:avLst/>
            </a:prstGeom>
            <a:solidFill>
              <a:srgbClr val="00FFFF"/>
            </a:solidFill>
            <a:ln w="9525">
              <a:solidFill>
                <a:srgbClr val="000000"/>
              </a:solidFill>
              <a:round/>
              <a:headEnd/>
              <a:tailEnd/>
            </a:ln>
          </p:spPr>
          <p:txBody>
            <a:bodyPr/>
            <a:lstStyle/>
            <a:p>
              <a:pPr algn="l">
                <a:buNone/>
              </a:pPr>
              <a:r>
                <a:rPr lang="en-US" sz="1600" b="1"/>
                <a:t>G</a:t>
              </a:r>
              <a:endParaRPr lang="en-US" sz="4000" b="1"/>
            </a:p>
          </p:txBody>
        </p:sp>
        <p:sp>
          <p:nvSpPr>
            <p:cNvPr id="29708" name="Oval 30"/>
            <p:cNvSpPr>
              <a:spLocks noChangeArrowheads="1"/>
            </p:cNvSpPr>
            <p:nvPr/>
          </p:nvSpPr>
          <p:spPr bwMode="auto">
            <a:xfrm>
              <a:off x="4027" y="2713"/>
              <a:ext cx="450" cy="463"/>
            </a:xfrm>
            <a:prstGeom prst="ellipse">
              <a:avLst/>
            </a:prstGeom>
            <a:solidFill>
              <a:srgbClr val="00FFFF"/>
            </a:solidFill>
            <a:ln w="9525">
              <a:solidFill>
                <a:srgbClr val="000000"/>
              </a:solidFill>
              <a:round/>
              <a:headEnd/>
              <a:tailEnd/>
            </a:ln>
          </p:spPr>
          <p:txBody>
            <a:bodyPr/>
            <a:lstStyle/>
            <a:p>
              <a:pPr algn="l">
                <a:buNone/>
              </a:pPr>
              <a:r>
                <a:rPr lang="en-US" sz="1600" b="1"/>
                <a:t>B</a:t>
              </a:r>
              <a:endParaRPr lang="en-US" sz="4000" b="1"/>
            </a:p>
          </p:txBody>
        </p:sp>
        <p:sp>
          <p:nvSpPr>
            <p:cNvPr id="29709" name="Oval 31"/>
            <p:cNvSpPr>
              <a:spLocks noChangeArrowheads="1"/>
            </p:cNvSpPr>
            <p:nvPr/>
          </p:nvSpPr>
          <p:spPr bwMode="auto">
            <a:xfrm>
              <a:off x="7327" y="2713"/>
              <a:ext cx="450" cy="464"/>
            </a:xfrm>
            <a:prstGeom prst="ellipse">
              <a:avLst/>
            </a:prstGeom>
            <a:solidFill>
              <a:srgbClr val="00FFFF"/>
            </a:solidFill>
            <a:ln w="9525">
              <a:solidFill>
                <a:srgbClr val="000000"/>
              </a:solidFill>
              <a:round/>
              <a:headEnd/>
              <a:tailEnd/>
            </a:ln>
          </p:spPr>
          <p:txBody>
            <a:bodyPr/>
            <a:lstStyle/>
            <a:p>
              <a:pPr algn="l">
                <a:buNone/>
              </a:pPr>
              <a:r>
                <a:rPr lang="en-US" sz="1600" b="1"/>
                <a:t>E</a:t>
              </a:r>
              <a:endParaRPr lang="en-US" sz="4000" b="1"/>
            </a:p>
          </p:txBody>
        </p:sp>
        <p:sp>
          <p:nvSpPr>
            <p:cNvPr id="29710" name="Oval 32"/>
            <p:cNvSpPr>
              <a:spLocks noChangeArrowheads="1"/>
            </p:cNvSpPr>
            <p:nvPr/>
          </p:nvSpPr>
          <p:spPr bwMode="auto">
            <a:xfrm>
              <a:off x="6427" y="3793"/>
              <a:ext cx="450" cy="463"/>
            </a:xfrm>
            <a:prstGeom prst="ellipse">
              <a:avLst/>
            </a:prstGeom>
            <a:solidFill>
              <a:srgbClr val="00FFFF"/>
            </a:solidFill>
            <a:ln w="9525">
              <a:solidFill>
                <a:srgbClr val="000000"/>
              </a:solidFill>
              <a:round/>
              <a:headEnd/>
              <a:tailEnd/>
            </a:ln>
          </p:spPr>
          <p:txBody>
            <a:bodyPr/>
            <a:lstStyle/>
            <a:p>
              <a:pPr algn="l">
                <a:buNone/>
              </a:pPr>
              <a:r>
                <a:rPr lang="en-US" sz="1600" b="1"/>
                <a:t>D</a:t>
              </a:r>
              <a:endParaRPr lang="en-US" sz="4000" b="1"/>
            </a:p>
          </p:txBody>
        </p:sp>
        <p:sp>
          <p:nvSpPr>
            <p:cNvPr id="29711" name="Oval 33"/>
            <p:cNvSpPr>
              <a:spLocks noChangeArrowheads="1"/>
            </p:cNvSpPr>
            <p:nvPr/>
          </p:nvSpPr>
          <p:spPr bwMode="auto">
            <a:xfrm>
              <a:off x="4927" y="3793"/>
              <a:ext cx="450" cy="463"/>
            </a:xfrm>
            <a:prstGeom prst="ellipse">
              <a:avLst/>
            </a:prstGeom>
            <a:solidFill>
              <a:srgbClr val="00FFFF"/>
            </a:solidFill>
            <a:ln w="9525">
              <a:solidFill>
                <a:srgbClr val="000000"/>
              </a:solidFill>
              <a:round/>
              <a:headEnd/>
              <a:tailEnd/>
            </a:ln>
          </p:spPr>
          <p:txBody>
            <a:bodyPr/>
            <a:lstStyle/>
            <a:p>
              <a:pPr algn="l">
                <a:buNone/>
              </a:pPr>
              <a:r>
                <a:rPr lang="en-US" sz="1600" b="1"/>
                <a:t>C</a:t>
              </a:r>
              <a:endParaRPr lang="en-US" sz="4000" b="1"/>
            </a:p>
          </p:txBody>
        </p:sp>
        <p:sp>
          <p:nvSpPr>
            <p:cNvPr id="29712" name="Line 34"/>
            <p:cNvSpPr>
              <a:spLocks noChangeShapeType="1"/>
            </p:cNvSpPr>
            <p:nvPr/>
          </p:nvSpPr>
          <p:spPr bwMode="auto">
            <a:xfrm flipH="1">
              <a:off x="4327" y="2096"/>
              <a:ext cx="600" cy="617"/>
            </a:xfrm>
            <a:prstGeom prst="line">
              <a:avLst/>
            </a:prstGeom>
            <a:noFill/>
            <a:ln w="28575">
              <a:solidFill>
                <a:srgbClr val="000000"/>
              </a:solidFill>
              <a:round/>
              <a:headEnd/>
              <a:tailEnd/>
            </a:ln>
          </p:spPr>
          <p:txBody>
            <a:bodyPr/>
            <a:lstStyle/>
            <a:p>
              <a:pPr>
                <a:buNone/>
              </a:pPr>
              <a:endParaRPr lang="en-US" sz="4000" b="1"/>
            </a:p>
          </p:txBody>
        </p:sp>
        <p:sp>
          <p:nvSpPr>
            <p:cNvPr id="29713" name="Line 35"/>
            <p:cNvSpPr>
              <a:spLocks noChangeShapeType="1"/>
            </p:cNvSpPr>
            <p:nvPr/>
          </p:nvSpPr>
          <p:spPr bwMode="auto">
            <a:xfrm>
              <a:off x="4327" y="3176"/>
              <a:ext cx="750" cy="617"/>
            </a:xfrm>
            <a:prstGeom prst="line">
              <a:avLst/>
            </a:prstGeom>
            <a:noFill/>
            <a:ln w="28575">
              <a:solidFill>
                <a:srgbClr val="000000"/>
              </a:solidFill>
              <a:round/>
              <a:headEnd/>
              <a:tailEnd/>
            </a:ln>
          </p:spPr>
          <p:txBody>
            <a:bodyPr/>
            <a:lstStyle/>
            <a:p>
              <a:pPr>
                <a:buNone/>
              </a:pPr>
              <a:endParaRPr lang="en-US" sz="4000" b="1"/>
            </a:p>
          </p:txBody>
        </p:sp>
        <p:sp>
          <p:nvSpPr>
            <p:cNvPr id="29714" name="Line 36"/>
            <p:cNvSpPr>
              <a:spLocks noChangeShapeType="1"/>
            </p:cNvSpPr>
            <p:nvPr/>
          </p:nvSpPr>
          <p:spPr bwMode="auto">
            <a:xfrm>
              <a:off x="5227" y="1941"/>
              <a:ext cx="1200" cy="1"/>
            </a:xfrm>
            <a:prstGeom prst="line">
              <a:avLst/>
            </a:prstGeom>
            <a:noFill/>
            <a:ln w="28575">
              <a:solidFill>
                <a:srgbClr val="000000"/>
              </a:solidFill>
              <a:round/>
              <a:headEnd/>
              <a:tailEnd/>
            </a:ln>
          </p:spPr>
          <p:txBody>
            <a:bodyPr/>
            <a:lstStyle/>
            <a:p>
              <a:pPr>
                <a:buNone/>
              </a:pPr>
              <a:endParaRPr lang="en-US" sz="4000" b="1"/>
            </a:p>
          </p:txBody>
        </p:sp>
        <p:sp>
          <p:nvSpPr>
            <p:cNvPr id="29715" name="Line 37"/>
            <p:cNvSpPr>
              <a:spLocks noChangeShapeType="1"/>
            </p:cNvSpPr>
            <p:nvPr/>
          </p:nvSpPr>
          <p:spPr bwMode="auto">
            <a:xfrm>
              <a:off x="5377" y="3947"/>
              <a:ext cx="1050" cy="0"/>
            </a:xfrm>
            <a:prstGeom prst="line">
              <a:avLst/>
            </a:prstGeom>
            <a:noFill/>
            <a:ln w="28575">
              <a:noFill/>
              <a:round/>
              <a:headEnd/>
              <a:tailEnd/>
            </a:ln>
          </p:spPr>
          <p:txBody>
            <a:bodyPr/>
            <a:lstStyle/>
            <a:p>
              <a:pPr>
                <a:buNone/>
              </a:pPr>
              <a:endParaRPr lang="en-US" sz="4000" b="1"/>
            </a:p>
          </p:txBody>
        </p:sp>
        <p:sp>
          <p:nvSpPr>
            <p:cNvPr id="29716" name="Line 38"/>
            <p:cNvSpPr>
              <a:spLocks noChangeShapeType="1"/>
            </p:cNvSpPr>
            <p:nvPr/>
          </p:nvSpPr>
          <p:spPr bwMode="auto">
            <a:xfrm flipH="1">
              <a:off x="6727" y="3176"/>
              <a:ext cx="750" cy="617"/>
            </a:xfrm>
            <a:prstGeom prst="line">
              <a:avLst/>
            </a:prstGeom>
            <a:noFill/>
            <a:ln w="28575">
              <a:solidFill>
                <a:srgbClr val="000000"/>
              </a:solidFill>
              <a:round/>
              <a:headEnd/>
              <a:tailEnd/>
            </a:ln>
          </p:spPr>
          <p:txBody>
            <a:bodyPr/>
            <a:lstStyle/>
            <a:p>
              <a:pPr>
                <a:buNone/>
              </a:pPr>
              <a:endParaRPr lang="en-US" sz="4000" b="1"/>
            </a:p>
          </p:txBody>
        </p:sp>
        <p:sp>
          <p:nvSpPr>
            <p:cNvPr id="29717" name="Line 39"/>
            <p:cNvSpPr>
              <a:spLocks noChangeShapeType="1"/>
            </p:cNvSpPr>
            <p:nvPr/>
          </p:nvSpPr>
          <p:spPr bwMode="auto">
            <a:xfrm>
              <a:off x="6877" y="1941"/>
              <a:ext cx="600" cy="772"/>
            </a:xfrm>
            <a:prstGeom prst="line">
              <a:avLst/>
            </a:prstGeom>
            <a:noFill/>
            <a:ln w="28575">
              <a:solidFill>
                <a:srgbClr val="000000"/>
              </a:solidFill>
              <a:round/>
              <a:headEnd/>
              <a:tailEnd/>
            </a:ln>
          </p:spPr>
          <p:txBody>
            <a:bodyPr/>
            <a:lstStyle/>
            <a:p>
              <a:pPr>
                <a:buNone/>
              </a:pPr>
              <a:endParaRPr lang="en-US" sz="4000" b="1"/>
            </a:p>
          </p:txBody>
        </p:sp>
        <p:sp>
          <p:nvSpPr>
            <p:cNvPr id="29718" name="Line 40"/>
            <p:cNvSpPr>
              <a:spLocks noChangeShapeType="1"/>
            </p:cNvSpPr>
            <p:nvPr/>
          </p:nvSpPr>
          <p:spPr bwMode="auto">
            <a:xfrm flipH="1">
              <a:off x="5977" y="2096"/>
              <a:ext cx="600" cy="617"/>
            </a:xfrm>
            <a:prstGeom prst="line">
              <a:avLst/>
            </a:prstGeom>
            <a:noFill/>
            <a:ln w="28575">
              <a:solidFill>
                <a:srgbClr val="000000"/>
              </a:solidFill>
              <a:round/>
              <a:headEnd/>
              <a:tailEnd/>
            </a:ln>
          </p:spPr>
          <p:txBody>
            <a:bodyPr/>
            <a:lstStyle/>
            <a:p>
              <a:pPr>
                <a:buNone/>
              </a:pPr>
              <a:endParaRPr lang="en-US" sz="4000" b="1"/>
            </a:p>
          </p:txBody>
        </p:sp>
        <p:sp>
          <p:nvSpPr>
            <p:cNvPr id="29719" name="Line 41"/>
            <p:cNvSpPr>
              <a:spLocks noChangeShapeType="1"/>
            </p:cNvSpPr>
            <p:nvPr/>
          </p:nvSpPr>
          <p:spPr bwMode="auto">
            <a:xfrm flipH="1">
              <a:off x="5227" y="3021"/>
              <a:ext cx="450" cy="772"/>
            </a:xfrm>
            <a:prstGeom prst="line">
              <a:avLst/>
            </a:prstGeom>
            <a:noFill/>
            <a:ln w="28575">
              <a:solidFill>
                <a:srgbClr val="000000"/>
              </a:solidFill>
              <a:round/>
              <a:headEnd/>
              <a:tailEnd/>
            </a:ln>
          </p:spPr>
          <p:txBody>
            <a:bodyPr/>
            <a:lstStyle/>
            <a:p>
              <a:pPr>
                <a:buNone/>
              </a:pPr>
              <a:endParaRPr lang="en-US" sz="4000" b="1"/>
            </a:p>
          </p:txBody>
        </p:sp>
        <p:sp>
          <p:nvSpPr>
            <p:cNvPr id="29720" name="Line 42"/>
            <p:cNvSpPr>
              <a:spLocks noChangeShapeType="1"/>
            </p:cNvSpPr>
            <p:nvPr/>
          </p:nvSpPr>
          <p:spPr bwMode="auto">
            <a:xfrm>
              <a:off x="5077" y="2096"/>
              <a:ext cx="750" cy="617"/>
            </a:xfrm>
            <a:prstGeom prst="line">
              <a:avLst/>
            </a:prstGeom>
            <a:noFill/>
            <a:ln w="28575">
              <a:noFill/>
              <a:round/>
              <a:headEnd/>
              <a:tailEnd/>
            </a:ln>
          </p:spPr>
          <p:txBody>
            <a:bodyPr/>
            <a:lstStyle/>
            <a:p>
              <a:pPr>
                <a:buNone/>
              </a:pPr>
              <a:endParaRPr lang="en-US" sz="4000" b="1"/>
            </a:p>
          </p:txBody>
        </p:sp>
        <p:sp>
          <p:nvSpPr>
            <p:cNvPr id="29721" name="Line 43"/>
            <p:cNvSpPr>
              <a:spLocks noChangeShapeType="1"/>
            </p:cNvSpPr>
            <p:nvPr/>
          </p:nvSpPr>
          <p:spPr bwMode="auto">
            <a:xfrm>
              <a:off x="6127" y="2867"/>
              <a:ext cx="1200" cy="0"/>
            </a:xfrm>
            <a:prstGeom prst="line">
              <a:avLst/>
            </a:prstGeom>
            <a:noFill/>
            <a:ln w="28575">
              <a:noFill/>
              <a:round/>
              <a:headEnd/>
              <a:tailEnd/>
            </a:ln>
          </p:spPr>
          <p:txBody>
            <a:bodyPr/>
            <a:lstStyle/>
            <a:p>
              <a:pPr>
                <a:buNone/>
              </a:pPr>
              <a:endParaRPr lang="en-US" sz="4000" b="1"/>
            </a:p>
          </p:txBody>
        </p:sp>
        <p:sp>
          <p:nvSpPr>
            <p:cNvPr id="29722" name="Line 44"/>
            <p:cNvSpPr>
              <a:spLocks noChangeShapeType="1"/>
            </p:cNvSpPr>
            <p:nvPr/>
          </p:nvSpPr>
          <p:spPr bwMode="auto">
            <a:xfrm>
              <a:off x="4477" y="2867"/>
              <a:ext cx="1200" cy="0"/>
            </a:xfrm>
            <a:prstGeom prst="line">
              <a:avLst/>
            </a:prstGeom>
            <a:noFill/>
            <a:ln w="28575">
              <a:noFill/>
              <a:round/>
              <a:headEnd/>
              <a:tailEnd/>
            </a:ln>
          </p:spPr>
          <p:txBody>
            <a:bodyPr/>
            <a:lstStyle/>
            <a:p>
              <a:pPr>
                <a:buNone/>
              </a:pPr>
              <a:endParaRPr lang="en-US" sz="4000" b="1"/>
            </a:p>
          </p:txBody>
        </p:sp>
        <p:sp>
          <p:nvSpPr>
            <p:cNvPr id="29723" name="Line 45"/>
            <p:cNvSpPr>
              <a:spLocks noChangeShapeType="1"/>
            </p:cNvSpPr>
            <p:nvPr/>
          </p:nvSpPr>
          <p:spPr bwMode="auto">
            <a:xfrm>
              <a:off x="5977" y="3176"/>
              <a:ext cx="600" cy="617"/>
            </a:xfrm>
            <a:prstGeom prst="line">
              <a:avLst/>
            </a:prstGeom>
            <a:noFill/>
            <a:ln w="28575">
              <a:solidFill>
                <a:srgbClr val="000000"/>
              </a:solidFill>
              <a:round/>
              <a:headEnd/>
              <a:tailEnd/>
            </a:ln>
          </p:spPr>
          <p:txBody>
            <a:bodyPr/>
            <a:lstStyle/>
            <a:p>
              <a:pPr>
                <a:buNone/>
              </a:pPr>
              <a:endParaRPr lang="en-US" sz="4000" b="1"/>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a:xfrm>
            <a:off x="2781300" y="609600"/>
            <a:ext cx="7772400" cy="838200"/>
          </a:xfrm>
        </p:spPr>
        <p:txBody>
          <a:bodyPr>
            <a:normAutofit fontScale="90000"/>
          </a:bodyPr>
          <a:lstStyle/>
          <a:p>
            <a:pPr eaLnBrk="1" hangingPunct="1">
              <a:defRPr/>
            </a:pPr>
            <a:r>
              <a:rPr lang="en-US" sz="4000" b="1">
                <a:effectLst>
                  <a:outerShdw blurRad="38100" dist="38100" dir="2700000" algn="tl">
                    <a:srgbClr val="FFFFFF"/>
                  </a:outerShdw>
                </a:effectLst>
              </a:rPr>
              <a:t>Connected Components Demo</a:t>
            </a:r>
            <a:endParaRPr lang="en-GB" sz="4000" b="1">
              <a:effectLst>
                <a:outerShdw blurRad="38100" dist="38100" dir="2700000" algn="tl">
                  <a:srgbClr val="FFFFFF"/>
                </a:outerShdw>
              </a:effectLst>
            </a:endParaRPr>
          </a:p>
        </p:txBody>
      </p:sp>
      <p:sp>
        <p:nvSpPr>
          <p:cNvPr id="31749" name="Rectangle 3"/>
          <p:cNvSpPr>
            <a:spLocks noGrp="1" noChangeArrowheads="1"/>
          </p:cNvSpPr>
          <p:nvPr>
            <p:ph idx="1"/>
          </p:nvPr>
        </p:nvSpPr>
        <p:spPr>
          <a:xfrm>
            <a:off x="2781300" y="1600200"/>
            <a:ext cx="8363622" cy="4495800"/>
          </a:xfrm>
          <a:noFill/>
        </p:spPr>
        <p:txBody>
          <a:bodyPr/>
          <a:lstStyle/>
          <a:p>
            <a:pPr eaLnBrk="1" hangingPunct="1">
              <a:buFont typeface="Wingdings" pitchFamily="2" charset="2"/>
              <a:buNone/>
            </a:pPr>
            <a:r>
              <a:rPr lang="en-US" sz="2000" b="1" dirty="0">
                <a:solidFill>
                  <a:srgbClr val="0000FF"/>
                </a:solidFill>
                <a:hlinkClick r:id="rId3">
                  <a:extLst>
                    <a:ext uri="{A12FA001-AC4F-418D-AE19-62706E023703}">
                      <ahyp:hlinkClr xmlns:ahyp="http://schemas.microsoft.com/office/drawing/2018/hyperlinkcolor" val="tx"/>
                    </a:ext>
                  </a:extLst>
                </a:hlinkClick>
              </a:rPr>
              <a:t>Randomly Connected Graph Demo</a:t>
            </a:r>
            <a:endParaRPr lang="en-US" sz="2000" b="1" dirty="0">
              <a:solidFill>
                <a:srgbClr val="0000FF"/>
              </a:solidFill>
            </a:endParaRPr>
          </a:p>
          <a:p>
            <a:pPr eaLnBrk="1" hangingPunct="1">
              <a:buFont typeface="Wingdings" pitchFamily="2" charset="2"/>
              <a:buNone/>
            </a:pPr>
            <a:endParaRPr lang="en-GB" dirty="0">
              <a:solidFill>
                <a:schemeClr val="hlink"/>
              </a:solidFill>
            </a:endParaRPr>
          </a:p>
          <a:p>
            <a:pPr eaLnBrk="1" hangingPunct="1">
              <a:buFont typeface="Wingdings" pitchFamily="2" charset="2"/>
              <a:buNone/>
            </a:pPr>
            <a:endParaRPr lang="en-GB" dirty="0">
              <a:solidFill>
                <a:schemeClr val="hlink"/>
              </a:solidFill>
            </a:endParaRPr>
          </a:p>
        </p:txBody>
      </p:sp>
      <p:sp>
        <p:nvSpPr>
          <p:cNvPr id="31746" name="Footer Placeholder 4"/>
          <p:cNvSpPr>
            <a:spLocks noGrp="1"/>
          </p:cNvSpPr>
          <p:nvPr>
            <p:ph type="ftr" sz="quarter" idx="11"/>
          </p:nvPr>
        </p:nvSpPr>
        <p:spPr>
          <a:noFill/>
        </p:spPr>
        <p:txBody>
          <a:bodyPr/>
          <a:lstStyle/>
          <a:p>
            <a:r>
              <a:rPr lang="en-GB"/>
              <a:t>Prof. Amr Goneid, AUC</a:t>
            </a:r>
          </a:p>
        </p:txBody>
      </p:sp>
      <p:sp>
        <p:nvSpPr>
          <p:cNvPr id="31747" name="Slide Number Placeholder 5"/>
          <p:cNvSpPr>
            <a:spLocks noGrp="1"/>
          </p:cNvSpPr>
          <p:nvPr>
            <p:ph type="sldNum" sz="quarter" idx="12"/>
          </p:nvPr>
        </p:nvSpPr>
        <p:spPr>
          <a:noFill/>
        </p:spPr>
        <p:txBody>
          <a:bodyPr/>
          <a:lstStyle/>
          <a:p>
            <a:fld id="{371AD821-DB57-445A-987A-EEC3A94EABA5}" type="slidenum">
              <a:rPr lang="en-GB" smtClean="0"/>
              <a:pPr/>
              <a:t>19</a:t>
            </a:fld>
            <a:endParaRPr lang="en-GB"/>
          </a:p>
        </p:txBody>
      </p:sp>
      <p:pic>
        <p:nvPicPr>
          <p:cNvPr id="3" name="Picture 2">
            <a:extLst>
              <a:ext uri="{FF2B5EF4-FFF2-40B4-BE49-F238E27FC236}">
                <a16:creationId xmlns:a16="http://schemas.microsoft.com/office/drawing/2014/main" id="{2E4137FF-2118-426F-BD1B-636871750F16}"/>
              </a:ext>
            </a:extLst>
          </p:cNvPr>
          <p:cNvPicPr>
            <a:picLocks noChangeAspect="1"/>
          </p:cNvPicPr>
          <p:nvPr/>
        </p:nvPicPr>
        <p:blipFill>
          <a:blip r:embed="rId4"/>
          <a:stretch>
            <a:fillRect/>
          </a:stretch>
        </p:blipFill>
        <p:spPr>
          <a:xfrm>
            <a:off x="7806577" y="2181225"/>
            <a:ext cx="3913349" cy="3832348"/>
          </a:xfrm>
          <a:prstGeom prst="rect">
            <a:avLst/>
          </a:prstGeom>
          <a:ln>
            <a:solidFill>
              <a:schemeClr val="tx1"/>
            </a:solidFill>
          </a:ln>
          <a:effectLst>
            <a:glow rad="101600">
              <a:srgbClr val="0070C0">
                <a:alpha val="60000"/>
              </a:srgbClr>
            </a:glow>
          </a:effectLst>
        </p:spPr>
      </p:pic>
      <p:sp>
        <p:nvSpPr>
          <p:cNvPr id="5" name="TextBox 4">
            <a:extLst>
              <a:ext uri="{FF2B5EF4-FFF2-40B4-BE49-F238E27FC236}">
                <a16:creationId xmlns:a16="http://schemas.microsoft.com/office/drawing/2014/main" id="{ECBFBE8A-2E85-4128-B153-15666E9378AF}"/>
              </a:ext>
            </a:extLst>
          </p:cNvPr>
          <p:cNvSpPr txBox="1"/>
          <p:nvPr/>
        </p:nvSpPr>
        <p:spPr>
          <a:xfrm>
            <a:off x="2872292" y="2181225"/>
            <a:ext cx="4615030" cy="840230"/>
          </a:xfrm>
          <a:prstGeom prst="rect">
            <a:avLst/>
          </a:prstGeom>
          <a:noFill/>
          <a:ln>
            <a:solidFill>
              <a:schemeClr val="tx1"/>
            </a:solidFill>
          </a:ln>
          <a:effectLst>
            <a:glow rad="101600">
              <a:srgbClr val="0070C0">
                <a:alpha val="60000"/>
              </a:srgbClr>
            </a:glow>
          </a:effectLst>
        </p:spPr>
        <p:txBody>
          <a:bodyPr wrap="square" rtlCol="0">
            <a:spAutoFit/>
          </a:bodyPr>
          <a:lstStyle/>
          <a:p>
            <a:pPr algn="just">
              <a:lnSpc>
                <a:spcPct val="90000"/>
              </a:lnSpc>
            </a:pPr>
            <a:r>
              <a:rPr lang="en-US" b="1" dirty="0"/>
              <a:t>What happens when you start with an empty graph and add random edges between vertices?</a:t>
            </a:r>
          </a:p>
        </p:txBody>
      </p:sp>
      <p:sp>
        <p:nvSpPr>
          <p:cNvPr id="10" name="TextBox 9">
            <a:extLst>
              <a:ext uri="{FF2B5EF4-FFF2-40B4-BE49-F238E27FC236}">
                <a16:creationId xmlns:a16="http://schemas.microsoft.com/office/drawing/2014/main" id="{E52357B3-BA38-48A5-91E7-491B41CCEE75}"/>
              </a:ext>
            </a:extLst>
          </p:cNvPr>
          <p:cNvSpPr txBox="1"/>
          <p:nvPr/>
        </p:nvSpPr>
        <p:spPr>
          <a:xfrm>
            <a:off x="2872292" y="3334300"/>
            <a:ext cx="4615030" cy="1089529"/>
          </a:xfrm>
          <a:prstGeom prst="rect">
            <a:avLst/>
          </a:prstGeom>
          <a:noFill/>
          <a:ln>
            <a:solidFill>
              <a:schemeClr val="tx1"/>
            </a:solidFill>
          </a:ln>
          <a:effectLst>
            <a:glow rad="101600">
              <a:srgbClr val="0070C0">
                <a:alpha val="60000"/>
              </a:srgbClr>
            </a:glow>
          </a:effectLst>
        </p:spPr>
        <p:txBody>
          <a:bodyPr wrap="square" rtlCol="0">
            <a:spAutoFit/>
          </a:bodyPr>
          <a:lstStyle/>
          <a:p>
            <a:pPr algn="just">
              <a:lnSpc>
                <a:spcPct val="90000"/>
              </a:lnSpc>
            </a:pPr>
            <a:r>
              <a:rPr lang="en-US" b="1" dirty="0"/>
              <a:t>As you add more and more edges, the number of connected components in the graph can be expected to drop, until finally the graph is connected. </a:t>
            </a:r>
          </a:p>
        </p:txBody>
      </p:sp>
      <p:sp>
        <p:nvSpPr>
          <p:cNvPr id="11" name="TextBox 10">
            <a:extLst>
              <a:ext uri="{FF2B5EF4-FFF2-40B4-BE49-F238E27FC236}">
                <a16:creationId xmlns:a16="http://schemas.microsoft.com/office/drawing/2014/main" id="{965A19B7-2F18-4DFF-B311-567A29336A5A}"/>
              </a:ext>
            </a:extLst>
          </p:cNvPr>
          <p:cNvSpPr txBox="1"/>
          <p:nvPr/>
        </p:nvSpPr>
        <p:spPr>
          <a:xfrm>
            <a:off x="2872292" y="4674745"/>
            <a:ext cx="4615030" cy="1338828"/>
          </a:xfrm>
          <a:prstGeom prst="rect">
            <a:avLst/>
          </a:prstGeom>
          <a:noFill/>
          <a:ln>
            <a:solidFill>
              <a:schemeClr val="tx1"/>
            </a:solidFill>
          </a:ln>
          <a:effectLst>
            <a:glow rad="101600">
              <a:srgbClr val="0070C0">
                <a:alpha val="60000"/>
              </a:srgbClr>
            </a:glow>
          </a:effectLst>
        </p:spPr>
        <p:txBody>
          <a:bodyPr wrap="square" rtlCol="0">
            <a:spAutoFit/>
          </a:bodyPr>
          <a:lstStyle/>
          <a:p>
            <a:pPr algn="just">
              <a:lnSpc>
                <a:spcPct val="90000"/>
              </a:lnSpc>
            </a:pPr>
            <a:r>
              <a:rPr lang="en-US" b="1" dirty="0"/>
              <a:t>An important result from the theory of random graphs states that such graphs very quickly develop a single ``giant'' component which eventually absorbs all the vertices. </a:t>
            </a:r>
            <a:endParaRPr lang="en-GB"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pPr eaLnBrk="1" hangingPunct="1">
              <a:defRPr/>
            </a:pPr>
            <a:r>
              <a:rPr lang="en-US" b="1">
                <a:effectLst>
                  <a:outerShdw blurRad="38100" dist="38100" dir="2700000" algn="tl">
                    <a:srgbClr val="FFFFFF"/>
                  </a:outerShdw>
                </a:effectLst>
              </a:rPr>
              <a:t>Graphs</a:t>
            </a:r>
          </a:p>
        </p:txBody>
      </p:sp>
      <p:sp>
        <p:nvSpPr>
          <p:cNvPr id="15365" name="Rectangle 3"/>
          <p:cNvSpPr>
            <a:spLocks noGrp="1" noChangeArrowheads="1"/>
          </p:cNvSpPr>
          <p:nvPr>
            <p:ph idx="1"/>
          </p:nvPr>
        </p:nvSpPr>
        <p:spPr>
          <a:xfrm>
            <a:off x="2781300" y="1524000"/>
            <a:ext cx="7772400" cy="4800600"/>
          </a:xfrm>
          <a:solidFill>
            <a:srgbClr val="FFFFCC"/>
          </a:solidFill>
        </p:spPr>
        <p:txBody>
          <a:bodyPr/>
          <a:lstStyle/>
          <a:p>
            <a:pPr eaLnBrk="1" hangingPunct="1">
              <a:lnSpc>
                <a:spcPct val="90000"/>
              </a:lnSpc>
              <a:buFont typeface="Wingdings" pitchFamily="2" charset="2"/>
              <a:buNone/>
            </a:pPr>
            <a:r>
              <a:rPr lang="en-GB" sz="2400"/>
              <a:t> </a:t>
            </a:r>
          </a:p>
        </p:txBody>
      </p:sp>
      <p:sp>
        <p:nvSpPr>
          <p:cNvPr id="15362" name="Footer Placeholder 4"/>
          <p:cNvSpPr>
            <a:spLocks noGrp="1"/>
          </p:cNvSpPr>
          <p:nvPr>
            <p:ph type="ftr" sz="quarter" idx="11"/>
          </p:nvPr>
        </p:nvSpPr>
        <p:spPr>
          <a:noFill/>
        </p:spPr>
        <p:txBody>
          <a:bodyPr/>
          <a:lstStyle/>
          <a:p>
            <a:r>
              <a:rPr lang="en-GB"/>
              <a:t>Prof. Amr Goneid, AUC</a:t>
            </a:r>
          </a:p>
        </p:txBody>
      </p:sp>
      <p:sp>
        <p:nvSpPr>
          <p:cNvPr id="15363" name="Slide Number Placeholder 5"/>
          <p:cNvSpPr>
            <a:spLocks noGrp="1"/>
          </p:cNvSpPr>
          <p:nvPr>
            <p:ph type="sldNum" sz="quarter" idx="12"/>
          </p:nvPr>
        </p:nvSpPr>
        <p:spPr>
          <a:noFill/>
        </p:spPr>
        <p:txBody>
          <a:bodyPr/>
          <a:lstStyle/>
          <a:p>
            <a:fld id="{BB05E308-B335-4385-A1BB-1351E0B9A6D9}" type="slidenum">
              <a:rPr lang="en-GB" smtClean="0"/>
              <a:pPr/>
              <a:t>2</a:t>
            </a:fld>
            <a:endParaRPr lang="en-GB"/>
          </a:p>
        </p:txBody>
      </p:sp>
      <p:pic>
        <p:nvPicPr>
          <p:cNvPr id="15366" name="Picture 5" descr="graphs.jpg"/>
          <p:cNvPicPr>
            <a:picLocks noChangeAspect="1"/>
          </p:cNvPicPr>
          <p:nvPr/>
        </p:nvPicPr>
        <p:blipFill>
          <a:blip r:embed="rId3" cstate="print"/>
          <a:srcRect/>
          <a:stretch>
            <a:fillRect/>
          </a:stretch>
        </p:blipFill>
        <p:spPr bwMode="auto">
          <a:xfrm>
            <a:off x="3200400" y="1770063"/>
            <a:ext cx="3124200" cy="2017713"/>
          </a:xfrm>
          <a:prstGeom prst="rect">
            <a:avLst/>
          </a:prstGeom>
          <a:noFill/>
          <a:ln w="9525">
            <a:solidFill>
              <a:schemeClr val="tx1"/>
            </a:solidFill>
            <a:miter lim="800000"/>
            <a:headEnd/>
            <a:tailEnd/>
          </a:ln>
        </p:spPr>
      </p:pic>
      <p:pic>
        <p:nvPicPr>
          <p:cNvPr id="15367" name="Picture 6" descr="Graphs3.jpg"/>
          <p:cNvPicPr>
            <a:picLocks noChangeAspect="1"/>
          </p:cNvPicPr>
          <p:nvPr/>
        </p:nvPicPr>
        <p:blipFill>
          <a:blip r:embed="rId4" cstate="print"/>
          <a:srcRect/>
          <a:stretch>
            <a:fillRect/>
          </a:stretch>
        </p:blipFill>
        <p:spPr bwMode="auto">
          <a:xfrm>
            <a:off x="6381750" y="1797856"/>
            <a:ext cx="3524250" cy="4221944"/>
          </a:xfrm>
          <a:prstGeom prst="rect">
            <a:avLst/>
          </a:prstGeom>
          <a:noFill/>
          <a:ln w="9525">
            <a:solidFill>
              <a:schemeClr val="tx1"/>
            </a:solidFill>
            <a:miter lim="800000"/>
            <a:headEnd/>
            <a:tailEnd/>
          </a:ln>
        </p:spPr>
      </p:pic>
      <p:pic>
        <p:nvPicPr>
          <p:cNvPr id="15368" name="Picture 7" descr="graphs1.jpg"/>
          <p:cNvPicPr>
            <a:picLocks noChangeAspect="1"/>
          </p:cNvPicPr>
          <p:nvPr/>
        </p:nvPicPr>
        <p:blipFill>
          <a:blip r:embed="rId5" cstate="print"/>
          <a:srcRect/>
          <a:stretch>
            <a:fillRect/>
          </a:stretch>
        </p:blipFill>
        <p:spPr bwMode="auto">
          <a:xfrm>
            <a:off x="3194957" y="3886200"/>
            <a:ext cx="3129643" cy="2133600"/>
          </a:xfrm>
          <a:prstGeom prst="rect">
            <a:avLst/>
          </a:prstGeom>
          <a:noFill/>
          <a:ln w="9525">
            <a:solidFill>
              <a:schemeClr val="tx1"/>
            </a:solid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eaLnBrk="1" hangingPunct="1">
              <a:defRPr/>
            </a:pPr>
            <a:r>
              <a:rPr lang="en-US" b="1">
                <a:effectLst>
                  <a:outerShdw blurRad="38100" dist="38100" dir="2700000" algn="tl">
                    <a:srgbClr val="FFFFFF"/>
                  </a:outerShdw>
                </a:effectLst>
              </a:rPr>
              <a:t>Connectivity</a:t>
            </a:r>
          </a:p>
        </p:txBody>
      </p:sp>
      <p:sp>
        <p:nvSpPr>
          <p:cNvPr id="32773" name="Rectangle 3"/>
          <p:cNvSpPr>
            <a:spLocks noGrp="1" noChangeArrowheads="1"/>
          </p:cNvSpPr>
          <p:nvPr>
            <p:ph idx="1"/>
          </p:nvPr>
        </p:nvSpPr>
        <p:spPr>
          <a:xfrm>
            <a:off x="2781300" y="1905000"/>
            <a:ext cx="7772400" cy="4230808"/>
          </a:xfrm>
          <a:noFill/>
        </p:spPr>
        <p:txBody>
          <a:bodyPr>
            <a:normAutofit fontScale="92500"/>
          </a:bodyPr>
          <a:lstStyle/>
          <a:p>
            <a:pPr eaLnBrk="1" hangingPunct="1">
              <a:buFont typeface="Wingdings" pitchFamily="2" charset="2"/>
              <a:buNone/>
            </a:pPr>
            <a:endParaRPr lang="en-GB" sz="2400" dirty="0"/>
          </a:p>
          <a:p>
            <a:pPr eaLnBrk="1" hangingPunct="1">
              <a:buFont typeface="Wingdings" pitchFamily="2" charset="2"/>
              <a:buNone/>
            </a:pPr>
            <a:endParaRPr lang="en-GB" sz="2400" dirty="0"/>
          </a:p>
          <a:p>
            <a:pPr eaLnBrk="1" hangingPunct="1">
              <a:buFont typeface="Wingdings" pitchFamily="2" charset="2"/>
              <a:buNone/>
            </a:pPr>
            <a:endParaRPr lang="en-GB" sz="2400" dirty="0"/>
          </a:p>
          <a:p>
            <a:pPr eaLnBrk="1" hangingPunct="1">
              <a:buFont typeface="Wingdings" pitchFamily="2" charset="2"/>
              <a:buNone/>
            </a:pPr>
            <a:endParaRPr lang="en-GB" sz="2400" dirty="0"/>
          </a:p>
          <a:p>
            <a:pPr eaLnBrk="1" hangingPunct="1">
              <a:buFont typeface="Wingdings" pitchFamily="2" charset="2"/>
              <a:buNone/>
            </a:pPr>
            <a:endParaRPr lang="en-GB" sz="2400" dirty="0"/>
          </a:p>
          <a:p>
            <a:pPr eaLnBrk="1" hangingPunct="1">
              <a:buFont typeface="Wingdings" pitchFamily="2" charset="2"/>
              <a:buNone/>
            </a:pPr>
            <a:endParaRPr lang="en-GB" sz="2400" b="1" u="sng" dirty="0"/>
          </a:p>
          <a:p>
            <a:pPr eaLnBrk="1" hangingPunct="1">
              <a:buFont typeface="Wingdings" pitchFamily="2" charset="2"/>
              <a:buNone/>
            </a:pPr>
            <a:r>
              <a:rPr lang="en-GB" sz="2400" b="1" u="sng" dirty="0">
                <a:solidFill>
                  <a:srgbClr val="C00000"/>
                </a:solidFill>
              </a:rPr>
              <a:t>Articulation Vertex: </a:t>
            </a:r>
            <a:r>
              <a:rPr lang="en-GB" sz="2400" b="1" dirty="0"/>
              <a:t>if removed with all of its edges will</a:t>
            </a:r>
          </a:p>
          <a:p>
            <a:pPr eaLnBrk="1" hangingPunct="1">
              <a:buFont typeface="Wingdings" pitchFamily="2" charset="2"/>
              <a:buNone/>
            </a:pPr>
            <a:r>
              <a:rPr lang="en-GB" sz="2400" b="1" dirty="0"/>
              <a:t>cause a connected graph to be disconnected, e.g., G</a:t>
            </a:r>
          </a:p>
          <a:p>
            <a:pPr eaLnBrk="1" hangingPunct="1">
              <a:buFont typeface="Wingdings" pitchFamily="2" charset="2"/>
              <a:buNone/>
            </a:pPr>
            <a:r>
              <a:rPr lang="en-GB" sz="2400" b="1" dirty="0"/>
              <a:t>and D are articulation vertices</a:t>
            </a:r>
            <a:endParaRPr lang="en-GB" sz="2400" b="1" u="sng" dirty="0"/>
          </a:p>
        </p:txBody>
      </p:sp>
      <p:sp>
        <p:nvSpPr>
          <p:cNvPr id="32770" name="Footer Placeholder 4"/>
          <p:cNvSpPr>
            <a:spLocks noGrp="1"/>
          </p:cNvSpPr>
          <p:nvPr>
            <p:ph type="ftr" sz="quarter" idx="11"/>
          </p:nvPr>
        </p:nvSpPr>
        <p:spPr>
          <a:noFill/>
        </p:spPr>
        <p:txBody>
          <a:bodyPr/>
          <a:lstStyle/>
          <a:p>
            <a:r>
              <a:rPr lang="en-GB"/>
              <a:t>Prof. Amr Goneid, AUC</a:t>
            </a:r>
          </a:p>
        </p:txBody>
      </p:sp>
      <p:sp>
        <p:nvSpPr>
          <p:cNvPr id="32771" name="Slide Number Placeholder 5"/>
          <p:cNvSpPr>
            <a:spLocks noGrp="1"/>
          </p:cNvSpPr>
          <p:nvPr>
            <p:ph type="sldNum" sz="quarter" idx="12"/>
          </p:nvPr>
        </p:nvSpPr>
        <p:spPr>
          <a:noFill/>
        </p:spPr>
        <p:txBody>
          <a:bodyPr/>
          <a:lstStyle/>
          <a:p>
            <a:fld id="{2C410AE0-9D68-4628-8984-39B4AA243BCB}" type="slidenum">
              <a:rPr lang="en-GB" smtClean="0"/>
              <a:pPr/>
              <a:t>20</a:t>
            </a:fld>
            <a:endParaRPr lang="en-GB"/>
          </a:p>
        </p:txBody>
      </p:sp>
      <p:grpSp>
        <p:nvGrpSpPr>
          <p:cNvPr id="32774" name="Group 4"/>
          <p:cNvGrpSpPr>
            <a:grpSpLocks noChangeAspect="1"/>
          </p:cNvGrpSpPr>
          <p:nvPr/>
        </p:nvGrpSpPr>
        <p:grpSpPr bwMode="auto">
          <a:xfrm>
            <a:off x="7239000" y="1981200"/>
            <a:ext cx="3086100" cy="2171700"/>
            <a:chOff x="3877" y="1478"/>
            <a:chExt cx="4050" cy="2932"/>
          </a:xfrm>
        </p:grpSpPr>
        <p:sp>
          <p:nvSpPr>
            <p:cNvPr id="32796" name="AutoShape 5"/>
            <p:cNvSpPr>
              <a:spLocks noChangeAspect="1" noChangeArrowheads="1"/>
            </p:cNvSpPr>
            <p:nvPr/>
          </p:nvSpPr>
          <p:spPr bwMode="auto">
            <a:xfrm>
              <a:off x="3877" y="1478"/>
              <a:ext cx="4050" cy="2932"/>
            </a:xfrm>
            <a:prstGeom prst="rect">
              <a:avLst/>
            </a:prstGeom>
            <a:noFill/>
            <a:ln w="9525">
              <a:noFill/>
              <a:miter lim="800000"/>
              <a:headEnd/>
              <a:tailEnd/>
            </a:ln>
          </p:spPr>
          <p:txBody>
            <a:bodyPr/>
            <a:lstStyle/>
            <a:p>
              <a:pPr>
                <a:buNone/>
              </a:pPr>
              <a:endParaRPr lang="en-US" sz="4000" b="1"/>
            </a:p>
          </p:txBody>
        </p:sp>
        <p:sp>
          <p:nvSpPr>
            <p:cNvPr id="32797" name="Oval 6"/>
            <p:cNvSpPr>
              <a:spLocks noChangeArrowheads="1"/>
            </p:cNvSpPr>
            <p:nvPr/>
          </p:nvSpPr>
          <p:spPr bwMode="auto">
            <a:xfrm>
              <a:off x="4777" y="1633"/>
              <a:ext cx="450" cy="463"/>
            </a:xfrm>
            <a:prstGeom prst="ellipse">
              <a:avLst/>
            </a:prstGeom>
            <a:solidFill>
              <a:srgbClr val="00FFFF"/>
            </a:solidFill>
            <a:ln w="9525">
              <a:solidFill>
                <a:srgbClr val="000000"/>
              </a:solidFill>
              <a:round/>
              <a:headEnd/>
              <a:tailEnd/>
            </a:ln>
          </p:spPr>
          <p:txBody>
            <a:bodyPr/>
            <a:lstStyle/>
            <a:p>
              <a:pPr algn="l">
                <a:buNone/>
              </a:pPr>
              <a:r>
                <a:rPr lang="en-US" sz="1600" b="1"/>
                <a:t>A</a:t>
              </a:r>
              <a:endParaRPr lang="en-US" sz="4000" b="1"/>
            </a:p>
          </p:txBody>
        </p:sp>
        <p:sp>
          <p:nvSpPr>
            <p:cNvPr id="32798" name="Oval 7"/>
            <p:cNvSpPr>
              <a:spLocks noChangeArrowheads="1"/>
            </p:cNvSpPr>
            <p:nvPr/>
          </p:nvSpPr>
          <p:spPr bwMode="auto">
            <a:xfrm>
              <a:off x="6427" y="1633"/>
              <a:ext cx="450" cy="462"/>
            </a:xfrm>
            <a:prstGeom prst="ellipse">
              <a:avLst/>
            </a:prstGeom>
            <a:solidFill>
              <a:srgbClr val="00FFFF"/>
            </a:solidFill>
            <a:ln w="9525">
              <a:solidFill>
                <a:srgbClr val="000000"/>
              </a:solidFill>
              <a:round/>
              <a:headEnd/>
              <a:tailEnd/>
            </a:ln>
          </p:spPr>
          <p:txBody>
            <a:bodyPr/>
            <a:lstStyle/>
            <a:p>
              <a:pPr algn="l">
                <a:buNone/>
              </a:pPr>
              <a:r>
                <a:rPr lang="en-US" sz="1600" b="1"/>
                <a:t>F</a:t>
              </a:r>
              <a:endParaRPr lang="en-US" sz="4000" b="1"/>
            </a:p>
          </p:txBody>
        </p:sp>
        <p:sp>
          <p:nvSpPr>
            <p:cNvPr id="32799" name="Oval 8"/>
            <p:cNvSpPr>
              <a:spLocks noChangeArrowheads="1"/>
            </p:cNvSpPr>
            <p:nvPr/>
          </p:nvSpPr>
          <p:spPr bwMode="auto">
            <a:xfrm>
              <a:off x="5677" y="2713"/>
              <a:ext cx="450" cy="463"/>
            </a:xfrm>
            <a:prstGeom prst="ellipse">
              <a:avLst/>
            </a:prstGeom>
            <a:solidFill>
              <a:schemeClr val="accent2"/>
            </a:solidFill>
            <a:ln w="9525">
              <a:solidFill>
                <a:schemeClr val="tx1"/>
              </a:solidFill>
              <a:round/>
              <a:headEnd/>
              <a:tailEnd/>
            </a:ln>
          </p:spPr>
          <p:txBody>
            <a:bodyPr/>
            <a:lstStyle/>
            <a:p>
              <a:pPr algn="l">
                <a:buNone/>
              </a:pPr>
              <a:endParaRPr lang="en-US" sz="4000" b="1"/>
            </a:p>
          </p:txBody>
        </p:sp>
        <p:sp>
          <p:nvSpPr>
            <p:cNvPr id="32800" name="Oval 9"/>
            <p:cNvSpPr>
              <a:spLocks noChangeArrowheads="1"/>
            </p:cNvSpPr>
            <p:nvPr/>
          </p:nvSpPr>
          <p:spPr bwMode="auto">
            <a:xfrm>
              <a:off x="4027" y="2713"/>
              <a:ext cx="450" cy="463"/>
            </a:xfrm>
            <a:prstGeom prst="ellipse">
              <a:avLst/>
            </a:prstGeom>
            <a:solidFill>
              <a:srgbClr val="00FFFF"/>
            </a:solidFill>
            <a:ln w="9525">
              <a:solidFill>
                <a:srgbClr val="000000"/>
              </a:solidFill>
              <a:round/>
              <a:headEnd/>
              <a:tailEnd/>
            </a:ln>
          </p:spPr>
          <p:txBody>
            <a:bodyPr/>
            <a:lstStyle/>
            <a:p>
              <a:pPr algn="l">
                <a:buNone/>
              </a:pPr>
              <a:r>
                <a:rPr lang="en-US" sz="1600" b="1"/>
                <a:t>B</a:t>
              </a:r>
              <a:endParaRPr lang="en-US" sz="4000" b="1"/>
            </a:p>
          </p:txBody>
        </p:sp>
        <p:sp>
          <p:nvSpPr>
            <p:cNvPr id="32801" name="Oval 10"/>
            <p:cNvSpPr>
              <a:spLocks noChangeArrowheads="1"/>
            </p:cNvSpPr>
            <p:nvPr/>
          </p:nvSpPr>
          <p:spPr bwMode="auto">
            <a:xfrm>
              <a:off x="7327" y="2713"/>
              <a:ext cx="450" cy="464"/>
            </a:xfrm>
            <a:prstGeom prst="ellipse">
              <a:avLst/>
            </a:prstGeom>
            <a:solidFill>
              <a:srgbClr val="00FFFF"/>
            </a:solidFill>
            <a:ln w="9525">
              <a:solidFill>
                <a:srgbClr val="000000"/>
              </a:solidFill>
              <a:round/>
              <a:headEnd/>
              <a:tailEnd/>
            </a:ln>
          </p:spPr>
          <p:txBody>
            <a:bodyPr/>
            <a:lstStyle/>
            <a:p>
              <a:pPr algn="l">
                <a:buNone/>
              </a:pPr>
              <a:r>
                <a:rPr lang="en-US" sz="1600" b="1"/>
                <a:t>E</a:t>
              </a:r>
              <a:endParaRPr lang="en-US" sz="4000" b="1"/>
            </a:p>
          </p:txBody>
        </p:sp>
        <p:sp>
          <p:nvSpPr>
            <p:cNvPr id="32802" name="Oval 11"/>
            <p:cNvSpPr>
              <a:spLocks noChangeArrowheads="1"/>
            </p:cNvSpPr>
            <p:nvPr/>
          </p:nvSpPr>
          <p:spPr bwMode="auto">
            <a:xfrm>
              <a:off x="6427" y="3793"/>
              <a:ext cx="450" cy="463"/>
            </a:xfrm>
            <a:prstGeom prst="ellipse">
              <a:avLst/>
            </a:prstGeom>
            <a:solidFill>
              <a:srgbClr val="00FFFF"/>
            </a:solidFill>
            <a:ln w="9525">
              <a:solidFill>
                <a:srgbClr val="000000"/>
              </a:solidFill>
              <a:round/>
              <a:headEnd/>
              <a:tailEnd/>
            </a:ln>
          </p:spPr>
          <p:txBody>
            <a:bodyPr/>
            <a:lstStyle/>
            <a:p>
              <a:pPr algn="l">
                <a:buNone/>
              </a:pPr>
              <a:r>
                <a:rPr lang="en-US" sz="1600" b="1"/>
                <a:t>D</a:t>
              </a:r>
              <a:endParaRPr lang="en-US" sz="4000" b="1"/>
            </a:p>
          </p:txBody>
        </p:sp>
        <p:sp>
          <p:nvSpPr>
            <p:cNvPr id="32803" name="Oval 12"/>
            <p:cNvSpPr>
              <a:spLocks noChangeArrowheads="1"/>
            </p:cNvSpPr>
            <p:nvPr/>
          </p:nvSpPr>
          <p:spPr bwMode="auto">
            <a:xfrm>
              <a:off x="4927" y="3793"/>
              <a:ext cx="450" cy="463"/>
            </a:xfrm>
            <a:prstGeom prst="ellipse">
              <a:avLst/>
            </a:prstGeom>
            <a:solidFill>
              <a:srgbClr val="00FFFF"/>
            </a:solidFill>
            <a:ln w="9525">
              <a:solidFill>
                <a:srgbClr val="000000"/>
              </a:solidFill>
              <a:round/>
              <a:headEnd/>
              <a:tailEnd/>
            </a:ln>
          </p:spPr>
          <p:txBody>
            <a:bodyPr/>
            <a:lstStyle/>
            <a:p>
              <a:pPr algn="l">
                <a:buNone/>
              </a:pPr>
              <a:r>
                <a:rPr lang="en-US" sz="1600" b="1"/>
                <a:t>C</a:t>
              </a:r>
              <a:endParaRPr lang="en-US" sz="4000" b="1"/>
            </a:p>
          </p:txBody>
        </p:sp>
        <p:sp>
          <p:nvSpPr>
            <p:cNvPr id="32804" name="Line 13"/>
            <p:cNvSpPr>
              <a:spLocks noChangeShapeType="1"/>
            </p:cNvSpPr>
            <p:nvPr/>
          </p:nvSpPr>
          <p:spPr bwMode="auto">
            <a:xfrm flipH="1">
              <a:off x="4327" y="2096"/>
              <a:ext cx="600" cy="617"/>
            </a:xfrm>
            <a:prstGeom prst="line">
              <a:avLst/>
            </a:prstGeom>
            <a:noFill/>
            <a:ln w="28575">
              <a:solidFill>
                <a:srgbClr val="000000"/>
              </a:solidFill>
              <a:round/>
              <a:headEnd/>
              <a:tailEnd/>
            </a:ln>
          </p:spPr>
          <p:txBody>
            <a:bodyPr/>
            <a:lstStyle/>
            <a:p>
              <a:pPr>
                <a:buNone/>
              </a:pPr>
              <a:endParaRPr lang="en-US" sz="4000" b="1"/>
            </a:p>
          </p:txBody>
        </p:sp>
        <p:sp>
          <p:nvSpPr>
            <p:cNvPr id="32805" name="Line 14"/>
            <p:cNvSpPr>
              <a:spLocks noChangeShapeType="1"/>
            </p:cNvSpPr>
            <p:nvPr/>
          </p:nvSpPr>
          <p:spPr bwMode="auto">
            <a:xfrm>
              <a:off x="4327" y="3176"/>
              <a:ext cx="750" cy="617"/>
            </a:xfrm>
            <a:prstGeom prst="line">
              <a:avLst/>
            </a:prstGeom>
            <a:noFill/>
            <a:ln w="28575">
              <a:solidFill>
                <a:srgbClr val="000000"/>
              </a:solidFill>
              <a:round/>
              <a:headEnd/>
              <a:tailEnd/>
            </a:ln>
          </p:spPr>
          <p:txBody>
            <a:bodyPr/>
            <a:lstStyle/>
            <a:p>
              <a:pPr>
                <a:buNone/>
              </a:pPr>
              <a:endParaRPr lang="en-US" sz="4000" b="1"/>
            </a:p>
          </p:txBody>
        </p:sp>
        <p:sp>
          <p:nvSpPr>
            <p:cNvPr id="32806" name="Line 15"/>
            <p:cNvSpPr>
              <a:spLocks noChangeShapeType="1"/>
            </p:cNvSpPr>
            <p:nvPr/>
          </p:nvSpPr>
          <p:spPr bwMode="auto">
            <a:xfrm>
              <a:off x="5227" y="1941"/>
              <a:ext cx="1200" cy="1"/>
            </a:xfrm>
            <a:prstGeom prst="line">
              <a:avLst/>
            </a:prstGeom>
            <a:noFill/>
            <a:ln w="28575">
              <a:solidFill>
                <a:schemeClr val="tx1"/>
              </a:solidFill>
              <a:round/>
              <a:headEnd/>
              <a:tailEnd/>
            </a:ln>
          </p:spPr>
          <p:txBody>
            <a:bodyPr/>
            <a:lstStyle/>
            <a:p>
              <a:pPr>
                <a:buNone/>
              </a:pPr>
              <a:endParaRPr lang="en-US" sz="4000" b="1"/>
            </a:p>
          </p:txBody>
        </p:sp>
        <p:sp>
          <p:nvSpPr>
            <p:cNvPr id="32807" name="Line 16"/>
            <p:cNvSpPr>
              <a:spLocks noChangeShapeType="1"/>
            </p:cNvSpPr>
            <p:nvPr/>
          </p:nvSpPr>
          <p:spPr bwMode="auto">
            <a:xfrm>
              <a:off x="5377" y="3947"/>
              <a:ext cx="1050" cy="0"/>
            </a:xfrm>
            <a:prstGeom prst="line">
              <a:avLst/>
            </a:prstGeom>
            <a:noFill/>
            <a:ln w="28575">
              <a:noFill/>
              <a:round/>
              <a:headEnd/>
              <a:tailEnd/>
            </a:ln>
          </p:spPr>
          <p:txBody>
            <a:bodyPr/>
            <a:lstStyle/>
            <a:p>
              <a:pPr>
                <a:buNone/>
              </a:pPr>
              <a:endParaRPr lang="en-US" sz="4000" b="1"/>
            </a:p>
          </p:txBody>
        </p:sp>
        <p:sp>
          <p:nvSpPr>
            <p:cNvPr id="32808" name="Line 17"/>
            <p:cNvSpPr>
              <a:spLocks noChangeShapeType="1"/>
            </p:cNvSpPr>
            <p:nvPr/>
          </p:nvSpPr>
          <p:spPr bwMode="auto">
            <a:xfrm flipH="1">
              <a:off x="6727" y="3176"/>
              <a:ext cx="750" cy="617"/>
            </a:xfrm>
            <a:prstGeom prst="line">
              <a:avLst/>
            </a:prstGeom>
            <a:noFill/>
            <a:ln w="28575">
              <a:solidFill>
                <a:srgbClr val="000000"/>
              </a:solidFill>
              <a:round/>
              <a:headEnd/>
              <a:tailEnd/>
            </a:ln>
          </p:spPr>
          <p:txBody>
            <a:bodyPr/>
            <a:lstStyle/>
            <a:p>
              <a:pPr>
                <a:buNone/>
              </a:pPr>
              <a:endParaRPr lang="en-US" sz="4000" b="1"/>
            </a:p>
          </p:txBody>
        </p:sp>
        <p:sp>
          <p:nvSpPr>
            <p:cNvPr id="32809" name="Line 18"/>
            <p:cNvSpPr>
              <a:spLocks noChangeShapeType="1"/>
            </p:cNvSpPr>
            <p:nvPr/>
          </p:nvSpPr>
          <p:spPr bwMode="auto">
            <a:xfrm>
              <a:off x="6877" y="1941"/>
              <a:ext cx="600" cy="772"/>
            </a:xfrm>
            <a:prstGeom prst="line">
              <a:avLst/>
            </a:prstGeom>
            <a:noFill/>
            <a:ln w="28575">
              <a:noFill/>
              <a:round/>
              <a:headEnd/>
              <a:tailEnd/>
            </a:ln>
          </p:spPr>
          <p:txBody>
            <a:bodyPr/>
            <a:lstStyle/>
            <a:p>
              <a:pPr>
                <a:buNone/>
              </a:pPr>
              <a:endParaRPr lang="en-US" sz="4000" b="1"/>
            </a:p>
          </p:txBody>
        </p:sp>
        <p:sp>
          <p:nvSpPr>
            <p:cNvPr id="32810" name="Line 19"/>
            <p:cNvSpPr>
              <a:spLocks noChangeShapeType="1"/>
            </p:cNvSpPr>
            <p:nvPr/>
          </p:nvSpPr>
          <p:spPr bwMode="auto">
            <a:xfrm flipH="1">
              <a:off x="5977" y="2096"/>
              <a:ext cx="600" cy="617"/>
            </a:xfrm>
            <a:prstGeom prst="line">
              <a:avLst/>
            </a:prstGeom>
            <a:noFill/>
            <a:ln w="28575">
              <a:noFill/>
              <a:round/>
              <a:headEnd/>
              <a:tailEnd/>
            </a:ln>
          </p:spPr>
          <p:txBody>
            <a:bodyPr/>
            <a:lstStyle/>
            <a:p>
              <a:pPr>
                <a:buNone/>
              </a:pPr>
              <a:endParaRPr lang="en-US" sz="4000" b="1"/>
            </a:p>
          </p:txBody>
        </p:sp>
        <p:sp>
          <p:nvSpPr>
            <p:cNvPr id="32811" name="Line 20"/>
            <p:cNvSpPr>
              <a:spLocks noChangeShapeType="1"/>
            </p:cNvSpPr>
            <p:nvPr/>
          </p:nvSpPr>
          <p:spPr bwMode="auto">
            <a:xfrm flipH="1">
              <a:off x="5227" y="3021"/>
              <a:ext cx="450" cy="772"/>
            </a:xfrm>
            <a:prstGeom prst="line">
              <a:avLst/>
            </a:prstGeom>
            <a:noFill/>
            <a:ln w="28575">
              <a:noFill/>
              <a:round/>
              <a:headEnd/>
              <a:tailEnd/>
            </a:ln>
          </p:spPr>
          <p:txBody>
            <a:bodyPr/>
            <a:lstStyle/>
            <a:p>
              <a:pPr>
                <a:buNone/>
              </a:pPr>
              <a:endParaRPr lang="en-US" sz="4000" b="1"/>
            </a:p>
          </p:txBody>
        </p:sp>
        <p:sp>
          <p:nvSpPr>
            <p:cNvPr id="32812" name="Line 21"/>
            <p:cNvSpPr>
              <a:spLocks noChangeShapeType="1"/>
            </p:cNvSpPr>
            <p:nvPr/>
          </p:nvSpPr>
          <p:spPr bwMode="auto">
            <a:xfrm>
              <a:off x="5077" y="2096"/>
              <a:ext cx="750" cy="617"/>
            </a:xfrm>
            <a:prstGeom prst="line">
              <a:avLst/>
            </a:prstGeom>
            <a:noFill/>
            <a:ln w="28575">
              <a:noFill/>
              <a:round/>
              <a:headEnd/>
              <a:tailEnd/>
            </a:ln>
          </p:spPr>
          <p:txBody>
            <a:bodyPr/>
            <a:lstStyle/>
            <a:p>
              <a:pPr>
                <a:buNone/>
              </a:pPr>
              <a:endParaRPr lang="en-US" sz="4000" b="1"/>
            </a:p>
          </p:txBody>
        </p:sp>
        <p:sp>
          <p:nvSpPr>
            <p:cNvPr id="32813" name="Line 22"/>
            <p:cNvSpPr>
              <a:spLocks noChangeShapeType="1"/>
            </p:cNvSpPr>
            <p:nvPr/>
          </p:nvSpPr>
          <p:spPr bwMode="auto">
            <a:xfrm>
              <a:off x="6127" y="2867"/>
              <a:ext cx="1200" cy="0"/>
            </a:xfrm>
            <a:prstGeom prst="line">
              <a:avLst/>
            </a:prstGeom>
            <a:noFill/>
            <a:ln w="28575">
              <a:noFill/>
              <a:round/>
              <a:headEnd/>
              <a:tailEnd/>
            </a:ln>
          </p:spPr>
          <p:txBody>
            <a:bodyPr/>
            <a:lstStyle/>
            <a:p>
              <a:pPr>
                <a:buNone/>
              </a:pPr>
              <a:endParaRPr lang="en-US" sz="4000" b="1"/>
            </a:p>
          </p:txBody>
        </p:sp>
        <p:sp>
          <p:nvSpPr>
            <p:cNvPr id="32814" name="Line 23"/>
            <p:cNvSpPr>
              <a:spLocks noChangeShapeType="1"/>
            </p:cNvSpPr>
            <p:nvPr/>
          </p:nvSpPr>
          <p:spPr bwMode="auto">
            <a:xfrm>
              <a:off x="4477" y="2867"/>
              <a:ext cx="1200" cy="0"/>
            </a:xfrm>
            <a:prstGeom prst="line">
              <a:avLst/>
            </a:prstGeom>
            <a:noFill/>
            <a:ln w="28575">
              <a:noFill/>
              <a:round/>
              <a:headEnd/>
              <a:tailEnd/>
            </a:ln>
          </p:spPr>
          <p:txBody>
            <a:bodyPr/>
            <a:lstStyle/>
            <a:p>
              <a:pPr>
                <a:buNone/>
              </a:pPr>
              <a:endParaRPr lang="en-US" sz="4000" b="1"/>
            </a:p>
          </p:txBody>
        </p:sp>
        <p:sp>
          <p:nvSpPr>
            <p:cNvPr id="32815" name="Line 24"/>
            <p:cNvSpPr>
              <a:spLocks noChangeShapeType="1"/>
            </p:cNvSpPr>
            <p:nvPr/>
          </p:nvSpPr>
          <p:spPr bwMode="auto">
            <a:xfrm>
              <a:off x="5977" y="3176"/>
              <a:ext cx="600" cy="617"/>
            </a:xfrm>
            <a:prstGeom prst="line">
              <a:avLst/>
            </a:prstGeom>
            <a:noFill/>
            <a:ln w="28575">
              <a:noFill/>
              <a:round/>
              <a:headEnd/>
              <a:tailEnd/>
            </a:ln>
          </p:spPr>
          <p:txBody>
            <a:bodyPr/>
            <a:lstStyle/>
            <a:p>
              <a:pPr>
                <a:buNone/>
              </a:pPr>
              <a:endParaRPr lang="en-US" sz="4000" b="1"/>
            </a:p>
          </p:txBody>
        </p:sp>
      </p:grpSp>
      <p:grpSp>
        <p:nvGrpSpPr>
          <p:cNvPr id="32775" name="Group 25"/>
          <p:cNvGrpSpPr>
            <a:grpSpLocks noChangeAspect="1"/>
          </p:cNvGrpSpPr>
          <p:nvPr/>
        </p:nvGrpSpPr>
        <p:grpSpPr bwMode="auto">
          <a:xfrm>
            <a:off x="3581400" y="1981200"/>
            <a:ext cx="3086100" cy="2171700"/>
            <a:chOff x="3877" y="1478"/>
            <a:chExt cx="4050" cy="2932"/>
          </a:xfrm>
        </p:grpSpPr>
        <p:sp>
          <p:nvSpPr>
            <p:cNvPr id="32776" name="AutoShape 26"/>
            <p:cNvSpPr>
              <a:spLocks noChangeAspect="1" noChangeArrowheads="1"/>
            </p:cNvSpPr>
            <p:nvPr/>
          </p:nvSpPr>
          <p:spPr bwMode="auto">
            <a:xfrm>
              <a:off x="3877" y="1478"/>
              <a:ext cx="4050" cy="2932"/>
            </a:xfrm>
            <a:prstGeom prst="rect">
              <a:avLst/>
            </a:prstGeom>
            <a:noFill/>
            <a:ln w="9525">
              <a:noFill/>
              <a:miter lim="800000"/>
              <a:headEnd/>
              <a:tailEnd/>
            </a:ln>
          </p:spPr>
          <p:txBody>
            <a:bodyPr/>
            <a:lstStyle/>
            <a:p>
              <a:pPr>
                <a:buNone/>
              </a:pPr>
              <a:endParaRPr lang="en-US" sz="4000" b="1"/>
            </a:p>
          </p:txBody>
        </p:sp>
        <p:sp>
          <p:nvSpPr>
            <p:cNvPr id="32777" name="Oval 27"/>
            <p:cNvSpPr>
              <a:spLocks noChangeArrowheads="1"/>
            </p:cNvSpPr>
            <p:nvPr/>
          </p:nvSpPr>
          <p:spPr bwMode="auto">
            <a:xfrm>
              <a:off x="4777" y="1633"/>
              <a:ext cx="450" cy="463"/>
            </a:xfrm>
            <a:prstGeom prst="ellipse">
              <a:avLst/>
            </a:prstGeom>
            <a:solidFill>
              <a:srgbClr val="00FFFF"/>
            </a:solidFill>
            <a:ln w="9525">
              <a:solidFill>
                <a:srgbClr val="000000"/>
              </a:solidFill>
              <a:round/>
              <a:headEnd/>
              <a:tailEnd/>
            </a:ln>
          </p:spPr>
          <p:txBody>
            <a:bodyPr/>
            <a:lstStyle/>
            <a:p>
              <a:pPr algn="l">
                <a:buNone/>
              </a:pPr>
              <a:r>
                <a:rPr lang="en-US" sz="1600" b="1"/>
                <a:t>A</a:t>
              </a:r>
              <a:endParaRPr lang="en-US" sz="4000" b="1"/>
            </a:p>
          </p:txBody>
        </p:sp>
        <p:sp>
          <p:nvSpPr>
            <p:cNvPr id="32778" name="Oval 28"/>
            <p:cNvSpPr>
              <a:spLocks noChangeArrowheads="1"/>
            </p:cNvSpPr>
            <p:nvPr/>
          </p:nvSpPr>
          <p:spPr bwMode="auto">
            <a:xfrm>
              <a:off x="6427" y="1633"/>
              <a:ext cx="450" cy="462"/>
            </a:xfrm>
            <a:prstGeom prst="ellipse">
              <a:avLst/>
            </a:prstGeom>
            <a:solidFill>
              <a:srgbClr val="00FFFF"/>
            </a:solidFill>
            <a:ln w="9525">
              <a:solidFill>
                <a:srgbClr val="000000"/>
              </a:solidFill>
              <a:round/>
              <a:headEnd/>
              <a:tailEnd/>
            </a:ln>
          </p:spPr>
          <p:txBody>
            <a:bodyPr/>
            <a:lstStyle/>
            <a:p>
              <a:pPr algn="l">
                <a:buNone/>
              </a:pPr>
              <a:r>
                <a:rPr lang="en-US" sz="1600" b="1"/>
                <a:t>F</a:t>
              </a:r>
              <a:endParaRPr lang="en-US" sz="4000" b="1"/>
            </a:p>
          </p:txBody>
        </p:sp>
        <p:sp>
          <p:nvSpPr>
            <p:cNvPr id="32779" name="Oval 29"/>
            <p:cNvSpPr>
              <a:spLocks noChangeArrowheads="1"/>
            </p:cNvSpPr>
            <p:nvPr/>
          </p:nvSpPr>
          <p:spPr bwMode="auto">
            <a:xfrm>
              <a:off x="5677" y="2713"/>
              <a:ext cx="450" cy="463"/>
            </a:xfrm>
            <a:prstGeom prst="ellipse">
              <a:avLst/>
            </a:prstGeom>
            <a:solidFill>
              <a:srgbClr val="00FFFF"/>
            </a:solidFill>
            <a:ln w="9525">
              <a:solidFill>
                <a:srgbClr val="000000"/>
              </a:solidFill>
              <a:round/>
              <a:headEnd/>
              <a:tailEnd/>
            </a:ln>
          </p:spPr>
          <p:txBody>
            <a:bodyPr/>
            <a:lstStyle/>
            <a:p>
              <a:pPr algn="l">
                <a:buNone/>
              </a:pPr>
              <a:r>
                <a:rPr lang="en-US" sz="1600" b="1"/>
                <a:t>G</a:t>
              </a:r>
              <a:endParaRPr lang="en-US" sz="4000" b="1"/>
            </a:p>
          </p:txBody>
        </p:sp>
        <p:sp>
          <p:nvSpPr>
            <p:cNvPr id="32780" name="Oval 30"/>
            <p:cNvSpPr>
              <a:spLocks noChangeArrowheads="1"/>
            </p:cNvSpPr>
            <p:nvPr/>
          </p:nvSpPr>
          <p:spPr bwMode="auto">
            <a:xfrm>
              <a:off x="4027" y="2713"/>
              <a:ext cx="450" cy="463"/>
            </a:xfrm>
            <a:prstGeom prst="ellipse">
              <a:avLst/>
            </a:prstGeom>
            <a:solidFill>
              <a:srgbClr val="00FFFF"/>
            </a:solidFill>
            <a:ln w="9525">
              <a:solidFill>
                <a:srgbClr val="000000"/>
              </a:solidFill>
              <a:round/>
              <a:headEnd/>
              <a:tailEnd/>
            </a:ln>
          </p:spPr>
          <p:txBody>
            <a:bodyPr/>
            <a:lstStyle/>
            <a:p>
              <a:pPr algn="l">
                <a:buNone/>
              </a:pPr>
              <a:r>
                <a:rPr lang="en-US" sz="1600" b="1"/>
                <a:t>B</a:t>
              </a:r>
              <a:endParaRPr lang="en-US" sz="4000" b="1"/>
            </a:p>
          </p:txBody>
        </p:sp>
        <p:sp>
          <p:nvSpPr>
            <p:cNvPr id="32781" name="Oval 31"/>
            <p:cNvSpPr>
              <a:spLocks noChangeArrowheads="1"/>
            </p:cNvSpPr>
            <p:nvPr/>
          </p:nvSpPr>
          <p:spPr bwMode="auto">
            <a:xfrm>
              <a:off x="7327" y="2713"/>
              <a:ext cx="450" cy="464"/>
            </a:xfrm>
            <a:prstGeom prst="ellipse">
              <a:avLst/>
            </a:prstGeom>
            <a:solidFill>
              <a:srgbClr val="00FFFF"/>
            </a:solidFill>
            <a:ln w="9525">
              <a:solidFill>
                <a:srgbClr val="000000"/>
              </a:solidFill>
              <a:round/>
              <a:headEnd/>
              <a:tailEnd/>
            </a:ln>
          </p:spPr>
          <p:txBody>
            <a:bodyPr/>
            <a:lstStyle/>
            <a:p>
              <a:pPr algn="l">
                <a:buNone/>
              </a:pPr>
              <a:r>
                <a:rPr lang="en-US" sz="1600" b="1"/>
                <a:t>E</a:t>
              </a:r>
              <a:endParaRPr lang="en-US" sz="4000" b="1"/>
            </a:p>
          </p:txBody>
        </p:sp>
        <p:sp>
          <p:nvSpPr>
            <p:cNvPr id="32782" name="Oval 32"/>
            <p:cNvSpPr>
              <a:spLocks noChangeArrowheads="1"/>
            </p:cNvSpPr>
            <p:nvPr/>
          </p:nvSpPr>
          <p:spPr bwMode="auto">
            <a:xfrm>
              <a:off x="6427" y="3793"/>
              <a:ext cx="450" cy="463"/>
            </a:xfrm>
            <a:prstGeom prst="ellipse">
              <a:avLst/>
            </a:prstGeom>
            <a:solidFill>
              <a:srgbClr val="00FFFF"/>
            </a:solidFill>
            <a:ln w="9525">
              <a:solidFill>
                <a:srgbClr val="000000"/>
              </a:solidFill>
              <a:round/>
              <a:headEnd/>
              <a:tailEnd/>
            </a:ln>
          </p:spPr>
          <p:txBody>
            <a:bodyPr/>
            <a:lstStyle/>
            <a:p>
              <a:pPr algn="l">
                <a:buNone/>
              </a:pPr>
              <a:r>
                <a:rPr lang="en-US" sz="1600" b="1"/>
                <a:t>D</a:t>
              </a:r>
              <a:endParaRPr lang="en-US" sz="4000" b="1"/>
            </a:p>
          </p:txBody>
        </p:sp>
        <p:sp>
          <p:nvSpPr>
            <p:cNvPr id="32783" name="Oval 33"/>
            <p:cNvSpPr>
              <a:spLocks noChangeArrowheads="1"/>
            </p:cNvSpPr>
            <p:nvPr/>
          </p:nvSpPr>
          <p:spPr bwMode="auto">
            <a:xfrm>
              <a:off x="4927" y="3793"/>
              <a:ext cx="450" cy="463"/>
            </a:xfrm>
            <a:prstGeom prst="ellipse">
              <a:avLst/>
            </a:prstGeom>
            <a:solidFill>
              <a:srgbClr val="00FFFF"/>
            </a:solidFill>
            <a:ln w="9525">
              <a:solidFill>
                <a:srgbClr val="000000"/>
              </a:solidFill>
              <a:round/>
              <a:headEnd/>
              <a:tailEnd/>
            </a:ln>
          </p:spPr>
          <p:txBody>
            <a:bodyPr/>
            <a:lstStyle/>
            <a:p>
              <a:pPr algn="l">
                <a:buNone/>
              </a:pPr>
              <a:r>
                <a:rPr lang="en-US" sz="1600" b="1"/>
                <a:t>C</a:t>
              </a:r>
              <a:endParaRPr lang="en-US" sz="4000" b="1"/>
            </a:p>
          </p:txBody>
        </p:sp>
        <p:sp>
          <p:nvSpPr>
            <p:cNvPr id="32784" name="Line 34"/>
            <p:cNvSpPr>
              <a:spLocks noChangeShapeType="1"/>
            </p:cNvSpPr>
            <p:nvPr/>
          </p:nvSpPr>
          <p:spPr bwMode="auto">
            <a:xfrm flipH="1">
              <a:off x="4327" y="2096"/>
              <a:ext cx="600" cy="617"/>
            </a:xfrm>
            <a:prstGeom prst="line">
              <a:avLst/>
            </a:prstGeom>
            <a:noFill/>
            <a:ln w="28575">
              <a:solidFill>
                <a:srgbClr val="000000"/>
              </a:solidFill>
              <a:round/>
              <a:headEnd/>
              <a:tailEnd/>
            </a:ln>
          </p:spPr>
          <p:txBody>
            <a:bodyPr/>
            <a:lstStyle/>
            <a:p>
              <a:pPr>
                <a:buNone/>
              </a:pPr>
              <a:endParaRPr lang="en-US" sz="4000" b="1"/>
            </a:p>
          </p:txBody>
        </p:sp>
        <p:sp>
          <p:nvSpPr>
            <p:cNvPr id="32785" name="Line 35"/>
            <p:cNvSpPr>
              <a:spLocks noChangeShapeType="1"/>
            </p:cNvSpPr>
            <p:nvPr/>
          </p:nvSpPr>
          <p:spPr bwMode="auto">
            <a:xfrm>
              <a:off x="4327" y="3176"/>
              <a:ext cx="750" cy="617"/>
            </a:xfrm>
            <a:prstGeom prst="line">
              <a:avLst/>
            </a:prstGeom>
            <a:noFill/>
            <a:ln w="28575">
              <a:solidFill>
                <a:srgbClr val="000000"/>
              </a:solidFill>
              <a:round/>
              <a:headEnd/>
              <a:tailEnd/>
            </a:ln>
          </p:spPr>
          <p:txBody>
            <a:bodyPr/>
            <a:lstStyle/>
            <a:p>
              <a:pPr>
                <a:buNone/>
              </a:pPr>
              <a:endParaRPr lang="en-US" sz="4000" b="1"/>
            </a:p>
          </p:txBody>
        </p:sp>
        <p:sp>
          <p:nvSpPr>
            <p:cNvPr id="32786" name="Line 36"/>
            <p:cNvSpPr>
              <a:spLocks noChangeShapeType="1"/>
            </p:cNvSpPr>
            <p:nvPr/>
          </p:nvSpPr>
          <p:spPr bwMode="auto">
            <a:xfrm>
              <a:off x="5227" y="1941"/>
              <a:ext cx="1200" cy="1"/>
            </a:xfrm>
            <a:prstGeom prst="line">
              <a:avLst/>
            </a:prstGeom>
            <a:noFill/>
            <a:ln w="28575">
              <a:solidFill>
                <a:srgbClr val="000000"/>
              </a:solidFill>
              <a:round/>
              <a:headEnd/>
              <a:tailEnd/>
            </a:ln>
          </p:spPr>
          <p:txBody>
            <a:bodyPr/>
            <a:lstStyle/>
            <a:p>
              <a:pPr>
                <a:buNone/>
              </a:pPr>
              <a:endParaRPr lang="en-US" sz="4000" b="1"/>
            </a:p>
          </p:txBody>
        </p:sp>
        <p:sp>
          <p:nvSpPr>
            <p:cNvPr id="32787" name="Line 37"/>
            <p:cNvSpPr>
              <a:spLocks noChangeShapeType="1"/>
            </p:cNvSpPr>
            <p:nvPr/>
          </p:nvSpPr>
          <p:spPr bwMode="auto">
            <a:xfrm>
              <a:off x="5377" y="3947"/>
              <a:ext cx="1050" cy="0"/>
            </a:xfrm>
            <a:prstGeom prst="line">
              <a:avLst/>
            </a:prstGeom>
            <a:noFill/>
            <a:ln w="28575">
              <a:noFill/>
              <a:round/>
              <a:headEnd/>
              <a:tailEnd/>
            </a:ln>
          </p:spPr>
          <p:txBody>
            <a:bodyPr/>
            <a:lstStyle/>
            <a:p>
              <a:pPr>
                <a:buNone/>
              </a:pPr>
              <a:endParaRPr lang="en-US" sz="4000" b="1"/>
            </a:p>
          </p:txBody>
        </p:sp>
        <p:sp>
          <p:nvSpPr>
            <p:cNvPr id="32788" name="Line 38"/>
            <p:cNvSpPr>
              <a:spLocks noChangeShapeType="1"/>
            </p:cNvSpPr>
            <p:nvPr/>
          </p:nvSpPr>
          <p:spPr bwMode="auto">
            <a:xfrm flipH="1">
              <a:off x="6727" y="3176"/>
              <a:ext cx="750" cy="617"/>
            </a:xfrm>
            <a:prstGeom prst="line">
              <a:avLst/>
            </a:prstGeom>
            <a:noFill/>
            <a:ln w="28575">
              <a:solidFill>
                <a:srgbClr val="000000"/>
              </a:solidFill>
              <a:round/>
              <a:headEnd/>
              <a:tailEnd/>
            </a:ln>
          </p:spPr>
          <p:txBody>
            <a:bodyPr/>
            <a:lstStyle/>
            <a:p>
              <a:pPr>
                <a:buNone/>
              </a:pPr>
              <a:endParaRPr lang="en-US" sz="4000" b="1"/>
            </a:p>
          </p:txBody>
        </p:sp>
        <p:sp>
          <p:nvSpPr>
            <p:cNvPr id="32789" name="Line 39"/>
            <p:cNvSpPr>
              <a:spLocks noChangeShapeType="1"/>
            </p:cNvSpPr>
            <p:nvPr/>
          </p:nvSpPr>
          <p:spPr bwMode="auto">
            <a:xfrm>
              <a:off x="6877" y="1941"/>
              <a:ext cx="600" cy="772"/>
            </a:xfrm>
            <a:prstGeom prst="line">
              <a:avLst/>
            </a:prstGeom>
            <a:noFill/>
            <a:ln w="28575">
              <a:noFill/>
              <a:round/>
              <a:headEnd/>
              <a:tailEnd/>
            </a:ln>
          </p:spPr>
          <p:txBody>
            <a:bodyPr/>
            <a:lstStyle/>
            <a:p>
              <a:pPr>
                <a:buNone/>
              </a:pPr>
              <a:endParaRPr lang="en-US" sz="4000" b="1"/>
            </a:p>
          </p:txBody>
        </p:sp>
        <p:sp>
          <p:nvSpPr>
            <p:cNvPr id="32790" name="Line 40"/>
            <p:cNvSpPr>
              <a:spLocks noChangeShapeType="1"/>
            </p:cNvSpPr>
            <p:nvPr/>
          </p:nvSpPr>
          <p:spPr bwMode="auto">
            <a:xfrm flipH="1">
              <a:off x="5977" y="2096"/>
              <a:ext cx="600" cy="617"/>
            </a:xfrm>
            <a:prstGeom prst="line">
              <a:avLst/>
            </a:prstGeom>
            <a:noFill/>
            <a:ln w="28575">
              <a:solidFill>
                <a:srgbClr val="000000"/>
              </a:solidFill>
              <a:round/>
              <a:headEnd/>
              <a:tailEnd/>
            </a:ln>
          </p:spPr>
          <p:txBody>
            <a:bodyPr/>
            <a:lstStyle/>
            <a:p>
              <a:pPr>
                <a:buNone/>
              </a:pPr>
              <a:endParaRPr lang="en-US" sz="4000" b="1"/>
            </a:p>
          </p:txBody>
        </p:sp>
        <p:sp>
          <p:nvSpPr>
            <p:cNvPr id="32791" name="Line 41"/>
            <p:cNvSpPr>
              <a:spLocks noChangeShapeType="1"/>
            </p:cNvSpPr>
            <p:nvPr/>
          </p:nvSpPr>
          <p:spPr bwMode="auto">
            <a:xfrm flipH="1">
              <a:off x="5227" y="3021"/>
              <a:ext cx="450" cy="772"/>
            </a:xfrm>
            <a:prstGeom prst="line">
              <a:avLst/>
            </a:prstGeom>
            <a:noFill/>
            <a:ln w="28575">
              <a:solidFill>
                <a:srgbClr val="000000"/>
              </a:solidFill>
              <a:round/>
              <a:headEnd/>
              <a:tailEnd/>
            </a:ln>
          </p:spPr>
          <p:txBody>
            <a:bodyPr/>
            <a:lstStyle/>
            <a:p>
              <a:pPr>
                <a:buNone/>
              </a:pPr>
              <a:endParaRPr lang="en-US" sz="4000" b="1"/>
            </a:p>
          </p:txBody>
        </p:sp>
        <p:sp>
          <p:nvSpPr>
            <p:cNvPr id="32792" name="Line 42"/>
            <p:cNvSpPr>
              <a:spLocks noChangeShapeType="1"/>
            </p:cNvSpPr>
            <p:nvPr/>
          </p:nvSpPr>
          <p:spPr bwMode="auto">
            <a:xfrm>
              <a:off x="5077" y="2096"/>
              <a:ext cx="750" cy="617"/>
            </a:xfrm>
            <a:prstGeom prst="line">
              <a:avLst/>
            </a:prstGeom>
            <a:noFill/>
            <a:ln w="28575">
              <a:noFill/>
              <a:round/>
              <a:headEnd/>
              <a:tailEnd/>
            </a:ln>
          </p:spPr>
          <p:txBody>
            <a:bodyPr/>
            <a:lstStyle/>
            <a:p>
              <a:pPr>
                <a:buNone/>
              </a:pPr>
              <a:endParaRPr lang="en-US" sz="4000" b="1"/>
            </a:p>
          </p:txBody>
        </p:sp>
        <p:sp>
          <p:nvSpPr>
            <p:cNvPr id="32793" name="Line 43"/>
            <p:cNvSpPr>
              <a:spLocks noChangeShapeType="1"/>
            </p:cNvSpPr>
            <p:nvPr/>
          </p:nvSpPr>
          <p:spPr bwMode="auto">
            <a:xfrm>
              <a:off x="6127" y="2867"/>
              <a:ext cx="1200" cy="0"/>
            </a:xfrm>
            <a:prstGeom prst="line">
              <a:avLst/>
            </a:prstGeom>
            <a:noFill/>
            <a:ln w="28575">
              <a:noFill/>
              <a:round/>
              <a:headEnd/>
              <a:tailEnd/>
            </a:ln>
          </p:spPr>
          <p:txBody>
            <a:bodyPr/>
            <a:lstStyle/>
            <a:p>
              <a:pPr>
                <a:buNone/>
              </a:pPr>
              <a:endParaRPr lang="en-US" sz="4000" b="1"/>
            </a:p>
          </p:txBody>
        </p:sp>
        <p:sp>
          <p:nvSpPr>
            <p:cNvPr id="32794" name="Line 44"/>
            <p:cNvSpPr>
              <a:spLocks noChangeShapeType="1"/>
            </p:cNvSpPr>
            <p:nvPr/>
          </p:nvSpPr>
          <p:spPr bwMode="auto">
            <a:xfrm>
              <a:off x="4477" y="2867"/>
              <a:ext cx="1200" cy="0"/>
            </a:xfrm>
            <a:prstGeom prst="line">
              <a:avLst/>
            </a:prstGeom>
            <a:noFill/>
            <a:ln w="28575">
              <a:noFill/>
              <a:round/>
              <a:headEnd/>
              <a:tailEnd/>
            </a:ln>
          </p:spPr>
          <p:txBody>
            <a:bodyPr/>
            <a:lstStyle/>
            <a:p>
              <a:pPr>
                <a:buNone/>
              </a:pPr>
              <a:endParaRPr lang="en-US" sz="4000" b="1"/>
            </a:p>
          </p:txBody>
        </p:sp>
        <p:sp>
          <p:nvSpPr>
            <p:cNvPr id="32795" name="Line 45"/>
            <p:cNvSpPr>
              <a:spLocks noChangeShapeType="1"/>
            </p:cNvSpPr>
            <p:nvPr/>
          </p:nvSpPr>
          <p:spPr bwMode="auto">
            <a:xfrm>
              <a:off x="5977" y="3176"/>
              <a:ext cx="600" cy="617"/>
            </a:xfrm>
            <a:prstGeom prst="line">
              <a:avLst/>
            </a:prstGeom>
            <a:noFill/>
            <a:ln w="28575">
              <a:solidFill>
                <a:srgbClr val="000000"/>
              </a:solidFill>
              <a:round/>
              <a:headEnd/>
              <a:tailEnd/>
            </a:ln>
          </p:spPr>
          <p:txBody>
            <a:bodyPr/>
            <a:lstStyle/>
            <a:p>
              <a:pPr>
                <a:buNone/>
              </a:pPr>
              <a:endParaRPr lang="en-US" sz="4000" b="1"/>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a:xfrm>
            <a:off x="2781300" y="781206"/>
            <a:ext cx="7772400" cy="838200"/>
          </a:xfrm>
        </p:spPr>
        <p:txBody>
          <a:bodyPr/>
          <a:lstStyle/>
          <a:p>
            <a:pPr eaLnBrk="1" hangingPunct="1">
              <a:defRPr/>
            </a:pPr>
            <a:r>
              <a:rPr lang="en-US" b="1" dirty="0">
                <a:effectLst>
                  <a:outerShdw blurRad="38100" dist="38100" dir="2700000" algn="tl">
                    <a:srgbClr val="FFFFFF"/>
                  </a:outerShdw>
                </a:effectLst>
              </a:rPr>
              <a:t>Connectivity</a:t>
            </a:r>
          </a:p>
        </p:txBody>
      </p:sp>
      <p:sp>
        <p:nvSpPr>
          <p:cNvPr id="1030" name="Rectangle 3"/>
          <p:cNvSpPr>
            <a:spLocks noGrp="1" noChangeArrowheads="1"/>
          </p:cNvSpPr>
          <p:nvPr>
            <p:ph idx="1"/>
          </p:nvPr>
        </p:nvSpPr>
        <p:spPr>
          <a:xfrm>
            <a:off x="1484555" y="1676400"/>
            <a:ext cx="9735671" cy="4560889"/>
          </a:xfrm>
          <a:noFill/>
        </p:spPr>
        <p:txBody>
          <a:bodyPr/>
          <a:lstStyle/>
          <a:p>
            <a:pPr eaLnBrk="1" hangingPunct="1">
              <a:buFont typeface="Wingdings" pitchFamily="2" charset="2"/>
              <a:buNone/>
            </a:pPr>
            <a:r>
              <a:rPr lang="en-US" sz="2400" b="1" u="sng" dirty="0">
                <a:solidFill>
                  <a:srgbClr val="C00000"/>
                </a:solidFill>
              </a:rPr>
              <a:t>Degree Of a vertex</a:t>
            </a:r>
            <a:r>
              <a:rPr lang="en-US" sz="2400" b="1" dirty="0"/>
              <a:t>, </a:t>
            </a:r>
          </a:p>
          <a:p>
            <a:pPr eaLnBrk="1" hangingPunct="1">
              <a:buFont typeface="Wingdings" pitchFamily="2" charset="2"/>
              <a:buNone/>
            </a:pPr>
            <a:r>
              <a:rPr lang="en-US" sz="2400" b="1" dirty="0"/>
              <a:t>the number of edges connected to</a:t>
            </a:r>
          </a:p>
          <a:p>
            <a:pPr eaLnBrk="1" hangingPunct="1">
              <a:buFont typeface="Wingdings" pitchFamily="2" charset="2"/>
              <a:buNone/>
            </a:pPr>
            <a:r>
              <a:rPr lang="en-US" sz="2400" b="1" dirty="0"/>
              <a:t>it. </a:t>
            </a:r>
          </a:p>
          <a:p>
            <a:pPr eaLnBrk="1" hangingPunct="1">
              <a:buFont typeface="Wingdings" pitchFamily="2" charset="2"/>
              <a:buNone/>
            </a:pPr>
            <a:r>
              <a:rPr lang="en-US" sz="2400" b="1" u="sng" dirty="0">
                <a:solidFill>
                  <a:srgbClr val="C00000"/>
                </a:solidFill>
              </a:rPr>
              <a:t>Degree Of a graph</a:t>
            </a:r>
            <a:r>
              <a:rPr lang="en-US" sz="2400" b="1" dirty="0">
                <a:solidFill>
                  <a:srgbClr val="C00000"/>
                </a:solidFill>
              </a:rPr>
              <a:t>, </a:t>
            </a:r>
          </a:p>
          <a:p>
            <a:pPr eaLnBrk="1" hangingPunct="1">
              <a:buFont typeface="Wingdings" pitchFamily="2" charset="2"/>
              <a:buNone/>
            </a:pPr>
            <a:r>
              <a:rPr lang="en-US" sz="2400" b="1" dirty="0"/>
              <a:t>the maximum degree of any vertex </a:t>
            </a:r>
          </a:p>
          <a:p>
            <a:pPr eaLnBrk="1" hangingPunct="1">
              <a:buFont typeface="Wingdings" pitchFamily="2" charset="2"/>
              <a:buNone/>
            </a:pPr>
            <a:r>
              <a:rPr lang="en-US" sz="2400" b="1" dirty="0"/>
              <a:t>(e.g. B has degree 2, graph has degree 3).</a:t>
            </a:r>
          </a:p>
          <a:p>
            <a:pPr eaLnBrk="1" hangingPunct="1">
              <a:buFont typeface="Wingdings" pitchFamily="2" charset="2"/>
              <a:buNone/>
            </a:pPr>
            <a:r>
              <a:rPr lang="en-US" sz="2400" b="1" dirty="0"/>
              <a:t>In a connected graph the </a:t>
            </a:r>
            <a:r>
              <a:rPr lang="en-US" sz="2400" b="1" u="sng" dirty="0">
                <a:solidFill>
                  <a:srgbClr val="0000FF"/>
                </a:solidFill>
              </a:rPr>
              <a:t>sum of the degrees is twice</a:t>
            </a:r>
          </a:p>
          <a:p>
            <a:pPr eaLnBrk="1" hangingPunct="1">
              <a:buFont typeface="Wingdings" pitchFamily="2" charset="2"/>
              <a:buNone/>
            </a:pPr>
            <a:r>
              <a:rPr lang="en-US" sz="2400" b="1" u="sng" dirty="0">
                <a:solidFill>
                  <a:srgbClr val="0000FF"/>
                </a:solidFill>
              </a:rPr>
              <a:t>the number of edges,</a:t>
            </a:r>
            <a:r>
              <a:rPr lang="en-US" sz="2400" b="1" u="sng" dirty="0"/>
              <a:t> </a:t>
            </a:r>
            <a:r>
              <a:rPr lang="en-US" sz="2400" b="1" dirty="0" err="1"/>
              <a:t>i.e</a:t>
            </a:r>
            <a:r>
              <a:rPr lang="en-US" b="1" dirty="0"/>
              <a:t>  </a:t>
            </a:r>
            <a:endParaRPr lang="en-US" b="1" u="sng" dirty="0"/>
          </a:p>
        </p:txBody>
      </p:sp>
      <p:sp>
        <p:nvSpPr>
          <p:cNvPr id="1027" name="Footer Placeholder 4"/>
          <p:cNvSpPr>
            <a:spLocks noGrp="1"/>
          </p:cNvSpPr>
          <p:nvPr>
            <p:ph type="ftr" sz="quarter" idx="11"/>
          </p:nvPr>
        </p:nvSpPr>
        <p:spPr>
          <a:noFill/>
        </p:spPr>
        <p:txBody>
          <a:bodyPr/>
          <a:lstStyle/>
          <a:p>
            <a:r>
              <a:rPr lang="en-GB"/>
              <a:t>Prof. Amr Goneid, AUC</a:t>
            </a:r>
          </a:p>
        </p:txBody>
      </p:sp>
      <p:sp>
        <p:nvSpPr>
          <p:cNvPr id="1028" name="Slide Number Placeholder 5"/>
          <p:cNvSpPr>
            <a:spLocks noGrp="1"/>
          </p:cNvSpPr>
          <p:nvPr>
            <p:ph type="sldNum" sz="quarter" idx="12"/>
          </p:nvPr>
        </p:nvSpPr>
        <p:spPr>
          <a:noFill/>
        </p:spPr>
        <p:txBody>
          <a:bodyPr/>
          <a:lstStyle/>
          <a:p>
            <a:fld id="{8946F6DA-AFD6-49D0-86BD-1E69C8E089E2}" type="slidenum">
              <a:rPr lang="en-GB" smtClean="0"/>
              <a:pPr/>
              <a:t>21</a:t>
            </a:fld>
            <a:endParaRPr lang="en-GB"/>
          </a:p>
        </p:txBody>
      </p:sp>
      <p:grpSp>
        <p:nvGrpSpPr>
          <p:cNvPr id="1031" name="Group 4"/>
          <p:cNvGrpSpPr>
            <a:grpSpLocks noChangeAspect="1"/>
          </p:cNvGrpSpPr>
          <p:nvPr/>
        </p:nvGrpSpPr>
        <p:grpSpPr bwMode="auto">
          <a:xfrm>
            <a:off x="7086600" y="1752600"/>
            <a:ext cx="3086100" cy="2171700"/>
            <a:chOff x="3877" y="1478"/>
            <a:chExt cx="4050" cy="2932"/>
          </a:xfrm>
        </p:grpSpPr>
        <p:sp>
          <p:nvSpPr>
            <p:cNvPr id="1032" name="AutoShape 5"/>
            <p:cNvSpPr>
              <a:spLocks noChangeAspect="1" noChangeArrowheads="1"/>
            </p:cNvSpPr>
            <p:nvPr/>
          </p:nvSpPr>
          <p:spPr bwMode="auto">
            <a:xfrm>
              <a:off x="3877" y="1478"/>
              <a:ext cx="4050" cy="2932"/>
            </a:xfrm>
            <a:prstGeom prst="rect">
              <a:avLst/>
            </a:prstGeom>
            <a:noFill/>
            <a:ln w="9525">
              <a:noFill/>
              <a:miter lim="800000"/>
              <a:headEnd/>
              <a:tailEnd/>
            </a:ln>
          </p:spPr>
          <p:txBody>
            <a:bodyPr/>
            <a:lstStyle/>
            <a:p>
              <a:pPr>
                <a:buNone/>
              </a:pPr>
              <a:endParaRPr lang="en-US" sz="4400" b="1"/>
            </a:p>
          </p:txBody>
        </p:sp>
        <p:sp>
          <p:nvSpPr>
            <p:cNvPr id="1033" name="Oval 6"/>
            <p:cNvSpPr>
              <a:spLocks noChangeArrowheads="1"/>
            </p:cNvSpPr>
            <p:nvPr/>
          </p:nvSpPr>
          <p:spPr bwMode="auto">
            <a:xfrm>
              <a:off x="4777" y="1633"/>
              <a:ext cx="450" cy="463"/>
            </a:xfrm>
            <a:prstGeom prst="ellipse">
              <a:avLst/>
            </a:prstGeom>
            <a:solidFill>
              <a:srgbClr val="00FFFF"/>
            </a:solidFill>
            <a:ln w="9525">
              <a:solidFill>
                <a:srgbClr val="000000"/>
              </a:solidFill>
              <a:round/>
              <a:headEnd/>
              <a:tailEnd/>
            </a:ln>
          </p:spPr>
          <p:txBody>
            <a:bodyPr/>
            <a:lstStyle/>
            <a:p>
              <a:pPr algn="l">
                <a:buNone/>
              </a:pPr>
              <a:r>
                <a:rPr lang="en-US" b="1"/>
                <a:t>A</a:t>
              </a:r>
              <a:endParaRPr lang="en-US" sz="4400" b="1"/>
            </a:p>
          </p:txBody>
        </p:sp>
        <p:sp>
          <p:nvSpPr>
            <p:cNvPr id="1034" name="Oval 7"/>
            <p:cNvSpPr>
              <a:spLocks noChangeArrowheads="1"/>
            </p:cNvSpPr>
            <p:nvPr/>
          </p:nvSpPr>
          <p:spPr bwMode="auto">
            <a:xfrm>
              <a:off x="6427" y="1633"/>
              <a:ext cx="450" cy="462"/>
            </a:xfrm>
            <a:prstGeom prst="ellipse">
              <a:avLst/>
            </a:prstGeom>
            <a:solidFill>
              <a:srgbClr val="00FFFF"/>
            </a:solidFill>
            <a:ln w="9525">
              <a:solidFill>
                <a:srgbClr val="000000"/>
              </a:solidFill>
              <a:round/>
              <a:headEnd/>
              <a:tailEnd/>
            </a:ln>
          </p:spPr>
          <p:txBody>
            <a:bodyPr/>
            <a:lstStyle/>
            <a:p>
              <a:pPr algn="l">
                <a:buNone/>
              </a:pPr>
              <a:r>
                <a:rPr lang="en-US" b="1"/>
                <a:t>F</a:t>
              </a:r>
              <a:endParaRPr lang="en-US" sz="4400" b="1"/>
            </a:p>
          </p:txBody>
        </p:sp>
        <p:sp>
          <p:nvSpPr>
            <p:cNvPr id="1035" name="Oval 8"/>
            <p:cNvSpPr>
              <a:spLocks noChangeArrowheads="1"/>
            </p:cNvSpPr>
            <p:nvPr/>
          </p:nvSpPr>
          <p:spPr bwMode="auto">
            <a:xfrm>
              <a:off x="5677" y="2713"/>
              <a:ext cx="450" cy="463"/>
            </a:xfrm>
            <a:prstGeom prst="ellipse">
              <a:avLst/>
            </a:prstGeom>
            <a:solidFill>
              <a:srgbClr val="00FFFF"/>
            </a:solidFill>
            <a:ln w="9525">
              <a:solidFill>
                <a:srgbClr val="000000"/>
              </a:solidFill>
              <a:round/>
              <a:headEnd/>
              <a:tailEnd/>
            </a:ln>
          </p:spPr>
          <p:txBody>
            <a:bodyPr/>
            <a:lstStyle/>
            <a:p>
              <a:pPr algn="l">
                <a:buNone/>
              </a:pPr>
              <a:r>
                <a:rPr lang="en-US" b="1"/>
                <a:t>G</a:t>
              </a:r>
              <a:endParaRPr lang="en-US" sz="4400" b="1"/>
            </a:p>
          </p:txBody>
        </p:sp>
        <p:sp>
          <p:nvSpPr>
            <p:cNvPr id="1036" name="Oval 9"/>
            <p:cNvSpPr>
              <a:spLocks noChangeArrowheads="1"/>
            </p:cNvSpPr>
            <p:nvPr/>
          </p:nvSpPr>
          <p:spPr bwMode="auto">
            <a:xfrm>
              <a:off x="4027" y="2713"/>
              <a:ext cx="450" cy="463"/>
            </a:xfrm>
            <a:prstGeom prst="ellipse">
              <a:avLst/>
            </a:prstGeom>
            <a:solidFill>
              <a:srgbClr val="00FFFF"/>
            </a:solidFill>
            <a:ln w="9525">
              <a:solidFill>
                <a:srgbClr val="000000"/>
              </a:solidFill>
              <a:round/>
              <a:headEnd/>
              <a:tailEnd/>
            </a:ln>
          </p:spPr>
          <p:txBody>
            <a:bodyPr/>
            <a:lstStyle/>
            <a:p>
              <a:pPr algn="l">
                <a:buNone/>
              </a:pPr>
              <a:r>
                <a:rPr lang="en-US" b="1"/>
                <a:t>B</a:t>
              </a:r>
              <a:endParaRPr lang="en-US" sz="4400" b="1"/>
            </a:p>
          </p:txBody>
        </p:sp>
        <p:sp>
          <p:nvSpPr>
            <p:cNvPr id="1037" name="Oval 10"/>
            <p:cNvSpPr>
              <a:spLocks noChangeArrowheads="1"/>
            </p:cNvSpPr>
            <p:nvPr/>
          </p:nvSpPr>
          <p:spPr bwMode="auto">
            <a:xfrm>
              <a:off x="7327" y="2713"/>
              <a:ext cx="450" cy="464"/>
            </a:xfrm>
            <a:prstGeom prst="ellipse">
              <a:avLst/>
            </a:prstGeom>
            <a:solidFill>
              <a:srgbClr val="00FFFF"/>
            </a:solidFill>
            <a:ln w="9525">
              <a:solidFill>
                <a:srgbClr val="000000"/>
              </a:solidFill>
              <a:round/>
              <a:headEnd/>
              <a:tailEnd/>
            </a:ln>
          </p:spPr>
          <p:txBody>
            <a:bodyPr/>
            <a:lstStyle/>
            <a:p>
              <a:pPr algn="l">
                <a:buNone/>
              </a:pPr>
              <a:r>
                <a:rPr lang="en-US" b="1"/>
                <a:t>E</a:t>
              </a:r>
              <a:endParaRPr lang="en-US" sz="4400" b="1"/>
            </a:p>
          </p:txBody>
        </p:sp>
        <p:sp>
          <p:nvSpPr>
            <p:cNvPr id="1038" name="Oval 11"/>
            <p:cNvSpPr>
              <a:spLocks noChangeArrowheads="1"/>
            </p:cNvSpPr>
            <p:nvPr/>
          </p:nvSpPr>
          <p:spPr bwMode="auto">
            <a:xfrm>
              <a:off x="6427" y="3793"/>
              <a:ext cx="450" cy="463"/>
            </a:xfrm>
            <a:prstGeom prst="ellipse">
              <a:avLst/>
            </a:prstGeom>
            <a:solidFill>
              <a:srgbClr val="00FFFF"/>
            </a:solidFill>
            <a:ln w="9525">
              <a:solidFill>
                <a:srgbClr val="000000"/>
              </a:solidFill>
              <a:round/>
              <a:headEnd/>
              <a:tailEnd/>
            </a:ln>
          </p:spPr>
          <p:txBody>
            <a:bodyPr/>
            <a:lstStyle/>
            <a:p>
              <a:pPr algn="l">
                <a:buNone/>
              </a:pPr>
              <a:r>
                <a:rPr lang="en-US" b="1"/>
                <a:t>D</a:t>
              </a:r>
              <a:endParaRPr lang="en-US" sz="4400" b="1"/>
            </a:p>
          </p:txBody>
        </p:sp>
        <p:sp>
          <p:nvSpPr>
            <p:cNvPr id="1039" name="Oval 12"/>
            <p:cNvSpPr>
              <a:spLocks noChangeArrowheads="1"/>
            </p:cNvSpPr>
            <p:nvPr/>
          </p:nvSpPr>
          <p:spPr bwMode="auto">
            <a:xfrm>
              <a:off x="4927" y="3793"/>
              <a:ext cx="450" cy="463"/>
            </a:xfrm>
            <a:prstGeom prst="ellipse">
              <a:avLst/>
            </a:prstGeom>
            <a:solidFill>
              <a:srgbClr val="00FFFF"/>
            </a:solidFill>
            <a:ln w="9525">
              <a:solidFill>
                <a:srgbClr val="000000"/>
              </a:solidFill>
              <a:round/>
              <a:headEnd/>
              <a:tailEnd/>
            </a:ln>
          </p:spPr>
          <p:txBody>
            <a:bodyPr/>
            <a:lstStyle/>
            <a:p>
              <a:pPr algn="l">
                <a:buNone/>
              </a:pPr>
              <a:r>
                <a:rPr lang="en-US" b="1"/>
                <a:t>C</a:t>
              </a:r>
              <a:endParaRPr lang="en-US" sz="4400" b="1"/>
            </a:p>
          </p:txBody>
        </p:sp>
        <p:sp>
          <p:nvSpPr>
            <p:cNvPr id="1040" name="Line 13"/>
            <p:cNvSpPr>
              <a:spLocks noChangeShapeType="1"/>
            </p:cNvSpPr>
            <p:nvPr/>
          </p:nvSpPr>
          <p:spPr bwMode="auto">
            <a:xfrm flipH="1">
              <a:off x="4327" y="2096"/>
              <a:ext cx="600" cy="617"/>
            </a:xfrm>
            <a:prstGeom prst="line">
              <a:avLst/>
            </a:prstGeom>
            <a:noFill/>
            <a:ln w="28575">
              <a:solidFill>
                <a:srgbClr val="000000"/>
              </a:solidFill>
              <a:round/>
              <a:headEnd/>
              <a:tailEnd/>
            </a:ln>
          </p:spPr>
          <p:txBody>
            <a:bodyPr/>
            <a:lstStyle/>
            <a:p>
              <a:pPr>
                <a:buNone/>
              </a:pPr>
              <a:endParaRPr lang="en-US" sz="4400" b="1"/>
            </a:p>
          </p:txBody>
        </p:sp>
        <p:sp>
          <p:nvSpPr>
            <p:cNvPr id="1041" name="Line 14"/>
            <p:cNvSpPr>
              <a:spLocks noChangeShapeType="1"/>
            </p:cNvSpPr>
            <p:nvPr/>
          </p:nvSpPr>
          <p:spPr bwMode="auto">
            <a:xfrm>
              <a:off x="4327" y="3176"/>
              <a:ext cx="750" cy="617"/>
            </a:xfrm>
            <a:prstGeom prst="line">
              <a:avLst/>
            </a:prstGeom>
            <a:noFill/>
            <a:ln w="28575">
              <a:solidFill>
                <a:srgbClr val="000000"/>
              </a:solidFill>
              <a:round/>
              <a:headEnd/>
              <a:tailEnd/>
            </a:ln>
          </p:spPr>
          <p:txBody>
            <a:bodyPr/>
            <a:lstStyle/>
            <a:p>
              <a:pPr>
                <a:buNone/>
              </a:pPr>
              <a:endParaRPr lang="en-US" sz="4400" b="1"/>
            </a:p>
          </p:txBody>
        </p:sp>
        <p:sp>
          <p:nvSpPr>
            <p:cNvPr id="1042" name="Line 15"/>
            <p:cNvSpPr>
              <a:spLocks noChangeShapeType="1"/>
            </p:cNvSpPr>
            <p:nvPr/>
          </p:nvSpPr>
          <p:spPr bwMode="auto">
            <a:xfrm>
              <a:off x="5227" y="1941"/>
              <a:ext cx="1200" cy="1"/>
            </a:xfrm>
            <a:prstGeom prst="line">
              <a:avLst/>
            </a:prstGeom>
            <a:noFill/>
            <a:ln w="28575">
              <a:solidFill>
                <a:srgbClr val="000000"/>
              </a:solidFill>
              <a:round/>
              <a:headEnd/>
              <a:tailEnd/>
            </a:ln>
          </p:spPr>
          <p:txBody>
            <a:bodyPr/>
            <a:lstStyle/>
            <a:p>
              <a:pPr>
                <a:buNone/>
              </a:pPr>
              <a:endParaRPr lang="en-US" sz="4400" b="1"/>
            </a:p>
          </p:txBody>
        </p:sp>
        <p:sp>
          <p:nvSpPr>
            <p:cNvPr id="1043" name="Line 16"/>
            <p:cNvSpPr>
              <a:spLocks noChangeShapeType="1"/>
            </p:cNvSpPr>
            <p:nvPr/>
          </p:nvSpPr>
          <p:spPr bwMode="auto">
            <a:xfrm>
              <a:off x="5377" y="3947"/>
              <a:ext cx="1050" cy="0"/>
            </a:xfrm>
            <a:prstGeom prst="line">
              <a:avLst/>
            </a:prstGeom>
            <a:noFill/>
            <a:ln w="28575">
              <a:noFill/>
              <a:round/>
              <a:headEnd/>
              <a:tailEnd/>
            </a:ln>
          </p:spPr>
          <p:txBody>
            <a:bodyPr/>
            <a:lstStyle/>
            <a:p>
              <a:pPr>
                <a:buNone/>
              </a:pPr>
              <a:endParaRPr lang="en-US" sz="4400" b="1"/>
            </a:p>
          </p:txBody>
        </p:sp>
        <p:sp>
          <p:nvSpPr>
            <p:cNvPr id="1044" name="Line 17"/>
            <p:cNvSpPr>
              <a:spLocks noChangeShapeType="1"/>
            </p:cNvSpPr>
            <p:nvPr/>
          </p:nvSpPr>
          <p:spPr bwMode="auto">
            <a:xfrm flipH="1">
              <a:off x="6727" y="3176"/>
              <a:ext cx="750" cy="617"/>
            </a:xfrm>
            <a:prstGeom prst="line">
              <a:avLst/>
            </a:prstGeom>
            <a:noFill/>
            <a:ln w="28575">
              <a:solidFill>
                <a:srgbClr val="000000"/>
              </a:solidFill>
              <a:round/>
              <a:headEnd/>
              <a:tailEnd/>
            </a:ln>
          </p:spPr>
          <p:txBody>
            <a:bodyPr/>
            <a:lstStyle/>
            <a:p>
              <a:pPr>
                <a:buNone/>
              </a:pPr>
              <a:endParaRPr lang="en-US" sz="4400" b="1"/>
            </a:p>
          </p:txBody>
        </p:sp>
        <p:sp>
          <p:nvSpPr>
            <p:cNvPr id="1045" name="Line 18"/>
            <p:cNvSpPr>
              <a:spLocks noChangeShapeType="1"/>
            </p:cNvSpPr>
            <p:nvPr/>
          </p:nvSpPr>
          <p:spPr bwMode="auto">
            <a:xfrm>
              <a:off x="6877" y="1941"/>
              <a:ext cx="600" cy="772"/>
            </a:xfrm>
            <a:prstGeom prst="line">
              <a:avLst/>
            </a:prstGeom>
            <a:noFill/>
            <a:ln w="28575">
              <a:solidFill>
                <a:srgbClr val="000000"/>
              </a:solidFill>
              <a:round/>
              <a:headEnd/>
              <a:tailEnd/>
            </a:ln>
          </p:spPr>
          <p:txBody>
            <a:bodyPr/>
            <a:lstStyle/>
            <a:p>
              <a:pPr>
                <a:buNone/>
              </a:pPr>
              <a:endParaRPr lang="en-US" sz="4400" b="1"/>
            </a:p>
          </p:txBody>
        </p:sp>
        <p:sp>
          <p:nvSpPr>
            <p:cNvPr id="1046" name="Line 19"/>
            <p:cNvSpPr>
              <a:spLocks noChangeShapeType="1"/>
            </p:cNvSpPr>
            <p:nvPr/>
          </p:nvSpPr>
          <p:spPr bwMode="auto">
            <a:xfrm flipH="1">
              <a:off x="5977" y="2096"/>
              <a:ext cx="600" cy="617"/>
            </a:xfrm>
            <a:prstGeom prst="line">
              <a:avLst/>
            </a:prstGeom>
            <a:noFill/>
            <a:ln w="28575">
              <a:solidFill>
                <a:srgbClr val="000000"/>
              </a:solidFill>
              <a:round/>
              <a:headEnd/>
              <a:tailEnd/>
            </a:ln>
          </p:spPr>
          <p:txBody>
            <a:bodyPr/>
            <a:lstStyle/>
            <a:p>
              <a:pPr>
                <a:buNone/>
              </a:pPr>
              <a:endParaRPr lang="en-US" sz="4400" b="1"/>
            </a:p>
          </p:txBody>
        </p:sp>
        <p:sp>
          <p:nvSpPr>
            <p:cNvPr id="1047" name="Line 20"/>
            <p:cNvSpPr>
              <a:spLocks noChangeShapeType="1"/>
            </p:cNvSpPr>
            <p:nvPr/>
          </p:nvSpPr>
          <p:spPr bwMode="auto">
            <a:xfrm flipH="1">
              <a:off x="5227" y="3021"/>
              <a:ext cx="450" cy="772"/>
            </a:xfrm>
            <a:prstGeom prst="line">
              <a:avLst/>
            </a:prstGeom>
            <a:noFill/>
            <a:ln w="28575">
              <a:solidFill>
                <a:srgbClr val="000000"/>
              </a:solidFill>
              <a:round/>
              <a:headEnd/>
              <a:tailEnd/>
            </a:ln>
          </p:spPr>
          <p:txBody>
            <a:bodyPr/>
            <a:lstStyle/>
            <a:p>
              <a:pPr>
                <a:buNone/>
              </a:pPr>
              <a:endParaRPr lang="en-US" sz="4400" b="1"/>
            </a:p>
          </p:txBody>
        </p:sp>
        <p:sp>
          <p:nvSpPr>
            <p:cNvPr id="1048" name="Line 21"/>
            <p:cNvSpPr>
              <a:spLocks noChangeShapeType="1"/>
            </p:cNvSpPr>
            <p:nvPr/>
          </p:nvSpPr>
          <p:spPr bwMode="auto">
            <a:xfrm>
              <a:off x="5077" y="2096"/>
              <a:ext cx="750" cy="617"/>
            </a:xfrm>
            <a:prstGeom prst="line">
              <a:avLst/>
            </a:prstGeom>
            <a:noFill/>
            <a:ln w="28575">
              <a:noFill/>
              <a:round/>
              <a:headEnd/>
              <a:tailEnd/>
            </a:ln>
          </p:spPr>
          <p:txBody>
            <a:bodyPr/>
            <a:lstStyle/>
            <a:p>
              <a:pPr>
                <a:buNone/>
              </a:pPr>
              <a:endParaRPr lang="en-US" sz="4400" b="1"/>
            </a:p>
          </p:txBody>
        </p:sp>
        <p:sp>
          <p:nvSpPr>
            <p:cNvPr id="1049" name="Line 22"/>
            <p:cNvSpPr>
              <a:spLocks noChangeShapeType="1"/>
            </p:cNvSpPr>
            <p:nvPr/>
          </p:nvSpPr>
          <p:spPr bwMode="auto">
            <a:xfrm>
              <a:off x="6127" y="2867"/>
              <a:ext cx="1200" cy="0"/>
            </a:xfrm>
            <a:prstGeom prst="line">
              <a:avLst/>
            </a:prstGeom>
            <a:noFill/>
            <a:ln w="28575">
              <a:noFill/>
              <a:round/>
              <a:headEnd/>
              <a:tailEnd/>
            </a:ln>
          </p:spPr>
          <p:txBody>
            <a:bodyPr/>
            <a:lstStyle/>
            <a:p>
              <a:pPr>
                <a:buNone/>
              </a:pPr>
              <a:endParaRPr lang="en-US" sz="4400" b="1"/>
            </a:p>
          </p:txBody>
        </p:sp>
        <p:sp>
          <p:nvSpPr>
            <p:cNvPr id="1050" name="Line 23"/>
            <p:cNvSpPr>
              <a:spLocks noChangeShapeType="1"/>
            </p:cNvSpPr>
            <p:nvPr/>
          </p:nvSpPr>
          <p:spPr bwMode="auto">
            <a:xfrm>
              <a:off x="4477" y="2867"/>
              <a:ext cx="1200" cy="0"/>
            </a:xfrm>
            <a:prstGeom prst="line">
              <a:avLst/>
            </a:prstGeom>
            <a:noFill/>
            <a:ln w="28575">
              <a:noFill/>
              <a:round/>
              <a:headEnd/>
              <a:tailEnd/>
            </a:ln>
          </p:spPr>
          <p:txBody>
            <a:bodyPr/>
            <a:lstStyle/>
            <a:p>
              <a:pPr>
                <a:buNone/>
              </a:pPr>
              <a:endParaRPr lang="en-US" sz="4400" b="1"/>
            </a:p>
          </p:txBody>
        </p:sp>
        <p:sp>
          <p:nvSpPr>
            <p:cNvPr id="1051" name="Line 24"/>
            <p:cNvSpPr>
              <a:spLocks noChangeShapeType="1"/>
            </p:cNvSpPr>
            <p:nvPr/>
          </p:nvSpPr>
          <p:spPr bwMode="auto">
            <a:xfrm>
              <a:off x="5977" y="3176"/>
              <a:ext cx="600" cy="617"/>
            </a:xfrm>
            <a:prstGeom prst="line">
              <a:avLst/>
            </a:prstGeom>
            <a:noFill/>
            <a:ln w="28575">
              <a:solidFill>
                <a:srgbClr val="000000"/>
              </a:solidFill>
              <a:round/>
              <a:headEnd/>
              <a:tailEnd/>
            </a:ln>
          </p:spPr>
          <p:txBody>
            <a:bodyPr/>
            <a:lstStyle/>
            <a:p>
              <a:pPr>
                <a:buNone/>
              </a:pPr>
              <a:endParaRPr lang="en-US" sz="4400" b="1"/>
            </a:p>
          </p:txBody>
        </p:sp>
      </p:grpSp>
      <p:graphicFrame>
        <p:nvGraphicFramePr>
          <p:cNvPr id="1026" name="Object 25"/>
          <p:cNvGraphicFramePr>
            <a:graphicFrameLocks noChangeAspect="1"/>
          </p:cNvGraphicFramePr>
          <p:nvPr>
            <p:extLst>
              <p:ext uri="{D42A27DB-BD31-4B8C-83A1-F6EECF244321}">
                <p14:modId xmlns:p14="http://schemas.microsoft.com/office/powerpoint/2010/main" val="3512021422"/>
              </p:ext>
            </p:extLst>
          </p:nvPr>
        </p:nvGraphicFramePr>
        <p:xfrm>
          <a:off x="5638930" y="5092898"/>
          <a:ext cx="2255838" cy="1014413"/>
        </p:xfrm>
        <a:graphic>
          <a:graphicData uri="http://schemas.openxmlformats.org/presentationml/2006/ole">
            <mc:AlternateContent xmlns:mc="http://schemas.openxmlformats.org/markup-compatibility/2006">
              <mc:Choice xmlns:v="urn:schemas-microsoft-com:vml" Requires="v">
                <p:oleObj name="Equation" r:id="rId2" imgW="723600" imgH="431640" progId="Equation.DSMT4">
                  <p:embed/>
                </p:oleObj>
              </mc:Choice>
              <mc:Fallback>
                <p:oleObj name="Equation" r:id="rId2" imgW="723600" imgH="431640" progId="Equation.DSMT4">
                  <p:embed/>
                  <p:pic>
                    <p:nvPicPr>
                      <p:cNvPr id="1026" name="Object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930" y="5092898"/>
                        <a:ext cx="2255838" cy="1014413"/>
                      </a:xfrm>
                      <a:prstGeom prst="rect">
                        <a:avLst/>
                      </a:prstGeom>
                      <a:solidFill>
                        <a:srgbClr val="CCFFCC"/>
                      </a:solidFill>
                      <a:ln>
                        <a:solidFill>
                          <a:schemeClr val="tx1"/>
                        </a:solidFill>
                      </a:ln>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a:xfrm>
            <a:off x="2781300" y="609600"/>
            <a:ext cx="7772400" cy="838200"/>
          </a:xfrm>
        </p:spPr>
        <p:txBody>
          <a:bodyPr/>
          <a:lstStyle/>
          <a:p>
            <a:pPr eaLnBrk="1" hangingPunct="1">
              <a:defRPr/>
            </a:pPr>
            <a:r>
              <a:rPr lang="en-US" b="1">
                <a:effectLst>
                  <a:outerShdw blurRad="38100" dist="38100" dir="2700000" algn="tl">
                    <a:srgbClr val="FFFFFF"/>
                  </a:outerShdw>
                </a:effectLst>
              </a:rPr>
              <a:t>Connectivity</a:t>
            </a:r>
          </a:p>
        </p:txBody>
      </p:sp>
      <p:sp>
        <p:nvSpPr>
          <p:cNvPr id="33797" name="Rectangle 3"/>
          <p:cNvSpPr>
            <a:spLocks noGrp="1" noChangeArrowheads="1"/>
          </p:cNvSpPr>
          <p:nvPr>
            <p:ph idx="1"/>
          </p:nvPr>
        </p:nvSpPr>
        <p:spPr>
          <a:xfrm>
            <a:off x="2781300" y="1676400"/>
            <a:ext cx="7772400" cy="4648200"/>
          </a:xfrm>
          <a:noFill/>
        </p:spPr>
        <p:txBody>
          <a:bodyPr>
            <a:normAutofit/>
          </a:bodyPr>
          <a:lstStyle/>
          <a:p>
            <a:pPr eaLnBrk="1" hangingPunct="1">
              <a:buFont typeface="Wingdings" pitchFamily="2" charset="2"/>
              <a:buNone/>
            </a:pPr>
            <a:r>
              <a:rPr lang="en-US" sz="2800" dirty="0"/>
              <a:t> </a:t>
            </a:r>
          </a:p>
          <a:p>
            <a:pPr eaLnBrk="1" hangingPunct="1">
              <a:buFont typeface="Wingdings" pitchFamily="2" charset="2"/>
              <a:buNone/>
            </a:pPr>
            <a:endParaRPr lang="en-US" sz="2800" dirty="0"/>
          </a:p>
          <a:p>
            <a:pPr eaLnBrk="1" hangingPunct="1">
              <a:buFont typeface="Wingdings" pitchFamily="2" charset="2"/>
              <a:buNone/>
            </a:pPr>
            <a:endParaRPr lang="en-US" sz="2800" dirty="0"/>
          </a:p>
          <a:p>
            <a:pPr eaLnBrk="1" hangingPunct="1">
              <a:buFont typeface="Wingdings" pitchFamily="2" charset="2"/>
              <a:buNone/>
            </a:pPr>
            <a:endParaRPr lang="en-US" sz="2800" dirty="0"/>
          </a:p>
          <a:p>
            <a:pPr eaLnBrk="1" hangingPunct="1">
              <a:buFont typeface="Wingdings" pitchFamily="2" charset="2"/>
              <a:buNone/>
            </a:pPr>
            <a:endParaRPr lang="en-US" sz="2400" b="1" u="sng" dirty="0"/>
          </a:p>
          <a:p>
            <a:pPr marL="0" indent="0" algn="just" eaLnBrk="1" hangingPunct="1">
              <a:buFont typeface="Wingdings" pitchFamily="2" charset="2"/>
              <a:buNone/>
            </a:pPr>
            <a:r>
              <a:rPr lang="en-US" sz="2400" b="1" u="sng" dirty="0">
                <a:solidFill>
                  <a:srgbClr val="C00000"/>
                </a:solidFill>
              </a:rPr>
              <a:t>In-Degree/Out-Degree:</a:t>
            </a:r>
            <a:r>
              <a:rPr lang="en-US" sz="2400" b="1" dirty="0">
                <a:solidFill>
                  <a:srgbClr val="C00000"/>
                </a:solidFill>
              </a:rPr>
              <a:t> </a:t>
            </a:r>
            <a:r>
              <a:rPr lang="en-US" sz="2400" b="1" dirty="0"/>
              <a:t>the number of edges coming into/emerging from a vertex in a connected graph (e.g. G has in-degree 3 and out-degree 1).  </a:t>
            </a:r>
          </a:p>
        </p:txBody>
      </p:sp>
      <p:sp>
        <p:nvSpPr>
          <p:cNvPr id="33794" name="Footer Placeholder 4"/>
          <p:cNvSpPr>
            <a:spLocks noGrp="1"/>
          </p:cNvSpPr>
          <p:nvPr>
            <p:ph type="ftr" sz="quarter" idx="11"/>
          </p:nvPr>
        </p:nvSpPr>
        <p:spPr>
          <a:noFill/>
        </p:spPr>
        <p:txBody>
          <a:bodyPr/>
          <a:lstStyle/>
          <a:p>
            <a:r>
              <a:rPr lang="en-GB"/>
              <a:t>Prof. Amr Goneid, AUC</a:t>
            </a:r>
          </a:p>
        </p:txBody>
      </p:sp>
      <p:sp>
        <p:nvSpPr>
          <p:cNvPr id="33795" name="Slide Number Placeholder 5"/>
          <p:cNvSpPr>
            <a:spLocks noGrp="1"/>
          </p:cNvSpPr>
          <p:nvPr>
            <p:ph type="sldNum" sz="quarter" idx="12"/>
          </p:nvPr>
        </p:nvSpPr>
        <p:spPr>
          <a:noFill/>
        </p:spPr>
        <p:txBody>
          <a:bodyPr/>
          <a:lstStyle/>
          <a:p>
            <a:fld id="{99ADD12D-6AE2-4D1E-8A8A-CE71172C1785}" type="slidenum">
              <a:rPr lang="en-GB" smtClean="0"/>
              <a:pPr/>
              <a:t>22</a:t>
            </a:fld>
            <a:endParaRPr lang="en-GB"/>
          </a:p>
        </p:txBody>
      </p:sp>
      <p:grpSp>
        <p:nvGrpSpPr>
          <p:cNvPr id="33798" name="Group 4"/>
          <p:cNvGrpSpPr>
            <a:grpSpLocks noChangeAspect="1"/>
          </p:cNvGrpSpPr>
          <p:nvPr/>
        </p:nvGrpSpPr>
        <p:grpSpPr bwMode="auto">
          <a:xfrm>
            <a:off x="6858000" y="1676400"/>
            <a:ext cx="3086100" cy="2324100"/>
            <a:chOff x="3877" y="1478"/>
            <a:chExt cx="4050" cy="2932"/>
          </a:xfrm>
        </p:grpSpPr>
        <p:sp>
          <p:nvSpPr>
            <p:cNvPr id="33799" name="AutoShape 5"/>
            <p:cNvSpPr>
              <a:spLocks noChangeAspect="1" noChangeArrowheads="1"/>
            </p:cNvSpPr>
            <p:nvPr/>
          </p:nvSpPr>
          <p:spPr bwMode="auto">
            <a:xfrm>
              <a:off x="3877" y="1478"/>
              <a:ext cx="4050" cy="2932"/>
            </a:xfrm>
            <a:prstGeom prst="rect">
              <a:avLst/>
            </a:prstGeom>
            <a:noFill/>
            <a:ln w="9525">
              <a:noFill/>
              <a:miter lim="800000"/>
              <a:headEnd/>
              <a:tailEnd/>
            </a:ln>
          </p:spPr>
          <p:txBody>
            <a:bodyPr/>
            <a:lstStyle/>
            <a:p>
              <a:pPr>
                <a:buNone/>
              </a:pPr>
              <a:endParaRPr lang="en-US" sz="4000" b="1"/>
            </a:p>
          </p:txBody>
        </p:sp>
        <p:sp>
          <p:nvSpPr>
            <p:cNvPr id="33800" name="Oval 6"/>
            <p:cNvSpPr>
              <a:spLocks noChangeArrowheads="1"/>
            </p:cNvSpPr>
            <p:nvPr/>
          </p:nvSpPr>
          <p:spPr bwMode="auto">
            <a:xfrm>
              <a:off x="4777" y="1633"/>
              <a:ext cx="450" cy="463"/>
            </a:xfrm>
            <a:prstGeom prst="ellipse">
              <a:avLst/>
            </a:prstGeom>
            <a:solidFill>
              <a:srgbClr val="00FFFF"/>
            </a:solidFill>
            <a:ln w="9525">
              <a:solidFill>
                <a:srgbClr val="000000"/>
              </a:solidFill>
              <a:round/>
              <a:headEnd/>
              <a:tailEnd/>
            </a:ln>
          </p:spPr>
          <p:txBody>
            <a:bodyPr/>
            <a:lstStyle/>
            <a:p>
              <a:pPr algn="l">
                <a:buNone/>
              </a:pPr>
              <a:r>
                <a:rPr lang="en-US" sz="1600" b="1"/>
                <a:t>A</a:t>
              </a:r>
              <a:endParaRPr lang="en-US" sz="4000" b="1"/>
            </a:p>
          </p:txBody>
        </p:sp>
        <p:sp>
          <p:nvSpPr>
            <p:cNvPr id="33801" name="Oval 7"/>
            <p:cNvSpPr>
              <a:spLocks noChangeArrowheads="1"/>
            </p:cNvSpPr>
            <p:nvPr/>
          </p:nvSpPr>
          <p:spPr bwMode="auto">
            <a:xfrm>
              <a:off x="6427" y="1633"/>
              <a:ext cx="450" cy="462"/>
            </a:xfrm>
            <a:prstGeom prst="ellipse">
              <a:avLst/>
            </a:prstGeom>
            <a:solidFill>
              <a:srgbClr val="00FFFF"/>
            </a:solidFill>
            <a:ln w="9525">
              <a:solidFill>
                <a:srgbClr val="000000"/>
              </a:solidFill>
              <a:round/>
              <a:headEnd/>
              <a:tailEnd/>
            </a:ln>
          </p:spPr>
          <p:txBody>
            <a:bodyPr/>
            <a:lstStyle/>
            <a:p>
              <a:pPr algn="l">
                <a:buNone/>
              </a:pPr>
              <a:r>
                <a:rPr lang="en-US" sz="1600" b="1"/>
                <a:t>F</a:t>
              </a:r>
              <a:endParaRPr lang="en-US" sz="4000" b="1"/>
            </a:p>
          </p:txBody>
        </p:sp>
        <p:sp>
          <p:nvSpPr>
            <p:cNvPr id="33802" name="Oval 8"/>
            <p:cNvSpPr>
              <a:spLocks noChangeArrowheads="1"/>
            </p:cNvSpPr>
            <p:nvPr/>
          </p:nvSpPr>
          <p:spPr bwMode="auto">
            <a:xfrm>
              <a:off x="5677" y="2713"/>
              <a:ext cx="450" cy="463"/>
            </a:xfrm>
            <a:prstGeom prst="ellipse">
              <a:avLst/>
            </a:prstGeom>
            <a:solidFill>
              <a:srgbClr val="00FFFF"/>
            </a:solidFill>
            <a:ln w="9525">
              <a:solidFill>
                <a:srgbClr val="000000"/>
              </a:solidFill>
              <a:round/>
              <a:headEnd/>
              <a:tailEnd/>
            </a:ln>
          </p:spPr>
          <p:txBody>
            <a:bodyPr/>
            <a:lstStyle/>
            <a:p>
              <a:pPr algn="l">
                <a:buNone/>
              </a:pPr>
              <a:r>
                <a:rPr lang="en-US" sz="1600" b="1"/>
                <a:t>G</a:t>
              </a:r>
              <a:endParaRPr lang="en-US" sz="4000" b="1"/>
            </a:p>
          </p:txBody>
        </p:sp>
        <p:sp>
          <p:nvSpPr>
            <p:cNvPr id="33803" name="Oval 9"/>
            <p:cNvSpPr>
              <a:spLocks noChangeArrowheads="1"/>
            </p:cNvSpPr>
            <p:nvPr/>
          </p:nvSpPr>
          <p:spPr bwMode="auto">
            <a:xfrm>
              <a:off x="4027" y="2713"/>
              <a:ext cx="450" cy="463"/>
            </a:xfrm>
            <a:prstGeom prst="ellipse">
              <a:avLst/>
            </a:prstGeom>
            <a:solidFill>
              <a:srgbClr val="00FFFF"/>
            </a:solidFill>
            <a:ln w="9525">
              <a:solidFill>
                <a:srgbClr val="000000"/>
              </a:solidFill>
              <a:round/>
              <a:headEnd/>
              <a:tailEnd/>
            </a:ln>
          </p:spPr>
          <p:txBody>
            <a:bodyPr/>
            <a:lstStyle/>
            <a:p>
              <a:pPr algn="l">
                <a:buNone/>
              </a:pPr>
              <a:r>
                <a:rPr lang="en-US" sz="1600" b="1"/>
                <a:t>B</a:t>
              </a:r>
              <a:endParaRPr lang="en-US" sz="4000" b="1"/>
            </a:p>
          </p:txBody>
        </p:sp>
        <p:sp>
          <p:nvSpPr>
            <p:cNvPr id="33804" name="Oval 10"/>
            <p:cNvSpPr>
              <a:spLocks noChangeArrowheads="1"/>
            </p:cNvSpPr>
            <p:nvPr/>
          </p:nvSpPr>
          <p:spPr bwMode="auto">
            <a:xfrm>
              <a:off x="7327" y="2713"/>
              <a:ext cx="450" cy="464"/>
            </a:xfrm>
            <a:prstGeom prst="ellipse">
              <a:avLst/>
            </a:prstGeom>
            <a:solidFill>
              <a:srgbClr val="00FFFF"/>
            </a:solidFill>
            <a:ln w="9525">
              <a:solidFill>
                <a:srgbClr val="000000"/>
              </a:solidFill>
              <a:round/>
              <a:headEnd/>
              <a:tailEnd/>
            </a:ln>
          </p:spPr>
          <p:txBody>
            <a:bodyPr/>
            <a:lstStyle/>
            <a:p>
              <a:pPr algn="l">
                <a:buNone/>
              </a:pPr>
              <a:r>
                <a:rPr lang="en-US" sz="1600" b="1"/>
                <a:t>E</a:t>
              </a:r>
              <a:endParaRPr lang="en-US" sz="4000" b="1"/>
            </a:p>
          </p:txBody>
        </p:sp>
        <p:sp>
          <p:nvSpPr>
            <p:cNvPr id="33805" name="Oval 11"/>
            <p:cNvSpPr>
              <a:spLocks noChangeArrowheads="1"/>
            </p:cNvSpPr>
            <p:nvPr/>
          </p:nvSpPr>
          <p:spPr bwMode="auto">
            <a:xfrm>
              <a:off x="6427" y="3793"/>
              <a:ext cx="450" cy="463"/>
            </a:xfrm>
            <a:prstGeom prst="ellipse">
              <a:avLst/>
            </a:prstGeom>
            <a:solidFill>
              <a:srgbClr val="00FFFF"/>
            </a:solidFill>
            <a:ln w="9525">
              <a:solidFill>
                <a:srgbClr val="000000"/>
              </a:solidFill>
              <a:round/>
              <a:headEnd/>
              <a:tailEnd/>
            </a:ln>
          </p:spPr>
          <p:txBody>
            <a:bodyPr/>
            <a:lstStyle/>
            <a:p>
              <a:pPr algn="l">
                <a:buNone/>
              </a:pPr>
              <a:r>
                <a:rPr lang="en-US" sz="1600" b="1"/>
                <a:t>D</a:t>
              </a:r>
              <a:endParaRPr lang="en-US" sz="4000" b="1"/>
            </a:p>
          </p:txBody>
        </p:sp>
        <p:sp>
          <p:nvSpPr>
            <p:cNvPr id="33806" name="Oval 12"/>
            <p:cNvSpPr>
              <a:spLocks noChangeArrowheads="1"/>
            </p:cNvSpPr>
            <p:nvPr/>
          </p:nvSpPr>
          <p:spPr bwMode="auto">
            <a:xfrm>
              <a:off x="4927" y="3793"/>
              <a:ext cx="450" cy="463"/>
            </a:xfrm>
            <a:prstGeom prst="ellipse">
              <a:avLst/>
            </a:prstGeom>
            <a:solidFill>
              <a:srgbClr val="00FFFF"/>
            </a:solidFill>
            <a:ln w="9525">
              <a:solidFill>
                <a:srgbClr val="000000"/>
              </a:solidFill>
              <a:round/>
              <a:headEnd/>
              <a:tailEnd/>
            </a:ln>
          </p:spPr>
          <p:txBody>
            <a:bodyPr/>
            <a:lstStyle/>
            <a:p>
              <a:pPr algn="l">
                <a:buNone/>
              </a:pPr>
              <a:r>
                <a:rPr lang="en-US" sz="1600" b="1"/>
                <a:t>C</a:t>
              </a:r>
              <a:endParaRPr lang="en-US" sz="4000" b="1"/>
            </a:p>
          </p:txBody>
        </p:sp>
        <p:sp>
          <p:nvSpPr>
            <p:cNvPr id="33807" name="Line 13"/>
            <p:cNvSpPr>
              <a:spLocks noChangeShapeType="1"/>
            </p:cNvSpPr>
            <p:nvPr/>
          </p:nvSpPr>
          <p:spPr bwMode="auto">
            <a:xfrm flipH="1">
              <a:off x="4327" y="2096"/>
              <a:ext cx="600" cy="617"/>
            </a:xfrm>
            <a:prstGeom prst="line">
              <a:avLst/>
            </a:prstGeom>
            <a:noFill/>
            <a:ln w="28575">
              <a:solidFill>
                <a:srgbClr val="000000"/>
              </a:solidFill>
              <a:round/>
              <a:headEnd type="triangle" w="med" len="med"/>
              <a:tailEnd/>
            </a:ln>
          </p:spPr>
          <p:txBody>
            <a:bodyPr/>
            <a:lstStyle/>
            <a:p>
              <a:pPr>
                <a:buNone/>
              </a:pPr>
              <a:endParaRPr lang="en-US" sz="4000" b="1"/>
            </a:p>
          </p:txBody>
        </p:sp>
        <p:sp>
          <p:nvSpPr>
            <p:cNvPr id="33808" name="Line 14"/>
            <p:cNvSpPr>
              <a:spLocks noChangeShapeType="1"/>
            </p:cNvSpPr>
            <p:nvPr/>
          </p:nvSpPr>
          <p:spPr bwMode="auto">
            <a:xfrm>
              <a:off x="4327" y="3176"/>
              <a:ext cx="750" cy="617"/>
            </a:xfrm>
            <a:prstGeom prst="line">
              <a:avLst/>
            </a:prstGeom>
            <a:noFill/>
            <a:ln w="28575">
              <a:noFill/>
              <a:round/>
              <a:headEnd/>
              <a:tailEnd/>
            </a:ln>
          </p:spPr>
          <p:txBody>
            <a:bodyPr/>
            <a:lstStyle/>
            <a:p>
              <a:pPr>
                <a:buNone/>
              </a:pPr>
              <a:endParaRPr lang="en-US" sz="4000" b="1"/>
            </a:p>
          </p:txBody>
        </p:sp>
        <p:sp>
          <p:nvSpPr>
            <p:cNvPr id="33809" name="Line 15"/>
            <p:cNvSpPr>
              <a:spLocks noChangeShapeType="1"/>
            </p:cNvSpPr>
            <p:nvPr/>
          </p:nvSpPr>
          <p:spPr bwMode="auto">
            <a:xfrm>
              <a:off x="5227" y="1941"/>
              <a:ext cx="1200" cy="1"/>
            </a:xfrm>
            <a:prstGeom prst="line">
              <a:avLst/>
            </a:prstGeom>
            <a:noFill/>
            <a:ln w="28575">
              <a:solidFill>
                <a:schemeClr val="tx1"/>
              </a:solidFill>
              <a:round/>
              <a:headEnd/>
              <a:tailEnd type="triangle" w="med" len="med"/>
            </a:ln>
          </p:spPr>
          <p:txBody>
            <a:bodyPr/>
            <a:lstStyle/>
            <a:p>
              <a:pPr>
                <a:buNone/>
              </a:pPr>
              <a:endParaRPr lang="en-US" sz="4000" b="1"/>
            </a:p>
          </p:txBody>
        </p:sp>
        <p:sp>
          <p:nvSpPr>
            <p:cNvPr id="33810" name="Line 16"/>
            <p:cNvSpPr>
              <a:spLocks noChangeShapeType="1"/>
            </p:cNvSpPr>
            <p:nvPr/>
          </p:nvSpPr>
          <p:spPr bwMode="auto">
            <a:xfrm>
              <a:off x="5377" y="3947"/>
              <a:ext cx="1050" cy="0"/>
            </a:xfrm>
            <a:prstGeom prst="line">
              <a:avLst/>
            </a:prstGeom>
            <a:noFill/>
            <a:ln w="28575">
              <a:noFill/>
              <a:round/>
              <a:headEnd/>
              <a:tailEnd/>
            </a:ln>
          </p:spPr>
          <p:txBody>
            <a:bodyPr/>
            <a:lstStyle/>
            <a:p>
              <a:pPr>
                <a:buNone/>
              </a:pPr>
              <a:endParaRPr lang="en-US" sz="4000" b="1"/>
            </a:p>
          </p:txBody>
        </p:sp>
        <p:sp>
          <p:nvSpPr>
            <p:cNvPr id="33811" name="Line 17"/>
            <p:cNvSpPr>
              <a:spLocks noChangeShapeType="1"/>
            </p:cNvSpPr>
            <p:nvPr/>
          </p:nvSpPr>
          <p:spPr bwMode="auto">
            <a:xfrm flipH="1">
              <a:off x="6727" y="3176"/>
              <a:ext cx="750" cy="617"/>
            </a:xfrm>
            <a:prstGeom prst="line">
              <a:avLst/>
            </a:prstGeom>
            <a:noFill/>
            <a:ln w="28575">
              <a:solidFill>
                <a:schemeClr val="tx1"/>
              </a:solidFill>
              <a:round/>
              <a:headEnd/>
              <a:tailEnd type="triangle" w="med" len="med"/>
            </a:ln>
          </p:spPr>
          <p:txBody>
            <a:bodyPr/>
            <a:lstStyle/>
            <a:p>
              <a:pPr>
                <a:buNone/>
              </a:pPr>
              <a:endParaRPr lang="en-US" sz="4000" b="1"/>
            </a:p>
          </p:txBody>
        </p:sp>
        <p:sp>
          <p:nvSpPr>
            <p:cNvPr id="33812" name="Line 18"/>
            <p:cNvSpPr>
              <a:spLocks noChangeShapeType="1"/>
            </p:cNvSpPr>
            <p:nvPr/>
          </p:nvSpPr>
          <p:spPr bwMode="auto">
            <a:xfrm>
              <a:off x="6877" y="1941"/>
              <a:ext cx="600" cy="772"/>
            </a:xfrm>
            <a:prstGeom prst="line">
              <a:avLst/>
            </a:prstGeom>
            <a:noFill/>
            <a:ln w="28575">
              <a:noFill/>
              <a:round/>
              <a:headEnd/>
              <a:tailEnd/>
            </a:ln>
          </p:spPr>
          <p:txBody>
            <a:bodyPr/>
            <a:lstStyle/>
            <a:p>
              <a:pPr>
                <a:buNone/>
              </a:pPr>
              <a:endParaRPr lang="en-US" sz="4000" b="1"/>
            </a:p>
          </p:txBody>
        </p:sp>
        <p:sp>
          <p:nvSpPr>
            <p:cNvPr id="33813" name="Line 19"/>
            <p:cNvSpPr>
              <a:spLocks noChangeShapeType="1"/>
            </p:cNvSpPr>
            <p:nvPr/>
          </p:nvSpPr>
          <p:spPr bwMode="auto">
            <a:xfrm flipH="1">
              <a:off x="5977" y="2096"/>
              <a:ext cx="600" cy="617"/>
            </a:xfrm>
            <a:prstGeom prst="line">
              <a:avLst/>
            </a:prstGeom>
            <a:noFill/>
            <a:ln w="28575">
              <a:solidFill>
                <a:srgbClr val="000000"/>
              </a:solidFill>
              <a:round/>
              <a:headEnd/>
              <a:tailEnd type="triangle" w="med" len="med"/>
            </a:ln>
          </p:spPr>
          <p:txBody>
            <a:bodyPr/>
            <a:lstStyle/>
            <a:p>
              <a:pPr>
                <a:buNone/>
              </a:pPr>
              <a:endParaRPr lang="en-US" sz="4000" b="1"/>
            </a:p>
          </p:txBody>
        </p:sp>
        <p:sp>
          <p:nvSpPr>
            <p:cNvPr id="33814" name="Line 20"/>
            <p:cNvSpPr>
              <a:spLocks noChangeShapeType="1"/>
            </p:cNvSpPr>
            <p:nvPr/>
          </p:nvSpPr>
          <p:spPr bwMode="auto">
            <a:xfrm flipH="1">
              <a:off x="5227" y="3021"/>
              <a:ext cx="450" cy="772"/>
            </a:xfrm>
            <a:prstGeom prst="line">
              <a:avLst/>
            </a:prstGeom>
            <a:noFill/>
            <a:ln w="28575">
              <a:solidFill>
                <a:srgbClr val="000000"/>
              </a:solidFill>
              <a:round/>
              <a:headEnd/>
              <a:tailEnd type="triangle" w="med" len="med"/>
            </a:ln>
          </p:spPr>
          <p:txBody>
            <a:bodyPr/>
            <a:lstStyle/>
            <a:p>
              <a:pPr>
                <a:buNone/>
              </a:pPr>
              <a:endParaRPr lang="en-US" sz="4000" b="1"/>
            </a:p>
          </p:txBody>
        </p:sp>
        <p:sp>
          <p:nvSpPr>
            <p:cNvPr id="33815" name="Line 21"/>
            <p:cNvSpPr>
              <a:spLocks noChangeShapeType="1"/>
            </p:cNvSpPr>
            <p:nvPr/>
          </p:nvSpPr>
          <p:spPr bwMode="auto">
            <a:xfrm>
              <a:off x="5077" y="2096"/>
              <a:ext cx="750" cy="617"/>
            </a:xfrm>
            <a:prstGeom prst="line">
              <a:avLst/>
            </a:prstGeom>
            <a:noFill/>
            <a:ln w="28575">
              <a:noFill/>
              <a:round/>
              <a:headEnd/>
              <a:tailEnd/>
            </a:ln>
          </p:spPr>
          <p:txBody>
            <a:bodyPr/>
            <a:lstStyle/>
            <a:p>
              <a:pPr>
                <a:buNone/>
              </a:pPr>
              <a:endParaRPr lang="en-US" sz="4000" b="1"/>
            </a:p>
          </p:txBody>
        </p:sp>
        <p:sp>
          <p:nvSpPr>
            <p:cNvPr id="33816" name="Line 22"/>
            <p:cNvSpPr>
              <a:spLocks noChangeShapeType="1"/>
            </p:cNvSpPr>
            <p:nvPr/>
          </p:nvSpPr>
          <p:spPr bwMode="auto">
            <a:xfrm>
              <a:off x="6127" y="2867"/>
              <a:ext cx="1200" cy="0"/>
            </a:xfrm>
            <a:prstGeom prst="line">
              <a:avLst/>
            </a:prstGeom>
            <a:noFill/>
            <a:ln w="28575">
              <a:noFill/>
              <a:round/>
              <a:headEnd/>
              <a:tailEnd/>
            </a:ln>
          </p:spPr>
          <p:txBody>
            <a:bodyPr/>
            <a:lstStyle/>
            <a:p>
              <a:pPr>
                <a:buNone/>
              </a:pPr>
              <a:endParaRPr lang="en-US" sz="4000" b="1"/>
            </a:p>
          </p:txBody>
        </p:sp>
        <p:sp>
          <p:nvSpPr>
            <p:cNvPr id="33817" name="Line 23"/>
            <p:cNvSpPr>
              <a:spLocks noChangeShapeType="1"/>
            </p:cNvSpPr>
            <p:nvPr/>
          </p:nvSpPr>
          <p:spPr bwMode="auto">
            <a:xfrm>
              <a:off x="4477" y="2867"/>
              <a:ext cx="1200" cy="0"/>
            </a:xfrm>
            <a:prstGeom prst="line">
              <a:avLst/>
            </a:prstGeom>
            <a:noFill/>
            <a:ln w="28575">
              <a:solidFill>
                <a:schemeClr val="tx1"/>
              </a:solidFill>
              <a:round/>
              <a:headEnd/>
              <a:tailEnd type="triangle" w="med" len="med"/>
            </a:ln>
          </p:spPr>
          <p:txBody>
            <a:bodyPr/>
            <a:lstStyle/>
            <a:p>
              <a:pPr>
                <a:buNone/>
              </a:pPr>
              <a:endParaRPr lang="en-US" sz="4000" b="1"/>
            </a:p>
          </p:txBody>
        </p:sp>
        <p:sp>
          <p:nvSpPr>
            <p:cNvPr id="33818" name="Line 24"/>
            <p:cNvSpPr>
              <a:spLocks noChangeShapeType="1"/>
            </p:cNvSpPr>
            <p:nvPr/>
          </p:nvSpPr>
          <p:spPr bwMode="auto">
            <a:xfrm>
              <a:off x="5977" y="3176"/>
              <a:ext cx="600" cy="617"/>
            </a:xfrm>
            <a:prstGeom prst="line">
              <a:avLst/>
            </a:prstGeom>
            <a:noFill/>
            <a:ln w="28575">
              <a:solidFill>
                <a:schemeClr val="tx1"/>
              </a:solidFill>
              <a:round/>
              <a:headEnd type="triangle" w="med" len="med"/>
              <a:tailEnd/>
            </a:ln>
          </p:spPr>
          <p:txBody>
            <a:bodyPr/>
            <a:lstStyle/>
            <a:p>
              <a:pPr>
                <a:buNone/>
              </a:pPr>
              <a:endParaRPr lang="en-US" sz="4000" b="1"/>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2781300" y="609600"/>
            <a:ext cx="7772400" cy="1066800"/>
          </a:xfrm>
        </p:spPr>
        <p:txBody>
          <a:bodyPr/>
          <a:lstStyle/>
          <a:p>
            <a:pPr eaLnBrk="1" hangingPunct="1">
              <a:defRPr/>
            </a:pPr>
            <a:r>
              <a:rPr lang="en-US" b="1">
                <a:effectLst>
                  <a:outerShdw blurRad="38100" dist="38100" dir="2700000" algn="tl">
                    <a:srgbClr val="FFFFFF"/>
                  </a:outerShdw>
                </a:effectLst>
              </a:rPr>
              <a:t>Connectivity</a:t>
            </a:r>
          </a:p>
        </p:txBody>
      </p:sp>
      <p:sp>
        <p:nvSpPr>
          <p:cNvPr id="2054" name="Rectangle 3"/>
          <p:cNvSpPr>
            <a:spLocks noGrp="1" noChangeArrowheads="1"/>
          </p:cNvSpPr>
          <p:nvPr>
            <p:ph type="body" sz="half" idx="1"/>
          </p:nvPr>
        </p:nvSpPr>
        <p:spPr>
          <a:xfrm>
            <a:off x="2781300" y="1752600"/>
            <a:ext cx="7658100" cy="4343400"/>
          </a:xfrm>
          <a:noFill/>
        </p:spPr>
        <p:txBody>
          <a:bodyPr>
            <a:normAutofit lnSpcReduction="10000"/>
          </a:bodyPr>
          <a:lstStyle/>
          <a:p>
            <a:pPr eaLnBrk="1" hangingPunct="1">
              <a:buFont typeface="Wingdings" pitchFamily="2" charset="2"/>
              <a:buNone/>
            </a:pPr>
            <a:r>
              <a:rPr lang="en-US" sz="2400" b="1" u="sng" dirty="0">
                <a:solidFill>
                  <a:srgbClr val="C00000"/>
                </a:solidFill>
              </a:rPr>
              <a:t>Complete Graph:</a:t>
            </a:r>
          </a:p>
          <a:p>
            <a:pPr eaLnBrk="1" hangingPunct="1">
              <a:buFont typeface="Wingdings" pitchFamily="2" charset="2"/>
              <a:buNone/>
            </a:pPr>
            <a:r>
              <a:rPr lang="en-US" sz="2400" b="1" dirty="0"/>
              <a:t>There is an edge between</a:t>
            </a:r>
          </a:p>
          <a:p>
            <a:pPr eaLnBrk="1" hangingPunct="1">
              <a:buFont typeface="Wingdings" pitchFamily="2" charset="2"/>
              <a:buNone/>
            </a:pPr>
            <a:r>
              <a:rPr lang="en-US" sz="2400" b="1" dirty="0"/>
              <a:t>every vertex and every</a:t>
            </a:r>
          </a:p>
          <a:p>
            <a:pPr eaLnBrk="1" hangingPunct="1">
              <a:buFont typeface="Wingdings" pitchFamily="2" charset="2"/>
              <a:buNone/>
            </a:pPr>
            <a:r>
              <a:rPr lang="en-US" sz="2400" b="1" dirty="0"/>
              <a:t>other vertex. In this case,</a:t>
            </a:r>
          </a:p>
          <a:p>
            <a:pPr eaLnBrk="1" hangingPunct="1">
              <a:buFont typeface="Wingdings" pitchFamily="2" charset="2"/>
              <a:buNone/>
            </a:pPr>
            <a:r>
              <a:rPr lang="en-US" sz="2400" b="1" dirty="0"/>
              <a:t>the number of edges is</a:t>
            </a:r>
          </a:p>
          <a:p>
            <a:pPr eaLnBrk="1" hangingPunct="1">
              <a:buFont typeface="Wingdings" pitchFamily="2" charset="2"/>
              <a:buNone/>
            </a:pPr>
            <a:r>
              <a:rPr lang="en-US" sz="2400" b="1" dirty="0"/>
              <a:t>maximum:</a:t>
            </a:r>
          </a:p>
          <a:p>
            <a:pPr eaLnBrk="1" hangingPunct="1">
              <a:buFont typeface="Wingdings" pitchFamily="2" charset="2"/>
              <a:buNone/>
            </a:pPr>
            <a:endParaRPr lang="en-US" sz="2400" b="1" dirty="0"/>
          </a:p>
          <a:p>
            <a:pPr eaLnBrk="1" hangingPunct="1">
              <a:buFont typeface="Wingdings" pitchFamily="2" charset="2"/>
              <a:buNone/>
            </a:pPr>
            <a:r>
              <a:rPr lang="en-US" sz="2400" b="1" dirty="0"/>
              <a:t>Notice that the minimum number of edges for a</a:t>
            </a:r>
          </a:p>
          <a:p>
            <a:pPr eaLnBrk="1" hangingPunct="1">
              <a:buFont typeface="Wingdings" pitchFamily="2" charset="2"/>
              <a:buNone/>
            </a:pPr>
            <a:r>
              <a:rPr lang="en-US" sz="2400" b="1" dirty="0"/>
              <a:t>connected graph ( a tree in this case) is (V-1)</a:t>
            </a:r>
          </a:p>
        </p:txBody>
      </p:sp>
      <p:graphicFrame>
        <p:nvGraphicFramePr>
          <p:cNvPr id="2050" name="Object 16"/>
          <p:cNvGraphicFramePr>
            <a:graphicFrameLocks noGrp="1" noChangeAspect="1"/>
          </p:cNvGraphicFramePr>
          <p:nvPr>
            <p:ph sz="half" idx="2"/>
            <p:extLst>
              <p:ext uri="{D42A27DB-BD31-4B8C-83A1-F6EECF244321}">
                <p14:modId xmlns:p14="http://schemas.microsoft.com/office/powerpoint/2010/main" val="1041391628"/>
              </p:ext>
            </p:extLst>
          </p:nvPr>
        </p:nvGraphicFramePr>
        <p:xfrm>
          <a:off x="4854576" y="4114800"/>
          <a:ext cx="2252663" cy="838200"/>
        </p:xfrm>
        <a:graphic>
          <a:graphicData uri="http://schemas.openxmlformats.org/presentationml/2006/ole">
            <mc:AlternateContent xmlns:mc="http://schemas.openxmlformats.org/markup-compatibility/2006">
              <mc:Choice xmlns:v="urn:schemas-microsoft-com:vml" Requires="v">
                <p:oleObj name="Equation" r:id="rId2" imgW="1091880" imgH="406080" progId="Equation.DSMT4">
                  <p:embed/>
                </p:oleObj>
              </mc:Choice>
              <mc:Fallback>
                <p:oleObj name="Equation" r:id="rId2" imgW="1091880" imgH="406080" progId="Equation.DSMT4">
                  <p:embed/>
                  <p:pic>
                    <p:nvPicPr>
                      <p:cNvPr id="2050" name="Object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4576" y="4114800"/>
                        <a:ext cx="2252663" cy="838200"/>
                      </a:xfrm>
                      <a:prstGeom prst="rect">
                        <a:avLst/>
                      </a:prstGeom>
                      <a:solidFill>
                        <a:srgbClr val="CCFFCC"/>
                      </a:solidFill>
                      <a:ln>
                        <a:solidFill>
                          <a:schemeClr val="tx1"/>
                        </a:solidFill>
                      </a:ln>
                    </p:spPr>
                  </p:pic>
                </p:oleObj>
              </mc:Fallback>
            </mc:AlternateContent>
          </a:graphicData>
        </a:graphic>
      </p:graphicFrame>
      <p:sp>
        <p:nvSpPr>
          <p:cNvPr id="2051" name="Footer Placeholder 5"/>
          <p:cNvSpPr>
            <a:spLocks noGrp="1"/>
          </p:cNvSpPr>
          <p:nvPr>
            <p:ph type="ftr" sz="quarter" idx="11"/>
          </p:nvPr>
        </p:nvSpPr>
        <p:spPr>
          <a:noFill/>
        </p:spPr>
        <p:txBody>
          <a:bodyPr/>
          <a:lstStyle/>
          <a:p>
            <a:r>
              <a:rPr lang="en-GB" dirty="0" err="1">
                <a:solidFill>
                  <a:schemeClr val="tx1"/>
                </a:solidFill>
              </a:rPr>
              <a:t>Prof.</a:t>
            </a:r>
            <a:r>
              <a:rPr lang="en-GB" dirty="0">
                <a:solidFill>
                  <a:schemeClr val="tx1"/>
                </a:solidFill>
              </a:rPr>
              <a:t> Amr Goneid, AUC</a:t>
            </a:r>
          </a:p>
        </p:txBody>
      </p:sp>
      <p:sp>
        <p:nvSpPr>
          <p:cNvPr id="2052" name="Slide Number Placeholder 6"/>
          <p:cNvSpPr>
            <a:spLocks noGrp="1"/>
          </p:cNvSpPr>
          <p:nvPr>
            <p:ph type="sldNum" sz="quarter" idx="12"/>
          </p:nvPr>
        </p:nvSpPr>
        <p:spPr>
          <a:noFill/>
        </p:spPr>
        <p:txBody>
          <a:bodyPr/>
          <a:lstStyle/>
          <a:p>
            <a:fld id="{E9035B9F-7148-47C3-985C-16540A8F4AF1}" type="slidenum">
              <a:rPr lang="en-GB" smtClean="0">
                <a:solidFill>
                  <a:schemeClr val="tx1"/>
                </a:solidFill>
              </a:rPr>
              <a:pPr/>
              <a:t>23</a:t>
            </a:fld>
            <a:endParaRPr lang="en-GB" dirty="0">
              <a:solidFill>
                <a:schemeClr val="tx1"/>
              </a:solidFill>
            </a:endParaRPr>
          </a:p>
        </p:txBody>
      </p:sp>
      <p:grpSp>
        <p:nvGrpSpPr>
          <p:cNvPr id="2055" name="Group 4"/>
          <p:cNvGrpSpPr>
            <a:grpSpLocks noChangeAspect="1"/>
          </p:cNvGrpSpPr>
          <p:nvPr/>
        </p:nvGrpSpPr>
        <p:grpSpPr bwMode="auto">
          <a:xfrm>
            <a:off x="6629400" y="1676400"/>
            <a:ext cx="3657600" cy="2057400"/>
            <a:chOff x="3877" y="1478"/>
            <a:chExt cx="3150" cy="1852"/>
          </a:xfrm>
        </p:grpSpPr>
        <p:sp>
          <p:nvSpPr>
            <p:cNvPr id="2056" name="AutoShape 5"/>
            <p:cNvSpPr>
              <a:spLocks noChangeAspect="1" noChangeArrowheads="1"/>
            </p:cNvSpPr>
            <p:nvPr/>
          </p:nvSpPr>
          <p:spPr bwMode="auto">
            <a:xfrm>
              <a:off x="3877" y="1478"/>
              <a:ext cx="3150" cy="1852"/>
            </a:xfrm>
            <a:prstGeom prst="rect">
              <a:avLst/>
            </a:prstGeom>
            <a:noFill/>
            <a:ln w="9525">
              <a:noFill/>
              <a:miter lim="800000"/>
              <a:headEnd/>
              <a:tailEnd/>
            </a:ln>
          </p:spPr>
          <p:txBody>
            <a:bodyPr/>
            <a:lstStyle/>
            <a:p>
              <a:pPr>
                <a:buNone/>
              </a:pPr>
              <a:endParaRPr lang="en-US" sz="4000" b="1"/>
            </a:p>
          </p:txBody>
        </p:sp>
        <p:sp>
          <p:nvSpPr>
            <p:cNvPr id="2057" name="Oval 6"/>
            <p:cNvSpPr>
              <a:spLocks noChangeArrowheads="1"/>
            </p:cNvSpPr>
            <p:nvPr/>
          </p:nvSpPr>
          <p:spPr bwMode="auto">
            <a:xfrm>
              <a:off x="4777" y="1633"/>
              <a:ext cx="450" cy="463"/>
            </a:xfrm>
            <a:prstGeom prst="ellipse">
              <a:avLst/>
            </a:prstGeom>
            <a:solidFill>
              <a:srgbClr val="00FFFF"/>
            </a:solidFill>
            <a:ln w="9525">
              <a:solidFill>
                <a:srgbClr val="000000"/>
              </a:solidFill>
              <a:round/>
              <a:headEnd/>
              <a:tailEnd/>
            </a:ln>
          </p:spPr>
          <p:txBody>
            <a:bodyPr/>
            <a:lstStyle/>
            <a:p>
              <a:pPr algn="l">
                <a:buNone/>
              </a:pPr>
              <a:r>
                <a:rPr lang="en-US" sz="1600" b="1"/>
                <a:t>A</a:t>
              </a:r>
              <a:endParaRPr lang="en-US" sz="4000" b="1"/>
            </a:p>
          </p:txBody>
        </p:sp>
        <p:sp>
          <p:nvSpPr>
            <p:cNvPr id="2058" name="Oval 7"/>
            <p:cNvSpPr>
              <a:spLocks noChangeArrowheads="1"/>
            </p:cNvSpPr>
            <p:nvPr/>
          </p:nvSpPr>
          <p:spPr bwMode="auto">
            <a:xfrm>
              <a:off x="6427" y="1633"/>
              <a:ext cx="450" cy="462"/>
            </a:xfrm>
            <a:prstGeom prst="ellipse">
              <a:avLst/>
            </a:prstGeom>
            <a:solidFill>
              <a:srgbClr val="00FFFF"/>
            </a:solidFill>
            <a:ln w="9525">
              <a:solidFill>
                <a:srgbClr val="000000"/>
              </a:solidFill>
              <a:round/>
              <a:headEnd/>
              <a:tailEnd/>
            </a:ln>
          </p:spPr>
          <p:txBody>
            <a:bodyPr/>
            <a:lstStyle/>
            <a:p>
              <a:pPr algn="l">
                <a:buNone/>
              </a:pPr>
              <a:r>
                <a:rPr lang="en-US" sz="1600" b="1"/>
                <a:t>D</a:t>
              </a:r>
              <a:endParaRPr lang="en-US" sz="4000" b="1"/>
            </a:p>
          </p:txBody>
        </p:sp>
        <p:sp>
          <p:nvSpPr>
            <p:cNvPr id="2059" name="Oval 8"/>
            <p:cNvSpPr>
              <a:spLocks noChangeArrowheads="1"/>
            </p:cNvSpPr>
            <p:nvPr/>
          </p:nvSpPr>
          <p:spPr bwMode="auto">
            <a:xfrm>
              <a:off x="5677" y="2713"/>
              <a:ext cx="450" cy="463"/>
            </a:xfrm>
            <a:prstGeom prst="ellipse">
              <a:avLst/>
            </a:prstGeom>
            <a:solidFill>
              <a:srgbClr val="00FFFF"/>
            </a:solidFill>
            <a:ln w="9525">
              <a:solidFill>
                <a:srgbClr val="000000"/>
              </a:solidFill>
              <a:round/>
              <a:headEnd/>
              <a:tailEnd/>
            </a:ln>
          </p:spPr>
          <p:txBody>
            <a:bodyPr/>
            <a:lstStyle/>
            <a:p>
              <a:pPr algn="l">
                <a:buNone/>
              </a:pPr>
              <a:r>
                <a:rPr lang="en-US" sz="1600" b="1"/>
                <a:t>C</a:t>
              </a:r>
              <a:endParaRPr lang="en-US" sz="4000" b="1"/>
            </a:p>
          </p:txBody>
        </p:sp>
        <p:sp>
          <p:nvSpPr>
            <p:cNvPr id="2060" name="Oval 9"/>
            <p:cNvSpPr>
              <a:spLocks noChangeArrowheads="1"/>
            </p:cNvSpPr>
            <p:nvPr/>
          </p:nvSpPr>
          <p:spPr bwMode="auto">
            <a:xfrm>
              <a:off x="4027" y="2713"/>
              <a:ext cx="450" cy="463"/>
            </a:xfrm>
            <a:prstGeom prst="ellipse">
              <a:avLst/>
            </a:prstGeom>
            <a:solidFill>
              <a:srgbClr val="00FFFF"/>
            </a:solidFill>
            <a:ln w="9525">
              <a:solidFill>
                <a:srgbClr val="000000"/>
              </a:solidFill>
              <a:round/>
              <a:headEnd/>
              <a:tailEnd/>
            </a:ln>
          </p:spPr>
          <p:txBody>
            <a:bodyPr/>
            <a:lstStyle/>
            <a:p>
              <a:pPr algn="l">
                <a:buNone/>
              </a:pPr>
              <a:r>
                <a:rPr lang="en-US" sz="1600" b="1"/>
                <a:t>B</a:t>
              </a:r>
              <a:endParaRPr lang="en-US" sz="4000" b="1"/>
            </a:p>
          </p:txBody>
        </p:sp>
        <p:sp>
          <p:nvSpPr>
            <p:cNvPr id="2061" name="Line 10"/>
            <p:cNvSpPr>
              <a:spLocks noChangeShapeType="1"/>
            </p:cNvSpPr>
            <p:nvPr/>
          </p:nvSpPr>
          <p:spPr bwMode="auto">
            <a:xfrm flipH="1">
              <a:off x="4327" y="2096"/>
              <a:ext cx="600" cy="617"/>
            </a:xfrm>
            <a:prstGeom prst="line">
              <a:avLst/>
            </a:prstGeom>
            <a:noFill/>
            <a:ln w="28575">
              <a:solidFill>
                <a:srgbClr val="000000"/>
              </a:solidFill>
              <a:round/>
              <a:headEnd/>
              <a:tailEnd/>
            </a:ln>
          </p:spPr>
          <p:txBody>
            <a:bodyPr/>
            <a:lstStyle/>
            <a:p>
              <a:pPr>
                <a:buNone/>
              </a:pPr>
              <a:endParaRPr lang="en-US" sz="4000" b="1"/>
            </a:p>
          </p:txBody>
        </p:sp>
        <p:sp>
          <p:nvSpPr>
            <p:cNvPr id="2062" name="Line 11"/>
            <p:cNvSpPr>
              <a:spLocks noChangeShapeType="1"/>
            </p:cNvSpPr>
            <p:nvPr/>
          </p:nvSpPr>
          <p:spPr bwMode="auto">
            <a:xfrm>
              <a:off x="5227" y="1941"/>
              <a:ext cx="1200" cy="1"/>
            </a:xfrm>
            <a:prstGeom prst="line">
              <a:avLst/>
            </a:prstGeom>
            <a:noFill/>
            <a:ln w="28575">
              <a:solidFill>
                <a:srgbClr val="000000"/>
              </a:solidFill>
              <a:round/>
              <a:headEnd/>
              <a:tailEnd/>
            </a:ln>
          </p:spPr>
          <p:txBody>
            <a:bodyPr/>
            <a:lstStyle/>
            <a:p>
              <a:pPr>
                <a:buNone/>
              </a:pPr>
              <a:endParaRPr lang="en-US" sz="4000" b="1"/>
            </a:p>
          </p:txBody>
        </p:sp>
        <p:sp>
          <p:nvSpPr>
            <p:cNvPr id="2063" name="Line 12"/>
            <p:cNvSpPr>
              <a:spLocks noChangeShapeType="1"/>
            </p:cNvSpPr>
            <p:nvPr/>
          </p:nvSpPr>
          <p:spPr bwMode="auto">
            <a:xfrm flipH="1">
              <a:off x="5977" y="2096"/>
              <a:ext cx="600" cy="617"/>
            </a:xfrm>
            <a:prstGeom prst="line">
              <a:avLst/>
            </a:prstGeom>
            <a:noFill/>
            <a:ln w="28575">
              <a:solidFill>
                <a:srgbClr val="000000"/>
              </a:solidFill>
              <a:round/>
              <a:headEnd/>
              <a:tailEnd/>
            </a:ln>
          </p:spPr>
          <p:txBody>
            <a:bodyPr/>
            <a:lstStyle/>
            <a:p>
              <a:pPr>
                <a:buNone/>
              </a:pPr>
              <a:endParaRPr lang="en-US" sz="4000" b="1"/>
            </a:p>
          </p:txBody>
        </p:sp>
        <p:sp>
          <p:nvSpPr>
            <p:cNvPr id="2064" name="Line 13"/>
            <p:cNvSpPr>
              <a:spLocks noChangeShapeType="1"/>
            </p:cNvSpPr>
            <p:nvPr/>
          </p:nvSpPr>
          <p:spPr bwMode="auto">
            <a:xfrm>
              <a:off x="5077" y="2096"/>
              <a:ext cx="750" cy="617"/>
            </a:xfrm>
            <a:prstGeom prst="line">
              <a:avLst/>
            </a:prstGeom>
            <a:noFill/>
            <a:ln w="28575">
              <a:solidFill>
                <a:srgbClr val="000000"/>
              </a:solidFill>
              <a:round/>
              <a:headEnd/>
              <a:tailEnd/>
            </a:ln>
          </p:spPr>
          <p:txBody>
            <a:bodyPr/>
            <a:lstStyle/>
            <a:p>
              <a:pPr>
                <a:buNone/>
              </a:pPr>
              <a:endParaRPr lang="en-US" sz="4000" b="1"/>
            </a:p>
          </p:txBody>
        </p:sp>
        <p:sp>
          <p:nvSpPr>
            <p:cNvPr id="2065" name="Line 14"/>
            <p:cNvSpPr>
              <a:spLocks noChangeShapeType="1"/>
            </p:cNvSpPr>
            <p:nvPr/>
          </p:nvSpPr>
          <p:spPr bwMode="auto">
            <a:xfrm>
              <a:off x="4477" y="2867"/>
              <a:ext cx="1200" cy="0"/>
            </a:xfrm>
            <a:prstGeom prst="line">
              <a:avLst/>
            </a:prstGeom>
            <a:noFill/>
            <a:ln w="28575">
              <a:solidFill>
                <a:srgbClr val="000000"/>
              </a:solidFill>
              <a:round/>
              <a:headEnd/>
              <a:tailEnd/>
            </a:ln>
          </p:spPr>
          <p:txBody>
            <a:bodyPr/>
            <a:lstStyle/>
            <a:p>
              <a:pPr>
                <a:buNone/>
              </a:pPr>
              <a:endParaRPr lang="en-US" sz="4000" b="1"/>
            </a:p>
          </p:txBody>
        </p:sp>
        <p:sp>
          <p:nvSpPr>
            <p:cNvPr id="2066" name="Line 15"/>
            <p:cNvSpPr>
              <a:spLocks noChangeShapeType="1"/>
            </p:cNvSpPr>
            <p:nvPr/>
          </p:nvSpPr>
          <p:spPr bwMode="auto">
            <a:xfrm flipH="1">
              <a:off x="4477" y="1941"/>
              <a:ext cx="1950" cy="926"/>
            </a:xfrm>
            <a:prstGeom prst="line">
              <a:avLst/>
            </a:prstGeom>
            <a:noFill/>
            <a:ln w="28575">
              <a:solidFill>
                <a:srgbClr val="000000"/>
              </a:solidFill>
              <a:round/>
              <a:headEnd/>
              <a:tailEnd/>
            </a:ln>
          </p:spPr>
          <p:txBody>
            <a:bodyPr/>
            <a:lstStyle/>
            <a:p>
              <a:pPr>
                <a:buNone/>
              </a:pPr>
              <a:endParaRPr lang="en-US" sz="4000" b="1"/>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lstStyle/>
          <a:p>
            <a:pPr eaLnBrk="1" hangingPunct="1">
              <a:defRPr/>
            </a:pPr>
            <a:r>
              <a:rPr lang="en-US" b="1" dirty="0">
                <a:effectLst>
                  <a:outerShdw blurRad="38100" dist="38100" dir="2700000" algn="tl">
                    <a:srgbClr val="FFFFFF"/>
                  </a:outerShdw>
                </a:effectLst>
              </a:rPr>
              <a:t>Density (of edges)</a:t>
            </a:r>
          </a:p>
        </p:txBody>
      </p:sp>
      <p:sp>
        <p:nvSpPr>
          <p:cNvPr id="3078" name="Rectangle 3"/>
          <p:cNvSpPr>
            <a:spLocks noGrp="1" noChangeArrowheads="1"/>
          </p:cNvSpPr>
          <p:nvPr>
            <p:ph idx="1"/>
          </p:nvPr>
        </p:nvSpPr>
        <p:spPr>
          <a:xfrm>
            <a:off x="2589212" y="1807285"/>
            <a:ext cx="8915400" cy="4103937"/>
          </a:xfrm>
          <a:noFill/>
        </p:spPr>
        <p:txBody>
          <a:bodyPr>
            <a:normAutofit/>
          </a:bodyPr>
          <a:lstStyle/>
          <a:p>
            <a:pPr eaLnBrk="1" hangingPunct="1">
              <a:buFont typeface="Wingdings" pitchFamily="2" charset="2"/>
              <a:buNone/>
            </a:pPr>
            <a:r>
              <a:rPr lang="en-US" sz="2800" b="1" u="sng" dirty="0">
                <a:solidFill>
                  <a:srgbClr val="C00000"/>
                </a:solidFill>
              </a:rPr>
              <a:t>Density of a Graph: </a:t>
            </a:r>
          </a:p>
          <a:p>
            <a:pPr eaLnBrk="1" hangingPunct="1">
              <a:buFont typeface="Wingdings" pitchFamily="2" charset="2"/>
              <a:buNone/>
            </a:pPr>
            <a:r>
              <a:rPr lang="en-US" sz="2800" b="1" u="sng" dirty="0">
                <a:solidFill>
                  <a:srgbClr val="C00000"/>
                </a:solidFill>
              </a:rPr>
              <a:t>Dense Graph:</a:t>
            </a:r>
          </a:p>
          <a:p>
            <a:pPr eaLnBrk="1" hangingPunct="1">
              <a:buFont typeface="Wingdings" pitchFamily="2" charset="2"/>
              <a:buNone/>
            </a:pPr>
            <a:r>
              <a:rPr lang="en-US" sz="2800" b="1" dirty="0"/>
              <a:t>Number of edges is close to </a:t>
            </a:r>
            <a:r>
              <a:rPr lang="en-US" sz="2800" b="1" i="1" dirty="0" err="1">
                <a:solidFill>
                  <a:srgbClr val="0000FF"/>
                </a:solidFill>
                <a:latin typeface="Times New Roman" pitchFamily="18" charset="0"/>
                <a:cs typeface="Times New Roman" pitchFamily="18" charset="0"/>
              </a:rPr>
              <a:t>E</a:t>
            </a:r>
            <a:r>
              <a:rPr lang="en-US" sz="2800" b="1" i="1" baseline="-25000" dirty="0" err="1">
                <a:solidFill>
                  <a:srgbClr val="0000FF"/>
                </a:solidFill>
                <a:latin typeface="Times New Roman" pitchFamily="18" charset="0"/>
                <a:cs typeface="Times New Roman" pitchFamily="18" charset="0"/>
              </a:rPr>
              <a:t>max</a:t>
            </a:r>
            <a:r>
              <a:rPr lang="en-US" sz="2800" b="1" i="1" dirty="0">
                <a:solidFill>
                  <a:srgbClr val="0000FF"/>
                </a:solidFill>
                <a:latin typeface="Times New Roman" pitchFamily="18" charset="0"/>
                <a:cs typeface="Times New Roman" pitchFamily="18" charset="0"/>
              </a:rPr>
              <a:t> = V(V-1)/2</a:t>
            </a:r>
            <a:r>
              <a:rPr lang="en-US" sz="2800" b="1" dirty="0">
                <a:solidFill>
                  <a:srgbClr val="0000FF"/>
                </a:solidFill>
              </a:rPr>
              <a:t>.</a:t>
            </a:r>
          </a:p>
          <a:p>
            <a:pPr eaLnBrk="1" hangingPunct="1">
              <a:buFont typeface="Wingdings" pitchFamily="2" charset="2"/>
              <a:buNone/>
            </a:pPr>
            <a:r>
              <a:rPr lang="en-US" sz="2800" b="1" dirty="0"/>
              <a:t>So, </a:t>
            </a:r>
            <a:r>
              <a:rPr lang="en-US" sz="2800" b="1" i="1" dirty="0">
                <a:solidFill>
                  <a:srgbClr val="0000FF"/>
                </a:solidFill>
                <a:latin typeface="Times New Roman" pitchFamily="18" charset="0"/>
                <a:cs typeface="Times New Roman" pitchFamily="18" charset="0"/>
              </a:rPr>
              <a:t>E = </a:t>
            </a:r>
            <a:r>
              <a:rPr lang="en-US" sz="2800" b="1" i="1" dirty="0">
                <a:solidFill>
                  <a:srgbClr val="0000FF"/>
                </a:solidFill>
                <a:latin typeface="Times New Roman" pitchFamily="18" charset="0"/>
                <a:cs typeface="Times New Roman" pitchFamily="18" charset="0"/>
                <a:sym typeface="Symbol" pitchFamily="18" charset="2"/>
              </a:rPr>
              <a:t>O(V</a:t>
            </a:r>
            <a:r>
              <a:rPr lang="en-US" sz="2800" b="1" i="1" baseline="30000" dirty="0">
                <a:solidFill>
                  <a:srgbClr val="0000FF"/>
                </a:solidFill>
                <a:latin typeface="Times New Roman" pitchFamily="18" charset="0"/>
                <a:cs typeface="Times New Roman" pitchFamily="18" charset="0"/>
                <a:sym typeface="Symbol" pitchFamily="18" charset="2"/>
              </a:rPr>
              <a:t>2</a:t>
            </a:r>
            <a:r>
              <a:rPr lang="en-US" sz="2800" b="1" i="1" dirty="0">
                <a:solidFill>
                  <a:srgbClr val="0000FF"/>
                </a:solidFill>
                <a:latin typeface="Times New Roman" pitchFamily="18" charset="0"/>
                <a:cs typeface="Times New Roman" pitchFamily="18" charset="0"/>
                <a:sym typeface="Symbol" pitchFamily="18" charset="2"/>
              </a:rPr>
              <a:t>) </a:t>
            </a:r>
            <a:r>
              <a:rPr lang="en-US" sz="2800" b="1" dirty="0">
                <a:sym typeface="Symbol" pitchFamily="18" charset="2"/>
              </a:rPr>
              <a:t>and D is close to 1</a:t>
            </a:r>
          </a:p>
          <a:p>
            <a:pPr eaLnBrk="1" hangingPunct="1">
              <a:buFont typeface="Wingdings" pitchFamily="2" charset="2"/>
              <a:buNone/>
            </a:pPr>
            <a:r>
              <a:rPr lang="en-US" sz="2800" b="1" u="sng" dirty="0">
                <a:solidFill>
                  <a:srgbClr val="C00000"/>
                </a:solidFill>
                <a:sym typeface="Symbol" pitchFamily="18" charset="2"/>
              </a:rPr>
              <a:t>Sparse Graph:</a:t>
            </a:r>
          </a:p>
          <a:p>
            <a:pPr eaLnBrk="1" hangingPunct="1">
              <a:buFont typeface="Wingdings" pitchFamily="2" charset="2"/>
              <a:buNone/>
            </a:pPr>
            <a:r>
              <a:rPr lang="en-US" sz="2800" b="1" dirty="0">
                <a:sym typeface="Symbol" pitchFamily="18" charset="2"/>
              </a:rPr>
              <a:t>Number of edges is close to </a:t>
            </a:r>
            <a:r>
              <a:rPr lang="en-US" sz="2800" b="1" i="1" dirty="0" err="1">
                <a:solidFill>
                  <a:srgbClr val="0000FF"/>
                </a:solidFill>
                <a:latin typeface="Times New Roman" pitchFamily="18" charset="0"/>
                <a:cs typeface="Times New Roman" pitchFamily="18" charset="0"/>
                <a:sym typeface="Symbol" pitchFamily="18" charset="2"/>
              </a:rPr>
              <a:t>E</a:t>
            </a:r>
            <a:r>
              <a:rPr lang="en-US" sz="2800" b="1" i="1" baseline="-25000" dirty="0" err="1">
                <a:solidFill>
                  <a:srgbClr val="0000FF"/>
                </a:solidFill>
                <a:latin typeface="Times New Roman" pitchFamily="18" charset="0"/>
                <a:cs typeface="Times New Roman" pitchFamily="18" charset="0"/>
                <a:sym typeface="Symbol" pitchFamily="18" charset="2"/>
              </a:rPr>
              <a:t>min</a:t>
            </a:r>
            <a:r>
              <a:rPr lang="en-US" sz="2800" b="1" i="1" dirty="0">
                <a:solidFill>
                  <a:srgbClr val="0000FF"/>
                </a:solidFill>
                <a:latin typeface="Times New Roman" pitchFamily="18" charset="0"/>
                <a:cs typeface="Times New Roman" pitchFamily="18" charset="0"/>
                <a:sym typeface="Symbol" pitchFamily="18" charset="2"/>
              </a:rPr>
              <a:t> = (V-1). </a:t>
            </a:r>
          </a:p>
          <a:p>
            <a:pPr eaLnBrk="1" hangingPunct="1">
              <a:buFont typeface="Wingdings" pitchFamily="2" charset="2"/>
              <a:buNone/>
            </a:pPr>
            <a:r>
              <a:rPr lang="en-US" sz="2800" b="1" dirty="0">
                <a:sym typeface="Symbol" pitchFamily="18" charset="2"/>
              </a:rPr>
              <a:t>So, </a:t>
            </a:r>
            <a:r>
              <a:rPr lang="en-US" sz="2800" b="1" i="1" dirty="0">
                <a:solidFill>
                  <a:srgbClr val="0000FF"/>
                </a:solidFill>
                <a:latin typeface="Times New Roman" pitchFamily="18" charset="0"/>
                <a:cs typeface="Times New Roman" pitchFamily="18" charset="0"/>
                <a:sym typeface="Symbol" pitchFamily="18" charset="2"/>
              </a:rPr>
              <a:t>E = O(V)</a:t>
            </a:r>
          </a:p>
        </p:txBody>
      </p:sp>
      <p:sp>
        <p:nvSpPr>
          <p:cNvPr id="3075" name="Footer Placeholder 4"/>
          <p:cNvSpPr>
            <a:spLocks noGrp="1"/>
          </p:cNvSpPr>
          <p:nvPr>
            <p:ph type="ftr" sz="quarter" idx="11"/>
          </p:nvPr>
        </p:nvSpPr>
        <p:spPr>
          <a:noFill/>
        </p:spPr>
        <p:txBody>
          <a:bodyPr/>
          <a:lstStyle/>
          <a:p>
            <a:r>
              <a:rPr lang="en-GB"/>
              <a:t>Prof. Amr Goneid, AUC</a:t>
            </a:r>
          </a:p>
        </p:txBody>
      </p:sp>
      <p:sp>
        <p:nvSpPr>
          <p:cNvPr id="3076" name="Slide Number Placeholder 5"/>
          <p:cNvSpPr>
            <a:spLocks noGrp="1"/>
          </p:cNvSpPr>
          <p:nvPr>
            <p:ph type="sldNum" sz="quarter" idx="12"/>
          </p:nvPr>
        </p:nvSpPr>
        <p:spPr>
          <a:noFill/>
        </p:spPr>
        <p:txBody>
          <a:bodyPr/>
          <a:lstStyle/>
          <a:p>
            <a:fld id="{3AC325FB-C619-4EE6-9960-1B5216A911D6}" type="slidenum">
              <a:rPr lang="en-GB" smtClean="0"/>
              <a:pPr/>
              <a:t>24</a:t>
            </a:fld>
            <a:endParaRPr lang="en-GB"/>
          </a:p>
        </p:txBody>
      </p:sp>
      <p:graphicFrame>
        <p:nvGraphicFramePr>
          <p:cNvPr id="3074" name="Object 6"/>
          <p:cNvGraphicFramePr>
            <a:graphicFrameLocks noChangeAspect="1"/>
          </p:cNvGraphicFramePr>
          <p:nvPr>
            <p:extLst>
              <p:ext uri="{D42A27DB-BD31-4B8C-83A1-F6EECF244321}">
                <p14:modId xmlns:p14="http://schemas.microsoft.com/office/powerpoint/2010/main" val="2700914994"/>
              </p:ext>
            </p:extLst>
          </p:nvPr>
        </p:nvGraphicFramePr>
        <p:xfrm>
          <a:off x="6399211" y="1807285"/>
          <a:ext cx="1905000" cy="938213"/>
        </p:xfrm>
        <a:graphic>
          <a:graphicData uri="http://schemas.openxmlformats.org/presentationml/2006/ole">
            <mc:AlternateContent xmlns:mc="http://schemas.openxmlformats.org/markup-compatibility/2006">
              <mc:Choice xmlns:v="urn:schemas-microsoft-com:vml" Requires="v">
                <p:oleObj name="Equation" r:id="rId3" imgW="876240" imgH="431640" progId="Equation.3">
                  <p:embed/>
                </p:oleObj>
              </mc:Choice>
              <mc:Fallback>
                <p:oleObj name="Equation" r:id="rId3" imgW="876240" imgH="431640" progId="Equation.3">
                  <p:embed/>
                  <p:pic>
                    <p:nvPicPr>
                      <p:cNvPr id="307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9211" y="1807285"/>
                        <a:ext cx="1905000" cy="938213"/>
                      </a:xfrm>
                      <a:prstGeom prst="rect">
                        <a:avLst/>
                      </a:prstGeom>
                      <a:solidFill>
                        <a:srgbClr val="CCFFCC"/>
                      </a:solidFill>
                      <a:ln>
                        <a:solidFill>
                          <a:schemeClr val="tx1"/>
                        </a:solidFill>
                      </a:ln>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2781300" y="609600"/>
            <a:ext cx="7772400" cy="1066800"/>
          </a:xfrm>
        </p:spPr>
        <p:txBody>
          <a:bodyPr/>
          <a:lstStyle/>
          <a:p>
            <a:pPr eaLnBrk="1" hangingPunct="1">
              <a:defRPr/>
            </a:pPr>
            <a:r>
              <a:rPr lang="en-US" b="1">
                <a:effectLst>
                  <a:outerShdw blurRad="38100" dist="38100" dir="2700000" algn="tl">
                    <a:srgbClr val="FFFFFF"/>
                  </a:outerShdw>
                </a:effectLst>
              </a:rPr>
              <a:t>4. Other Properties</a:t>
            </a:r>
          </a:p>
        </p:txBody>
      </p:sp>
      <p:sp>
        <p:nvSpPr>
          <p:cNvPr id="34821" name="Rectangle 3"/>
          <p:cNvSpPr>
            <a:spLocks noGrp="1" noChangeArrowheads="1"/>
          </p:cNvSpPr>
          <p:nvPr>
            <p:ph type="body" sz="half" idx="1"/>
          </p:nvPr>
        </p:nvSpPr>
        <p:spPr>
          <a:xfrm>
            <a:off x="2781300" y="1752600"/>
            <a:ext cx="7658100" cy="4343400"/>
          </a:xfrm>
          <a:noFill/>
        </p:spPr>
        <p:txBody>
          <a:bodyPr>
            <a:normAutofit lnSpcReduction="10000"/>
          </a:bodyPr>
          <a:lstStyle/>
          <a:p>
            <a:pPr eaLnBrk="1" hangingPunct="1">
              <a:buFont typeface="Wingdings" pitchFamily="2" charset="2"/>
              <a:buNone/>
            </a:pPr>
            <a:endParaRPr lang="en-US" sz="2400" dirty="0"/>
          </a:p>
          <a:p>
            <a:pPr eaLnBrk="1" hangingPunct="1">
              <a:buFont typeface="Wingdings" pitchFamily="2" charset="2"/>
              <a:buNone/>
            </a:pPr>
            <a:endParaRPr lang="en-US" sz="2400" dirty="0"/>
          </a:p>
          <a:p>
            <a:pPr eaLnBrk="1" hangingPunct="1">
              <a:buFont typeface="Wingdings" pitchFamily="2" charset="2"/>
              <a:buNone/>
            </a:pPr>
            <a:endParaRPr lang="en-US" sz="2400" dirty="0"/>
          </a:p>
          <a:p>
            <a:pPr eaLnBrk="1" hangingPunct="1">
              <a:buFont typeface="Wingdings" pitchFamily="2" charset="2"/>
              <a:buNone/>
            </a:pPr>
            <a:endParaRPr lang="en-US" sz="2400" dirty="0"/>
          </a:p>
          <a:p>
            <a:pPr eaLnBrk="1" hangingPunct="1">
              <a:buFont typeface="Wingdings" pitchFamily="2" charset="2"/>
              <a:buNone/>
            </a:pPr>
            <a:endParaRPr lang="en-US" sz="2400" dirty="0"/>
          </a:p>
          <a:p>
            <a:pPr eaLnBrk="1" hangingPunct="1">
              <a:buFont typeface="Wingdings" pitchFamily="2" charset="2"/>
              <a:buNone/>
            </a:pPr>
            <a:r>
              <a:rPr lang="en-US" sz="2400" b="1" u="sng" dirty="0">
                <a:solidFill>
                  <a:srgbClr val="C00000"/>
                </a:solidFill>
              </a:rPr>
              <a:t>Planar Graph:</a:t>
            </a:r>
          </a:p>
          <a:p>
            <a:pPr eaLnBrk="1" hangingPunct="1">
              <a:buFont typeface="Wingdings" pitchFamily="2" charset="2"/>
              <a:buNone/>
            </a:pPr>
            <a:r>
              <a:rPr lang="en-US" sz="2400" b="1" dirty="0"/>
              <a:t>A graph that can be drawn in </a:t>
            </a:r>
          </a:p>
          <a:p>
            <a:pPr eaLnBrk="1" hangingPunct="1">
              <a:buFont typeface="Wingdings" pitchFamily="2" charset="2"/>
              <a:buNone/>
            </a:pPr>
            <a:r>
              <a:rPr lang="en-US" sz="2400" b="1" dirty="0"/>
              <a:t>the plain without edges</a:t>
            </a:r>
          </a:p>
          <a:p>
            <a:pPr eaLnBrk="1" hangingPunct="1">
              <a:buFont typeface="Wingdings" pitchFamily="2" charset="2"/>
              <a:buNone/>
            </a:pPr>
            <a:r>
              <a:rPr lang="en-US" sz="2400" b="1" dirty="0"/>
              <a:t>crossing</a:t>
            </a:r>
          </a:p>
        </p:txBody>
      </p:sp>
      <p:sp>
        <p:nvSpPr>
          <p:cNvPr id="34818" name="Footer Placeholder 5"/>
          <p:cNvSpPr>
            <a:spLocks noGrp="1"/>
          </p:cNvSpPr>
          <p:nvPr>
            <p:ph type="ftr" sz="quarter" idx="11"/>
          </p:nvPr>
        </p:nvSpPr>
        <p:spPr>
          <a:noFill/>
        </p:spPr>
        <p:txBody>
          <a:bodyPr/>
          <a:lstStyle/>
          <a:p>
            <a:r>
              <a:rPr lang="en-GB" dirty="0" err="1">
                <a:solidFill>
                  <a:schemeClr val="tx1"/>
                </a:solidFill>
              </a:rPr>
              <a:t>Prof.</a:t>
            </a:r>
            <a:r>
              <a:rPr lang="en-GB" dirty="0">
                <a:solidFill>
                  <a:schemeClr val="tx1"/>
                </a:solidFill>
              </a:rPr>
              <a:t> Amr Goneid, AUC</a:t>
            </a:r>
          </a:p>
        </p:txBody>
      </p:sp>
      <p:sp>
        <p:nvSpPr>
          <p:cNvPr id="34819" name="Slide Number Placeholder 6"/>
          <p:cNvSpPr>
            <a:spLocks noGrp="1"/>
          </p:cNvSpPr>
          <p:nvPr>
            <p:ph type="sldNum" sz="quarter" idx="12"/>
          </p:nvPr>
        </p:nvSpPr>
        <p:spPr>
          <a:noFill/>
        </p:spPr>
        <p:txBody>
          <a:bodyPr/>
          <a:lstStyle/>
          <a:p>
            <a:fld id="{8F094B56-D651-4A88-88C8-5533102F0CFF}" type="slidenum">
              <a:rPr lang="en-GB" smtClean="0">
                <a:solidFill>
                  <a:schemeClr val="tx1"/>
                </a:solidFill>
              </a:rPr>
              <a:pPr/>
              <a:t>25</a:t>
            </a:fld>
            <a:endParaRPr lang="en-GB" dirty="0">
              <a:solidFill>
                <a:schemeClr val="tx1"/>
              </a:solidFill>
            </a:endParaRPr>
          </a:p>
        </p:txBody>
      </p:sp>
      <p:grpSp>
        <p:nvGrpSpPr>
          <p:cNvPr id="34822" name="Group 4"/>
          <p:cNvGrpSpPr>
            <a:grpSpLocks noChangeAspect="1"/>
          </p:cNvGrpSpPr>
          <p:nvPr/>
        </p:nvGrpSpPr>
        <p:grpSpPr bwMode="auto">
          <a:xfrm>
            <a:off x="2819400" y="1752600"/>
            <a:ext cx="3352800" cy="1885950"/>
            <a:chOff x="3877" y="1478"/>
            <a:chExt cx="3150" cy="1852"/>
          </a:xfrm>
        </p:grpSpPr>
        <p:sp>
          <p:nvSpPr>
            <p:cNvPr id="34852" name="AutoShape 5"/>
            <p:cNvSpPr>
              <a:spLocks noChangeAspect="1" noChangeArrowheads="1"/>
            </p:cNvSpPr>
            <p:nvPr/>
          </p:nvSpPr>
          <p:spPr bwMode="auto">
            <a:xfrm>
              <a:off x="3877" y="1478"/>
              <a:ext cx="3150" cy="1852"/>
            </a:xfrm>
            <a:prstGeom prst="rect">
              <a:avLst/>
            </a:prstGeom>
            <a:noFill/>
            <a:ln w="9525">
              <a:noFill/>
              <a:miter lim="800000"/>
              <a:headEnd/>
              <a:tailEnd/>
            </a:ln>
          </p:spPr>
          <p:txBody>
            <a:bodyPr/>
            <a:lstStyle/>
            <a:p>
              <a:pPr>
                <a:buNone/>
              </a:pPr>
              <a:endParaRPr lang="en-US" sz="4000" b="1"/>
            </a:p>
          </p:txBody>
        </p:sp>
        <p:sp>
          <p:nvSpPr>
            <p:cNvPr id="34853" name="Oval 6"/>
            <p:cNvSpPr>
              <a:spLocks noChangeArrowheads="1"/>
            </p:cNvSpPr>
            <p:nvPr/>
          </p:nvSpPr>
          <p:spPr bwMode="auto">
            <a:xfrm>
              <a:off x="4777" y="1633"/>
              <a:ext cx="450" cy="463"/>
            </a:xfrm>
            <a:prstGeom prst="ellipse">
              <a:avLst/>
            </a:prstGeom>
            <a:solidFill>
              <a:srgbClr val="00FFFF"/>
            </a:solidFill>
            <a:ln w="9525">
              <a:solidFill>
                <a:srgbClr val="000000"/>
              </a:solidFill>
              <a:round/>
              <a:headEnd/>
              <a:tailEnd/>
            </a:ln>
          </p:spPr>
          <p:txBody>
            <a:bodyPr/>
            <a:lstStyle/>
            <a:p>
              <a:pPr>
                <a:buNone/>
              </a:pPr>
              <a:r>
                <a:rPr lang="en-US" sz="1600" b="1"/>
                <a:t>A</a:t>
              </a:r>
              <a:endParaRPr lang="en-US" sz="4000" b="1"/>
            </a:p>
          </p:txBody>
        </p:sp>
        <p:sp>
          <p:nvSpPr>
            <p:cNvPr id="34854" name="Oval 7"/>
            <p:cNvSpPr>
              <a:spLocks noChangeArrowheads="1"/>
            </p:cNvSpPr>
            <p:nvPr/>
          </p:nvSpPr>
          <p:spPr bwMode="auto">
            <a:xfrm>
              <a:off x="6427" y="1633"/>
              <a:ext cx="450" cy="462"/>
            </a:xfrm>
            <a:prstGeom prst="ellipse">
              <a:avLst/>
            </a:prstGeom>
            <a:solidFill>
              <a:srgbClr val="00FFFF"/>
            </a:solidFill>
            <a:ln w="9525">
              <a:solidFill>
                <a:srgbClr val="000000"/>
              </a:solidFill>
              <a:round/>
              <a:headEnd/>
              <a:tailEnd/>
            </a:ln>
          </p:spPr>
          <p:txBody>
            <a:bodyPr/>
            <a:lstStyle/>
            <a:p>
              <a:pPr>
                <a:buNone/>
              </a:pPr>
              <a:r>
                <a:rPr lang="en-US" sz="1600" b="1"/>
                <a:t>D</a:t>
              </a:r>
              <a:endParaRPr lang="en-US" sz="4000" b="1"/>
            </a:p>
          </p:txBody>
        </p:sp>
        <p:sp>
          <p:nvSpPr>
            <p:cNvPr id="34855" name="Oval 8"/>
            <p:cNvSpPr>
              <a:spLocks noChangeArrowheads="1"/>
            </p:cNvSpPr>
            <p:nvPr/>
          </p:nvSpPr>
          <p:spPr bwMode="auto">
            <a:xfrm>
              <a:off x="5677" y="2713"/>
              <a:ext cx="450" cy="463"/>
            </a:xfrm>
            <a:prstGeom prst="ellipse">
              <a:avLst/>
            </a:prstGeom>
            <a:solidFill>
              <a:srgbClr val="00FFFF"/>
            </a:solidFill>
            <a:ln w="9525">
              <a:solidFill>
                <a:srgbClr val="000000"/>
              </a:solidFill>
              <a:round/>
              <a:headEnd/>
              <a:tailEnd/>
            </a:ln>
          </p:spPr>
          <p:txBody>
            <a:bodyPr/>
            <a:lstStyle/>
            <a:p>
              <a:pPr>
                <a:buNone/>
              </a:pPr>
              <a:r>
                <a:rPr lang="en-US" sz="1600" b="1"/>
                <a:t>C</a:t>
              </a:r>
              <a:endParaRPr lang="en-US" sz="4000" b="1"/>
            </a:p>
          </p:txBody>
        </p:sp>
        <p:sp>
          <p:nvSpPr>
            <p:cNvPr id="34856" name="Oval 9"/>
            <p:cNvSpPr>
              <a:spLocks noChangeArrowheads="1"/>
            </p:cNvSpPr>
            <p:nvPr/>
          </p:nvSpPr>
          <p:spPr bwMode="auto">
            <a:xfrm>
              <a:off x="4027" y="2713"/>
              <a:ext cx="450" cy="463"/>
            </a:xfrm>
            <a:prstGeom prst="ellipse">
              <a:avLst/>
            </a:prstGeom>
            <a:solidFill>
              <a:srgbClr val="00FFFF"/>
            </a:solidFill>
            <a:ln w="9525">
              <a:solidFill>
                <a:srgbClr val="000000"/>
              </a:solidFill>
              <a:round/>
              <a:headEnd/>
              <a:tailEnd/>
            </a:ln>
          </p:spPr>
          <p:txBody>
            <a:bodyPr/>
            <a:lstStyle/>
            <a:p>
              <a:pPr>
                <a:buNone/>
              </a:pPr>
              <a:r>
                <a:rPr lang="en-US" sz="1600" b="1"/>
                <a:t>B</a:t>
              </a:r>
              <a:endParaRPr lang="en-US" sz="4000" b="1"/>
            </a:p>
          </p:txBody>
        </p:sp>
        <p:sp>
          <p:nvSpPr>
            <p:cNvPr id="34857" name="Line 10"/>
            <p:cNvSpPr>
              <a:spLocks noChangeShapeType="1"/>
            </p:cNvSpPr>
            <p:nvPr/>
          </p:nvSpPr>
          <p:spPr bwMode="auto">
            <a:xfrm flipH="1">
              <a:off x="4327" y="2096"/>
              <a:ext cx="600" cy="617"/>
            </a:xfrm>
            <a:prstGeom prst="line">
              <a:avLst/>
            </a:prstGeom>
            <a:noFill/>
            <a:ln w="28575">
              <a:solidFill>
                <a:srgbClr val="000000"/>
              </a:solidFill>
              <a:round/>
              <a:headEnd/>
              <a:tailEnd/>
            </a:ln>
          </p:spPr>
          <p:txBody>
            <a:bodyPr/>
            <a:lstStyle/>
            <a:p>
              <a:pPr>
                <a:buNone/>
              </a:pPr>
              <a:endParaRPr lang="en-US" sz="4000" b="1"/>
            </a:p>
          </p:txBody>
        </p:sp>
        <p:sp>
          <p:nvSpPr>
            <p:cNvPr id="34858" name="Line 11"/>
            <p:cNvSpPr>
              <a:spLocks noChangeShapeType="1"/>
            </p:cNvSpPr>
            <p:nvPr/>
          </p:nvSpPr>
          <p:spPr bwMode="auto">
            <a:xfrm>
              <a:off x="5227" y="1941"/>
              <a:ext cx="1200" cy="1"/>
            </a:xfrm>
            <a:prstGeom prst="line">
              <a:avLst/>
            </a:prstGeom>
            <a:noFill/>
            <a:ln w="28575">
              <a:solidFill>
                <a:srgbClr val="000000"/>
              </a:solidFill>
              <a:round/>
              <a:headEnd/>
              <a:tailEnd/>
            </a:ln>
          </p:spPr>
          <p:txBody>
            <a:bodyPr/>
            <a:lstStyle/>
            <a:p>
              <a:pPr>
                <a:buNone/>
              </a:pPr>
              <a:endParaRPr lang="en-US" sz="4000" b="1"/>
            </a:p>
          </p:txBody>
        </p:sp>
        <p:sp>
          <p:nvSpPr>
            <p:cNvPr id="34859" name="Line 12"/>
            <p:cNvSpPr>
              <a:spLocks noChangeShapeType="1"/>
            </p:cNvSpPr>
            <p:nvPr/>
          </p:nvSpPr>
          <p:spPr bwMode="auto">
            <a:xfrm flipH="1">
              <a:off x="5977" y="2096"/>
              <a:ext cx="600" cy="617"/>
            </a:xfrm>
            <a:prstGeom prst="line">
              <a:avLst/>
            </a:prstGeom>
            <a:noFill/>
            <a:ln w="28575">
              <a:solidFill>
                <a:srgbClr val="000000"/>
              </a:solidFill>
              <a:round/>
              <a:headEnd/>
              <a:tailEnd/>
            </a:ln>
          </p:spPr>
          <p:txBody>
            <a:bodyPr/>
            <a:lstStyle/>
            <a:p>
              <a:pPr>
                <a:buNone/>
              </a:pPr>
              <a:endParaRPr lang="en-US" sz="4000" b="1"/>
            </a:p>
          </p:txBody>
        </p:sp>
        <p:sp>
          <p:nvSpPr>
            <p:cNvPr id="34860" name="Line 13"/>
            <p:cNvSpPr>
              <a:spLocks noChangeShapeType="1"/>
            </p:cNvSpPr>
            <p:nvPr/>
          </p:nvSpPr>
          <p:spPr bwMode="auto">
            <a:xfrm>
              <a:off x="5077" y="2096"/>
              <a:ext cx="750" cy="617"/>
            </a:xfrm>
            <a:prstGeom prst="line">
              <a:avLst/>
            </a:prstGeom>
            <a:noFill/>
            <a:ln w="28575">
              <a:solidFill>
                <a:srgbClr val="000000"/>
              </a:solidFill>
              <a:round/>
              <a:headEnd/>
              <a:tailEnd/>
            </a:ln>
          </p:spPr>
          <p:txBody>
            <a:bodyPr/>
            <a:lstStyle/>
            <a:p>
              <a:pPr>
                <a:buNone/>
              </a:pPr>
              <a:endParaRPr lang="en-US" sz="4000" b="1"/>
            </a:p>
          </p:txBody>
        </p:sp>
        <p:sp>
          <p:nvSpPr>
            <p:cNvPr id="34861" name="Line 14"/>
            <p:cNvSpPr>
              <a:spLocks noChangeShapeType="1"/>
            </p:cNvSpPr>
            <p:nvPr/>
          </p:nvSpPr>
          <p:spPr bwMode="auto">
            <a:xfrm>
              <a:off x="4477" y="2867"/>
              <a:ext cx="1200" cy="0"/>
            </a:xfrm>
            <a:prstGeom prst="line">
              <a:avLst/>
            </a:prstGeom>
            <a:noFill/>
            <a:ln w="28575">
              <a:solidFill>
                <a:srgbClr val="000000"/>
              </a:solidFill>
              <a:round/>
              <a:headEnd/>
              <a:tailEnd/>
            </a:ln>
          </p:spPr>
          <p:txBody>
            <a:bodyPr/>
            <a:lstStyle/>
            <a:p>
              <a:pPr>
                <a:buNone/>
              </a:pPr>
              <a:endParaRPr lang="en-US" sz="4000" b="1"/>
            </a:p>
          </p:txBody>
        </p:sp>
        <p:sp>
          <p:nvSpPr>
            <p:cNvPr id="34862" name="Line 15"/>
            <p:cNvSpPr>
              <a:spLocks noChangeShapeType="1"/>
            </p:cNvSpPr>
            <p:nvPr/>
          </p:nvSpPr>
          <p:spPr bwMode="auto">
            <a:xfrm flipH="1">
              <a:off x="4477" y="1941"/>
              <a:ext cx="1950" cy="926"/>
            </a:xfrm>
            <a:prstGeom prst="line">
              <a:avLst/>
            </a:prstGeom>
            <a:noFill/>
            <a:ln w="28575">
              <a:solidFill>
                <a:srgbClr val="000000"/>
              </a:solidFill>
              <a:round/>
              <a:headEnd/>
              <a:tailEnd/>
            </a:ln>
          </p:spPr>
          <p:txBody>
            <a:bodyPr/>
            <a:lstStyle/>
            <a:p>
              <a:pPr>
                <a:buNone/>
              </a:pPr>
              <a:endParaRPr lang="en-US" sz="4000" b="1"/>
            </a:p>
          </p:txBody>
        </p:sp>
      </p:grpSp>
      <p:grpSp>
        <p:nvGrpSpPr>
          <p:cNvPr id="34823" name="Group 16"/>
          <p:cNvGrpSpPr>
            <a:grpSpLocks noChangeAspect="1"/>
          </p:cNvGrpSpPr>
          <p:nvPr/>
        </p:nvGrpSpPr>
        <p:grpSpPr bwMode="auto">
          <a:xfrm>
            <a:off x="6324600" y="1828801"/>
            <a:ext cx="3429000" cy="1928813"/>
            <a:chOff x="3877" y="1478"/>
            <a:chExt cx="3150" cy="1852"/>
          </a:xfrm>
        </p:grpSpPr>
        <p:sp>
          <p:nvSpPr>
            <p:cNvPr id="34841" name="AutoShape 17"/>
            <p:cNvSpPr>
              <a:spLocks noChangeAspect="1" noChangeArrowheads="1"/>
            </p:cNvSpPr>
            <p:nvPr/>
          </p:nvSpPr>
          <p:spPr bwMode="auto">
            <a:xfrm>
              <a:off x="3877" y="1478"/>
              <a:ext cx="3150" cy="1852"/>
            </a:xfrm>
            <a:prstGeom prst="rect">
              <a:avLst/>
            </a:prstGeom>
            <a:noFill/>
            <a:ln w="9525">
              <a:noFill/>
              <a:miter lim="800000"/>
              <a:headEnd/>
              <a:tailEnd/>
            </a:ln>
          </p:spPr>
          <p:txBody>
            <a:bodyPr/>
            <a:lstStyle/>
            <a:p>
              <a:pPr>
                <a:buNone/>
              </a:pPr>
              <a:endParaRPr lang="en-US" sz="4000" b="1"/>
            </a:p>
          </p:txBody>
        </p:sp>
        <p:sp>
          <p:nvSpPr>
            <p:cNvPr id="34842" name="Oval 18"/>
            <p:cNvSpPr>
              <a:spLocks noChangeArrowheads="1"/>
            </p:cNvSpPr>
            <p:nvPr/>
          </p:nvSpPr>
          <p:spPr bwMode="auto">
            <a:xfrm>
              <a:off x="4777" y="1633"/>
              <a:ext cx="450" cy="463"/>
            </a:xfrm>
            <a:prstGeom prst="ellipse">
              <a:avLst/>
            </a:prstGeom>
            <a:solidFill>
              <a:srgbClr val="00FFFF"/>
            </a:solidFill>
            <a:ln w="9525">
              <a:solidFill>
                <a:srgbClr val="000000"/>
              </a:solidFill>
              <a:round/>
              <a:headEnd/>
              <a:tailEnd/>
            </a:ln>
          </p:spPr>
          <p:txBody>
            <a:bodyPr/>
            <a:lstStyle/>
            <a:p>
              <a:pPr algn="l">
                <a:buNone/>
              </a:pPr>
              <a:r>
                <a:rPr lang="en-US" sz="1600" b="1"/>
                <a:t>A</a:t>
              </a:r>
              <a:endParaRPr lang="en-US" sz="4000" b="1"/>
            </a:p>
          </p:txBody>
        </p:sp>
        <p:sp>
          <p:nvSpPr>
            <p:cNvPr id="34843" name="Oval 19"/>
            <p:cNvSpPr>
              <a:spLocks noChangeArrowheads="1"/>
            </p:cNvSpPr>
            <p:nvPr/>
          </p:nvSpPr>
          <p:spPr bwMode="auto">
            <a:xfrm>
              <a:off x="6427" y="1633"/>
              <a:ext cx="450" cy="462"/>
            </a:xfrm>
            <a:prstGeom prst="ellipse">
              <a:avLst/>
            </a:prstGeom>
            <a:solidFill>
              <a:srgbClr val="00FFFF"/>
            </a:solidFill>
            <a:ln w="9525">
              <a:solidFill>
                <a:srgbClr val="000000"/>
              </a:solidFill>
              <a:round/>
              <a:headEnd/>
              <a:tailEnd/>
            </a:ln>
          </p:spPr>
          <p:txBody>
            <a:bodyPr/>
            <a:lstStyle/>
            <a:p>
              <a:pPr algn="l">
                <a:buNone/>
              </a:pPr>
              <a:r>
                <a:rPr lang="en-US" sz="1600" b="1"/>
                <a:t>D</a:t>
              </a:r>
              <a:endParaRPr lang="en-US" sz="4000" b="1"/>
            </a:p>
          </p:txBody>
        </p:sp>
        <p:sp>
          <p:nvSpPr>
            <p:cNvPr id="34844" name="Oval 20"/>
            <p:cNvSpPr>
              <a:spLocks noChangeArrowheads="1"/>
            </p:cNvSpPr>
            <p:nvPr/>
          </p:nvSpPr>
          <p:spPr bwMode="auto">
            <a:xfrm>
              <a:off x="5677" y="2713"/>
              <a:ext cx="450" cy="463"/>
            </a:xfrm>
            <a:prstGeom prst="ellipse">
              <a:avLst/>
            </a:prstGeom>
            <a:solidFill>
              <a:srgbClr val="00FFFF"/>
            </a:solidFill>
            <a:ln w="9525">
              <a:solidFill>
                <a:srgbClr val="000000"/>
              </a:solidFill>
              <a:round/>
              <a:headEnd/>
              <a:tailEnd/>
            </a:ln>
          </p:spPr>
          <p:txBody>
            <a:bodyPr/>
            <a:lstStyle/>
            <a:p>
              <a:pPr algn="l">
                <a:buNone/>
              </a:pPr>
              <a:r>
                <a:rPr lang="en-US" sz="1600" b="1"/>
                <a:t>C</a:t>
              </a:r>
              <a:endParaRPr lang="en-US" sz="4000" b="1"/>
            </a:p>
          </p:txBody>
        </p:sp>
        <p:sp>
          <p:nvSpPr>
            <p:cNvPr id="34845" name="Oval 21"/>
            <p:cNvSpPr>
              <a:spLocks noChangeArrowheads="1"/>
            </p:cNvSpPr>
            <p:nvPr/>
          </p:nvSpPr>
          <p:spPr bwMode="auto">
            <a:xfrm>
              <a:off x="4027" y="2713"/>
              <a:ext cx="450" cy="463"/>
            </a:xfrm>
            <a:prstGeom prst="ellipse">
              <a:avLst/>
            </a:prstGeom>
            <a:solidFill>
              <a:srgbClr val="00FFFF"/>
            </a:solidFill>
            <a:ln w="9525">
              <a:solidFill>
                <a:srgbClr val="000000"/>
              </a:solidFill>
              <a:round/>
              <a:headEnd/>
              <a:tailEnd/>
            </a:ln>
          </p:spPr>
          <p:txBody>
            <a:bodyPr/>
            <a:lstStyle/>
            <a:p>
              <a:pPr algn="l">
                <a:buNone/>
              </a:pPr>
              <a:r>
                <a:rPr lang="en-US" sz="1600" b="1"/>
                <a:t>B</a:t>
              </a:r>
              <a:endParaRPr lang="en-US" sz="4000" b="1"/>
            </a:p>
          </p:txBody>
        </p:sp>
        <p:sp>
          <p:nvSpPr>
            <p:cNvPr id="34846" name="Line 22"/>
            <p:cNvSpPr>
              <a:spLocks noChangeShapeType="1"/>
            </p:cNvSpPr>
            <p:nvPr/>
          </p:nvSpPr>
          <p:spPr bwMode="auto">
            <a:xfrm flipH="1">
              <a:off x="4327" y="2096"/>
              <a:ext cx="600" cy="617"/>
            </a:xfrm>
            <a:prstGeom prst="line">
              <a:avLst/>
            </a:prstGeom>
            <a:noFill/>
            <a:ln w="28575">
              <a:solidFill>
                <a:srgbClr val="000000"/>
              </a:solidFill>
              <a:round/>
              <a:headEnd/>
              <a:tailEnd/>
            </a:ln>
          </p:spPr>
          <p:txBody>
            <a:bodyPr/>
            <a:lstStyle/>
            <a:p>
              <a:pPr>
                <a:buNone/>
              </a:pPr>
              <a:endParaRPr lang="en-US" sz="4000" b="1"/>
            </a:p>
          </p:txBody>
        </p:sp>
        <p:sp>
          <p:nvSpPr>
            <p:cNvPr id="34847" name="Line 23"/>
            <p:cNvSpPr>
              <a:spLocks noChangeShapeType="1"/>
            </p:cNvSpPr>
            <p:nvPr/>
          </p:nvSpPr>
          <p:spPr bwMode="auto">
            <a:xfrm>
              <a:off x="5227" y="1941"/>
              <a:ext cx="1200" cy="1"/>
            </a:xfrm>
            <a:prstGeom prst="line">
              <a:avLst/>
            </a:prstGeom>
            <a:noFill/>
            <a:ln w="28575">
              <a:solidFill>
                <a:srgbClr val="000000"/>
              </a:solidFill>
              <a:round/>
              <a:headEnd/>
              <a:tailEnd/>
            </a:ln>
          </p:spPr>
          <p:txBody>
            <a:bodyPr/>
            <a:lstStyle/>
            <a:p>
              <a:pPr>
                <a:buNone/>
              </a:pPr>
              <a:endParaRPr lang="en-US" sz="4000" b="1"/>
            </a:p>
          </p:txBody>
        </p:sp>
        <p:sp>
          <p:nvSpPr>
            <p:cNvPr id="34848" name="Line 24"/>
            <p:cNvSpPr>
              <a:spLocks noChangeShapeType="1"/>
            </p:cNvSpPr>
            <p:nvPr/>
          </p:nvSpPr>
          <p:spPr bwMode="auto">
            <a:xfrm flipH="1">
              <a:off x="5977" y="2096"/>
              <a:ext cx="600" cy="617"/>
            </a:xfrm>
            <a:prstGeom prst="line">
              <a:avLst/>
            </a:prstGeom>
            <a:noFill/>
            <a:ln w="28575">
              <a:solidFill>
                <a:srgbClr val="000000"/>
              </a:solidFill>
              <a:round/>
              <a:headEnd/>
              <a:tailEnd/>
            </a:ln>
          </p:spPr>
          <p:txBody>
            <a:bodyPr/>
            <a:lstStyle/>
            <a:p>
              <a:pPr>
                <a:buNone/>
              </a:pPr>
              <a:endParaRPr lang="en-US" sz="4000" b="1"/>
            </a:p>
          </p:txBody>
        </p:sp>
        <p:sp>
          <p:nvSpPr>
            <p:cNvPr id="34849" name="Line 25"/>
            <p:cNvSpPr>
              <a:spLocks noChangeShapeType="1"/>
            </p:cNvSpPr>
            <p:nvPr/>
          </p:nvSpPr>
          <p:spPr bwMode="auto">
            <a:xfrm>
              <a:off x="5077" y="2096"/>
              <a:ext cx="750" cy="617"/>
            </a:xfrm>
            <a:prstGeom prst="line">
              <a:avLst/>
            </a:prstGeom>
            <a:noFill/>
            <a:ln w="28575">
              <a:solidFill>
                <a:srgbClr val="000000"/>
              </a:solidFill>
              <a:round/>
              <a:headEnd/>
              <a:tailEnd/>
            </a:ln>
          </p:spPr>
          <p:txBody>
            <a:bodyPr/>
            <a:lstStyle/>
            <a:p>
              <a:pPr>
                <a:buNone/>
              </a:pPr>
              <a:endParaRPr lang="en-US" sz="4000" b="1"/>
            </a:p>
          </p:txBody>
        </p:sp>
        <p:sp>
          <p:nvSpPr>
            <p:cNvPr id="34850" name="Line 26"/>
            <p:cNvSpPr>
              <a:spLocks noChangeShapeType="1"/>
            </p:cNvSpPr>
            <p:nvPr/>
          </p:nvSpPr>
          <p:spPr bwMode="auto">
            <a:xfrm>
              <a:off x="4477" y="2867"/>
              <a:ext cx="1200" cy="0"/>
            </a:xfrm>
            <a:prstGeom prst="line">
              <a:avLst/>
            </a:prstGeom>
            <a:noFill/>
            <a:ln w="28575">
              <a:solidFill>
                <a:srgbClr val="000000"/>
              </a:solidFill>
              <a:round/>
              <a:headEnd/>
              <a:tailEnd/>
            </a:ln>
          </p:spPr>
          <p:txBody>
            <a:bodyPr/>
            <a:lstStyle/>
            <a:p>
              <a:pPr>
                <a:buNone/>
              </a:pPr>
              <a:endParaRPr lang="en-US" sz="4000" b="1"/>
            </a:p>
          </p:txBody>
        </p:sp>
        <p:sp>
          <p:nvSpPr>
            <p:cNvPr id="34851" name="Line 27"/>
            <p:cNvSpPr>
              <a:spLocks noChangeShapeType="1"/>
            </p:cNvSpPr>
            <p:nvPr/>
          </p:nvSpPr>
          <p:spPr bwMode="auto">
            <a:xfrm flipH="1">
              <a:off x="4477" y="1941"/>
              <a:ext cx="1950" cy="926"/>
            </a:xfrm>
            <a:prstGeom prst="line">
              <a:avLst/>
            </a:prstGeom>
            <a:noFill/>
            <a:ln w="28575">
              <a:noFill/>
              <a:round/>
              <a:headEnd/>
              <a:tailEnd/>
            </a:ln>
          </p:spPr>
          <p:txBody>
            <a:bodyPr/>
            <a:lstStyle/>
            <a:p>
              <a:pPr>
                <a:buNone/>
              </a:pPr>
              <a:endParaRPr lang="en-US" sz="4000" b="1"/>
            </a:p>
          </p:txBody>
        </p:sp>
      </p:grpSp>
      <p:sp>
        <p:nvSpPr>
          <p:cNvPr id="34824" name="Freeform 28"/>
          <p:cNvSpPr>
            <a:spLocks/>
          </p:cNvSpPr>
          <p:nvPr/>
        </p:nvSpPr>
        <p:spPr bwMode="auto">
          <a:xfrm>
            <a:off x="6705600" y="2438400"/>
            <a:ext cx="2959100" cy="1371600"/>
          </a:xfrm>
          <a:custGeom>
            <a:avLst/>
            <a:gdLst>
              <a:gd name="T0" fmla="*/ 2147483647 w 1864"/>
              <a:gd name="T1" fmla="*/ 0 h 816"/>
              <a:gd name="T2" fmla="*/ 2147483647 w 1864"/>
              <a:gd name="T3" fmla="*/ 2147483647 h 816"/>
              <a:gd name="T4" fmla="*/ 2147483647 w 1864"/>
              <a:gd name="T5" fmla="*/ 2147483647 h 816"/>
              <a:gd name="T6" fmla="*/ 2147483647 w 1864"/>
              <a:gd name="T7" fmla="*/ 2147483647 h 816"/>
              <a:gd name="T8" fmla="*/ 0 60000 65536"/>
              <a:gd name="T9" fmla="*/ 0 60000 65536"/>
              <a:gd name="T10" fmla="*/ 0 60000 65536"/>
              <a:gd name="T11" fmla="*/ 0 60000 65536"/>
              <a:gd name="T12" fmla="*/ 0 w 1864"/>
              <a:gd name="T13" fmla="*/ 0 h 816"/>
              <a:gd name="T14" fmla="*/ 1864 w 1864"/>
              <a:gd name="T15" fmla="*/ 816 h 816"/>
            </a:gdLst>
            <a:ahLst/>
            <a:cxnLst>
              <a:cxn ang="T8">
                <a:pos x="T0" y="T1"/>
              </a:cxn>
              <a:cxn ang="T9">
                <a:pos x="T2" y="T3"/>
              </a:cxn>
              <a:cxn ang="T10">
                <a:pos x="T4" y="T5"/>
              </a:cxn>
              <a:cxn ang="T11">
                <a:pos x="T6" y="T7"/>
              </a:cxn>
            </a:cxnLst>
            <a:rect l="T12" t="T13" r="T14" b="T15"/>
            <a:pathLst>
              <a:path w="1864" h="816">
                <a:moveTo>
                  <a:pt x="1752" y="0"/>
                </a:moveTo>
                <a:cubicBezTo>
                  <a:pt x="1808" y="312"/>
                  <a:pt x="1864" y="624"/>
                  <a:pt x="1608" y="720"/>
                </a:cubicBezTo>
                <a:cubicBezTo>
                  <a:pt x="1352" y="816"/>
                  <a:pt x="432" y="600"/>
                  <a:pt x="216" y="576"/>
                </a:cubicBezTo>
                <a:cubicBezTo>
                  <a:pt x="0" y="552"/>
                  <a:pt x="304" y="576"/>
                  <a:pt x="312" y="576"/>
                </a:cubicBezTo>
              </a:path>
            </a:pathLst>
          </a:custGeom>
          <a:noFill/>
          <a:ln w="38100">
            <a:solidFill>
              <a:schemeClr val="tx1"/>
            </a:solidFill>
            <a:round/>
            <a:headEnd/>
            <a:tailEnd/>
          </a:ln>
        </p:spPr>
        <p:txBody>
          <a:bodyPr wrap="none"/>
          <a:lstStyle/>
          <a:p>
            <a:endParaRPr lang="en-US"/>
          </a:p>
        </p:txBody>
      </p:sp>
      <p:sp>
        <p:nvSpPr>
          <p:cNvPr id="34825" name="Oval 29"/>
          <p:cNvSpPr>
            <a:spLocks noChangeArrowheads="1"/>
          </p:cNvSpPr>
          <p:nvPr/>
        </p:nvSpPr>
        <p:spPr bwMode="auto">
          <a:xfrm>
            <a:off x="8763000" y="4038600"/>
            <a:ext cx="304800" cy="304800"/>
          </a:xfrm>
          <a:prstGeom prst="ellipse">
            <a:avLst/>
          </a:prstGeom>
          <a:solidFill>
            <a:srgbClr val="00FFFF"/>
          </a:solidFill>
          <a:ln w="38100">
            <a:solidFill>
              <a:schemeClr val="tx1"/>
            </a:solidFill>
            <a:round/>
            <a:headEnd/>
            <a:tailEnd/>
          </a:ln>
        </p:spPr>
        <p:txBody>
          <a:bodyPr wrap="none" anchor="ctr"/>
          <a:lstStyle/>
          <a:p>
            <a:endParaRPr lang="en-US"/>
          </a:p>
        </p:txBody>
      </p:sp>
      <p:sp>
        <p:nvSpPr>
          <p:cNvPr id="34826" name="Oval 30"/>
          <p:cNvSpPr>
            <a:spLocks noChangeArrowheads="1"/>
          </p:cNvSpPr>
          <p:nvPr/>
        </p:nvSpPr>
        <p:spPr bwMode="auto">
          <a:xfrm>
            <a:off x="9601200" y="4648200"/>
            <a:ext cx="304800" cy="304800"/>
          </a:xfrm>
          <a:prstGeom prst="ellipse">
            <a:avLst/>
          </a:prstGeom>
          <a:solidFill>
            <a:srgbClr val="00FFFF"/>
          </a:solidFill>
          <a:ln w="38100">
            <a:solidFill>
              <a:schemeClr val="tx1"/>
            </a:solidFill>
            <a:round/>
            <a:headEnd/>
            <a:tailEnd/>
          </a:ln>
        </p:spPr>
        <p:txBody>
          <a:bodyPr wrap="none" anchor="ctr"/>
          <a:lstStyle/>
          <a:p>
            <a:endParaRPr lang="en-US"/>
          </a:p>
        </p:txBody>
      </p:sp>
      <p:sp>
        <p:nvSpPr>
          <p:cNvPr id="34827" name="Oval 31"/>
          <p:cNvSpPr>
            <a:spLocks noChangeArrowheads="1"/>
          </p:cNvSpPr>
          <p:nvPr/>
        </p:nvSpPr>
        <p:spPr bwMode="auto">
          <a:xfrm>
            <a:off x="8001000" y="4648200"/>
            <a:ext cx="304800" cy="304800"/>
          </a:xfrm>
          <a:prstGeom prst="ellipse">
            <a:avLst/>
          </a:prstGeom>
          <a:solidFill>
            <a:srgbClr val="00FFFF"/>
          </a:solidFill>
          <a:ln w="38100">
            <a:solidFill>
              <a:schemeClr val="tx1"/>
            </a:solidFill>
            <a:round/>
            <a:headEnd/>
            <a:tailEnd/>
          </a:ln>
        </p:spPr>
        <p:txBody>
          <a:bodyPr wrap="none" anchor="ctr"/>
          <a:lstStyle/>
          <a:p>
            <a:endParaRPr lang="en-US"/>
          </a:p>
        </p:txBody>
      </p:sp>
      <p:sp>
        <p:nvSpPr>
          <p:cNvPr id="34828" name="Oval 32"/>
          <p:cNvSpPr>
            <a:spLocks noChangeArrowheads="1"/>
          </p:cNvSpPr>
          <p:nvPr/>
        </p:nvSpPr>
        <p:spPr bwMode="auto">
          <a:xfrm>
            <a:off x="8382000" y="5257800"/>
            <a:ext cx="304800" cy="304800"/>
          </a:xfrm>
          <a:prstGeom prst="ellipse">
            <a:avLst/>
          </a:prstGeom>
          <a:solidFill>
            <a:srgbClr val="00FFFF"/>
          </a:solidFill>
          <a:ln w="38100">
            <a:solidFill>
              <a:schemeClr val="tx1"/>
            </a:solidFill>
            <a:round/>
            <a:headEnd/>
            <a:tailEnd/>
          </a:ln>
        </p:spPr>
        <p:txBody>
          <a:bodyPr wrap="none" anchor="ctr"/>
          <a:lstStyle/>
          <a:p>
            <a:endParaRPr lang="en-US"/>
          </a:p>
        </p:txBody>
      </p:sp>
      <p:sp>
        <p:nvSpPr>
          <p:cNvPr id="34829" name="Oval 33"/>
          <p:cNvSpPr>
            <a:spLocks noChangeArrowheads="1"/>
          </p:cNvSpPr>
          <p:nvPr/>
        </p:nvSpPr>
        <p:spPr bwMode="auto">
          <a:xfrm>
            <a:off x="9144000" y="5257800"/>
            <a:ext cx="304800" cy="304800"/>
          </a:xfrm>
          <a:prstGeom prst="ellipse">
            <a:avLst/>
          </a:prstGeom>
          <a:solidFill>
            <a:srgbClr val="00FFFF"/>
          </a:solidFill>
          <a:ln w="38100">
            <a:solidFill>
              <a:schemeClr val="tx1"/>
            </a:solidFill>
            <a:round/>
            <a:headEnd/>
            <a:tailEnd/>
          </a:ln>
        </p:spPr>
        <p:txBody>
          <a:bodyPr wrap="none" anchor="ctr"/>
          <a:lstStyle/>
          <a:p>
            <a:endParaRPr lang="en-US"/>
          </a:p>
        </p:txBody>
      </p:sp>
      <p:sp>
        <p:nvSpPr>
          <p:cNvPr id="34830" name="Line 34"/>
          <p:cNvSpPr>
            <a:spLocks noChangeShapeType="1"/>
          </p:cNvSpPr>
          <p:nvPr/>
        </p:nvSpPr>
        <p:spPr bwMode="auto">
          <a:xfrm>
            <a:off x="8991600" y="4343400"/>
            <a:ext cx="609600" cy="381000"/>
          </a:xfrm>
          <a:prstGeom prst="line">
            <a:avLst/>
          </a:prstGeom>
          <a:noFill/>
          <a:ln w="38100">
            <a:solidFill>
              <a:schemeClr val="tx1"/>
            </a:solidFill>
            <a:round/>
            <a:headEnd/>
            <a:tailEnd/>
          </a:ln>
        </p:spPr>
        <p:txBody>
          <a:bodyPr wrap="none"/>
          <a:lstStyle/>
          <a:p>
            <a:endParaRPr lang="en-US"/>
          </a:p>
        </p:txBody>
      </p:sp>
      <p:sp>
        <p:nvSpPr>
          <p:cNvPr id="34831" name="Line 35"/>
          <p:cNvSpPr>
            <a:spLocks noChangeShapeType="1"/>
          </p:cNvSpPr>
          <p:nvPr/>
        </p:nvSpPr>
        <p:spPr bwMode="auto">
          <a:xfrm flipH="1">
            <a:off x="9372600" y="4953000"/>
            <a:ext cx="304800" cy="304800"/>
          </a:xfrm>
          <a:prstGeom prst="line">
            <a:avLst/>
          </a:prstGeom>
          <a:noFill/>
          <a:ln w="38100">
            <a:solidFill>
              <a:schemeClr val="tx1"/>
            </a:solidFill>
            <a:round/>
            <a:headEnd/>
            <a:tailEnd/>
          </a:ln>
        </p:spPr>
        <p:txBody>
          <a:bodyPr wrap="none"/>
          <a:lstStyle/>
          <a:p>
            <a:endParaRPr lang="en-US"/>
          </a:p>
        </p:txBody>
      </p:sp>
      <p:sp>
        <p:nvSpPr>
          <p:cNvPr id="34832" name="Line 36"/>
          <p:cNvSpPr>
            <a:spLocks noChangeShapeType="1"/>
          </p:cNvSpPr>
          <p:nvPr/>
        </p:nvSpPr>
        <p:spPr bwMode="auto">
          <a:xfrm flipH="1">
            <a:off x="8686800" y="5486400"/>
            <a:ext cx="457200" cy="0"/>
          </a:xfrm>
          <a:prstGeom prst="line">
            <a:avLst/>
          </a:prstGeom>
          <a:noFill/>
          <a:ln w="38100">
            <a:solidFill>
              <a:schemeClr val="tx1"/>
            </a:solidFill>
            <a:round/>
            <a:headEnd/>
            <a:tailEnd/>
          </a:ln>
        </p:spPr>
        <p:txBody>
          <a:bodyPr wrap="none"/>
          <a:lstStyle/>
          <a:p>
            <a:endParaRPr lang="en-US"/>
          </a:p>
        </p:txBody>
      </p:sp>
      <p:sp>
        <p:nvSpPr>
          <p:cNvPr id="34833" name="Line 37"/>
          <p:cNvSpPr>
            <a:spLocks noChangeShapeType="1"/>
          </p:cNvSpPr>
          <p:nvPr/>
        </p:nvSpPr>
        <p:spPr bwMode="auto">
          <a:xfrm flipH="1" flipV="1">
            <a:off x="8229600" y="4876800"/>
            <a:ext cx="228600" cy="381000"/>
          </a:xfrm>
          <a:prstGeom prst="line">
            <a:avLst/>
          </a:prstGeom>
          <a:noFill/>
          <a:ln w="38100">
            <a:solidFill>
              <a:schemeClr val="tx1"/>
            </a:solidFill>
            <a:round/>
            <a:headEnd/>
            <a:tailEnd/>
          </a:ln>
        </p:spPr>
        <p:txBody>
          <a:bodyPr wrap="none"/>
          <a:lstStyle/>
          <a:p>
            <a:endParaRPr lang="en-US"/>
          </a:p>
        </p:txBody>
      </p:sp>
      <p:sp>
        <p:nvSpPr>
          <p:cNvPr id="34834" name="Line 38"/>
          <p:cNvSpPr>
            <a:spLocks noChangeShapeType="1"/>
          </p:cNvSpPr>
          <p:nvPr/>
        </p:nvSpPr>
        <p:spPr bwMode="auto">
          <a:xfrm flipH="1">
            <a:off x="8229600" y="4267200"/>
            <a:ext cx="533400" cy="381000"/>
          </a:xfrm>
          <a:prstGeom prst="line">
            <a:avLst/>
          </a:prstGeom>
          <a:noFill/>
          <a:ln w="38100">
            <a:solidFill>
              <a:schemeClr val="tx1"/>
            </a:solidFill>
            <a:round/>
            <a:headEnd/>
            <a:tailEnd/>
          </a:ln>
        </p:spPr>
        <p:txBody>
          <a:bodyPr wrap="none"/>
          <a:lstStyle/>
          <a:p>
            <a:endParaRPr lang="en-US"/>
          </a:p>
        </p:txBody>
      </p:sp>
      <p:sp>
        <p:nvSpPr>
          <p:cNvPr id="34835" name="Line 39"/>
          <p:cNvSpPr>
            <a:spLocks noChangeShapeType="1"/>
          </p:cNvSpPr>
          <p:nvPr/>
        </p:nvSpPr>
        <p:spPr bwMode="auto">
          <a:xfrm flipH="1">
            <a:off x="8534400" y="4343400"/>
            <a:ext cx="304800" cy="914400"/>
          </a:xfrm>
          <a:prstGeom prst="line">
            <a:avLst/>
          </a:prstGeom>
          <a:noFill/>
          <a:ln w="38100">
            <a:solidFill>
              <a:schemeClr val="tx1"/>
            </a:solidFill>
            <a:round/>
            <a:headEnd/>
            <a:tailEnd/>
          </a:ln>
        </p:spPr>
        <p:txBody>
          <a:bodyPr wrap="none"/>
          <a:lstStyle/>
          <a:p>
            <a:endParaRPr lang="en-US"/>
          </a:p>
        </p:txBody>
      </p:sp>
      <p:sp>
        <p:nvSpPr>
          <p:cNvPr id="34836" name="Line 40"/>
          <p:cNvSpPr>
            <a:spLocks noChangeShapeType="1"/>
          </p:cNvSpPr>
          <p:nvPr/>
        </p:nvSpPr>
        <p:spPr bwMode="auto">
          <a:xfrm>
            <a:off x="8915400" y="4343400"/>
            <a:ext cx="304800" cy="914400"/>
          </a:xfrm>
          <a:prstGeom prst="line">
            <a:avLst/>
          </a:prstGeom>
          <a:noFill/>
          <a:ln w="38100">
            <a:solidFill>
              <a:schemeClr val="tx1"/>
            </a:solidFill>
            <a:round/>
            <a:headEnd/>
            <a:tailEnd/>
          </a:ln>
        </p:spPr>
        <p:txBody>
          <a:bodyPr wrap="none"/>
          <a:lstStyle/>
          <a:p>
            <a:endParaRPr lang="en-US"/>
          </a:p>
        </p:txBody>
      </p:sp>
      <p:sp>
        <p:nvSpPr>
          <p:cNvPr id="34837" name="Line 41"/>
          <p:cNvSpPr>
            <a:spLocks noChangeShapeType="1"/>
          </p:cNvSpPr>
          <p:nvPr/>
        </p:nvSpPr>
        <p:spPr bwMode="auto">
          <a:xfrm flipH="1">
            <a:off x="8229600" y="4800600"/>
            <a:ext cx="1371600" cy="0"/>
          </a:xfrm>
          <a:prstGeom prst="line">
            <a:avLst/>
          </a:prstGeom>
          <a:noFill/>
          <a:ln w="38100">
            <a:solidFill>
              <a:schemeClr val="tx1"/>
            </a:solidFill>
            <a:round/>
            <a:headEnd/>
            <a:tailEnd/>
          </a:ln>
        </p:spPr>
        <p:txBody>
          <a:bodyPr wrap="none"/>
          <a:lstStyle/>
          <a:p>
            <a:endParaRPr lang="en-US"/>
          </a:p>
        </p:txBody>
      </p:sp>
      <p:sp>
        <p:nvSpPr>
          <p:cNvPr id="34838" name="Line 42"/>
          <p:cNvSpPr>
            <a:spLocks noChangeShapeType="1"/>
          </p:cNvSpPr>
          <p:nvPr/>
        </p:nvSpPr>
        <p:spPr bwMode="auto">
          <a:xfrm flipH="1">
            <a:off x="8686800" y="4876800"/>
            <a:ext cx="914400" cy="457200"/>
          </a:xfrm>
          <a:prstGeom prst="line">
            <a:avLst/>
          </a:prstGeom>
          <a:noFill/>
          <a:ln w="38100">
            <a:solidFill>
              <a:schemeClr val="tx1"/>
            </a:solidFill>
            <a:round/>
            <a:headEnd/>
            <a:tailEnd/>
          </a:ln>
        </p:spPr>
        <p:txBody>
          <a:bodyPr wrap="none"/>
          <a:lstStyle/>
          <a:p>
            <a:endParaRPr lang="en-US"/>
          </a:p>
        </p:txBody>
      </p:sp>
      <p:sp>
        <p:nvSpPr>
          <p:cNvPr id="34839" name="Line 43"/>
          <p:cNvSpPr>
            <a:spLocks noChangeShapeType="1"/>
          </p:cNvSpPr>
          <p:nvPr/>
        </p:nvSpPr>
        <p:spPr bwMode="auto">
          <a:xfrm>
            <a:off x="8305800" y="4876800"/>
            <a:ext cx="838200" cy="457200"/>
          </a:xfrm>
          <a:prstGeom prst="line">
            <a:avLst/>
          </a:prstGeom>
          <a:noFill/>
          <a:ln w="38100">
            <a:solidFill>
              <a:schemeClr val="tx1"/>
            </a:solidFill>
            <a:round/>
            <a:headEnd/>
            <a:tailEnd/>
          </a:ln>
        </p:spPr>
        <p:txBody>
          <a:bodyPr wrap="none"/>
          <a:lstStyle/>
          <a:p>
            <a:endParaRPr lang="en-US"/>
          </a:p>
        </p:txBody>
      </p:sp>
      <p:sp>
        <p:nvSpPr>
          <p:cNvPr id="34840" name="Text Box 44"/>
          <p:cNvSpPr txBox="1">
            <a:spLocks noChangeArrowheads="1"/>
          </p:cNvSpPr>
          <p:nvPr/>
        </p:nvSpPr>
        <p:spPr bwMode="auto">
          <a:xfrm>
            <a:off x="8039100" y="5598467"/>
            <a:ext cx="1848583" cy="461665"/>
          </a:xfrm>
          <a:prstGeom prst="rect">
            <a:avLst/>
          </a:prstGeom>
          <a:noFill/>
          <a:ln w="9525">
            <a:noFill/>
            <a:miter lim="800000"/>
            <a:headEnd/>
            <a:tailEnd/>
          </a:ln>
        </p:spPr>
        <p:txBody>
          <a:bodyPr wrap="none">
            <a:spAutoFit/>
          </a:bodyPr>
          <a:lstStyle/>
          <a:p>
            <a:pPr algn="l">
              <a:buNone/>
            </a:pPr>
            <a:r>
              <a:rPr lang="en-US" sz="2400" b="1" dirty="0"/>
              <a:t>Non-Planar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pPr eaLnBrk="1" hangingPunct="1">
              <a:defRPr/>
            </a:pPr>
            <a:r>
              <a:rPr lang="en-US" b="1">
                <a:effectLst>
                  <a:outerShdw blurRad="38100" dist="38100" dir="2700000" algn="tl">
                    <a:srgbClr val="FFFFFF"/>
                  </a:outerShdw>
                </a:effectLst>
              </a:rPr>
              <a:t>Other Properties</a:t>
            </a:r>
          </a:p>
        </p:txBody>
      </p:sp>
      <p:sp>
        <p:nvSpPr>
          <p:cNvPr id="35845" name="Rectangle 3"/>
          <p:cNvSpPr>
            <a:spLocks noGrp="1" noChangeArrowheads="1"/>
          </p:cNvSpPr>
          <p:nvPr>
            <p:ph idx="1"/>
          </p:nvPr>
        </p:nvSpPr>
        <p:spPr>
          <a:noFill/>
        </p:spPr>
        <p:txBody>
          <a:bodyPr/>
          <a:lstStyle/>
          <a:p>
            <a:pPr eaLnBrk="1" hangingPunct="1">
              <a:buFont typeface="Wingdings" pitchFamily="2" charset="2"/>
              <a:buNone/>
            </a:pPr>
            <a:r>
              <a:rPr lang="en-US" sz="2400" b="1" u="sng" dirty="0">
                <a:solidFill>
                  <a:srgbClr val="C00000"/>
                </a:solidFill>
              </a:rPr>
              <a:t>Graph Coloring:</a:t>
            </a:r>
          </a:p>
          <a:p>
            <a:pPr eaLnBrk="1" hangingPunct="1">
              <a:buFont typeface="Wingdings" pitchFamily="2" charset="2"/>
              <a:buNone/>
            </a:pPr>
            <a:r>
              <a:rPr lang="en-US" sz="2400" b="1" dirty="0">
                <a:solidFill>
                  <a:schemeClr val="tx1"/>
                </a:solidFill>
              </a:rPr>
              <a:t>To assign color (or any distinctive mark) to vertices</a:t>
            </a:r>
          </a:p>
          <a:p>
            <a:pPr eaLnBrk="1" hangingPunct="1">
              <a:buFont typeface="Wingdings" pitchFamily="2" charset="2"/>
              <a:buNone/>
            </a:pPr>
            <a:r>
              <a:rPr lang="en-US" sz="2400" b="1" dirty="0">
                <a:solidFill>
                  <a:schemeClr val="tx1"/>
                </a:solidFill>
              </a:rPr>
              <a:t>such that no two adjacent vertices have the same color.</a:t>
            </a:r>
          </a:p>
          <a:p>
            <a:pPr eaLnBrk="1" hangingPunct="1">
              <a:buFont typeface="Wingdings" pitchFamily="2" charset="2"/>
              <a:buNone/>
            </a:pPr>
            <a:r>
              <a:rPr lang="en-US" sz="2400" b="1" dirty="0">
                <a:solidFill>
                  <a:schemeClr val="tx1"/>
                </a:solidFill>
              </a:rPr>
              <a:t>The minimum number of colors needed is called the</a:t>
            </a:r>
          </a:p>
          <a:p>
            <a:pPr eaLnBrk="1" hangingPunct="1">
              <a:buFont typeface="Wingdings" pitchFamily="2" charset="2"/>
              <a:buNone/>
            </a:pPr>
            <a:r>
              <a:rPr lang="en-US" sz="2400" b="1" u="sng" dirty="0">
                <a:solidFill>
                  <a:srgbClr val="0000FF"/>
                </a:solidFill>
              </a:rPr>
              <a:t>Chromatic Order</a:t>
            </a:r>
            <a:r>
              <a:rPr lang="en-US" sz="2400" b="1" dirty="0">
                <a:solidFill>
                  <a:srgbClr val="0000FF"/>
                </a:solidFill>
              </a:rPr>
              <a:t> </a:t>
            </a:r>
            <a:r>
              <a:rPr lang="en-US" sz="2400" b="1" dirty="0">
                <a:solidFill>
                  <a:schemeClr val="tx1"/>
                </a:solidFill>
              </a:rPr>
              <a:t>of the graph </a:t>
            </a:r>
            <a:r>
              <a:rPr lang="en-US" sz="2400" b="1" i="1" dirty="0">
                <a:solidFill>
                  <a:srgbClr val="0000FF"/>
                </a:solidFill>
                <a:sym typeface="Symbol" pitchFamily="18" charset="2"/>
              </a:rPr>
              <a:t>(G)</a:t>
            </a:r>
            <a:r>
              <a:rPr lang="en-US" sz="2400" b="1" dirty="0">
                <a:solidFill>
                  <a:srgbClr val="0000FF"/>
                </a:solidFill>
                <a:sym typeface="Symbol" pitchFamily="18" charset="2"/>
              </a:rPr>
              <a:t>.</a:t>
            </a:r>
          </a:p>
          <a:p>
            <a:pPr eaLnBrk="1" hangingPunct="1">
              <a:buFont typeface="Wingdings" pitchFamily="2" charset="2"/>
              <a:buNone/>
            </a:pPr>
            <a:r>
              <a:rPr lang="en-US" sz="2400" b="1" dirty="0">
                <a:solidFill>
                  <a:schemeClr val="tx1"/>
                </a:solidFill>
                <a:sym typeface="Symbol" pitchFamily="18" charset="2"/>
              </a:rPr>
              <a:t>For a complete graph, </a:t>
            </a:r>
            <a:r>
              <a:rPr lang="en-US" sz="2400" b="1" i="1" dirty="0">
                <a:solidFill>
                  <a:srgbClr val="0000FF"/>
                </a:solidFill>
                <a:sym typeface="Symbol" pitchFamily="18" charset="2"/>
              </a:rPr>
              <a:t>(G) = V.</a:t>
            </a:r>
            <a:endParaRPr lang="en-US" b="1" i="1" dirty="0">
              <a:solidFill>
                <a:srgbClr val="0000FF"/>
              </a:solidFill>
            </a:endParaRPr>
          </a:p>
        </p:txBody>
      </p:sp>
      <p:sp>
        <p:nvSpPr>
          <p:cNvPr id="35842" name="Footer Placeholder 4"/>
          <p:cNvSpPr>
            <a:spLocks noGrp="1"/>
          </p:cNvSpPr>
          <p:nvPr>
            <p:ph type="ftr" sz="quarter" idx="11"/>
          </p:nvPr>
        </p:nvSpPr>
        <p:spPr>
          <a:noFill/>
        </p:spPr>
        <p:txBody>
          <a:bodyPr/>
          <a:lstStyle/>
          <a:p>
            <a:r>
              <a:rPr lang="en-GB"/>
              <a:t>Prof. Amr Goneid, AUC</a:t>
            </a:r>
          </a:p>
        </p:txBody>
      </p:sp>
      <p:sp>
        <p:nvSpPr>
          <p:cNvPr id="35843" name="Slide Number Placeholder 5"/>
          <p:cNvSpPr>
            <a:spLocks noGrp="1"/>
          </p:cNvSpPr>
          <p:nvPr>
            <p:ph type="sldNum" sz="quarter" idx="12"/>
          </p:nvPr>
        </p:nvSpPr>
        <p:spPr>
          <a:noFill/>
        </p:spPr>
        <p:txBody>
          <a:bodyPr/>
          <a:lstStyle/>
          <a:p>
            <a:fld id="{A1FFB8EC-E1A8-496A-8988-DAD3298A6B91}" type="slidenum">
              <a:rPr lang="en-GB" smtClean="0"/>
              <a:pPr/>
              <a:t>26</a:t>
            </a:fld>
            <a:endParaRPr lang="en-GB"/>
          </a:p>
        </p:txBody>
      </p:sp>
      <p:sp>
        <p:nvSpPr>
          <p:cNvPr id="35846" name="Oval 4"/>
          <p:cNvSpPr>
            <a:spLocks noChangeArrowheads="1"/>
          </p:cNvSpPr>
          <p:nvPr/>
        </p:nvSpPr>
        <p:spPr bwMode="auto">
          <a:xfrm>
            <a:off x="8172451" y="4370388"/>
            <a:ext cx="493713" cy="474662"/>
          </a:xfrm>
          <a:prstGeom prst="ellipse">
            <a:avLst/>
          </a:prstGeom>
          <a:solidFill>
            <a:srgbClr val="FF3300"/>
          </a:solidFill>
          <a:ln w="9525">
            <a:solidFill>
              <a:schemeClr val="tx1"/>
            </a:solidFill>
            <a:round/>
            <a:headEnd/>
            <a:tailEnd/>
          </a:ln>
        </p:spPr>
        <p:txBody>
          <a:bodyPr wrap="none" anchor="ctr"/>
          <a:lstStyle/>
          <a:p>
            <a:pPr>
              <a:buNone/>
            </a:pPr>
            <a:r>
              <a:rPr lang="en-US" sz="2000" b="1" dirty="0">
                <a:latin typeface="Times New Roman" pitchFamily="18" charset="0"/>
              </a:rPr>
              <a:t>1</a:t>
            </a:r>
            <a:endParaRPr lang="en-GB" sz="2000" b="1" dirty="0">
              <a:latin typeface="Times New Roman" pitchFamily="18" charset="0"/>
            </a:endParaRPr>
          </a:p>
        </p:txBody>
      </p:sp>
      <p:sp>
        <p:nvSpPr>
          <p:cNvPr id="35847" name="Oval 5"/>
          <p:cNvSpPr>
            <a:spLocks noChangeArrowheads="1"/>
          </p:cNvSpPr>
          <p:nvPr/>
        </p:nvSpPr>
        <p:spPr bwMode="auto">
          <a:xfrm>
            <a:off x="9586913" y="4364038"/>
            <a:ext cx="493712" cy="474662"/>
          </a:xfrm>
          <a:prstGeom prst="ellipse">
            <a:avLst/>
          </a:prstGeom>
          <a:solidFill>
            <a:srgbClr val="00FF00"/>
          </a:solidFill>
          <a:ln w="9525">
            <a:solidFill>
              <a:schemeClr val="tx1"/>
            </a:solidFill>
            <a:round/>
            <a:headEnd/>
            <a:tailEnd/>
          </a:ln>
        </p:spPr>
        <p:txBody>
          <a:bodyPr wrap="none" anchor="ctr"/>
          <a:lstStyle/>
          <a:p>
            <a:pPr>
              <a:buNone/>
            </a:pPr>
            <a:r>
              <a:rPr lang="en-US" sz="2000" b="1" dirty="0">
                <a:latin typeface="Times New Roman" pitchFamily="18" charset="0"/>
              </a:rPr>
              <a:t>2</a:t>
            </a:r>
            <a:endParaRPr lang="en-GB" sz="2000" b="1" dirty="0">
              <a:latin typeface="Times New Roman" pitchFamily="18" charset="0"/>
            </a:endParaRPr>
          </a:p>
        </p:txBody>
      </p:sp>
      <p:sp>
        <p:nvSpPr>
          <p:cNvPr id="35848" name="Oval 6"/>
          <p:cNvSpPr>
            <a:spLocks noChangeArrowheads="1"/>
          </p:cNvSpPr>
          <p:nvPr/>
        </p:nvSpPr>
        <p:spPr bwMode="auto">
          <a:xfrm>
            <a:off x="9610726" y="5330826"/>
            <a:ext cx="493713" cy="474663"/>
          </a:xfrm>
          <a:prstGeom prst="ellipse">
            <a:avLst/>
          </a:prstGeom>
          <a:solidFill>
            <a:srgbClr val="FF3300"/>
          </a:solidFill>
          <a:ln w="9525">
            <a:solidFill>
              <a:schemeClr val="tx1"/>
            </a:solidFill>
            <a:round/>
            <a:headEnd/>
            <a:tailEnd/>
          </a:ln>
        </p:spPr>
        <p:txBody>
          <a:bodyPr wrap="none" anchor="ctr"/>
          <a:lstStyle/>
          <a:p>
            <a:pPr>
              <a:buNone/>
            </a:pPr>
            <a:r>
              <a:rPr lang="en-US" sz="2000" b="1">
                <a:latin typeface="Times New Roman" pitchFamily="18" charset="0"/>
              </a:rPr>
              <a:t>3</a:t>
            </a:r>
            <a:endParaRPr lang="en-GB" sz="2000" b="1">
              <a:latin typeface="Times New Roman" pitchFamily="18" charset="0"/>
            </a:endParaRPr>
          </a:p>
        </p:txBody>
      </p:sp>
      <p:sp>
        <p:nvSpPr>
          <p:cNvPr id="35849" name="Oval 7"/>
          <p:cNvSpPr>
            <a:spLocks noChangeArrowheads="1"/>
          </p:cNvSpPr>
          <p:nvPr/>
        </p:nvSpPr>
        <p:spPr bwMode="auto">
          <a:xfrm>
            <a:off x="8150226" y="5321301"/>
            <a:ext cx="493713" cy="474663"/>
          </a:xfrm>
          <a:prstGeom prst="ellipse">
            <a:avLst/>
          </a:prstGeom>
          <a:solidFill>
            <a:srgbClr val="00FF00"/>
          </a:solidFill>
          <a:ln w="9525">
            <a:solidFill>
              <a:schemeClr val="tx1"/>
            </a:solidFill>
            <a:round/>
            <a:headEnd/>
            <a:tailEnd/>
          </a:ln>
        </p:spPr>
        <p:txBody>
          <a:bodyPr wrap="none" anchor="ctr"/>
          <a:lstStyle/>
          <a:p>
            <a:pPr>
              <a:buNone/>
            </a:pPr>
            <a:r>
              <a:rPr lang="en-US" sz="2000" b="1">
                <a:latin typeface="Times New Roman" pitchFamily="18" charset="0"/>
              </a:rPr>
              <a:t>4</a:t>
            </a:r>
            <a:endParaRPr lang="en-GB" sz="2000" b="1">
              <a:latin typeface="Times New Roman" pitchFamily="18" charset="0"/>
            </a:endParaRPr>
          </a:p>
        </p:txBody>
      </p:sp>
      <p:sp>
        <p:nvSpPr>
          <p:cNvPr id="35850" name="Line 8"/>
          <p:cNvSpPr>
            <a:spLocks noChangeShapeType="1"/>
          </p:cNvSpPr>
          <p:nvPr/>
        </p:nvSpPr>
        <p:spPr bwMode="auto">
          <a:xfrm>
            <a:off x="9858375" y="4845050"/>
            <a:ext cx="0" cy="579438"/>
          </a:xfrm>
          <a:prstGeom prst="line">
            <a:avLst/>
          </a:prstGeom>
          <a:noFill/>
          <a:ln w="38100">
            <a:solidFill>
              <a:schemeClr val="tx1"/>
            </a:solidFill>
            <a:round/>
            <a:headEnd/>
            <a:tailEnd/>
          </a:ln>
        </p:spPr>
        <p:txBody>
          <a:bodyPr/>
          <a:lstStyle/>
          <a:p>
            <a:endParaRPr lang="en-US"/>
          </a:p>
        </p:txBody>
      </p:sp>
      <p:sp>
        <p:nvSpPr>
          <p:cNvPr id="35851" name="Line 9"/>
          <p:cNvSpPr>
            <a:spLocks noChangeShapeType="1"/>
          </p:cNvSpPr>
          <p:nvPr/>
        </p:nvSpPr>
        <p:spPr bwMode="auto">
          <a:xfrm flipH="1">
            <a:off x="8666163" y="4602163"/>
            <a:ext cx="920750" cy="0"/>
          </a:xfrm>
          <a:prstGeom prst="line">
            <a:avLst/>
          </a:prstGeom>
          <a:noFill/>
          <a:ln w="38100">
            <a:solidFill>
              <a:schemeClr val="tx1"/>
            </a:solidFill>
            <a:round/>
            <a:headEnd/>
            <a:tailEnd/>
          </a:ln>
        </p:spPr>
        <p:txBody>
          <a:bodyPr/>
          <a:lstStyle/>
          <a:p>
            <a:endParaRPr lang="en-US"/>
          </a:p>
        </p:txBody>
      </p:sp>
      <p:sp>
        <p:nvSpPr>
          <p:cNvPr id="35852" name="Line 10"/>
          <p:cNvSpPr>
            <a:spLocks noChangeShapeType="1"/>
          </p:cNvSpPr>
          <p:nvPr/>
        </p:nvSpPr>
        <p:spPr bwMode="auto">
          <a:xfrm>
            <a:off x="8428038" y="4845050"/>
            <a:ext cx="0" cy="476250"/>
          </a:xfrm>
          <a:prstGeom prst="line">
            <a:avLst/>
          </a:prstGeom>
          <a:noFill/>
          <a:ln w="38100">
            <a:solidFill>
              <a:schemeClr val="tx1"/>
            </a:solidFill>
            <a:round/>
            <a:headEnd/>
            <a:tailEnd/>
          </a:ln>
        </p:spPr>
        <p:txBody>
          <a:bodyPr/>
          <a:lstStyle/>
          <a:p>
            <a:endParaRPr lang="en-US"/>
          </a:p>
        </p:txBody>
      </p:sp>
      <p:sp>
        <p:nvSpPr>
          <p:cNvPr id="35853" name="Line 11"/>
          <p:cNvSpPr>
            <a:spLocks noChangeShapeType="1"/>
          </p:cNvSpPr>
          <p:nvPr/>
        </p:nvSpPr>
        <p:spPr bwMode="auto">
          <a:xfrm>
            <a:off x="8686800" y="5562600"/>
            <a:ext cx="914400" cy="0"/>
          </a:xfrm>
          <a:prstGeom prst="line">
            <a:avLst/>
          </a:prstGeom>
          <a:noFill/>
          <a:ln w="38100">
            <a:solidFill>
              <a:schemeClr val="tx1"/>
            </a:solidFill>
            <a:round/>
            <a:headEnd/>
            <a:tailEnd/>
          </a:ln>
        </p:spPr>
        <p:txBody>
          <a:bodyPr wrap="none"/>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pPr eaLnBrk="1" hangingPunct="1">
              <a:defRPr/>
            </a:pPr>
            <a:r>
              <a:rPr lang="en-US" b="1">
                <a:effectLst>
                  <a:outerShdw blurRad="38100" dist="38100" dir="2700000" algn="tl">
                    <a:srgbClr val="FFFFFF"/>
                  </a:outerShdw>
                </a:effectLst>
              </a:rPr>
              <a:t>Other Properties</a:t>
            </a:r>
          </a:p>
        </p:txBody>
      </p:sp>
      <p:sp>
        <p:nvSpPr>
          <p:cNvPr id="36869" name="Rectangle 3"/>
          <p:cNvSpPr>
            <a:spLocks noGrp="1" noChangeArrowheads="1"/>
          </p:cNvSpPr>
          <p:nvPr>
            <p:ph type="body" sz="half" idx="1"/>
          </p:nvPr>
        </p:nvSpPr>
        <p:spPr>
          <a:xfrm>
            <a:off x="2781300" y="1981200"/>
            <a:ext cx="7658100" cy="4114800"/>
          </a:xfrm>
          <a:noFill/>
        </p:spPr>
        <p:txBody>
          <a:bodyPr>
            <a:normAutofit/>
          </a:bodyPr>
          <a:lstStyle/>
          <a:p>
            <a:pPr eaLnBrk="1" hangingPunct="1">
              <a:buFont typeface="Wingdings" pitchFamily="2" charset="2"/>
              <a:buNone/>
            </a:pPr>
            <a:r>
              <a:rPr lang="en-US" sz="2000" b="1" u="sng" dirty="0">
                <a:solidFill>
                  <a:srgbClr val="C00000"/>
                </a:solidFill>
              </a:rPr>
              <a:t>An Application:</a:t>
            </a:r>
          </a:p>
          <a:p>
            <a:pPr eaLnBrk="1" hangingPunct="1">
              <a:buFont typeface="Wingdings" pitchFamily="2" charset="2"/>
              <a:buNone/>
            </a:pPr>
            <a:r>
              <a:rPr lang="en-US" sz="2000" b="1" dirty="0"/>
              <a:t>Find the number of exam slots for 5 courses. If a single</a:t>
            </a:r>
          </a:p>
          <a:p>
            <a:pPr eaLnBrk="1" hangingPunct="1">
              <a:buFont typeface="Wingdings" pitchFamily="2" charset="2"/>
              <a:buNone/>
            </a:pPr>
            <a:r>
              <a:rPr lang="en-US" sz="2000" b="1" dirty="0"/>
              <a:t>student attends two courses, an edge exists between them.</a:t>
            </a:r>
          </a:p>
        </p:txBody>
      </p:sp>
      <p:graphicFrame>
        <p:nvGraphicFramePr>
          <p:cNvPr id="231438" name="Group 14"/>
          <p:cNvGraphicFramePr>
            <a:graphicFrameLocks noGrp="1"/>
          </p:cNvGraphicFramePr>
          <p:nvPr>
            <p:ph sz="half" idx="2"/>
          </p:nvPr>
        </p:nvGraphicFramePr>
        <p:xfrm>
          <a:off x="6324600" y="3276600"/>
          <a:ext cx="3581400" cy="2644140"/>
        </p:xfrm>
        <a:graphic>
          <a:graphicData uri="http://schemas.openxmlformats.org/drawingml/2006/table">
            <a:tbl>
              <a:tblPr/>
              <a:tblGrid>
                <a:gridCol w="1822450">
                  <a:extLst>
                    <a:ext uri="{9D8B030D-6E8A-4147-A177-3AD203B41FA5}">
                      <a16:colId xmlns:a16="http://schemas.microsoft.com/office/drawing/2014/main" val="20000"/>
                    </a:ext>
                  </a:extLst>
                </a:gridCol>
                <a:gridCol w="1758950">
                  <a:extLst>
                    <a:ext uri="{9D8B030D-6E8A-4147-A177-3AD203B41FA5}">
                      <a16:colId xmlns:a16="http://schemas.microsoft.com/office/drawing/2014/main" val="20001"/>
                    </a:ext>
                  </a:extLst>
                </a:gridCol>
              </a:tblGrid>
              <a:tr h="6477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a:ln>
                            <a:noFill/>
                          </a:ln>
                          <a:solidFill>
                            <a:schemeClr val="tx1"/>
                          </a:solidFill>
                          <a:effectLst/>
                          <a:latin typeface="Arial" charset="0"/>
                        </a:rPr>
                        <a:t>Slot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a:ln>
                            <a:noFill/>
                          </a:ln>
                          <a:solidFill>
                            <a:schemeClr val="tx1"/>
                          </a:solidFill>
                          <a:effectLst/>
                          <a:latin typeface="Arial" charset="0"/>
                        </a:rPr>
                        <a:t>Courses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477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a:ln>
                            <a:noFill/>
                          </a:ln>
                          <a:solidFill>
                            <a:schemeClr val="tx1"/>
                          </a:solidFill>
                          <a:effectLst/>
                          <a:latin typeface="Arial" charset="0"/>
                        </a:rPr>
                        <a:t>1 (red)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000" b="0" i="0" u="none" strike="noStrike" cap="none" normalizeH="0" baseline="0">
                          <a:ln>
                            <a:noFill/>
                          </a:ln>
                          <a:solidFill>
                            <a:schemeClr val="tx1"/>
                          </a:solidFill>
                          <a:effectLst/>
                          <a:latin typeface="Arial" charset="0"/>
                        </a:rPr>
                        <a:t>CS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00"/>
                    </a:solidFill>
                  </a:tcPr>
                </a:tc>
                <a:extLst>
                  <a:ext uri="{0D108BD9-81ED-4DB2-BD59-A6C34878D82A}">
                    <a16:rowId xmlns:a16="http://schemas.microsoft.com/office/drawing/2014/main" val="10001"/>
                  </a:ext>
                </a:extLst>
              </a:tr>
              <a:tr h="6477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dirty="0">
                          <a:ln>
                            <a:noFill/>
                          </a:ln>
                          <a:solidFill>
                            <a:schemeClr val="tx1"/>
                          </a:solidFill>
                          <a:effectLst/>
                          <a:latin typeface="Arial" charset="0"/>
                        </a:rPr>
                        <a:t>2 (Green)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000" b="0" i="0" u="none" strike="noStrike" cap="none" normalizeH="0" baseline="0" dirty="0">
                          <a:ln>
                            <a:noFill/>
                          </a:ln>
                          <a:solidFill>
                            <a:schemeClr val="tx1"/>
                          </a:solidFill>
                          <a:effectLst/>
                          <a:latin typeface="Arial" charset="0"/>
                        </a:rPr>
                        <a:t>EE, Econ, </a:t>
                      </a:r>
                      <a:r>
                        <a:rPr kumimoji="0" lang="en-US" sz="2000" b="0" i="0" u="none" strike="noStrike" cap="none" normalizeH="0" baseline="0" dirty="0" err="1">
                          <a:ln>
                            <a:noFill/>
                          </a:ln>
                          <a:solidFill>
                            <a:schemeClr val="tx1"/>
                          </a:solidFill>
                          <a:effectLst/>
                          <a:latin typeface="Arial" charset="0"/>
                        </a:rPr>
                        <a:t>Phys</a:t>
                      </a:r>
                      <a:endParaRPr kumimoji="0" lang="en-US" sz="20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2"/>
                  </a:ext>
                </a:extLst>
              </a:tr>
              <a:tr h="647700">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a:ln>
                            <a:noFill/>
                          </a:ln>
                          <a:solidFill>
                            <a:schemeClr val="tx1"/>
                          </a:solidFill>
                          <a:effectLst/>
                          <a:latin typeface="Arial" charset="0"/>
                        </a:rPr>
                        <a:t>3 (Blue)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000" b="0" i="0" u="none" strike="noStrike" cap="none" normalizeH="0" baseline="0" dirty="0">
                          <a:ln>
                            <a:noFill/>
                          </a:ln>
                          <a:solidFill>
                            <a:schemeClr val="tx1"/>
                          </a:solidFill>
                          <a:effectLst/>
                          <a:latin typeface="Arial" charset="0"/>
                        </a:rPr>
                        <a:t>Math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03"/>
                  </a:ext>
                </a:extLst>
              </a:tr>
            </a:tbl>
          </a:graphicData>
        </a:graphic>
      </p:graphicFrame>
      <p:sp>
        <p:nvSpPr>
          <p:cNvPr id="36866" name="Footer Placeholder 5"/>
          <p:cNvSpPr>
            <a:spLocks noGrp="1"/>
          </p:cNvSpPr>
          <p:nvPr>
            <p:ph type="ftr" sz="quarter" idx="11"/>
          </p:nvPr>
        </p:nvSpPr>
        <p:spPr>
          <a:noFill/>
        </p:spPr>
        <p:txBody>
          <a:bodyPr/>
          <a:lstStyle/>
          <a:p>
            <a:r>
              <a:rPr lang="en-GB" dirty="0" err="1">
                <a:solidFill>
                  <a:schemeClr val="tx1"/>
                </a:solidFill>
              </a:rPr>
              <a:t>Prof.</a:t>
            </a:r>
            <a:r>
              <a:rPr lang="en-GB" dirty="0">
                <a:solidFill>
                  <a:schemeClr val="tx1"/>
                </a:solidFill>
              </a:rPr>
              <a:t> Amr Goneid, AUC</a:t>
            </a:r>
          </a:p>
        </p:txBody>
      </p:sp>
      <p:sp>
        <p:nvSpPr>
          <p:cNvPr id="36867" name="Slide Number Placeholder 6"/>
          <p:cNvSpPr>
            <a:spLocks noGrp="1"/>
          </p:cNvSpPr>
          <p:nvPr>
            <p:ph type="sldNum" sz="quarter" idx="12"/>
          </p:nvPr>
        </p:nvSpPr>
        <p:spPr>
          <a:noFill/>
        </p:spPr>
        <p:txBody>
          <a:bodyPr/>
          <a:lstStyle/>
          <a:p>
            <a:fld id="{7E6355D8-B8E3-4DED-95A0-8CBF7489D7F9}" type="slidenum">
              <a:rPr lang="en-GB" smtClean="0">
                <a:solidFill>
                  <a:schemeClr val="tx1"/>
                </a:solidFill>
              </a:rPr>
              <a:pPr/>
              <a:t>27</a:t>
            </a:fld>
            <a:endParaRPr lang="en-GB" dirty="0">
              <a:solidFill>
                <a:schemeClr val="tx1"/>
              </a:solidFill>
            </a:endParaRPr>
          </a:p>
        </p:txBody>
      </p:sp>
      <p:sp>
        <p:nvSpPr>
          <p:cNvPr id="36870" name="Oval 4"/>
          <p:cNvSpPr>
            <a:spLocks noChangeArrowheads="1"/>
          </p:cNvSpPr>
          <p:nvPr/>
        </p:nvSpPr>
        <p:spPr bwMode="auto">
          <a:xfrm>
            <a:off x="3962400" y="3276600"/>
            <a:ext cx="457200" cy="457200"/>
          </a:xfrm>
          <a:prstGeom prst="ellipse">
            <a:avLst/>
          </a:prstGeom>
          <a:solidFill>
            <a:srgbClr val="00FF00"/>
          </a:solidFill>
          <a:ln w="9525">
            <a:solidFill>
              <a:schemeClr val="tx1"/>
            </a:solidFill>
            <a:round/>
            <a:headEnd/>
            <a:tailEnd/>
          </a:ln>
        </p:spPr>
        <p:txBody>
          <a:bodyPr wrap="none" anchor="ctr"/>
          <a:lstStyle/>
          <a:p>
            <a:pPr algn="ctr">
              <a:buNone/>
            </a:pPr>
            <a:r>
              <a:rPr lang="en-US" b="1" dirty="0"/>
              <a:t>EE</a:t>
            </a:r>
          </a:p>
        </p:txBody>
      </p:sp>
      <p:sp>
        <p:nvSpPr>
          <p:cNvPr id="36871" name="Oval 5"/>
          <p:cNvSpPr>
            <a:spLocks noChangeArrowheads="1"/>
          </p:cNvSpPr>
          <p:nvPr/>
        </p:nvSpPr>
        <p:spPr bwMode="auto">
          <a:xfrm>
            <a:off x="4648200" y="3733800"/>
            <a:ext cx="457200" cy="457200"/>
          </a:xfrm>
          <a:prstGeom prst="ellipse">
            <a:avLst/>
          </a:prstGeom>
          <a:solidFill>
            <a:srgbClr val="00FFFF"/>
          </a:solidFill>
          <a:ln w="9525">
            <a:solidFill>
              <a:schemeClr val="tx1"/>
            </a:solidFill>
            <a:round/>
            <a:headEnd/>
            <a:tailEnd/>
          </a:ln>
        </p:spPr>
        <p:txBody>
          <a:bodyPr wrap="none" anchor="ctr"/>
          <a:lstStyle/>
          <a:p>
            <a:pPr algn="ctr">
              <a:buNone/>
            </a:pPr>
            <a:r>
              <a:rPr lang="en-US" sz="1600" b="1"/>
              <a:t>Math</a:t>
            </a:r>
          </a:p>
        </p:txBody>
      </p:sp>
      <p:sp>
        <p:nvSpPr>
          <p:cNvPr id="36872" name="Oval 6"/>
          <p:cNvSpPr>
            <a:spLocks noChangeArrowheads="1"/>
          </p:cNvSpPr>
          <p:nvPr/>
        </p:nvSpPr>
        <p:spPr bwMode="auto">
          <a:xfrm>
            <a:off x="3200400" y="3657600"/>
            <a:ext cx="457200" cy="457200"/>
          </a:xfrm>
          <a:prstGeom prst="ellipse">
            <a:avLst/>
          </a:prstGeom>
          <a:solidFill>
            <a:srgbClr val="FF3300"/>
          </a:solidFill>
          <a:ln w="9525">
            <a:solidFill>
              <a:schemeClr val="tx1"/>
            </a:solidFill>
            <a:round/>
            <a:headEnd/>
            <a:tailEnd/>
          </a:ln>
        </p:spPr>
        <p:txBody>
          <a:bodyPr wrap="none" anchor="ctr"/>
          <a:lstStyle/>
          <a:p>
            <a:pPr algn="ctr">
              <a:buNone/>
            </a:pPr>
            <a:r>
              <a:rPr lang="en-US" b="1"/>
              <a:t>CS</a:t>
            </a:r>
          </a:p>
        </p:txBody>
      </p:sp>
      <p:sp>
        <p:nvSpPr>
          <p:cNvPr id="36873" name="Oval 7"/>
          <p:cNvSpPr>
            <a:spLocks noChangeArrowheads="1"/>
          </p:cNvSpPr>
          <p:nvPr/>
        </p:nvSpPr>
        <p:spPr bwMode="auto">
          <a:xfrm>
            <a:off x="4648200" y="4572000"/>
            <a:ext cx="457200" cy="457200"/>
          </a:xfrm>
          <a:prstGeom prst="ellipse">
            <a:avLst/>
          </a:prstGeom>
          <a:solidFill>
            <a:srgbClr val="00FF00"/>
          </a:solidFill>
          <a:ln w="9525">
            <a:solidFill>
              <a:schemeClr val="tx1"/>
            </a:solidFill>
            <a:round/>
            <a:headEnd/>
            <a:tailEnd/>
          </a:ln>
        </p:spPr>
        <p:txBody>
          <a:bodyPr wrap="none" anchor="ctr"/>
          <a:lstStyle/>
          <a:p>
            <a:pPr algn="ctr">
              <a:buNone/>
            </a:pPr>
            <a:r>
              <a:rPr lang="en-US" sz="1600" b="1"/>
              <a:t>Phys</a:t>
            </a:r>
          </a:p>
        </p:txBody>
      </p:sp>
      <p:sp>
        <p:nvSpPr>
          <p:cNvPr id="36874" name="Oval 8"/>
          <p:cNvSpPr>
            <a:spLocks noChangeArrowheads="1"/>
          </p:cNvSpPr>
          <p:nvPr/>
        </p:nvSpPr>
        <p:spPr bwMode="auto">
          <a:xfrm>
            <a:off x="3200400" y="4572000"/>
            <a:ext cx="457200" cy="457200"/>
          </a:xfrm>
          <a:prstGeom prst="ellipse">
            <a:avLst/>
          </a:prstGeom>
          <a:solidFill>
            <a:srgbClr val="00FF00"/>
          </a:solidFill>
          <a:ln w="9525">
            <a:solidFill>
              <a:schemeClr val="tx1"/>
            </a:solidFill>
            <a:round/>
            <a:headEnd/>
            <a:tailEnd/>
          </a:ln>
        </p:spPr>
        <p:txBody>
          <a:bodyPr wrap="none" anchor="ctr"/>
          <a:lstStyle/>
          <a:p>
            <a:pPr algn="ctr">
              <a:buNone/>
            </a:pPr>
            <a:r>
              <a:rPr lang="en-US" sz="1600" b="1"/>
              <a:t>Econ</a:t>
            </a:r>
          </a:p>
        </p:txBody>
      </p:sp>
      <p:sp>
        <p:nvSpPr>
          <p:cNvPr id="36875" name="Line 9"/>
          <p:cNvSpPr>
            <a:spLocks noChangeShapeType="1"/>
          </p:cNvSpPr>
          <p:nvPr/>
        </p:nvSpPr>
        <p:spPr bwMode="auto">
          <a:xfrm flipH="1">
            <a:off x="3581400" y="3657600"/>
            <a:ext cx="381000" cy="152400"/>
          </a:xfrm>
          <a:prstGeom prst="line">
            <a:avLst/>
          </a:prstGeom>
          <a:noFill/>
          <a:ln w="9525">
            <a:solidFill>
              <a:schemeClr val="tx1"/>
            </a:solidFill>
            <a:round/>
            <a:headEnd/>
            <a:tailEnd/>
          </a:ln>
        </p:spPr>
        <p:txBody>
          <a:bodyPr wrap="none"/>
          <a:lstStyle/>
          <a:p>
            <a:endParaRPr lang="en-US"/>
          </a:p>
        </p:txBody>
      </p:sp>
      <p:sp>
        <p:nvSpPr>
          <p:cNvPr id="36876" name="Line 10"/>
          <p:cNvSpPr>
            <a:spLocks noChangeShapeType="1"/>
          </p:cNvSpPr>
          <p:nvPr/>
        </p:nvSpPr>
        <p:spPr bwMode="auto">
          <a:xfrm>
            <a:off x="4343400" y="3581400"/>
            <a:ext cx="381000" cy="228600"/>
          </a:xfrm>
          <a:prstGeom prst="line">
            <a:avLst/>
          </a:prstGeom>
          <a:noFill/>
          <a:ln w="9525">
            <a:solidFill>
              <a:schemeClr val="tx1"/>
            </a:solidFill>
            <a:round/>
            <a:headEnd/>
            <a:tailEnd/>
          </a:ln>
        </p:spPr>
        <p:txBody>
          <a:bodyPr wrap="none"/>
          <a:lstStyle/>
          <a:p>
            <a:endParaRPr lang="en-US"/>
          </a:p>
        </p:txBody>
      </p:sp>
      <p:sp>
        <p:nvSpPr>
          <p:cNvPr id="36877" name="Line 11"/>
          <p:cNvSpPr>
            <a:spLocks noChangeShapeType="1"/>
          </p:cNvSpPr>
          <p:nvPr/>
        </p:nvSpPr>
        <p:spPr bwMode="auto">
          <a:xfrm>
            <a:off x="3657600" y="3962400"/>
            <a:ext cx="990600" cy="0"/>
          </a:xfrm>
          <a:prstGeom prst="line">
            <a:avLst/>
          </a:prstGeom>
          <a:noFill/>
          <a:ln w="9525">
            <a:solidFill>
              <a:schemeClr val="tx1"/>
            </a:solidFill>
            <a:round/>
            <a:headEnd/>
            <a:tailEnd/>
          </a:ln>
        </p:spPr>
        <p:txBody>
          <a:bodyPr wrap="none"/>
          <a:lstStyle/>
          <a:p>
            <a:endParaRPr lang="en-US"/>
          </a:p>
        </p:txBody>
      </p:sp>
      <p:sp>
        <p:nvSpPr>
          <p:cNvPr id="36878" name="Line 12"/>
          <p:cNvSpPr>
            <a:spLocks noChangeShapeType="1"/>
          </p:cNvSpPr>
          <p:nvPr/>
        </p:nvSpPr>
        <p:spPr bwMode="auto">
          <a:xfrm>
            <a:off x="3581400" y="4038600"/>
            <a:ext cx="1143000" cy="609600"/>
          </a:xfrm>
          <a:prstGeom prst="line">
            <a:avLst/>
          </a:prstGeom>
          <a:noFill/>
          <a:ln w="9525">
            <a:solidFill>
              <a:schemeClr val="tx1"/>
            </a:solidFill>
            <a:round/>
            <a:headEnd/>
            <a:tailEnd/>
          </a:ln>
        </p:spPr>
        <p:txBody>
          <a:bodyPr wrap="none"/>
          <a:lstStyle/>
          <a:p>
            <a:endParaRPr lang="en-US"/>
          </a:p>
        </p:txBody>
      </p:sp>
      <p:sp>
        <p:nvSpPr>
          <p:cNvPr id="36879" name="Line 13"/>
          <p:cNvSpPr>
            <a:spLocks noChangeShapeType="1"/>
          </p:cNvSpPr>
          <p:nvPr/>
        </p:nvSpPr>
        <p:spPr bwMode="auto">
          <a:xfrm>
            <a:off x="3429000" y="4114800"/>
            <a:ext cx="0" cy="457200"/>
          </a:xfrm>
          <a:prstGeom prst="line">
            <a:avLst/>
          </a:prstGeom>
          <a:noFill/>
          <a:ln w="9525">
            <a:solidFill>
              <a:schemeClr val="tx1"/>
            </a:solidFill>
            <a:round/>
            <a:headEnd/>
            <a:tailEnd/>
          </a:ln>
        </p:spPr>
        <p:txBody>
          <a:bodyPr wrap="none"/>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2592925" y="624110"/>
            <a:ext cx="8911687" cy="861450"/>
          </a:xfrm>
        </p:spPr>
        <p:txBody>
          <a:bodyPr/>
          <a:lstStyle/>
          <a:p>
            <a:pPr eaLnBrk="1" hangingPunct="1">
              <a:defRPr/>
            </a:pPr>
            <a:r>
              <a:rPr lang="en-US" b="1" dirty="0">
                <a:effectLst>
                  <a:outerShdw blurRad="38100" dist="38100" dir="2700000" algn="tl">
                    <a:srgbClr val="FFFFFF"/>
                  </a:outerShdw>
                </a:effectLst>
              </a:rPr>
              <a:t>5. Representation</a:t>
            </a:r>
          </a:p>
        </p:txBody>
      </p:sp>
      <p:sp>
        <p:nvSpPr>
          <p:cNvPr id="37893" name="Rectangle 3"/>
          <p:cNvSpPr>
            <a:spLocks noGrp="1" noChangeArrowheads="1"/>
          </p:cNvSpPr>
          <p:nvPr>
            <p:ph idx="1"/>
          </p:nvPr>
        </p:nvSpPr>
        <p:spPr>
          <a:xfrm>
            <a:off x="2589212" y="1581374"/>
            <a:ext cx="8915400" cy="4329848"/>
          </a:xfrm>
          <a:noFill/>
        </p:spPr>
        <p:txBody>
          <a:bodyPr/>
          <a:lstStyle/>
          <a:p>
            <a:pPr eaLnBrk="1" hangingPunct="1">
              <a:buFont typeface="Wingdings" pitchFamily="2" charset="2"/>
              <a:buNone/>
            </a:pPr>
            <a:r>
              <a:rPr lang="en-US" sz="2000" b="1" u="sng" dirty="0">
                <a:sym typeface="Symbol" pitchFamily="18" charset="2"/>
              </a:rPr>
              <a:t>Adjacency Matrix:</a:t>
            </a:r>
          </a:p>
          <a:p>
            <a:pPr eaLnBrk="1" hangingPunct="1"/>
            <a:r>
              <a:rPr lang="en-US" sz="2000" b="1" i="1" dirty="0">
                <a:sym typeface="Symbol" pitchFamily="18" charset="2"/>
              </a:rPr>
              <a:t>V x V </a:t>
            </a:r>
            <a:r>
              <a:rPr lang="en-US" sz="2000" b="1" dirty="0">
                <a:sym typeface="Symbol" pitchFamily="18" charset="2"/>
              </a:rPr>
              <a:t>Matrix </a:t>
            </a:r>
            <a:r>
              <a:rPr lang="en-US" sz="2000" b="1" i="1" dirty="0">
                <a:sym typeface="Symbol" pitchFamily="18" charset="2"/>
              </a:rPr>
              <a:t>a(</a:t>
            </a:r>
            <a:r>
              <a:rPr lang="en-US" sz="2000" b="1" i="1" dirty="0" err="1">
                <a:sym typeface="Symbol" pitchFamily="18" charset="2"/>
              </a:rPr>
              <a:t>i,j</a:t>
            </a:r>
            <a:r>
              <a:rPr lang="en-US" sz="2000" b="1" i="1" dirty="0">
                <a:sym typeface="Symbol" pitchFamily="18" charset="2"/>
              </a:rPr>
              <a:t>)</a:t>
            </a:r>
          </a:p>
          <a:p>
            <a:pPr eaLnBrk="1" hangingPunct="1"/>
            <a:r>
              <a:rPr lang="en-US" sz="2000" b="1" i="1" dirty="0">
                <a:sym typeface="Symbol" pitchFamily="18" charset="2"/>
              </a:rPr>
              <a:t>a(</a:t>
            </a:r>
            <a:r>
              <a:rPr lang="en-US" sz="2000" b="1" i="1" dirty="0" err="1">
                <a:sym typeface="Symbol" pitchFamily="18" charset="2"/>
              </a:rPr>
              <a:t>i,j</a:t>
            </a:r>
            <a:r>
              <a:rPr lang="en-US" sz="2000" b="1" i="1" dirty="0">
                <a:sym typeface="Symbol" pitchFamily="18" charset="2"/>
              </a:rPr>
              <a:t>) = 1 </a:t>
            </a:r>
            <a:r>
              <a:rPr lang="en-US" sz="2000" dirty="0">
                <a:sym typeface="Symbol" pitchFamily="18" charset="2"/>
              </a:rPr>
              <a:t>if vertices (</a:t>
            </a:r>
            <a:r>
              <a:rPr lang="en-US" sz="2000" dirty="0" err="1">
                <a:sym typeface="Symbol" pitchFamily="18" charset="2"/>
              </a:rPr>
              <a:t>i</a:t>
            </a:r>
            <a:r>
              <a:rPr lang="en-US" sz="2000" dirty="0">
                <a:sym typeface="Symbol" pitchFamily="18" charset="2"/>
              </a:rPr>
              <a:t>) and (j) are adjacent, zero otherwise. Usually self loops are not allowed so that </a:t>
            </a:r>
            <a:r>
              <a:rPr lang="en-US" sz="2000" b="1" i="1" dirty="0">
                <a:sym typeface="Symbol" pitchFamily="18" charset="2"/>
              </a:rPr>
              <a:t>a(</a:t>
            </a:r>
            <a:r>
              <a:rPr lang="en-US" sz="2000" b="1" i="1" dirty="0" err="1">
                <a:sym typeface="Symbol" pitchFamily="18" charset="2"/>
              </a:rPr>
              <a:t>i,i</a:t>
            </a:r>
            <a:r>
              <a:rPr lang="en-US" sz="2000" b="1" i="1" dirty="0">
                <a:sym typeface="Symbol" pitchFamily="18" charset="2"/>
              </a:rPr>
              <a:t>) = 0.</a:t>
            </a:r>
          </a:p>
          <a:p>
            <a:pPr eaLnBrk="1" hangingPunct="1"/>
            <a:r>
              <a:rPr lang="en-US" sz="2000" dirty="0">
                <a:sym typeface="Symbol" pitchFamily="18" charset="2"/>
              </a:rPr>
              <a:t>For undirected graphs, </a:t>
            </a:r>
            <a:r>
              <a:rPr lang="en-US" sz="2000" b="1" i="1" dirty="0">
                <a:sym typeface="Symbol" pitchFamily="18" charset="2"/>
              </a:rPr>
              <a:t>a(</a:t>
            </a:r>
            <a:r>
              <a:rPr lang="en-US" sz="2000" b="1" i="1" dirty="0" err="1">
                <a:sym typeface="Symbol" pitchFamily="18" charset="2"/>
              </a:rPr>
              <a:t>i,j</a:t>
            </a:r>
            <a:r>
              <a:rPr lang="en-US" sz="2000" b="1" i="1" dirty="0">
                <a:sym typeface="Symbol" pitchFamily="18" charset="2"/>
              </a:rPr>
              <a:t>) = a(</a:t>
            </a:r>
            <a:r>
              <a:rPr lang="en-US" sz="2000" b="1" i="1" dirty="0" err="1">
                <a:sym typeface="Symbol" pitchFamily="18" charset="2"/>
              </a:rPr>
              <a:t>j,i</a:t>
            </a:r>
            <a:r>
              <a:rPr lang="en-US" sz="2000" b="1" i="1" dirty="0">
                <a:sym typeface="Symbol" pitchFamily="18" charset="2"/>
              </a:rPr>
              <a:t>)</a:t>
            </a:r>
          </a:p>
          <a:p>
            <a:pPr marL="0" indent="0">
              <a:buNone/>
            </a:pPr>
            <a:r>
              <a:rPr lang="en-US" sz="2000" dirty="0">
                <a:sym typeface="Symbol" pitchFamily="18" charset="2"/>
              </a:rPr>
              <a:t>     Matrix is </a:t>
            </a:r>
            <a:r>
              <a:rPr lang="en-US" sz="2000" b="1" i="1" dirty="0">
                <a:sym typeface="Symbol" pitchFamily="18" charset="2"/>
              </a:rPr>
              <a:t>symmetric</a:t>
            </a:r>
          </a:p>
        </p:txBody>
      </p:sp>
      <p:sp>
        <p:nvSpPr>
          <p:cNvPr id="37890" name="Footer Placeholder 4"/>
          <p:cNvSpPr>
            <a:spLocks noGrp="1"/>
          </p:cNvSpPr>
          <p:nvPr>
            <p:ph type="ftr" sz="quarter" idx="11"/>
          </p:nvPr>
        </p:nvSpPr>
        <p:spPr>
          <a:noFill/>
        </p:spPr>
        <p:txBody>
          <a:bodyPr/>
          <a:lstStyle/>
          <a:p>
            <a:r>
              <a:rPr lang="en-GB"/>
              <a:t>Prof. Amr Goneid, AUC</a:t>
            </a:r>
          </a:p>
        </p:txBody>
      </p:sp>
      <p:sp>
        <p:nvSpPr>
          <p:cNvPr id="37891" name="Slide Number Placeholder 5"/>
          <p:cNvSpPr>
            <a:spLocks noGrp="1"/>
          </p:cNvSpPr>
          <p:nvPr>
            <p:ph type="sldNum" sz="quarter" idx="12"/>
          </p:nvPr>
        </p:nvSpPr>
        <p:spPr>
          <a:noFill/>
        </p:spPr>
        <p:txBody>
          <a:bodyPr/>
          <a:lstStyle/>
          <a:p>
            <a:fld id="{3113EA19-0D70-4B17-88E8-AAD18441C8EB}" type="slidenum">
              <a:rPr lang="en-GB" smtClean="0"/>
              <a:pPr/>
              <a:t>28</a:t>
            </a:fld>
            <a:endParaRPr lang="en-GB" dirty="0"/>
          </a:p>
        </p:txBody>
      </p:sp>
      <p:grpSp>
        <p:nvGrpSpPr>
          <p:cNvPr id="37894" name="Group 4"/>
          <p:cNvGrpSpPr>
            <a:grpSpLocks noChangeAspect="1"/>
          </p:cNvGrpSpPr>
          <p:nvPr/>
        </p:nvGrpSpPr>
        <p:grpSpPr bwMode="auto">
          <a:xfrm>
            <a:off x="2895600" y="4114800"/>
            <a:ext cx="3352800" cy="1885950"/>
            <a:chOff x="3877" y="1478"/>
            <a:chExt cx="3150" cy="1852"/>
          </a:xfrm>
        </p:grpSpPr>
        <p:sp>
          <p:nvSpPr>
            <p:cNvPr id="37934" name="AutoShape 5"/>
            <p:cNvSpPr>
              <a:spLocks noChangeAspect="1" noChangeArrowheads="1"/>
            </p:cNvSpPr>
            <p:nvPr/>
          </p:nvSpPr>
          <p:spPr bwMode="auto">
            <a:xfrm>
              <a:off x="3877" y="1478"/>
              <a:ext cx="3150" cy="1852"/>
            </a:xfrm>
            <a:prstGeom prst="rect">
              <a:avLst/>
            </a:prstGeom>
            <a:noFill/>
            <a:ln w="9525">
              <a:noFill/>
              <a:miter lim="800000"/>
              <a:headEnd/>
              <a:tailEnd/>
            </a:ln>
          </p:spPr>
          <p:txBody>
            <a:bodyPr/>
            <a:lstStyle/>
            <a:p>
              <a:pPr>
                <a:buNone/>
              </a:pPr>
              <a:endParaRPr lang="en-US" sz="4000" b="1"/>
            </a:p>
          </p:txBody>
        </p:sp>
        <p:sp>
          <p:nvSpPr>
            <p:cNvPr id="37935" name="Oval 6"/>
            <p:cNvSpPr>
              <a:spLocks noChangeArrowheads="1"/>
            </p:cNvSpPr>
            <p:nvPr/>
          </p:nvSpPr>
          <p:spPr bwMode="auto">
            <a:xfrm>
              <a:off x="4777" y="1633"/>
              <a:ext cx="450" cy="463"/>
            </a:xfrm>
            <a:prstGeom prst="ellipse">
              <a:avLst/>
            </a:prstGeom>
            <a:solidFill>
              <a:srgbClr val="00FFFF"/>
            </a:solidFill>
            <a:ln w="9525">
              <a:solidFill>
                <a:srgbClr val="000000"/>
              </a:solidFill>
              <a:round/>
              <a:headEnd/>
              <a:tailEnd/>
            </a:ln>
          </p:spPr>
          <p:txBody>
            <a:bodyPr/>
            <a:lstStyle/>
            <a:p>
              <a:pPr algn="l">
                <a:buNone/>
              </a:pPr>
              <a:r>
                <a:rPr lang="en-US" sz="1600" b="1"/>
                <a:t>A</a:t>
              </a:r>
              <a:endParaRPr lang="en-US" sz="4000" b="1"/>
            </a:p>
          </p:txBody>
        </p:sp>
        <p:sp>
          <p:nvSpPr>
            <p:cNvPr id="37936" name="Oval 7"/>
            <p:cNvSpPr>
              <a:spLocks noChangeArrowheads="1"/>
            </p:cNvSpPr>
            <p:nvPr/>
          </p:nvSpPr>
          <p:spPr bwMode="auto">
            <a:xfrm>
              <a:off x="6427" y="1633"/>
              <a:ext cx="450" cy="462"/>
            </a:xfrm>
            <a:prstGeom prst="ellipse">
              <a:avLst/>
            </a:prstGeom>
            <a:solidFill>
              <a:srgbClr val="00FFFF"/>
            </a:solidFill>
            <a:ln w="9525">
              <a:solidFill>
                <a:srgbClr val="000000"/>
              </a:solidFill>
              <a:round/>
              <a:headEnd/>
              <a:tailEnd/>
            </a:ln>
          </p:spPr>
          <p:txBody>
            <a:bodyPr/>
            <a:lstStyle/>
            <a:p>
              <a:pPr algn="l">
                <a:buNone/>
              </a:pPr>
              <a:r>
                <a:rPr lang="en-US" sz="1600" b="1"/>
                <a:t>D</a:t>
              </a:r>
              <a:endParaRPr lang="en-US" sz="4000" b="1"/>
            </a:p>
          </p:txBody>
        </p:sp>
        <p:sp>
          <p:nvSpPr>
            <p:cNvPr id="37937" name="Oval 8"/>
            <p:cNvSpPr>
              <a:spLocks noChangeArrowheads="1"/>
            </p:cNvSpPr>
            <p:nvPr/>
          </p:nvSpPr>
          <p:spPr bwMode="auto">
            <a:xfrm>
              <a:off x="5677" y="2713"/>
              <a:ext cx="450" cy="463"/>
            </a:xfrm>
            <a:prstGeom prst="ellipse">
              <a:avLst/>
            </a:prstGeom>
            <a:solidFill>
              <a:srgbClr val="00FFFF"/>
            </a:solidFill>
            <a:ln w="9525">
              <a:solidFill>
                <a:srgbClr val="000000"/>
              </a:solidFill>
              <a:round/>
              <a:headEnd/>
              <a:tailEnd/>
            </a:ln>
          </p:spPr>
          <p:txBody>
            <a:bodyPr/>
            <a:lstStyle/>
            <a:p>
              <a:pPr algn="l">
                <a:buNone/>
              </a:pPr>
              <a:r>
                <a:rPr lang="en-US" sz="1600" b="1"/>
                <a:t>C</a:t>
              </a:r>
              <a:endParaRPr lang="en-US" sz="4000" b="1"/>
            </a:p>
          </p:txBody>
        </p:sp>
        <p:sp>
          <p:nvSpPr>
            <p:cNvPr id="37938" name="Oval 9"/>
            <p:cNvSpPr>
              <a:spLocks noChangeArrowheads="1"/>
            </p:cNvSpPr>
            <p:nvPr/>
          </p:nvSpPr>
          <p:spPr bwMode="auto">
            <a:xfrm>
              <a:off x="4027" y="2713"/>
              <a:ext cx="450" cy="463"/>
            </a:xfrm>
            <a:prstGeom prst="ellipse">
              <a:avLst/>
            </a:prstGeom>
            <a:solidFill>
              <a:srgbClr val="00FFFF"/>
            </a:solidFill>
            <a:ln w="9525">
              <a:solidFill>
                <a:srgbClr val="000000"/>
              </a:solidFill>
              <a:round/>
              <a:headEnd/>
              <a:tailEnd/>
            </a:ln>
          </p:spPr>
          <p:txBody>
            <a:bodyPr/>
            <a:lstStyle/>
            <a:p>
              <a:pPr algn="l">
                <a:buNone/>
              </a:pPr>
              <a:r>
                <a:rPr lang="en-US" sz="1600" b="1"/>
                <a:t>B</a:t>
              </a:r>
              <a:endParaRPr lang="en-US" sz="4000" b="1"/>
            </a:p>
          </p:txBody>
        </p:sp>
        <p:sp>
          <p:nvSpPr>
            <p:cNvPr id="37939" name="Line 10"/>
            <p:cNvSpPr>
              <a:spLocks noChangeShapeType="1"/>
            </p:cNvSpPr>
            <p:nvPr/>
          </p:nvSpPr>
          <p:spPr bwMode="auto">
            <a:xfrm flipH="1">
              <a:off x="4327" y="2096"/>
              <a:ext cx="600" cy="617"/>
            </a:xfrm>
            <a:prstGeom prst="line">
              <a:avLst/>
            </a:prstGeom>
            <a:noFill/>
            <a:ln w="28575">
              <a:solidFill>
                <a:srgbClr val="000000"/>
              </a:solidFill>
              <a:round/>
              <a:headEnd/>
              <a:tailEnd/>
            </a:ln>
          </p:spPr>
          <p:txBody>
            <a:bodyPr/>
            <a:lstStyle/>
            <a:p>
              <a:pPr>
                <a:buNone/>
              </a:pPr>
              <a:endParaRPr lang="en-US" sz="4000" b="1"/>
            </a:p>
          </p:txBody>
        </p:sp>
        <p:sp>
          <p:nvSpPr>
            <p:cNvPr id="37940" name="Line 11"/>
            <p:cNvSpPr>
              <a:spLocks noChangeShapeType="1"/>
            </p:cNvSpPr>
            <p:nvPr/>
          </p:nvSpPr>
          <p:spPr bwMode="auto">
            <a:xfrm>
              <a:off x="5227" y="1941"/>
              <a:ext cx="1200" cy="1"/>
            </a:xfrm>
            <a:prstGeom prst="line">
              <a:avLst/>
            </a:prstGeom>
            <a:noFill/>
            <a:ln w="28575">
              <a:noFill/>
              <a:round/>
              <a:headEnd/>
              <a:tailEnd/>
            </a:ln>
          </p:spPr>
          <p:txBody>
            <a:bodyPr/>
            <a:lstStyle/>
            <a:p>
              <a:pPr>
                <a:buNone/>
              </a:pPr>
              <a:endParaRPr lang="en-US" sz="4000" b="1"/>
            </a:p>
          </p:txBody>
        </p:sp>
        <p:sp>
          <p:nvSpPr>
            <p:cNvPr id="37941" name="Line 12"/>
            <p:cNvSpPr>
              <a:spLocks noChangeShapeType="1"/>
            </p:cNvSpPr>
            <p:nvPr/>
          </p:nvSpPr>
          <p:spPr bwMode="auto">
            <a:xfrm flipH="1">
              <a:off x="5977" y="2096"/>
              <a:ext cx="600" cy="617"/>
            </a:xfrm>
            <a:prstGeom prst="line">
              <a:avLst/>
            </a:prstGeom>
            <a:noFill/>
            <a:ln w="28575">
              <a:solidFill>
                <a:srgbClr val="000000"/>
              </a:solidFill>
              <a:round/>
              <a:headEnd/>
              <a:tailEnd/>
            </a:ln>
          </p:spPr>
          <p:txBody>
            <a:bodyPr/>
            <a:lstStyle/>
            <a:p>
              <a:pPr>
                <a:buNone/>
              </a:pPr>
              <a:endParaRPr lang="en-US" sz="4000" b="1"/>
            </a:p>
          </p:txBody>
        </p:sp>
        <p:sp>
          <p:nvSpPr>
            <p:cNvPr id="37942" name="Line 13"/>
            <p:cNvSpPr>
              <a:spLocks noChangeShapeType="1"/>
            </p:cNvSpPr>
            <p:nvPr/>
          </p:nvSpPr>
          <p:spPr bwMode="auto">
            <a:xfrm>
              <a:off x="5077" y="2096"/>
              <a:ext cx="750" cy="617"/>
            </a:xfrm>
            <a:prstGeom prst="line">
              <a:avLst/>
            </a:prstGeom>
            <a:noFill/>
            <a:ln w="28575">
              <a:solidFill>
                <a:srgbClr val="000000"/>
              </a:solidFill>
              <a:round/>
              <a:headEnd/>
              <a:tailEnd/>
            </a:ln>
          </p:spPr>
          <p:txBody>
            <a:bodyPr/>
            <a:lstStyle/>
            <a:p>
              <a:pPr>
                <a:buNone/>
              </a:pPr>
              <a:endParaRPr lang="en-US" sz="4000" b="1"/>
            </a:p>
          </p:txBody>
        </p:sp>
        <p:sp>
          <p:nvSpPr>
            <p:cNvPr id="37943" name="Line 14"/>
            <p:cNvSpPr>
              <a:spLocks noChangeShapeType="1"/>
            </p:cNvSpPr>
            <p:nvPr/>
          </p:nvSpPr>
          <p:spPr bwMode="auto">
            <a:xfrm>
              <a:off x="4477" y="2867"/>
              <a:ext cx="1200" cy="0"/>
            </a:xfrm>
            <a:prstGeom prst="line">
              <a:avLst/>
            </a:prstGeom>
            <a:noFill/>
            <a:ln w="28575">
              <a:solidFill>
                <a:srgbClr val="000000"/>
              </a:solidFill>
              <a:round/>
              <a:headEnd/>
              <a:tailEnd/>
            </a:ln>
          </p:spPr>
          <p:txBody>
            <a:bodyPr/>
            <a:lstStyle/>
            <a:p>
              <a:pPr>
                <a:buNone/>
              </a:pPr>
              <a:endParaRPr lang="en-US" sz="4000" b="1"/>
            </a:p>
          </p:txBody>
        </p:sp>
        <p:sp>
          <p:nvSpPr>
            <p:cNvPr id="37944" name="Line 15"/>
            <p:cNvSpPr>
              <a:spLocks noChangeShapeType="1"/>
            </p:cNvSpPr>
            <p:nvPr/>
          </p:nvSpPr>
          <p:spPr bwMode="auto">
            <a:xfrm flipH="1">
              <a:off x="4477" y="1941"/>
              <a:ext cx="1950" cy="926"/>
            </a:xfrm>
            <a:prstGeom prst="line">
              <a:avLst/>
            </a:prstGeom>
            <a:noFill/>
            <a:ln w="28575">
              <a:noFill/>
              <a:round/>
              <a:headEnd/>
              <a:tailEnd/>
            </a:ln>
          </p:spPr>
          <p:txBody>
            <a:bodyPr/>
            <a:lstStyle/>
            <a:p>
              <a:pPr>
                <a:buNone/>
              </a:pPr>
              <a:endParaRPr lang="en-US" sz="4000" b="1"/>
            </a:p>
          </p:txBody>
        </p:sp>
      </p:grpSp>
      <p:graphicFrame>
        <p:nvGraphicFramePr>
          <p:cNvPr id="232464" name="Group 16"/>
          <p:cNvGraphicFramePr>
            <a:graphicFrameLocks noGrp="1"/>
          </p:cNvGraphicFramePr>
          <p:nvPr>
            <p:extLst>
              <p:ext uri="{D42A27DB-BD31-4B8C-83A1-F6EECF244321}">
                <p14:modId xmlns:p14="http://schemas.microsoft.com/office/powerpoint/2010/main" val="177257835"/>
              </p:ext>
            </p:extLst>
          </p:nvPr>
        </p:nvGraphicFramePr>
        <p:xfrm>
          <a:off x="9104311" y="3017383"/>
          <a:ext cx="2209800" cy="2590800"/>
        </p:xfrm>
        <a:graphic>
          <a:graphicData uri="http://schemas.openxmlformats.org/drawingml/2006/table">
            <a:tbl>
              <a:tblPr/>
              <a:tblGrid>
                <a:gridCol w="441325">
                  <a:extLst>
                    <a:ext uri="{9D8B030D-6E8A-4147-A177-3AD203B41FA5}">
                      <a16:colId xmlns:a16="http://schemas.microsoft.com/office/drawing/2014/main" val="20000"/>
                    </a:ext>
                  </a:extLst>
                </a:gridCol>
                <a:gridCol w="442913">
                  <a:extLst>
                    <a:ext uri="{9D8B030D-6E8A-4147-A177-3AD203B41FA5}">
                      <a16:colId xmlns:a16="http://schemas.microsoft.com/office/drawing/2014/main" val="20001"/>
                    </a:ext>
                  </a:extLst>
                </a:gridCol>
                <a:gridCol w="441325">
                  <a:extLst>
                    <a:ext uri="{9D8B030D-6E8A-4147-A177-3AD203B41FA5}">
                      <a16:colId xmlns:a16="http://schemas.microsoft.com/office/drawing/2014/main" val="20002"/>
                    </a:ext>
                  </a:extLst>
                </a:gridCol>
                <a:gridCol w="442912">
                  <a:extLst>
                    <a:ext uri="{9D8B030D-6E8A-4147-A177-3AD203B41FA5}">
                      <a16:colId xmlns:a16="http://schemas.microsoft.com/office/drawing/2014/main" val="20003"/>
                    </a:ext>
                  </a:extLst>
                </a:gridCol>
                <a:gridCol w="441325">
                  <a:extLst>
                    <a:ext uri="{9D8B030D-6E8A-4147-A177-3AD203B41FA5}">
                      <a16:colId xmlns:a16="http://schemas.microsoft.com/office/drawing/2014/main" val="20004"/>
                    </a:ext>
                  </a:extLst>
                </a:gridCol>
              </a:tblGrid>
              <a:tr h="39052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endParaRPr kumimoji="0" lang="en-US" sz="2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1" i="0" u="none" strike="noStrike" cap="none" normalizeH="0" baseline="0" dirty="0">
                          <a:ln>
                            <a:noFill/>
                          </a:ln>
                          <a:solidFill>
                            <a:schemeClr val="tx1"/>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1" i="0" u="none" strike="noStrike" cap="none" normalizeH="0" baseline="0" dirty="0">
                          <a:ln>
                            <a:noFill/>
                          </a:ln>
                          <a:solidFill>
                            <a:schemeClr val="tx1"/>
                          </a:solidFill>
                          <a:effectLst/>
                          <a:latin typeface="Arial"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1" i="0" u="none" strike="noStrike" cap="none" normalizeH="0" baseline="0" dirty="0">
                          <a:ln>
                            <a:noFill/>
                          </a:ln>
                          <a:solidFill>
                            <a:schemeClr val="tx1"/>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1" i="0" u="none" strike="noStrike" cap="none" normalizeH="0" baseline="0" dirty="0">
                          <a:ln>
                            <a:noFill/>
                          </a:ln>
                          <a:solidFill>
                            <a:schemeClr val="tx1"/>
                          </a:solidFill>
                          <a:effectLst/>
                          <a:latin typeface="Arial" charset="0"/>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39211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1" i="0" u="none" strike="noStrike" cap="none" normalizeH="0" baseline="0" dirty="0">
                          <a:ln>
                            <a:noFill/>
                          </a:ln>
                          <a:solidFill>
                            <a:schemeClr val="tx1"/>
                          </a:solidFill>
                          <a:effectLst/>
                          <a:latin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dirty="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052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1" i="0" u="none" strike="noStrike" cap="none" normalizeH="0" baseline="0" dirty="0">
                          <a:ln>
                            <a:noFill/>
                          </a:ln>
                          <a:solidFill>
                            <a:schemeClr val="tx1"/>
                          </a:solidFill>
                          <a:effectLst/>
                          <a:latin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211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1" i="0" u="none" strike="noStrike" cap="none" normalizeH="0" baseline="0" dirty="0">
                          <a:ln>
                            <a:noFill/>
                          </a:ln>
                          <a:solidFill>
                            <a:schemeClr val="tx1"/>
                          </a:solidFill>
                          <a:effectLst/>
                          <a:latin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052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1" i="0" u="none" strike="noStrike" cap="none" normalizeH="0" baseline="0" dirty="0">
                          <a:ln>
                            <a:noFill/>
                          </a:ln>
                          <a:solidFill>
                            <a:schemeClr val="tx1"/>
                          </a:solidFill>
                          <a:effectLst/>
                          <a:latin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dirty="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pPr eaLnBrk="1" hangingPunct="1">
              <a:defRPr/>
            </a:pPr>
            <a:r>
              <a:rPr lang="en-US" b="1" dirty="0">
                <a:effectLst>
                  <a:outerShdw blurRad="38100" dist="38100" dir="2700000" algn="tl">
                    <a:srgbClr val="FFFFFF"/>
                  </a:outerShdw>
                </a:effectLst>
              </a:rPr>
              <a:t>Adjacency Matrix</a:t>
            </a:r>
          </a:p>
        </p:txBody>
      </p:sp>
      <p:sp>
        <p:nvSpPr>
          <p:cNvPr id="38917" name="Rectangle 3"/>
          <p:cNvSpPr>
            <a:spLocks noGrp="1" noChangeArrowheads="1"/>
          </p:cNvSpPr>
          <p:nvPr>
            <p:ph idx="1"/>
          </p:nvPr>
        </p:nvSpPr>
        <p:spPr>
          <a:xfrm>
            <a:off x="2589212" y="2035518"/>
            <a:ext cx="8915400" cy="4100290"/>
          </a:xfrm>
          <a:noFill/>
        </p:spPr>
        <p:txBody>
          <a:bodyPr/>
          <a:lstStyle/>
          <a:p>
            <a:pPr eaLnBrk="1" hangingPunct="1"/>
            <a:r>
              <a:rPr lang="en-US" sz="2800" dirty="0">
                <a:sym typeface="Symbol" pitchFamily="18" charset="2"/>
              </a:rPr>
              <a:t>For weighted </a:t>
            </a:r>
            <a:r>
              <a:rPr lang="en-US" sz="2800" u="sng" dirty="0">
                <a:sym typeface="Symbol" pitchFamily="18" charset="2"/>
              </a:rPr>
              <a:t>undirected</a:t>
            </a:r>
            <a:r>
              <a:rPr lang="en-US" sz="2800" dirty="0">
                <a:sym typeface="Symbol" pitchFamily="18" charset="2"/>
              </a:rPr>
              <a:t> graphs, </a:t>
            </a:r>
          </a:p>
          <a:p>
            <a:pPr marL="0" indent="0">
              <a:buNone/>
            </a:pPr>
            <a:r>
              <a:rPr lang="en-US" sz="2800" dirty="0">
                <a:sym typeface="Symbol" pitchFamily="18" charset="2"/>
              </a:rPr>
              <a:t>    </a:t>
            </a:r>
            <a:r>
              <a:rPr lang="en-US" sz="2800" b="1" i="1" dirty="0">
                <a:sym typeface="Symbol" pitchFamily="18" charset="2"/>
              </a:rPr>
              <a:t>a(</a:t>
            </a:r>
            <a:r>
              <a:rPr lang="en-US" sz="2800" b="1" i="1" dirty="0" err="1">
                <a:sym typeface="Symbol" pitchFamily="18" charset="2"/>
              </a:rPr>
              <a:t>i,j</a:t>
            </a:r>
            <a:r>
              <a:rPr lang="en-US" sz="2800" b="1" i="1" dirty="0">
                <a:sym typeface="Symbol" pitchFamily="18" charset="2"/>
              </a:rPr>
              <a:t>) =  a(</a:t>
            </a:r>
            <a:r>
              <a:rPr lang="en-US" sz="2800" b="1" i="1" dirty="0" err="1">
                <a:sym typeface="Symbol" pitchFamily="18" charset="2"/>
              </a:rPr>
              <a:t>j,i</a:t>
            </a:r>
            <a:r>
              <a:rPr lang="en-US" sz="2800" b="1" i="1" dirty="0">
                <a:sym typeface="Symbol" pitchFamily="18" charset="2"/>
              </a:rPr>
              <a:t>) = </a:t>
            </a:r>
            <a:r>
              <a:rPr lang="en-US" sz="2800" b="1" i="1" dirty="0" err="1">
                <a:sym typeface="Symbol" pitchFamily="18" charset="2"/>
              </a:rPr>
              <a:t>w</a:t>
            </a:r>
            <a:r>
              <a:rPr lang="en-US" sz="2800" b="1" i="1" baseline="-25000" dirty="0" err="1">
                <a:sym typeface="Symbol" pitchFamily="18" charset="2"/>
              </a:rPr>
              <a:t>ij</a:t>
            </a:r>
            <a:r>
              <a:rPr lang="en-US" sz="2800" b="1" i="1" baseline="-25000" dirty="0">
                <a:sym typeface="Symbol" pitchFamily="18" charset="2"/>
              </a:rPr>
              <a:t>   </a:t>
            </a:r>
            <a:r>
              <a:rPr lang="en-US" sz="2800" b="1" i="1" dirty="0">
                <a:sym typeface="Symbol" pitchFamily="18" charset="2"/>
              </a:rPr>
              <a:t> (symmetric)</a:t>
            </a:r>
            <a:endParaRPr lang="en-US" sz="2800" b="1" i="1" baseline="-25000" dirty="0">
              <a:sym typeface="Symbol" pitchFamily="18" charset="2"/>
            </a:endParaRPr>
          </a:p>
        </p:txBody>
      </p:sp>
      <p:sp>
        <p:nvSpPr>
          <p:cNvPr id="38914" name="Footer Placeholder 4"/>
          <p:cNvSpPr>
            <a:spLocks noGrp="1"/>
          </p:cNvSpPr>
          <p:nvPr>
            <p:ph type="ftr" sz="quarter" idx="11"/>
          </p:nvPr>
        </p:nvSpPr>
        <p:spPr>
          <a:noFill/>
        </p:spPr>
        <p:txBody>
          <a:bodyPr/>
          <a:lstStyle/>
          <a:p>
            <a:r>
              <a:rPr lang="en-GB"/>
              <a:t>Prof. Amr Goneid, AUC</a:t>
            </a:r>
          </a:p>
        </p:txBody>
      </p:sp>
      <p:sp>
        <p:nvSpPr>
          <p:cNvPr id="38915" name="Slide Number Placeholder 5"/>
          <p:cNvSpPr>
            <a:spLocks noGrp="1"/>
          </p:cNvSpPr>
          <p:nvPr>
            <p:ph type="sldNum" sz="quarter" idx="12"/>
          </p:nvPr>
        </p:nvSpPr>
        <p:spPr>
          <a:noFill/>
        </p:spPr>
        <p:txBody>
          <a:bodyPr/>
          <a:lstStyle/>
          <a:p>
            <a:fld id="{4F0690C8-AE8F-45F0-83F6-B7495701B040}" type="slidenum">
              <a:rPr lang="en-GB" smtClean="0"/>
              <a:pPr/>
              <a:t>29</a:t>
            </a:fld>
            <a:endParaRPr lang="en-GB"/>
          </a:p>
        </p:txBody>
      </p:sp>
      <p:graphicFrame>
        <p:nvGraphicFramePr>
          <p:cNvPr id="232464" name="Group 16"/>
          <p:cNvGraphicFramePr>
            <a:graphicFrameLocks noGrp="1"/>
          </p:cNvGraphicFramePr>
          <p:nvPr/>
        </p:nvGraphicFramePr>
        <p:xfrm>
          <a:off x="7772400" y="3429000"/>
          <a:ext cx="2209800" cy="2590800"/>
        </p:xfrm>
        <a:graphic>
          <a:graphicData uri="http://schemas.openxmlformats.org/drawingml/2006/table">
            <a:tbl>
              <a:tblPr/>
              <a:tblGrid>
                <a:gridCol w="441325">
                  <a:extLst>
                    <a:ext uri="{9D8B030D-6E8A-4147-A177-3AD203B41FA5}">
                      <a16:colId xmlns:a16="http://schemas.microsoft.com/office/drawing/2014/main" val="20000"/>
                    </a:ext>
                  </a:extLst>
                </a:gridCol>
                <a:gridCol w="442913">
                  <a:extLst>
                    <a:ext uri="{9D8B030D-6E8A-4147-A177-3AD203B41FA5}">
                      <a16:colId xmlns:a16="http://schemas.microsoft.com/office/drawing/2014/main" val="20001"/>
                    </a:ext>
                  </a:extLst>
                </a:gridCol>
                <a:gridCol w="441325">
                  <a:extLst>
                    <a:ext uri="{9D8B030D-6E8A-4147-A177-3AD203B41FA5}">
                      <a16:colId xmlns:a16="http://schemas.microsoft.com/office/drawing/2014/main" val="20002"/>
                    </a:ext>
                  </a:extLst>
                </a:gridCol>
                <a:gridCol w="442912">
                  <a:extLst>
                    <a:ext uri="{9D8B030D-6E8A-4147-A177-3AD203B41FA5}">
                      <a16:colId xmlns:a16="http://schemas.microsoft.com/office/drawing/2014/main" val="20003"/>
                    </a:ext>
                  </a:extLst>
                </a:gridCol>
                <a:gridCol w="441325">
                  <a:extLst>
                    <a:ext uri="{9D8B030D-6E8A-4147-A177-3AD203B41FA5}">
                      <a16:colId xmlns:a16="http://schemas.microsoft.com/office/drawing/2014/main" val="20004"/>
                    </a:ext>
                  </a:extLst>
                </a:gridCol>
              </a:tblGrid>
              <a:tr h="39052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endParaRPr kumimoji="0" lang="en-US" sz="2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dirty="0">
                          <a:ln>
                            <a:noFill/>
                          </a:ln>
                          <a:solidFill>
                            <a:schemeClr val="tx2"/>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dirty="0">
                          <a:ln>
                            <a:noFill/>
                          </a:ln>
                          <a:solidFill>
                            <a:schemeClr val="tx2"/>
                          </a:solidFill>
                          <a:effectLst/>
                          <a:latin typeface="Arial"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dirty="0">
                          <a:ln>
                            <a:noFill/>
                          </a:ln>
                          <a:solidFill>
                            <a:schemeClr val="tx2"/>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dirty="0">
                          <a:ln>
                            <a:noFill/>
                          </a:ln>
                          <a:solidFill>
                            <a:schemeClr val="tx2"/>
                          </a:solidFill>
                          <a:effectLst/>
                          <a:latin typeface="Arial" charset="0"/>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39211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dirty="0">
                          <a:ln>
                            <a:noFill/>
                          </a:ln>
                          <a:solidFill>
                            <a:schemeClr val="tx2"/>
                          </a:solidFill>
                          <a:effectLst/>
                          <a:latin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dirty="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052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dirty="0">
                          <a:ln>
                            <a:noFill/>
                          </a:ln>
                          <a:solidFill>
                            <a:schemeClr val="tx2"/>
                          </a:solidFill>
                          <a:effectLst/>
                          <a:latin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dirty="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dirty="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211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a:ln>
                            <a:noFill/>
                          </a:ln>
                          <a:solidFill>
                            <a:schemeClr val="tx2"/>
                          </a:solidFill>
                          <a:effectLst/>
                          <a:latin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dirty="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dirty="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dirty="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052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dirty="0">
                          <a:ln>
                            <a:noFill/>
                          </a:ln>
                          <a:solidFill>
                            <a:schemeClr val="tx2"/>
                          </a:solidFill>
                          <a:effectLst/>
                          <a:latin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dirty="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dirty="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dirty="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pSp>
        <p:nvGrpSpPr>
          <p:cNvPr id="38957" name="Group 4"/>
          <p:cNvGrpSpPr>
            <a:grpSpLocks noChangeAspect="1"/>
          </p:cNvGrpSpPr>
          <p:nvPr/>
        </p:nvGrpSpPr>
        <p:grpSpPr bwMode="auto">
          <a:xfrm>
            <a:off x="3352800" y="3276600"/>
            <a:ext cx="3759200" cy="2114550"/>
            <a:chOff x="3877" y="1478"/>
            <a:chExt cx="3150" cy="1852"/>
          </a:xfrm>
        </p:grpSpPr>
        <p:sp>
          <p:nvSpPr>
            <p:cNvPr id="38962" name="AutoShape 5"/>
            <p:cNvSpPr>
              <a:spLocks noChangeAspect="1" noChangeArrowheads="1"/>
            </p:cNvSpPr>
            <p:nvPr/>
          </p:nvSpPr>
          <p:spPr bwMode="auto">
            <a:xfrm>
              <a:off x="3877" y="1478"/>
              <a:ext cx="3150" cy="1852"/>
            </a:xfrm>
            <a:prstGeom prst="rect">
              <a:avLst/>
            </a:prstGeom>
            <a:noFill/>
            <a:ln w="9525">
              <a:noFill/>
              <a:miter lim="800000"/>
              <a:headEnd/>
              <a:tailEnd/>
            </a:ln>
          </p:spPr>
          <p:txBody>
            <a:bodyPr/>
            <a:lstStyle/>
            <a:p>
              <a:pPr>
                <a:buNone/>
              </a:pPr>
              <a:endParaRPr lang="en-US" sz="4000" b="1"/>
            </a:p>
          </p:txBody>
        </p:sp>
        <p:sp>
          <p:nvSpPr>
            <p:cNvPr id="38963" name="Oval 6"/>
            <p:cNvSpPr>
              <a:spLocks noChangeArrowheads="1"/>
            </p:cNvSpPr>
            <p:nvPr/>
          </p:nvSpPr>
          <p:spPr bwMode="auto">
            <a:xfrm>
              <a:off x="4777" y="1633"/>
              <a:ext cx="450" cy="463"/>
            </a:xfrm>
            <a:prstGeom prst="ellipse">
              <a:avLst/>
            </a:prstGeom>
            <a:solidFill>
              <a:srgbClr val="00FFFF"/>
            </a:solidFill>
            <a:ln w="9525">
              <a:solidFill>
                <a:srgbClr val="000000"/>
              </a:solidFill>
              <a:round/>
              <a:headEnd/>
              <a:tailEnd/>
            </a:ln>
          </p:spPr>
          <p:txBody>
            <a:bodyPr/>
            <a:lstStyle/>
            <a:p>
              <a:pPr algn="l">
                <a:buNone/>
              </a:pPr>
              <a:r>
                <a:rPr lang="en-US" sz="1600" b="1"/>
                <a:t>A</a:t>
              </a:r>
              <a:endParaRPr lang="en-US" sz="4000" b="1"/>
            </a:p>
          </p:txBody>
        </p:sp>
        <p:sp>
          <p:nvSpPr>
            <p:cNvPr id="38964" name="Oval 7"/>
            <p:cNvSpPr>
              <a:spLocks noChangeArrowheads="1"/>
            </p:cNvSpPr>
            <p:nvPr/>
          </p:nvSpPr>
          <p:spPr bwMode="auto">
            <a:xfrm>
              <a:off x="6427" y="1633"/>
              <a:ext cx="450" cy="462"/>
            </a:xfrm>
            <a:prstGeom prst="ellipse">
              <a:avLst/>
            </a:prstGeom>
            <a:solidFill>
              <a:srgbClr val="00FFFF"/>
            </a:solidFill>
            <a:ln w="9525">
              <a:solidFill>
                <a:srgbClr val="000000"/>
              </a:solidFill>
              <a:round/>
              <a:headEnd/>
              <a:tailEnd/>
            </a:ln>
          </p:spPr>
          <p:txBody>
            <a:bodyPr/>
            <a:lstStyle/>
            <a:p>
              <a:pPr algn="l">
                <a:buNone/>
              </a:pPr>
              <a:r>
                <a:rPr lang="en-US" sz="1600" b="1"/>
                <a:t>D</a:t>
              </a:r>
              <a:endParaRPr lang="en-US" sz="4000" b="1"/>
            </a:p>
          </p:txBody>
        </p:sp>
        <p:sp>
          <p:nvSpPr>
            <p:cNvPr id="38965" name="Oval 8"/>
            <p:cNvSpPr>
              <a:spLocks noChangeArrowheads="1"/>
            </p:cNvSpPr>
            <p:nvPr/>
          </p:nvSpPr>
          <p:spPr bwMode="auto">
            <a:xfrm>
              <a:off x="5677" y="2713"/>
              <a:ext cx="450" cy="463"/>
            </a:xfrm>
            <a:prstGeom prst="ellipse">
              <a:avLst/>
            </a:prstGeom>
            <a:solidFill>
              <a:srgbClr val="00FFFF"/>
            </a:solidFill>
            <a:ln w="9525">
              <a:solidFill>
                <a:srgbClr val="000000"/>
              </a:solidFill>
              <a:round/>
              <a:headEnd/>
              <a:tailEnd/>
            </a:ln>
          </p:spPr>
          <p:txBody>
            <a:bodyPr/>
            <a:lstStyle/>
            <a:p>
              <a:pPr algn="l">
                <a:buNone/>
              </a:pPr>
              <a:r>
                <a:rPr lang="en-US" sz="1600" b="1"/>
                <a:t>C</a:t>
              </a:r>
              <a:endParaRPr lang="en-US" sz="4000" b="1"/>
            </a:p>
          </p:txBody>
        </p:sp>
        <p:sp>
          <p:nvSpPr>
            <p:cNvPr id="38966" name="Oval 9"/>
            <p:cNvSpPr>
              <a:spLocks noChangeArrowheads="1"/>
            </p:cNvSpPr>
            <p:nvPr/>
          </p:nvSpPr>
          <p:spPr bwMode="auto">
            <a:xfrm>
              <a:off x="4027" y="2713"/>
              <a:ext cx="450" cy="463"/>
            </a:xfrm>
            <a:prstGeom prst="ellipse">
              <a:avLst/>
            </a:prstGeom>
            <a:solidFill>
              <a:srgbClr val="00FFFF"/>
            </a:solidFill>
            <a:ln w="9525">
              <a:solidFill>
                <a:srgbClr val="000000"/>
              </a:solidFill>
              <a:round/>
              <a:headEnd/>
              <a:tailEnd/>
            </a:ln>
          </p:spPr>
          <p:txBody>
            <a:bodyPr/>
            <a:lstStyle/>
            <a:p>
              <a:pPr algn="l">
                <a:buNone/>
              </a:pPr>
              <a:r>
                <a:rPr lang="en-US" sz="1600" b="1"/>
                <a:t>B</a:t>
              </a:r>
              <a:endParaRPr lang="en-US" sz="4000" b="1"/>
            </a:p>
          </p:txBody>
        </p:sp>
        <p:sp>
          <p:nvSpPr>
            <p:cNvPr id="38967" name="Line 10"/>
            <p:cNvSpPr>
              <a:spLocks noChangeShapeType="1"/>
            </p:cNvSpPr>
            <p:nvPr/>
          </p:nvSpPr>
          <p:spPr bwMode="auto">
            <a:xfrm flipH="1">
              <a:off x="4327" y="2096"/>
              <a:ext cx="600" cy="617"/>
            </a:xfrm>
            <a:prstGeom prst="line">
              <a:avLst/>
            </a:prstGeom>
            <a:noFill/>
            <a:ln w="28575">
              <a:solidFill>
                <a:srgbClr val="000000"/>
              </a:solidFill>
              <a:round/>
              <a:headEnd/>
              <a:tailEnd/>
            </a:ln>
          </p:spPr>
          <p:txBody>
            <a:bodyPr/>
            <a:lstStyle/>
            <a:p>
              <a:pPr>
                <a:buNone/>
              </a:pPr>
              <a:endParaRPr lang="en-US" sz="4000" b="1"/>
            </a:p>
          </p:txBody>
        </p:sp>
        <p:sp>
          <p:nvSpPr>
            <p:cNvPr id="38968" name="Line 11"/>
            <p:cNvSpPr>
              <a:spLocks noChangeShapeType="1"/>
            </p:cNvSpPr>
            <p:nvPr/>
          </p:nvSpPr>
          <p:spPr bwMode="auto">
            <a:xfrm>
              <a:off x="5227" y="1941"/>
              <a:ext cx="1200" cy="1"/>
            </a:xfrm>
            <a:prstGeom prst="line">
              <a:avLst/>
            </a:prstGeom>
            <a:noFill/>
            <a:ln w="28575">
              <a:noFill/>
              <a:round/>
              <a:headEnd/>
              <a:tailEnd/>
            </a:ln>
          </p:spPr>
          <p:txBody>
            <a:bodyPr/>
            <a:lstStyle/>
            <a:p>
              <a:pPr>
                <a:buNone/>
              </a:pPr>
              <a:endParaRPr lang="en-US" sz="4000" b="1"/>
            </a:p>
          </p:txBody>
        </p:sp>
        <p:sp>
          <p:nvSpPr>
            <p:cNvPr id="38969" name="Line 12"/>
            <p:cNvSpPr>
              <a:spLocks noChangeShapeType="1"/>
            </p:cNvSpPr>
            <p:nvPr/>
          </p:nvSpPr>
          <p:spPr bwMode="auto">
            <a:xfrm flipH="1">
              <a:off x="5977" y="2096"/>
              <a:ext cx="600" cy="617"/>
            </a:xfrm>
            <a:prstGeom prst="line">
              <a:avLst/>
            </a:prstGeom>
            <a:noFill/>
            <a:ln w="28575">
              <a:solidFill>
                <a:srgbClr val="000000"/>
              </a:solidFill>
              <a:round/>
              <a:headEnd/>
              <a:tailEnd/>
            </a:ln>
          </p:spPr>
          <p:txBody>
            <a:bodyPr/>
            <a:lstStyle/>
            <a:p>
              <a:pPr>
                <a:buNone/>
              </a:pPr>
              <a:endParaRPr lang="en-US" sz="4000" b="1"/>
            </a:p>
          </p:txBody>
        </p:sp>
        <p:sp>
          <p:nvSpPr>
            <p:cNvPr id="38970" name="Line 13"/>
            <p:cNvSpPr>
              <a:spLocks noChangeShapeType="1"/>
            </p:cNvSpPr>
            <p:nvPr/>
          </p:nvSpPr>
          <p:spPr bwMode="auto">
            <a:xfrm>
              <a:off x="5077" y="2096"/>
              <a:ext cx="750" cy="617"/>
            </a:xfrm>
            <a:prstGeom prst="line">
              <a:avLst/>
            </a:prstGeom>
            <a:noFill/>
            <a:ln w="28575">
              <a:solidFill>
                <a:srgbClr val="000000"/>
              </a:solidFill>
              <a:round/>
              <a:headEnd/>
              <a:tailEnd/>
            </a:ln>
          </p:spPr>
          <p:txBody>
            <a:bodyPr/>
            <a:lstStyle/>
            <a:p>
              <a:pPr>
                <a:buNone/>
              </a:pPr>
              <a:endParaRPr lang="en-US" sz="4000" b="1"/>
            </a:p>
          </p:txBody>
        </p:sp>
        <p:sp>
          <p:nvSpPr>
            <p:cNvPr id="38971" name="Line 14"/>
            <p:cNvSpPr>
              <a:spLocks noChangeShapeType="1"/>
            </p:cNvSpPr>
            <p:nvPr/>
          </p:nvSpPr>
          <p:spPr bwMode="auto">
            <a:xfrm>
              <a:off x="4477" y="2867"/>
              <a:ext cx="1200" cy="0"/>
            </a:xfrm>
            <a:prstGeom prst="line">
              <a:avLst/>
            </a:prstGeom>
            <a:noFill/>
            <a:ln w="28575">
              <a:solidFill>
                <a:srgbClr val="000000"/>
              </a:solidFill>
              <a:round/>
              <a:headEnd/>
              <a:tailEnd/>
            </a:ln>
          </p:spPr>
          <p:txBody>
            <a:bodyPr/>
            <a:lstStyle/>
            <a:p>
              <a:pPr>
                <a:buNone/>
              </a:pPr>
              <a:endParaRPr lang="en-US" sz="4000" b="1"/>
            </a:p>
          </p:txBody>
        </p:sp>
        <p:sp>
          <p:nvSpPr>
            <p:cNvPr id="38972" name="Line 15"/>
            <p:cNvSpPr>
              <a:spLocks noChangeShapeType="1"/>
            </p:cNvSpPr>
            <p:nvPr/>
          </p:nvSpPr>
          <p:spPr bwMode="auto">
            <a:xfrm flipH="1">
              <a:off x="4477" y="1941"/>
              <a:ext cx="1950" cy="926"/>
            </a:xfrm>
            <a:prstGeom prst="line">
              <a:avLst/>
            </a:prstGeom>
            <a:noFill/>
            <a:ln w="28575">
              <a:noFill/>
              <a:round/>
              <a:headEnd/>
              <a:tailEnd/>
            </a:ln>
          </p:spPr>
          <p:txBody>
            <a:bodyPr/>
            <a:lstStyle/>
            <a:p>
              <a:pPr>
                <a:buNone/>
              </a:pPr>
              <a:endParaRPr lang="en-US" sz="4000" b="1"/>
            </a:p>
          </p:txBody>
        </p:sp>
      </p:grpSp>
      <p:sp>
        <p:nvSpPr>
          <p:cNvPr id="38958" name="TextBox 42"/>
          <p:cNvSpPr txBox="1">
            <a:spLocks noChangeArrowheads="1"/>
          </p:cNvSpPr>
          <p:nvPr/>
        </p:nvSpPr>
        <p:spPr bwMode="auto">
          <a:xfrm>
            <a:off x="3352800" y="4114801"/>
            <a:ext cx="1219200" cy="461665"/>
          </a:xfrm>
          <a:prstGeom prst="rect">
            <a:avLst/>
          </a:prstGeom>
          <a:noFill/>
          <a:ln w="9525">
            <a:noFill/>
            <a:miter lim="800000"/>
            <a:headEnd/>
            <a:tailEnd/>
          </a:ln>
        </p:spPr>
        <p:txBody>
          <a:bodyPr>
            <a:spAutoFit/>
          </a:bodyPr>
          <a:lstStyle/>
          <a:p>
            <a:pPr algn="ctr">
              <a:buNone/>
            </a:pPr>
            <a:r>
              <a:rPr lang="en-US" sz="2400" dirty="0"/>
              <a:t>2</a:t>
            </a:r>
          </a:p>
        </p:txBody>
      </p:sp>
      <p:sp>
        <p:nvSpPr>
          <p:cNvPr id="38959" name="TextBox 43"/>
          <p:cNvSpPr txBox="1">
            <a:spLocks noChangeArrowheads="1"/>
          </p:cNvSpPr>
          <p:nvPr/>
        </p:nvSpPr>
        <p:spPr bwMode="auto">
          <a:xfrm>
            <a:off x="4191000" y="4876801"/>
            <a:ext cx="1219200" cy="461665"/>
          </a:xfrm>
          <a:prstGeom prst="rect">
            <a:avLst/>
          </a:prstGeom>
          <a:noFill/>
          <a:ln w="9525">
            <a:noFill/>
            <a:miter lim="800000"/>
            <a:headEnd/>
            <a:tailEnd/>
          </a:ln>
        </p:spPr>
        <p:txBody>
          <a:bodyPr>
            <a:spAutoFit/>
          </a:bodyPr>
          <a:lstStyle/>
          <a:p>
            <a:pPr algn="ctr">
              <a:buNone/>
            </a:pPr>
            <a:r>
              <a:rPr lang="en-US" sz="2400" dirty="0"/>
              <a:t>3</a:t>
            </a:r>
          </a:p>
        </p:txBody>
      </p:sp>
      <p:sp>
        <p:nvSpPr>
          <p:cNvPr id="38960" name="TextBox 44"/>
          <p:cNvSpPr txBox="1">
            <a:spLocks noChangeArrowheads="1"/>
          </p:cNvSpPr>
          <p:nvPr/>
        </p:nvSpPr>
        <p:spPr bwMode="auto">
          <a:xfrm>
            <a:off x="4800600" y="4038601"/>
            <a:ext cx="1219200" cy="461665"/>
          </a:xfrm>
          <a:prstGeom prst="rect">
            <a:avLst/>
          </a:prstGeom>
          <a:noFill/>
          <a:ln w="9525">
            <a:noFill/>
            <a:miter lim="800000"/>
            <a:headEnd/>
            <a:tailEnd/>
          </a:ln>
        </p:spPr>
        <p:txBody>
          <a:bodyPr>
            <a:spAutoFit/>
          </a:bodyPr>
          <a:lstStyle/>
          <a:p>
            <a:pPr algn="ctr">
              <a:buNone/>
            </a:pPr>
            <a:r>
              <a:rPr lang="en-US" sz="2400" dirty="0"/>
              <a:t>1</a:t>
            </a:r>
          </a:p>
        </p:txBody>
      </p:sp>
      <p:sp>
        <p:nvSpPr>
          <p:cNvPr id="38961" name="TextBox 45"/>
          <p:cNvSpPr txBox="1">
            <a:spLocks noChangeArrowheads="1"/>
          </p:cNvSpPr>
          <p:nvPr/>
        </p:nvSpPr>
        <p:spPr bwMode="auto">
          <a:xfrm>
            <a:off x="5867400" y="4191001"/>
            <a:ext cx="1219200" cy="461665"/>
          </a:xfrm>
          <a:prstGeom prst="rect">
            <a:avLst/>
          </a:prstGeom>
          <a:noFill/>
          <a:ln w="9525">
            <a:noFill/>
            <a:miter lim="800000"/>
            <a:headEnd/>
            <a:tailEnd/>
          </a:ln>
        </p:spPr>
        <p:txBody>
          <a:bodyPr>
            <a:spAutoFit/>
          </a:bodyPr>
          <a:lstStyle/>
          <a:p>
            <a:pPr algn="ctr">
              <a:buNone/>
            </a:pPr>
            <a:r>
              <a:rPr lang="en-US" sz="2400" dirty="0"/>
              <a:t>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2592925" y="624110"/>
            <a:ext cx="8911687" cy="881961"/>
          </a:xfrm>
        </p:spPr>
        <p:txBody>
          <a:bodyPr/>
          <a:lstStyle/>
          <a:p>
            <a:pPr eaLnBrk="1" hangingPunct="1">
              <a:defRPr/>
            </a:pPr>
            <a:r>
              <a:rPr lang="en-US" b="1" dirty="0">
                <a:effectLst>
                  <a:outerShdw blurRad="38100" dist="38100" dir="2700000" algn="tl">
                    <a:srgbClr val="FFFFFF"/>
                  </a:outerShdw>
                </a:effectLst>
              </a:rPr>
              <a:t>Graphs</a:t>
            </a:r>
          </a:p>
        </p:txBody>
      </p:sp>
      <p:sp>
        <p:nvSpPr>
          <p:cNvPr id="16389" name="Rectangle 3"/>
          <p:cNvSpPr>
            <a:spLocks noGrp="1" noChangeArrowheads="1"/>
          </p:cNvSpPr>
          <p:nvPr>
            <p:ph idx="1"/>
          </p:nvPr>
        </p:nvSpPr>
        <p:spPr>
          <a:xfrm>
            <a:off x="2436811" y="1649239"/>
            <a:ext cx="7772400" cy="4343400"/>
          </a:xfrm>
          <a:noFill/>
        </p:spPr>
        <p:txBody>
          <a:bodyPr>
            <a:normAutofit/>
          </a:bodyPr>
          <a:lstStyle/>
          <a:p>
            <a:pPr eaLnBrk="1" hangingPunct="1">
              <a:lnSpc>
                <a:spcPct val="90000"/>
              </a:lnSpc>
            </a:pPr>
            <a:r>
              <a:rPr lang="en-GB" sz="2800" b="1" dirty="0">
                <a:solidFill>
                  <a:schemeClr val="tx1"/>
                </a:solidFill>
              </a:rPr>
              <a:t>Basic Definitions</a:t>
            </a:r>
          </a:p>
          <a:p>
            <a:pPr eaLnBrk="1" hangingPunct="1">
              <a:lnSpc>
                <a:spcPct val="90000"/>
              </a:lnSpc>
            </a:pPr>
            <a:r>
              <a:rPr lang="en-GB" sz="2800" b="1" dirty="0">
                <a:solidFill>
                  <a:schemeClr val="tx1"/>
                </a:solidFill>
              </a:rPr>
              <a:t>Paths and Cycles</a:t>
            </a:r>
          </a:p>
          <a:p>
            <a:pPr eaLnBrk="1" hangingPunct="1">
              <a:lnSpc>
                <a:spcPct val="90000"/>
              </a:lnSpc>
            </a:pPr>
            <a:r>
              <a:rPr lang="en-GB" sz="2800" b="1" dirty="0">
                <a:solidFill>
                  <a:schemeClr val="tx1"/>
                </a:solidFill>
              </a:rPr>
              <a:t>Connectivity</a:t>
            </a:r>
          </a:p>
          <a:p>
            <a:pPr eaLnBrk="1" hangingPunct="1">
              <a:lnSpc>
                <a:spcPct val="90000"/>
              </a:lnSpc>
            </a:pPr>
            <a:r>
              <a:rPr lang="en-GB" sz="2800" b="1" dirty="0">
                <a:solidFill>
                  <a:schemeClr val="tx1"/>
                </a:solidFill>
              </a:rPr>
              <a:t>Other Properties</a:t>
            </a:r>
          </a:p>
          <a:p>
            <a:pPr eaLnBrk="1" hangingPunct="1">
              <a:lnSpc>
                <a:spcPct val="90000"/>
              </a:lnSpc>
            </a:pPr>
            <a:r>
              <a:rPr lang="en-GB" sz="2800" b="1" dirty="0">
                <a:solidFill>
                  <a:schemeClr val="tx1"/>
                </a:solidFill>
              </a:rPr>
              <a:t>Representation</a:t>
            </a:r>
          </a:p>
          <a:p>
            <a:pPr eaLnBrk="1" hangingPunct="1">
              <a:lnSpc>
                <a:spcPct val="90000"/>
              </a:lnSpc>
            </a:pPr>
            <a:r>
              <a:rPr lang="en-GB" sz="2800" b="1" dirty="0">
                <a:solidFill>
                  <a:schemeClr val="tx1"/>
                </a:solidFill>
              </a:rPr>
              <a:t>A Simple Graph Class</a:t>
            </a:r>
          </a:p>
        </p:txBody>
      </p:sp>
      <p:sp>
        <p:nvSpPr>
          <p:cNvPr id="16386" name="Footer Placeholder 4"/>
          <p:cNvSpPr>
            <a:spLocks noGrp="1"/>
          </p:cNvSpPr>
          <p:nvPr>
            <p:ph type="ftr" sz="quarter" idx="11"/>
          </p:nvPr>
        </p:nvSpPr>
        <p:spPr>
          <a:noFill/>
        </p:spPr>
        <p:txBody>
          <a:bodyPr/>
          <a:lstStyle/>
          <a:p>
            <a:r>
              <a:rPr lang="en-GB"/>
              <a:t>Prof. Amr Goneid, AUC</a:t>
            </a:r>
          </a:p>
        </p:txBody>
      </p:sp>
      <p:sp>
        <p:nvSpPr>
          <p:cNvPr id="16387" name="Slide Number Placeholder 5"/>
          <p:cNvSpPr>
            <a:spLocks noGrp="1"/>
          </p:cNvSpPr>
          <p:nvPr>
            <p:ph type="sldNum" sz="quarter" idx="12"/>
          </p:nvPr>
        </p:nvSpPr>
        <p:spPr>
          <a:noFill/>
        </p:spPr>
        <p:txBody>
          <a:bodyPr/>
          <a:lstStyle/>
          <a:p>
            <a:fld id="{1CECA940-71BE-4F9B-9688-D64E8698D76E}" type="slidenum">
              <a:rPr lang="en-GB" smtClean="0"/>
              <a:pPr/>
              <a:t>3</a:t>
            </a:fld>
            <a:endParaRPr lang="en-GB"/>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pPr eaLnBrk="1" hangingPunct="1">
              <a:defRPr/>
            </a:pPr>
            <a:r>
              <a:rPr lang="en-US" b="1" dirty="0">
                <a:effectLst>
                  <a:outerShdw blurRad="38100" dist="38100" dir="2700000" algn="tl">
                    <a:srgbClr val="FFFFFF"/>
                  </a:outerShdw>
                </a:effectLst>
              </a:rPr>
              <a:t>Adjacency Matrix</a:t>
            </a:r>
          </a:p>
        </p:txBody>
      </p:sp>
      <p:sp>
        <p:nvSpPr>
          <p:cNvPr id="39941" name="Rectangle 3"/>
          <p:cNvSpPr>
            <a:spLocks noGrp="1" noChangeArrowheads="1"/>
          </p:cNvSpPr>
          <p:nvPr>
            <p:ph idx="1"/>
          </p:nvPr>
        </p:nvSpPr>
        <p:spPr>
          <a:xfrm>
            <a:off x="2589212" y="2133600"/>
            <a:ext cx="8915400" cy="4002208"/>
          </a:xfrm>
          <a:noFill/>
        </p:spPr>
        <p:txBody>
          <a:bodyPr/>
          <a:lstStyle/>
          <a:p>
            <a:pPr eaLnBrk="1" hangingPunct="1"/>
            <a:r>
              <a:rPr lang="en-US" sz="2800" dirty="0">
                <a:sym typeface="Symbol" pitchFamily="18" charset="2"/>
              </a:rPr>
              <a:t>For weighted directed graphs, </a:t>
            </a:r>
          </a:p>
          <a:p>
            <a:pPr marL="0" indent="0">
              <a:buNone/>
            </a:pPr>
            <a:r>
              <a:rPr lang="en-US" sz="2800" dirty="0">
                <a:sym typeface="Symbol" pitchFamily="18" charset="2"/>
              </a:rPr>
              <a:t>   </a:t>
            </a:r>
            <a:r>
              <a:rPr lang="en-US" sz="2800" b="1" i="1" dirty="0">
                <a:sym typeface="Symbol" pitchFamily="18" charset="2"/>
              </a:rPr>
              <a:t>a(</a:t>
            </a:r>
            <a:r>
              <a:rPr lang="en-US" sz="2800" b="1" i="1" dirty="0" err="1">
                <a:sym typeface="Symbol" pitchFamily="18" charset="2"/>
              </a:rPr>
              <a:t>i,j</a:t>
            </a:r>
            <a:r>
              <a:rPr lang="en-US" sz="2800" b="1" i="1" dirty="0">
                <a:sym typeface="Symbol" pitchFamily="18" charset="2"/>
              </a:rPr>
              <a:t>) ≠  a(</a:t>
            </a:r>
            <a:r>
              <a:rPr lang="en-US" sz="2800" b="1" i="1" dirty="0" err="1">
                <a:sym typeface="Symbol" pitchFamily="18" charset="2"/>
              </a:rPr>
              <a:t>j,i</a:t>
            </a:r>
            <a:r>
              <a:rPr lang="en-US" sz="2800" b="1" i="1" dirty="0">
                <a:sym typeface="Symbol" pitchFamily="18" charset="2"/>
              </a:rPr>
              <a:t>)     </a:t>
            </a:r>
            <a:r>
              <a:rPr lang="en-US" sz="2800" dirty="0">
                <a:sym typeface="Symbol" pitchFamily="18" charset="2"/>
              </a:rPr>
              <a:t>Matrix is </a:t>
            </a:r>
            <a:r>
              <a:rPr lang="en-US" sz="2800" b="1" i="1" u="sng" dirty="0">
                <a:sym typeface="Symbol" pitchFamily="18" charset="2"/>
              </a:rPr>
              <a:t>not symmetric</a:t>
            </a:r>
          </a:p>
        </p:txBody>
      </p:sp>
      <p:sp>
        <p:nvSpPr>
          <p:cNvPr id="39938" name="Footer Placeholder 4"/>
          <p:cNvSpPr>
            <a:spLocks noGrp="1"/>
          </p:cNvSpPr>
          <p:nvPr>
            <p:ph type="ftr" sz="quarter" idx="11"/>
          </p:nvPr>
        </p:nvSpPr>
        <p:spPr>
          <a:noFill/>
        </p:spPr>
        <p:txBody>
          <a:bodyPr/>
          <a:lstStyle/>
          <a:p>
            <a:r>
              <a:rPr lang="en-GB"/>
              <a:t>Prof. Amr Goneid, AUC</a:t>
            </a:r>
          </a:p>
        </p:txBody>
      </p:sp>
      <p:sp>
        <p:nvSpPr>
          <p:cNvPr id="39939" name="Slide Number Placeholder 5"/>
          <p:cNvSpPr>
            <a:spLocks noGrp="1"/>
          </p:cNvSpPr>
          <p:nvPr>
            <p:ph type="sldNum" sz="quarter" idx="12"/>
          </p:nvPr>
        </p:nvSpPr>
        <p:spPr>
          <a:noFill/>
        </p:spPr>
        <p:txBody>
          <a:bodyPr/>
          <a:lstStyle/>
          <a:p>
            <a:fld id="{42551F70-0BB0-40F0-A0A1-1A9789BAA48F}" type="slidenum">
              <a:rPr lang="en-GB" smtClean="0"/>
              <a:pPr/>
              <a:t>30</a:t>
            </a:fld>
            <a:endParaRPr lang="en-GB"/>
          </a:p>
        </p:txBody>
      </p:sp>
      <p:graphicFrame>
        <p:nvGraphicFramePr>
          <p:cNvPr id="232464" name="Group 16"/>
          <p:cNvGraphicFramePr>
            <a:graphicFrameLocks noGrp="1"/>
          </p:cNvGraphicFramePr>
          <p:nvPr/>
        </p:nvGraphicFramePr>
        <p:xfrm>
          <a:off x="7772400" y="3429000"/>
          <a:ext cx="2209800" cy="2590800"/>
        </p:xfrm>
        <a:graphic>
          <a:graphicData uri="http://schemas.openxmlformats.org/drawingml/2006/table">
            <a:tbl>
              <a:tblPr/>
              <a:tblGrid>
                <a:gridCol w="441325">
                  <a:extLst>
                    <a:ext uri="{9D8B030D-6E8A-4147-A177-3AD203B41FA5}">
                      <a16:colId xmlns:a16="http://schemas.microsoft.com/office/drawing/2014/main" val="20000"/>
                    </a:ext>
                  </a:extLst>
                </a:gridCol>
                <a:gridCol w="442913">
                  <a:extLst>
                    <a:ext uri="{9D8B030D-6E8A-4147-A177-3AD203B41FA5}">
                      <a16:colId xmlns:a16="http://schemas.microsoft.com/office/drawing/2014/main" val="20001"/>
                    </a:ext>
                  </a:extLst>
                </a:gridCol>
                <a:gridCol w="441325">
                  <a:extLst>
                    <a:ext uri="{9D8B030D-6E8A-4147-A177-3AD203B41FA5}">
                      <a16:colId xmlns:a16="http://schemas.microsoft.com/office/drawing/2014/main" val="20002"/>
                    </a:ext>
                  </a:extLst>
                </a:gridCol>
                <a:gridCol w="442912">
                  <a:extLst>
                    <a:ext uri="{9D8B030D-6E8A-4147-A177-3AD203B41FA5}">
                      <a16:colId xmlns:a16="http://schemas.microsoft.com/office/drawing/2014/main" val="20003"/>
                    </a:ext>
                  </a:extLst>
                </a:gridCol>
                <a:gridCol w="441325">
                  <a:extLst>
                    <a:ext uri="{9D8B030D-6E8A-4147-A177-3AD203B41FA5}">
                      <a16:colId xmlns:a16="http://schemas.microsoft.com/office/drawing/2014/main" val="20004"/>
                    </a:ext>
                  </a:extLst>
                </a:gridCol>
              </a:tblGrid>
              <a:tr h="39052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endParaRPr kumimoji="0" lang="en-US" sz="2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dirty="0">
                          <a:ln>
                            <a:noFill/>
                          </a:ln>
                          <a:solidFill>
                            <a:schemeClr val="tx2"/>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dirty="0">
                          <a:ln>
                            <a:noFill/>
                          </a:ln>
                          <a:solidFill>
                            <a:schemeClr val="tx2"/>
                          </a:solidFill>
                          <a:effectLst/>
                          <a:latin typeface="Arial"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dirty="0">
                          <a:ln>
                            <a:noFill/>
                          </a:ln>
                          <a:solidFill>
                            <a:schemeClr val="tx2"/>
                          </a:solidFill>
                          <a:effectLst/>
                          <a:latin typeface="Arial"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dirty="0">
                          <a:ln>
                            <a:noFill/>
                          </a:ln>
                          <a:solidFill>
                            <a:schemeClr val="tx2"/>
                          </a:solidFill>
                          <a:effectLst/>
                          <a:latin typeface="Arial" charset="0"/>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0"/>
                  </a:ext>
                </a:extLst>
              </a:tr>
              <a:tr h="39211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dirty="0">
                          <a:ln>
                            <a:noFill/>
                          </a:ln>
                          <a:solidFill>
                            <a:schemeClr val="tx2"/>
                          </a:solidFill>
                          <a:effectLst/>
                          <a:latin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dirty="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052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dirty="0">
                          <a:ln>
                            <a:noFill/>
                          </a:ln>
                          <a:solidFill>
                            <a:schemeClr val="tx2"/>
                          </a:solidFill>
                          <a:effectLst/>
                          <a:latin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dirty="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dirty="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2113">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dirty="0">
                          <a:ln>
                            <a:noFill/>
                          </a:ln>
                          <a:solidFill>
                            <a:schemeClr val="tx2"/>
                          </a:solidFill>
                          <a:effectLst/>
                          <a:latin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dirty="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dirty="0">
                          <a:ln>
                            <a:noFill/>
                          </a:ln>
                          <a:solidFill>
                            <a:schemeClr val="tx1"/>
                          </a:solidFill>
                          <a:effectLst/>
                          <a:latin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dirty="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0525">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dirty="0">
                          <a:ln>
                            <a:noFill/>
                          </a:ln>
                          <a:solidFill>
                            <a:schemeClr val="tx2"/>
                          </a:solidFill>
                          <a:effectLst/>
                          <a:latin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dirty="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Pct val="85000"/>
                        <a:buFont typeface="Wingdings" pitchFamily="2" charset="2"/>
                        <a:buNone/>
                        <a:tabLst/>
                      </a:pPr>
                      <a:r>
                        <a:rPr kumimoji="0" lang="en-US" sz="2800" b="0" i="0" u="none" strike="noStrike" cap="none" normalizeH="0" baseline="0" dirty="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grpSp>
        <p:nvGrpSpPr>
          <p:cNvPr id="39981" name="Group 4"/>
          <p:cNvGrpSpPr>
            <a:grpSpLocks noChangeAspect="1"/>
          </p:cNvGrpSpPr>
          <p:nvPr/>
        </p:nvGrpSpPr>
        <p:grpSpPr bwMode="auto">
          <a:xfrm>
            <a:off x="3352800" y="3276600"/>
            <a:ext cx="3759200" cy="2114550"/>
            <a:chOff x="3877" y="1478"/>
            <a:chExt cx="3150" cy="1852"/>
          </a:xfrm>
        </p:grpSpPr>
        <p:sp>
          <p:nvSpPr>
            <p:cNvPr id="39990" name="AutoShape 5"/>
            <p:cNvSpPr>
              <a:spLocks noChangeAspect="1" noChangeArrowheads="1"/>
            </p:cNvSpPr>
            <p:nvPr/>
          </p:nvSpPr>
          <p:spPr bwMode="auto">
            <a:xfrm>
              <a:off x="3877" y="1478"/>
              <a:ext cx="3150" cy="1852"/>
            </a:xfrm>
            <a:prstGeom prst="rect">
              <a:avLst/>
            </a:prstGeom>
            <a:noFill/>
            <a:ln w="9525">
              <a:noFill/>
              <a:miter lim="800000"/>
              <a:headEnd/>
              <a:tailEnd/>
            </a:ln>
          </p:spPr>
          <p:txBody>
            <a:bodyPr/>
            <a:lstStyle/>
            <a:p>
              <a:pPr>
                <a:buNone/>
              </a:pPr>
              <a:endParaRPr lang="en-US" sz="4000"/>
            </a:p>
          </p:txBody>
        </p:sp>
        <p:sp>
          <p:nvSpPr>
            <p:cNvPr id="39991" name="Oval 6"/>
            <p:cNvSpPr>
              <a:spLocks noChangeArrowheads="1"/>
            </p:cNvSpPr>
            <p:nvPr/>
          </p:nvSpPr>
          <p:spPr bwMode="auto">
            <a:xfrm>
              <a:off x="4777" y="1633"/>
              <a:ext cx="450" cy="463"/>
            </a:xfrm>
            <a:prstGeom prst="ellipse">
              <a:avLst/>
            </a:prstGeom>
            <a:solidFill>
              <a:srgbClr val="00FFFF"/>
            </a:solidFill>
            <a:ln w="9525">
              <a:solidFill>
                <a:srgbClr val="000000"/>
              </a:solidFill>
              <a:round/>
              <a:headEnd/>
              <a:tailEnd/>
            </a:ln>
          </p:spPr>
          <p:txBody>
            <a:bodyPr/>
            <a:lstStyle/>
            <a:p>
              <a:pPr algn="l">
                <a:buNone/>
              </a:pPr>
              <a:r>
                <a:rPr lang="en-US" sz="1600" b="1"/>
                <a:t>A</a:t>
              </a:r>
              <a:endParaRPr lang="en-US" sz="4000"/>
            </a:p>
          </p:txBody>
        </p:sp>
        <p:sp>
          <p:nvSpPr>
            <p:cNvPr id="39992" name="Oval 7"/>
            <p:cNvSpPr>
              <a:spLocks noChangeArrowheads="1"/>
            </p:cNvSpPr>
            <p:nvPr/>
          </p:nvSpPr>
          <p:spPr bwMode="auto">
            <a:xfrm>
              <a:off x="6427" y="1633"/>
              <a:ext cx="450" cy="462"/>
            </a:xfrm>
            <a:prstGeom prst="ellipse">
              <a:avLst/>
            </a:prstGeom>
            <a:solidFill>
              <a:srgbClr val="00FFFF"/>
            </a:solidFill>
            <a:ln w="9525">
              <a:solidFill>
                <a:srgbClr val="000000"/>
              </a:solidFill>
              <a:round/>
              <a:headEnd/>
              <a:tailEnd/>
            </a:ln>
          </p:spPr>
          <p:txBody>
            <a:bodyPr/>
            <a:lstStyle/>
            <a:p>
              <a:pPr algn="l">
                <a:buNone/>
              </a:pPr>
              <a:r>
                <a:rPr lang="en-US" sz="1600" b="1"/>
                <a:t>D</a:t>
              </a:r>
              <a:endParaRPr lang="en-US" sz="4000"/>
            </a:p>
          </p:txBody>
        </p:sp>
        <p:sp>
          <p:nvSpPr>
            <p:cNvPr id="39993" name="Oval 8"/>
            <p:cNvSpPr>
              <a:spLocks noChangeArrowheads="1"/>
            </p:cNvSpPr>
            <p:nvPr/>
          </p:nvSpPr>
          <p:spPr bwMode="auto">
            <a:xfrm>
              <a:off x="5677" y="2713"/>
              <a:ext cx="450" cy="463"/>
            </a:xfrm>
            <a:prstGeom prst="ellipse">
              <a:avLst/>
            </a:prstGeom>
            <a:solidFill>
              <a:srgbClr val="00FFFF"/>
            </a:solidFill>
            <a:ln w="9525">
              <a:solidFill>
                <a:srgbClr val="000000"/>
              </a:solidFill>
              <a:round/>
              <a:headEnd/>
              <a:tailEnd/>
            </a:ln>
          </p:spPr>
          <p:txBody>
            <a:bodyPr/>
            <a:lstStyle/>
            <a:p>
              <a:pPr algn="l">
                <a:buNone/>
              </a:pPr>
              <a:r>
                <a:rPr lang="en-US" sz="1600" b="1"/>
                <a:t>C</a:t>
              </a:r>
              <a:endParaRPr lang="en-US" sz="4000"/>
            </a:p>
          </p:txBody>
        </p:sp>
        <p:sp>
          <p:nvSpPr>
            <p:cNvPr id="39994" name="Oval 9"/>
            <p:cNvSpPr>
              <a:spLocks noChangeArrowheads="1"/>
            </p:cNvSpPr>
            <p:nvPr/>
          </p:nvSpPr>
          <p:spPr bwMode="auto">
            <a:xfrm>
              <a:off x="4027" y="2713"/>
              <a:ext cx="450" cy="463"/>
            </a:xfrm>
            <a:prstGeom prst="ellipse">
              <a:avLst/>
            </a:prstGeom>
            <a:solidFill>
              <a:srgbClr val="00FFFF"/>
            </a:solidFill>
            <a:ln w="9525">
              <a:solidFill>
                <a:srgbClr val="000000"/>
              </a:solidFill>
              <a:round/>
              <a:headEnd/>
              <a:tailEnd/>
            </a:ln>
          </p:spPr>
          <p:txBody>
            <a:bodyPr/>
            <a:lstStyle/>
            <a:p>
              <a:pPr algn="l">
                <a:buNone/>
              </a:pPr>
              <a:r>
                <a:rPr lang="en-US" sz="1600" b="1"/>
                <a:t>B</a:t>
              </a:r>
              <a:endParaRPr lang="en-US" sz="4000"/>
            </a:p>
          </p:txBody>
        </p:sp>
        <p:sp>
          <p:nvSpPr>
            <p:cNvPr id="39995" name="Line 11"/>
            <p:cNvSpPr>
              <a:spLocks noChangeShapeType="1"/>
            </p:cNvSpPr>
            <p:nvPr/>
          </p:nvSpPr>
          <p:spPr bwMode="auto">
            <a:xfrm>
              <a:off x="5227" y="1941"/>
              <a:ext cx="1200" cy="1"/>
            </a:xfrm>
            <a:prstGeom prst="line">
              <a:avLst/>
            </a:prstGeom>
            <a:noFill/>
            <a:ln w="28575">
              <a:noFill/>
              <a:round/>
              <a:headEnd/>
              <a:tailEnd/>
            </a:ln>
          </p:spPr>
          <p:txBody>
            <a:bodyPr/>
            <a:lstStyle/>
            <a:p>
              <a:pPr>
                <a:buNone/>
              </a:pPr>
              <a:endParaRPr lang="en-US" sz="4000"/>
            </a:p>
          </p:txBody>
        </p:sp>
        <p:sp>
          <p:nvSpPr>
            <p:cNvPr id="39996" name="Line 15"/>
            <p:cNvSpPr>
              <a:spLocks noChangeShapeType="1"/>
            </p:cNvSpPr>
            <p:nvPr/>
          </p:nvSpPr>
          <p:spPr bwMode="auto">
            <a:xfrm flipH="1">
              <a:off x="4477" y="1941"/>
              <a:ext cx="1950" cy="926"/>
            </a:xfrm>
            <a:prstGeom prst="line">
              <a:avLst/>
            </a:prstGeom>
            <a:noFill/>
            <a:ln w="28575">
              <a:noFill/>
              <a:round/>
              <a:headEnd/>
              <a:tailEnd/>
            </a:ln>
          </p:spPr>
          <p:txBody>
            <a:bodyPr/>
            <a:lstStyle/>
            <a:p>
              <a:pPr>
                <a:buNone/>
              </a:pPr>
              <a:endParaRPr lang="en-US" sz="4000"/>
            </a:p>
          </p:txBody>
        </p:sp>
      </p:grpSp>
      <p:sp>
        <p:nvSpPr>
          <p:cNvPr id="39982" name="TextBox 42"/>
          <p:cNvSpPr txBox="1">
            <a:spLocks noChangeArrowheads="1"/>
          </p:cNvSpPr>
          <p:nvPr/>
        </p:nvSpPr>
        <p:spPr bwMode="auto">
          <a:xfrm>
            <a:off x="3505200" y="4038600"/>
            <a:ext cx="1219200" cy="523220"/>
          </a:xfrm>
          <a:prstGeom prst="rect">
            <a:avLst/>
          </a:prstGeom>
          <a:noFill/>
          <a:ln w="9525">
            <a:noFill/>
            <a:miter lim="800000"/>
            <a:headEnd/>
            <a:tailEnd/>
          </a:ln>
        </p:spPr>
        <p:txBody>
          <a:bodyPr>
            <a:spAutoFit/>
          </a:bodyPr>
          <a:lstStyle/>
          <a:p>
            <a:pPr algn="ctr">
              <a:buNone/>
            </a:pPr>
            <a:r>
              <a:rPr lang="en-US" sz="2800" dirty="0"/>
              <a:t>2</a:t>
            </a:r>
          </a:p>
        </p:txBody>
      </p:sp>
      <p:sp>
        <p:nvSpPr>
          <p:cNvPr id="39983" name="TextBox 43"/>
          <p:cNvSpPr txBox="1">
            <a:spLocks noChangeArrowheads="1"/>
          </p:cNvSpPr>
          <p:nvPr/>
        </p:nvSpPr>
        <p:spPr bwMode="auto">
          <a:xfrm>
            <a:off x="4191000" y="4876800"/>
            <a:ext cx="1219200" cy="523220"/>
          </a:xfrm>
          <a:prstGeom prst="rect">
            <a:avLst/>
          </a:prstGeom>
          <a:noFill/>
          <a:ln w="9525">
            <a:noFill/>
            <a:miter lim="800000"/>
            <a:headEnd/>
            <a:tailEnd/>
          </a:ln>
        </p:spPr>
        <p:txBody>
          <a:bodyPr>
            <a:spAutoFit/>
          </a:bodyPr>
          <a:lstStyle/>
          <a:p>
            <a:pPr algn="ctr">
              <a:buNone/>
            </a:pPr>
            <a:r>
              <a:rPr lang="en-US" sz="2800"/>
              <a:t>3</a:t>
            </a:r>
          </a:p>
        </p:txBody>
      </p:sp>
      <p:sp>
        <p:nvSpPr>
          <p:cNvPr id="39984" name="TextBox 44"/>
          <p:cNvSpPr txBox="1">
            <a:spLocks noChangeArrowheads="1"/>
          </p:cNvSpPr>
          <p:nvPr/>
        </p:nvSpPr>
        <p:spPr bwMode="auto">
          <a:xfrm>
            <a:off x="4800600" y="4038600"/>
            <a:ext cx="1219200" cy="523220"/>
          </a:xfrm>
          <a:prstGeom prst="rect">
            <a:avLst/>
          </a:prstGeom>
          <a:noFill/>
          <a:ln w="9525">
            <a:noFill/>
            <a:miter lim="800000"/>
            <a:headEnd/>
            <a:tailEnd/>
          </a:ln>
        </p:spPr>
        <p:txBody>
          <a:bodyPr>
            <a:spAutoFit/>
          </a:bodyPr>
          <a:lstStyle/>
          <a:p>
            <a:pPr algn="ctr">
              <a:buNone/>
            </a:pPr>
            <a:r>
              <a:rPr lang="en-US" sz="2800"/>
              <a:t>1</a:t>
            </a:r>
          </a:p>
        </p:txBody>
      </p:sp>
      <p:sp>
        <p:nvSpPr>
          <p:cNvPr id="39985" name="TextBox 45"/>
          <p:cNvSpPr txBox="1">
            <a:spLocks noChangeArrowheads="1"/>
          </p:cNvSpPr>
          <p:nvPr/>
        </p:nvSpPr>
        <p:spPr bwMode="auto">
          <a:xfrm>
            <a:off x="5791200" y="4191000"/>
            <a:ext cx="1219200" cy="523220"/>
          </a:xfrm>
          <a:prstGeom prst="rect">
            <a:avLst/>
          </a:prstGeom>
          <a:noFill/>
          <a:ln w="9525">
            <a:noFill/>
            <a:miter lim="800000"/>
            <a:headEnd/>
            <a:tailEnd/>
          </a:ln>
        </p:spPr>
        <p:txBody>
          <a:bodyPr>
            <a:spAutoFit/>
          </a:bodyPr>
          <a:lstStyle/>
          <a:p>
            <a:pPr algn="ctr">
              <a:buNone/>
            </a:pPr>
            <a:r>
              <a:rPr lang="en-US" sz="2800"/>
              <a:t>5</a:t>
            </a:r>
          </a:p>
        </p:txBody>
      </p:sp>
      <p:cxnSp>
        <p:nvCxnSpPr>
          <p:cNvPr id="39986" name="Straight Arrow Connector 23"/>
          <p:cNvCxnSpPr>
            <a:cxnSpLocks noChangeShapeType="1"/>
            <a:stCxn id="39991" idx="4"/>
          </p:cNvCxnSpPr>
          <p:nvPr/>
        </p:nvCxnSpPr>
        <p:spPr bwMode="auto">
          <a:xfrm flipH="1">
            <a:off x="3889375" y="3981450"/>
            <a:ext cx="806450" cy="704850"/>
          </a:xfrm>
          <a:prstGeom prst="straightConnector1">
            <a:avLst/>
          </a:prstGeom>
          <a:noFill/>
          <a:ln w="38100" cap="sq" algn="ctr">
            <a:solidFill>
              <a:schemeClr val="tx1"/>
            </a:solidFill>
            <a:round/>
            <a:headEnd type="none" w="sm" len="sm"/>
            <a:tailEnd type="arrow" w="med" len="med"/>
          </a:ln>
        </p:spPr>
      </p:cxnSp>
      <p:cxnSp>
        <p:nvCxnSpPr>
          <p:cNvPr id="39987" name="Straight Arrow Connector 24"/>
          <p:cNvCxnSpPr>
            <a:cxnSpLocks noChangeShapeType="1"/>
            <a:stCxn id="39993" idx="2"/>
          </p:cNvCxnSpPr>
          <p:nvPr/>
        </p:nvCxnSpPr>
        <p:spPr bwMode="auto">
          <a:xfrm flipH="1">
            <a:off x="4038600" y="4951414"/>
            <a:ext cx="1462088" cy="20637"/>
          </a:xfrm>
          <a:prstGeom prst="straightConnector1">
            <a:avLst/>
          </a:prstGeom>
          <a:noFill/>
          <a:ln w="38100" cap="sq" algn="ctr">
            <a:solidFill>
              <a:schemeClr val="tx1"/>
            </a:solidFill>
            <a:round/>
            <a:headEnd type="none" w="sm" len="sm"/>
            <a:tailEnd type="arrow" w="med" len="med"/>
          </a:ln>
        </p:spPr>
      </p:cxnSp>
      <p:cxnSp>
        <p:nvCxnSpPr>
          <p:cNvPr id="39988" name="Straight Arrow Connector 28"/>
          <p:cNvCxnSpPr>
            <a:cxnSpLocks noChangeShapeType="1"/>
            <a:stCxn id="39991" idx="5"/>
            <a:endCxn id="39993" idx="1"/>
          </p:cNvCxnSpPr>
          <p:nvPr/>
        </p:nvCxnSpPr>
        <p:spPr bwMode="auto">
          <a:xfrm>
            <a:off x="4884739" y="3905250"/>
            <a:ext cx="695325" cy="858838"/>
          </a:xfrm>
          <a:prstGeom prst="straightConnector1">
            <a:avLst/>
          </a:prstGeom>
          <a:noFill/>
          <a:ln w="38100" cap="sq" algn="ctr">
            <a:solidFill>
              <a:schemeClr val="tx1"/>
            </a:solidFill>
            <a:round/>
            <a:headEnd type="none" w="sm" len="sm"/>
            <a:tailEnd type="arrow" w="med" len="med"/>
          </a:ln>
        </p:spPr>
      </p:cxnSp>
      <p:cxnSp>
        <p:nvCxnSpPr>
          <p:cNvPr id="39989" name="Straight Arrow Connector 32"/>
          <p:cNvCxnSpPr>
            <a:cxnSpLocks noChangeShapeType="1"/>
            <a:stCxn id="39993" idx="7"/>
            <a:endCxn id="39992" idx="3"/>
          </p:cNvCxnSpPr>
          <p:nvPr/>
        </p:nvCxnSpPr>
        <p:spPr bwMode="auto">
          <a:xfrm flipV="1">
            <a:off x="5959475" y="3903664"/>
            <a:ext cx="514350" cy="860425"/>
          </a:xfrm>
          <a:prstGeom prst="straightConnector1">
            <a:avLst/>
          </a:prstGeom>
          <a:noFill/>
          <a:ln w="38100" cap="sq" algn="ctr">
            <a:solidFill>
              <a:schemeClr val="tx1"/>
            </a:solidFill>
            <a:round/>
            <a:headEnd type="none" w="sm" len="sm"/>
            <a:tailEnd type="arrow" w="med" len="med"/>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pPr eaLnBrk="1" hangingPunct="1">
              <a:defRPr/>
            </a:pPr>
            <a:r>
              <a:rPr lang="en-US" b="1" dirty="0">
                <a:effectLst>
                  <a:outerShdw blurRad="38100" dist="38100" dir="2700000" algn="tl">
                    <a:srgbClr val="FFFFFF"/>
                  </a:outerShdw>
                </a:effectLst>
              </a:rPr>
              <a:t>Representation</a:t>
            </a:r>
          </a:p>
        </p:txBody>
      </p:sp>
      <p:sp>
        <p:nvSpPr>
          <p:cNvPr id="40965" name="Rectangle 3"/>
          <p:cNvSpPr>
            <a:spLocks noGrp="1" noChangeArrowheads="1"/>
          </p:cNvSpPr>
          <p:nvPr>
            <p:ph idx="1"/>
          </p:nvPr>
        </p:nvSpPr>
        <p:spPr>
          <a:noFill/>
        </p:spPr>
        <p:txBody>
          <a:bodyPr/>
          <a:lstStyle/>
          <a:p>
            <a:pPr eaLnBrk="1" hangingPunct="1">
              <a:buFont typeface="Wingdings" pitchFamily="2" charset="2"/>
              <a:buNone/>
            </a:pPr>
            <a:r>
              <a:rPr lang="en-US" sz="2400" b="1" dirty="0">
                <a:solidFill>
                  <a:srgbClr val="0000FF"/>
                </a:solidFill>
              </a:rPr>
              <a:t>The adjacency matrix </a:t>
            </a:r>
            <a:r>
              <a:rPr lang="en-US" sz="2400" b="1" dirty="0">
                <a:solidFill>
                  <a:schemeClr val="tx1"/>
                </a:solidFill>
              </a:rPr>
              <a:t>is appropriate for dense graphs</a:t>
            </a:r>
          </a:p>
          <a:p>
            <a:pPr eaLnBrk="1" hangingPunct="1">
              <a:buFont typeface="Wingdings" pitchFamily="2" charset="2"/>
              <a:buNone/>
            </a:pPr>
            <a:r>
              <a:rPr lang="en-US" sz="2400" b="1" dirty="0">
                <a:solidFill>
                  <a:schemeClr val="tx1"/>
                </a:solidFill>
              </a:rPr>
              <a:t>but </a:t>
            </a:r>
            <a:r>
              <a:rPr lang="en-US" sz="2400" b="1" dirty="0">
                <a:solidFill>
                  <a:srgbClr val="0000FF"/>
                </a:solidFill>
              </a:rPr>
              <a:t>not compact for sparse graphs</a:t>
            </a:r>
            <a:r>
              <a:rPr lang="en-US" sz="2400" b="1" dirty="0">
                <a:solidFill>
                  <a:schemeClr val="tx1"/>
                </a:solidFill>
              </a:rPr>
              <a:t>.</a:t>
            </a:r>
          </a:p>
          <a:p>
            <a:pPr eaLnBrk="1" hangingPunct="1">
              <a:buFont typeface="Wingdings" pitchFamily="2" charset="2"/>
              <a:buNone/>
            </a:pPr>
            <a:r>
              <a:rPr lang="en-US" sz="2400" b="1" dirty="0">
                <a:solidFill>
                  <a:schemeClr val="tx1"/>
                </a:solidFill>
              </a:rPr>
              <a:t>e.g., for a lattice graph, the degree</a:t>
            </a:r>
          </a:p>
          <a:p>
            <a:pPr eaLnBrk="1" hangingPunct="1">
              <a:buFont typeface="Wingdings" pitchFamily="2" charset="2"/>
              <a:buNone/>
            </a:pPr>
            <a:r>
              <a:rPr lang="en-US" sz="2400" b="1" dirty="0">
                <a:solidFill>
                  <a:schemeClr val="tx1"/>
                </a:solidFill>
              </a:rPr>
              <a:t>of a vertex is 4, so that </a:t>
            </a:r>
            <a:r>
              <a:rPr lang="en-US" sz="2400" b="1" i="1" dirty="0">
                <a:solidFill>
                  <a:srgbClr val="0000FF"/>
                </a:solidFill>
              </a:rPr>
              <a:t>E = 4V</a:t>
            </a:r>
            <a:r>
              <a:rPr lang="en-US" sz="2400" b="1" i="1" dirty="0">
                <a:solidFill>
                  <a:schemeClr val="tx1"/>
                </a:solidFill>
              </a:rPr>
              <a:t>.</a:t>
            </a:r>
          </a:p>
          <a:p>
            <a:pPr eaLnBrk="1" hangingPunct="1">
              <a:buFont typeface="Wingdings" pitchFamily="2" charset="2"/>
              <a:buNone/>
            </a:pPr>
            <a:r>
              <a:rPr lang="en-US" sz="2400" b="1" dirty="0">
                <a:solidFill>
                  <a:schemeClr val="tx1"/>
                </a:solidFill>
              </a:rPr>
              <a:t>Number of “1’s” to total matrix size</a:t>
            </a:r>
          </a:p>
          <a:p>
            <a:pPr eaLnBrk="1" hangingPunct="1">
              <a:buFont typeface="Wingdings" pitchFamily="2" charset="2"/>
              <a:buNone/>
            </a:pPr>
            <a:r>
              <a:rPr lang="en-US" sz="2400" b="1" dirty="0">
                <a:solidFill>
                  <a:schemeClr val="tx1"/>
                </a:solidFill>
              </a:rPr>
              <a:t>is approximately </a:t>
            </a:r>
            <a:r>
              <a:rPr lang="en-US" sz="2400" b="1" i="1" dirty="0">
                <a:solidFill>
                  <a:schemeClr val="tx1"/>
                </a:solidFill>
              </a:rPr>
              <a:t>2 E / V</a:t>
            </a:r>
            <a:r>
              <a:rPr lang="en-US" sz="2400" b="1" i="1" baseline="30000" dirty="0">
                <a:solidFill>
                  <a:schemeClr val="tx1"/>
                </a:solidFill>
              </a:rPr>
              <a:t>2</a:t>
            </a:r>
            <a:r>
              <a:rPr lang="en-US" sz="2400" b="1" i="1" dirty="0">
                <a:solidFill>
                  <a:schemeClr val="tx1"/>
                </a:solidFill>
              </a:rPr>
              <a:t> = 8 / V. </a:t>
            </a:r>
          </a:p>
          <a:p>
            <a:pPr eaLnBrk="1" hangingPunct="1">
              <a:buFont typeface="Wingdings" pitchFamily="2" charset="2"/>
              <a:buNone/>
            </a:pPr>
            <a:r>
              <a:rPr lang="en-US" sz="2400" b="1" dirty="0">
                <a:solidFill>
                  <a:srgbClr val="0000FF"/>
                </a:solidFill>
              </a:rPr>
              <a:t>For V &gt;&gt; 8, the matrix is dominated by zeros.</a:t>
            </a:r>
            <a:endParaRPr lang="en-US" sz="2400" b="1" baseline="30000" dirty="0">
              <a:solidFill>
                <a:srgbClr val="0000FF"/>
              </a:solidFill>
            </a:endParaRPr>
          </a:p>
        </p:txBody>
      </p:sp>
      <p:sp>
        <p:nvSpPr>
          <p:cNvPr id="40962" name="Footer Placeholder 4"/>
          <p:cNvSpPr>
            <a:spLocks noGrp="1"/>
          </p:cNvSpPr>
          <p:nvPr>
            <p:ph type="ftr" sz="quarter" idx="11"/>
          </p:nvPr>
        </p:nvSpPr>
        <p:spPr>
          <a:noFill/>
        </p:spPr>
        <p:txBody>
          <a:bodyPr/>
          <a:lstStyle/>
          <a:p>
            <a:r>
              <a:rPr lang="en-GB" dirty="0"/>
              <a:t>Prof. Amr Goneid, AUC</a:t>
            </a:r>
          </a:p>
        </p:txBody>
      </p:sp>
      <p:sp>
        <p:nvSpPr>
          <p:cNvPr id="40963" name="Slide Number Placeholder 5"/>
          <p:cNvSpPr>
            <a:spLocks noGrp="1"/>
          </p:cNvSpPr>
          <p:nvPr>
            <p:ph type="sldNum" sz="quarter" idx="12"/>
          </p:nvPr>
        </p:nvSpPr>
        <p:spPr>
          <a:noFill/>
        </p:spPr>
        <p:txBody>
          <a:bodyPr/>
          <a:lstStyle/>
          <a:p>
            <a:fld id="{FA4DECA9-362D-413C-976C-D68068801A11}" type="slidenum">
              <a:rPr lang="en-GB" smtClean="0"/>
              <a:pPr/>
              <a:t>31</a:t>
            </a:fld>
            <a:endParaRPr lang="en-GB"/>
          </a:p>
        </p:txBody>
      </p:sp>
      <p:sp>
        <p:nvSpPr>
          <p:cNvPr id="40966" name="Oval 4"/>
          <p:cNvSpPr>
            <a:spLocks noChangeArrowheads="1"/>
          </p:cNvSpPr>
          <p:nvPr/>
        </p:nvSpPr>
        <p:spPr bwMode="auto">
          <a:xfrm>
            <a:off x="8305800" y="3124200"/>
            <a:ext cx="381000" cy="381000"/>
          </a:xfrm>
          <a:prstGeom prst="ellipse">
            <a:avLst/>
          </a:prstGeom>
          <a:solidFill>
            <a:srgbClr val="00FFFF"/>
          </a:solidFill>
          <a:ln w="28575">
            <a:solidFill>
              <a:schemeClr val="tx1"/>
            </a:solidFill>
            <a:round/>
            <a:headEnd/>
            <a:tailEnd/>
          </a:ln>
        </p:spPr>
        <p:txBody>
          <a:bodyPr wrap="none" anchor="ctr"/>
          <a:lstStyle/>
          <a:p>
            <a:endParaRPr lang="en-US"/>
          </a:p>
        </p:txBody>
      </p:sp>
      <p:sp>
        <p:nvSpPr>
          <p:cNvPr id="40967" name="Oval 5"/>
          <p:cNvSpPr>
            <a:spLocks noChangeArrowheads="1"/>
          </p:cNvSpPr>
          <p:nvPr/>
        </p:nvSpPr>
        <p:spPr bwMode="auto">
          <a:xfrm>
            <a:off x="8305800" y="3733800"/>
            <a:ext cx="381000" cy="381000"/>
          </a:xfrm>
          <a:prstGeom prst="ellipse">
            <a:avLst/>
          </a:prstGeom>
          <a:solidFill>
            <a:srgbClr val="00FFFF"/>
          </a:solidFill>
          <a:ln w="28575">
            <a:solidFill>
              <a:schemeClr val="tx1"/>
            </a:solidFill>
            <a:round/>
            <a:headEnd/>
            <a:tailEnd/>
          </a:ln>
        </p:spPr>
        <p:txBody>
          <a:bodyPr wrap="none" anchor="ctr"/>
          <a:lstStyle/>
          <a:p>
            <a:endParaRPr lang="en-US"/>
          </a:p>
        </p:txBody>
      </p:sp>
      <p:sp>
        <p:nvSpPr>
          <p:cNvPr id="40968" name="Oval 6"/>
          <p:cNvSpPr>
            <a:spLocks noChangeArrowheads="1"/>
          </p:cNvSpPr>
          <p:nvPr/>
        </p:nvSpPr>
        <p:spPr bwMode="auto">
          <a:xfrm>
            <a:off x="9067800" y="3733800"/>
            <a:ext cx="381000" cy="381000"/>
          </a:xfrm>
          <a:prstGeom prst="ellipse">
            <a:avLst/>
          </a:prstGeom>
          <a:solidFill>
            <a:srgbClr val="00FFFF"/>
          </a:solidFill>
          <a:ln w="28575">
            <a:solidFill>
              <a:schemeClr val="tx1"/>
            </a:solidFill>
            <a:round/>
            <a:headEnd/>
            <a:tailEnd/>
          </a:ln>
        </p:spPr>
        <p:txBody>
          <a:bodyPr wrap="none" anchor="ctr"/>
          <a:lstStyle/>
          <a:p>
            <a:endParaRPr lang="en-US"/>
          </a:p>
        </p:txBody>
      </p:sp>
      <p:sp>
        <p:nvSpPr>
          <p:cNvPr id="40969" name="Oval 7"/>
          <p:cNvSpPr>
            <a:spLocks noChangeArrowheads="1"/>
          </p:cNvSpPr>
          <p:nvPr/>
        </p:nvSpPr>
        <p:spPr bwMode="auto">
          <a:xfrm>
            <a:off x="9067800" y="3124200"/>
            <a:ext cx="381000" cy="381000"/>
          </a:xfrm>
          <a:prstGeom prst="ellipse">
            <a:avLst/>
          </a:prstGeom>
          <a:solidFill>
            <a:srgbClr val="00FFFF"/>
          </a:solidFill>
          <a:ln w="28575">
            <a:solidFill>
              <a:schemeClr val="tx1"/>
            </a:solidFill>
            <a:round/>
            <a:headEnd/>
            <a:tailEnd/>
          </a:ln>
        </p:spPr>
        <p:txBody>
          <a:bodyPr wrap="none" anchor="ctr"/>
          <a:lstStyle/>
          <a:p>
            <a:endParaRPr lang="en-US"/>
          </a:p>
        </p:txBody>
      </p:sp>
      <p:sp>
        <p:nvSpPr>
          <p:cNvPr id="40970" name="Line 8"/>
          <p:cNvSpPr>
            <a:spLocks noChangeShapeType="1"/>
          </p:cNvSpPr>
          <p:nvPr/>
        </p:nvSpPr>
        <p:spPr bwMode="auto">
          <a:xfrm>
            <a:off x="8458200" y="2819400"/>
            <a:ext cx="0" cy="304800"/>
          </a:xfrm>
          <a:prstGeom prst="line">
            <a:avLst/>
          </a:prstGeom>
          <a:noFill/>
          <a:ln w="28575">
            <a:solidFill>
              <a:schemeClr val="tx1"/>
            </a:solidFill>
            <a:round/>
            <a:headEnd/>
            <a:tailEnd/>
          </a:ln>
        </p:spPr>
        <p:txBody>
          <a:bodyPr wrap="none"/>
          <a:lstStyle/>
          <a:p>
            <a:endParaRPr lang="en-US"/>
          </a:p>
        </p:txBody>
      </p:sp>
      <p:sp>
        <p:nvSpPr>
          <p:cNvPr id="40971" name="Line 9"/>
          <p:cNvSpPr>
            <a:spLocks noChangeShapeType="1"/>
          </p:cNvSpPr>
          <p:nvPr/>
        </p:nvSpPr>
        <p:spPr bwMode="auto">
          <a:xfrm>
            <a:off x="8534400" y="4114800"/>
            <a:ext cx="0" cy="228600"/>
          </a:xfrm>
          <a:prstGeom prst="line">
            <a:avLst/>
          </a:prstGeom>
          <a:noFill/>
          <a:ln w="28575">
            <a:solidFill>
              <a:schemeClr val="tx1"/>
            </a:solidFill>
            <a:round/>
            <a:headEnd/>
            <a:tailEnd/>
          </a:ln>
        </p:spPr>
        <p:txBody>
          <a:bodyPr wrap="none"/>
          <a:lstStyle/>
          <a:p>
            <a:endParaRPr lang="en-US"/>
          </a:p>
        </p:txBody>
      </p:sp>
      <p:sp>
        <p:nvSpPr>
          <p:cNvPr id="40972" name="Line 10"/>
          <p:cNvSpPr>
            <a:spLocks noChangeShapeType="1"/>
          </p:cNvSpPr>
          <p:nvPr/>
        </p:nvSpPr>
        <p:spPr bwMode="auto">
          <a:xfrm>
            <a:off x="8534400" y="3505200"/>
            <a:ext cx="0" cy="228600"/>
          </a:xfrm>
          <a:prstGeom prst="line">
            <a:avLst/>
          </a:prstGeom>
          <a:noFill/>
          <a:ln w="28575">
            <a:solidFill>
              <a:schemeClr val="tx1"/>
            </a:solidFill>
            <a:round/>
            <a:headEnd/>
            <a:tailEnd/>
          </a:ln>
        </p:spPr>
        <p:txBody>
          <a:bodyPr wrap="none"/>
          <a:lstStyle/>
          <a:p>
            <a:endParaRPr lang="en-US"/>
          </a:p>
        </p:txBody>
      </p:sp>
      <p:sp>
        <p:nvSpPr>
          <p:cNvPr id="40973" name="Line 11"/>
          <p:cNvSpPr>
            <a:spLocks noChangeShapeType="1"/>
          </p:cNvSpPr>
          <p:nvPr/>
        </p:nvSpPr>
        <p:spPr bwMode="auto">
          <a:xfrm>
            <a:off x="9220200" y="3505200"/>
            <a:ext cx="0" cy="228600"/>
          </a:xfrm>
          <a:prstGeom prst="line">
            <a:avLst/>
          </a:prstGeom>
          <a:noFill/>
          <a:ln w="28575">
            <a:solidFill>
              <a:schemeClr val="tx1"/>
            </a:solidFill>
            <a:round/>
            <a:headEnd/>
            <a:tailEnd/>
          </a:ln>
        </p:spPr>
        <p:txBody>
          <a:bodyPr wrap="none"/>
          <a:lstStyle/>
          <a:p>
            <a:endParaRPr lang="en-US"/>
          </a:p>
        </p:txBody>
      </p:sp>
      <p:sp>
        <p:nvSpPr>
          <p:cNvPr id="40974" name="Line 12"/>
          <p:cNvSpPr>
            <a:spLocks noChangeShapeType="1"/>
          </p:cNvSpPr>
          <p:nvPr/>
        </p:nvSpPr>
        <p:spPr bwMode="auto">
          <a:xfrm>
            <a:off x="9296400" y="2895600"/>
            <a:ext cx="0" cy="228600"/>
          </a:xfrm>
          <a:prstGeom prst="line">
            <a:avLst/>
          </a:prstGeom>
          <a:noFill/>
          <a:ln w="28575">
            <a:solidFill>
              <a:schemeClr val="tx1"/>
            </a:solidFill>
            <a:round/>
            <a:headEnd/>
            <a:tailEnd/>
          </a:ln>
        </p:spPr>
        <p:txBody>
          <a:bodyPr wrap="none"/>
          <a:lstStyle/>
          <a:p>
            <a:endParaRPr lang="en-US"/>
          </a:p>
        </p:txBody>
      </p:sp>
      <p:sp>
        <p:nvSpPr>
          <p:cNvPr id="40975" name="Line 13"/>
          <p:cNvSpPr>
            <a:spLocks noChangeShapeType="1"/>
          </p:cNvSpPr>
          <p:nvPr/>
        </p:nvSpPr>
        <p:spPr bwMode="auto">
          <a:xfrm>
            <a:off x="9296400" y="4114800"/>
            <a:ext cx="0" cy="228600"/>
          </a:xfrm>
          <a:prstGeom prst="line">
            <a:avLst/>
          </a:prstGeom>
          <a:noFill/>
          <a:ln w="28575">
            <a:solidFill>
              <a:schemeClr val="tx1"/>
            </a:solidFill>
            <a:round/>
            <a:headEnd/>
            <a:tailEnd/>
          </a:ln>
        </p:spPr>
        <p:txBody>
          <a:bodyPr wrap="none"/>
          <a:lstStyle/>
          <a:p>
            <a:endParaRPr lang="en-US"/>
          </a:p>
        </p:txBody>
      </p:sp>
      <p:sp>
        <p:nvSpPr>
          <p:cNvPr id="40976" name="Line 14"/>
          <p:cNvSpPr>
            <a:spLocks noChangeShapeType="1"/>
          </p:cNvSpPr>
          <p:nvPr/>
        </p:nvSpPr>
        <p:spPr bwMode="auto">
          <a:xfrm>
            <a:off x="8686800" y="3352800"/>
            <a:ext cx="381000" cy="0"/>
          </a:xfrm>
          <a:prstGeom prst="line">
            <a:avLst/>
          </a:prstGeom>
          <a:noFill/>
          <a:ln w="28575">
            <a:solidFill>
              <a:schemeClr val="tx1"/>
            </a:solidFill>
            <a:round/>
            <a:headEnd/>
            <a:tailEnd/>
          </a:ln>
        </p:spPr>
        <p:txBody>
          <a:bodyPr wrap="none"/>
          <a:lstStyle/>
          <a:p>
            <a:endParaRPr lang="en-US"/>
          </a:p>
        </p:txBody>
      </p:sp>
      <p:sp>
        <p:nvSpPr>
          <p:cNvPr id="40977" name="Line 15"/>
          <p:cNvSpPr>
            <a:spLocks noChangeShapeType="1"/>
          </p:cNvSpPr>
          <p:nvPr/>
        </p:nvSpPr>
        <p:spPr bwMode="auto">
          <a:xfrm>
            <a:off x="8686800" y="3962400"/>
            <a:ext cx="381000" cy="0"/>
          </a:xfrm>
          <a:prstGeom prst="line">
            <a:avLst/>
          </a:prstGeom>
          <a:noFill/>
          <a:ln w="28575">
            <a:solidFill>
              <a:schemeClr val="tx1"/>
            </a:solidFill>
            <a:round/>
            <a:headEnd/>
            <a:tailEnd/>
          </a:ln>
        </p:spPr>
        <p:txBody>
          <a:bodyPr wrap="none"/>
          <a:lstStyle/>
          <a:p>
            <a:endParaRPr lang="en-US"/>
          </a:p>
        </p:txBody>
      </p:sp>
      <p:sp>
        <p:nvSpPr>
          <p:cNvPr id="40978" name="Line 16"/>
          <p:cNvSpPr>
            <a:spLocks noChangeShapeType="1"/>
          </p:cNvSpPr>
          <p:nvPr/>
        </p:nvSpPr>
        <p:spPr bwMode="auto">
          <a:xfrm>
            <a:off x="9448800" y="3352800"/>
            <a:ext cx="304800" cy="0"/>
          </a:xfrm>
          <a:prstGeom prst="line">
            <a:avLst/>
          </a:prstGeom>
          <a:noFill/>
          <a:ln w="28575">
            <a:solidFill>
              <a:schemeClr val="tx1"/>
            </a:solidFill>
            <a:round/>
            <a:headEnd/>
            <a:tailEnd/>
          </a:ln>
        </p:spPr>
        <p:txBody>
          <a:bodyPr wrap="none"/>
          <a:lstStyle/>
          <a:p>
            <a:endParaRPr lang="en-US"/>
          </a:p>
        </p:txBody>
      </p:sp>
      <p:sp>
        <p:nvSpPr>
          <p:cNvPr id="40979" name="Line 17"/>
          <p:cNvSpPr>
            <a:spLocks noChangeShapeType="1"/>
          </p:cNvSpPr>
          <p:nvPr/>
        </p:nvSpPr>
        <p:spPr bwMode="auto">
          <a:xfrm>
            <a:off x="9448800" y="3962400"/>
            <a:ext cx="381000" cy="0"/>
          </a:xfrm>
          <a:prstGeom prst="line">
            <a:avLst/>
          </a:prstGeom>
          <a:noFill/>
          <a:ln w="28575">
            <a:solidFill>
              <a:schemeClr val="tx1"/>
            </a:solidFill>
            <a:round/>
            <a:headEnd/>
            <a:tailEnd/>
          </a:ln>
        </p:spPr>
        <p:txBody>
          <a:bodyPr wrap="none"/>
          <a:lstStyle/>
          <a:p>
            <a:endParaRPr lang="en-US"/>
          </a:p>
        </p:txBody>
      </p:sp>
      <p:sp>
        <p:nvSpPr>
          <p:cNvPr id="40980" name="Line 18"/>
          <p:cNvSpPr>
            <a:spLocks noChangeShapeType="1"/>
          </p:cNvSpPr>
          <p:nvPr/>
        </p:nvSpPr>
        <p:spPr bwMode="auto">
          <a:xfrm>
            <a:off x="8077200" y="3352800"/>
            <a:ext cx="228600" cy="0"/>
          </a:xfrm>
          <a:prstGeom prst="line">
            <a:avLst/>
          </a:prstGeom>
          <a:noFill/>
          <a:ln w="28575">
            <a:solidFill>
              <a:schemeClr val="tx1"/>
            </a:solidFill>
            <a:round/>
            <a:headEnd/>
            <a:tailEnd/>
          </a:ln>
        </p:spPr>
        <p:txBody>
          <a:bodyPr wrap="none"/>
          <a:lstStyle/>
          <a:p>
            <a:endParaRPr lang="en-US"/>
          </a:p>
        </p:txBody>
      </p:sp>
      <p:sp>
        <p:nvSpPr>
          <p:cNvPr id="40981" name="Line 19"/>
          <p:cNvSpPr>
            <a:spLocks noChangeShapeType="1"/>
          </p:cNvSpPr>
          <p:nvPr/>
        </p:nvSpPr>
        <p:spPr bwMode="auto">
          <a:xfrm flipH="1">
            <a:off x="8077200" y="3962400"/>
            <a:ext cx="228600" cy="0"/>
          </a:xfrm>
          <a:prstGeom prst="line">
            <a:avLst/>
          </a:prstGeom>
          <a:noFill/>
          <a:ln w="28575">
            <a:solidFill>
              <a:schemeClr val="tx1"/>
            </a:solidFill>
            <a:round/>
            <a:headEnd/>
            <a:tailEnd/>
          </a:ln>
        </p:spPr>
        <p:txBody>
          <a:bodyPr wrap="none"/>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p:txBody>
          <a:bodyPr/>
          <a:lstStyle/>
          <a:p>
            <a:pPr eaLnBrk="1" hangingPunct="1">
              <a:defRPr/>
            </a:pPr>
            <a:r>
              <a:rPr lang="en-US" b="1">
                <a:effectLst>
                  <a:outerShdw blurRad="38100" dist="38100" dir="2700000" algn="tl">
                    <a:srgbClr val="FFFFFF"/>
                  </a:outerShdw>
                </a:effectLst>
              </a:rPr>
              <a:t>Representation</a:t>
            </a:r>
          </a:p>
        </p:txBody>
      </p:sp>
      <p:sp>
        <p:nvSpPr>
          <p:cNvPr id="41989" name="Rectangle 3"/>
          <p:cNvSpPr>
            <a:spLocks noGrp="1" noChangeArrowheads="1"/>
          </p:cNvSpPr>
          <p:nvPr>
            <p:ph idx="1"/>
          </p:nvPr>
        </p:nvSpPr>
        <p:spPr>
          <a:xfrm>
            <a:off x="2307771" y="1905000"/>
            <a:ext cx="9353518" cy="4191000"/>
          </a:xfrm>
          <a:noFill/>
        </p:spPr>
        <p:txBody>
          <a:bodyPr>
            <a:normAutofit fontScale="92500" lnSpcReduction="10000"/>
          </a:bodyPr>
          <a:lstStyle/>
          <a:p>
            <a:pPr marL="0" indent="0">
              <a:buNone/>
            </a:pPr>
            <a:r>
              <a:rPr lang="en-US" sz="2400" b="1" u="sng" dirty="0"/>
              <a:t>Adjacency List:</a:t>
            </a:r>
          </a:p>
          <a:p>
            <a:pPr marL="0" indent="0">
              <a:buNone/>
            </a:pPr>
            <a:r>
              <a:rPr lang="en-US" sz="2000" b="1" dirty="0"/>
              <a:t>An array of vertices with pointers </a:t>
            </a:r>
          </a:p>
          <a:p>
            <a:pPr marL="0" indent="0">
              <a:buNone/>
            </a:pPr>
            <a:r>
              <a:rPr lang="en-US" sz="2000" b="1" dirty="0"/>
              <a:t>to linked lists of adjacent nodes, e.g.,</a:t>
            </a:r>
          </a:p>
          <a:p>
            <a:pPr marL="0" indent="0">
              <a:buNone/>
            </a:pPr>
            <a:endParaRPr lang="en-US" sz="20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000" dirty="0"/>
          </a:p>
          <a:p>
            <a:pPr marL="0" indent="0">
              <a:buNone/>
            </a:pPr>
            <a:r>
              <a:rPr lang="en-US" sz="2000" b="1" dirty="0"/>
              <a:t>The size is </a:t>
            </a:r>
            <a:r>
              <a:rPr lang="en-US" sz="2000" b="1" i="1" dirty="0">
                <a:solidFill>
                  <a:srgbClr val="0000FF"/>
                </a:solidFill>
              </a:rPr>
              <a:t>O(E + V) </a:t>
            </a:r>
            <a:r>
              <a:rPr lang="en-US" sz="2000" b="1" dirty="0"/>
              <a:t>so it is compact for sparse graphs.</a:t>
            </a:r>
          </a:p>
        </p:txBody>
      </p:sp>
      <p:sp>
        <p:nvSpPr>
          <p:cNvPr id="41986" name="Footer Placeholder 4"/>
          <p:cNvSpPr>
            <a:spLocks noGrp="1"/>
          </p:cNvSpPr>
          <p:nvPr>
            <p:ph type="ftr" sz="quarter" idx="11"/>
          </p:nvPr>
        </p:nvSpPr>
        <p:spPr>
          <a:noFill/>
        </p:spPr>
        <p:txBody>
          <a:bodyPr/>
          <a:lstStyle/>
          <a:p>
            <a:r>
              <a:rPr lang="en-GB"/>
              <a:t>Prof. Amr Goneid, AUC</a:t>
            </a:r>
          </a:p>
        </p:txBody>
      </p:sp>
      <p:sp>
        <p:nvSpPr>
          <p:cNvPr id="41987" name="Slide Number Placeholder 5"/>
          <p:cNvSpPr>
            <a:spLocks noGrp="1"/>
          </p:cNvSpPr>
          <p:nvPr>
            <p:ph type="sldNum" sz="quarter" idx="12"/>
          </p:nvPr>
        </p:nvSpPr>
        <p:spPr>
          <a:noFill/>
        </p:spPr>
        <p:txBody>
          <a:bodyPr/>
          <a:lstStyle/>
          <a:p>
            <a:fld id="{377E3860-440E-4D7C-B58E-5C03DCADB203}" type="slidenum">
              <a:rPr lang="en-GB" smtClean="0"/>
              <a:pPr/>
              <a:t>32</a:t>
            </a:fld>
            <a:endParaRPr lang="en-GB"/>
          </a:p>
        </p:txBody>
      </p:sp>
      <p:grpSp>
        <p:nvGrpSpPr>
          <p:cNvPr id="41990" name="Group 4"/>
          <p:cNvGrpSpPr>
            <a:grpSpLocks noChangeAspect="1"/>
          </p:cNvGrpSpPr>
          <p:nvPr/>
        </p:nvGrpSpPr>
        <p:grpSpPr bwMode="auto">
          <a:xfrm>
            <a:off x="7010400" y="2209800"/>
            <a:ext cx="3352800" cy="1885950"/>
            <a:chOff x="3877" y="1478"/>
            <a:chExt cx="3150" cy="1852"/>
          </a:xfrm>
        </p:grpSpPr>
        <p:sp>
          <p:nvSpPr>
            <p:cNvPr id="42023" name="AutoShape 5"/>
            <p:cNvSpPr>
              <a:spLocks noChangeAspect="1" noChangeArrowheads="1"/>
            </p:cNvSpPr>
            <p:nvPr/>
          </p:nvSpPr>
          <p:spPr bwMode="auto">
            <a:xfrm>
              <a:off x="3877" y="1478"/>
              <a:ext cx="3150" cy="1852"/>
            </a:xfrm>
            <a:prstGeom prst="rect">
              <a:avLst/>
            </a:prstGeom>
            <a:noFill/>
            <a:ln w="9525">
              <a:noFill/>
              <a:miter lim="800000"/>
              <a:headEnd/>
              <a:tailEnd/>
            </a:ln>
          </p:spPr>
          <p:txBody>
            <a:bodyPr/>
            <a:lstStyle/>
            <a:p>
              <a:pPr>
                <a:buNone/>
              </a:pPr>
              <a:endParaRPr lang="en-US" sz="4000" b="1"/>
            </a:p>
          </p:txBody>
        </p:sp>
        <p:sp>
          <p:nvSpPr>
            <p:cNvPr id="42024" name="Oval 6"/>
            <p:cNvSpPr>
              <a:spLocks noChangeArrowheads="1"/>
            </p:cNvSpPr>
            <p:nvPr/>
          </p:nvSpPr>
          <p:spPr bwMode="auto">
            <a:xfrm>
              <a:off x="4777" y="1633"/>
              <a:ext cx="450" cy="463"/>
            </a:xfrm>
            <a:prstGeom prst="ellipse">
              <a:avLst/>
            </a:prstGeom>
            <a:solidFill>
              <a:srgbClr val="00FFFF"/>
            </a:solidFill>
            <a:ln w="9525">
              <a:solidFill>
                <a:srgbClr val="000000"/>
              </a:solidFill>
              <a:round/>
              <a:headEnd/>
              <a:tailEnd/>
            </a:ln>
          </p:spPr>
          <p:txBody>
            <a:bodyPr/>
            <a:lstStyle/>
            <a:p>
              <a:pPr algn="l">
                <a:buNone/>
              </a:pPr>
              <a:r>
                <a:rPr lang="en-US" sz="1600" b="1"/>
                <a:t>A</a:t>
              </a:r>
              <a:endParaRPr lang="en-US" sz="4000" b="1"/>
            </a:p>
          </p:txBody>
        </p:sp>
        <p:sp>
          <p:nvSpPr>
            <p:cNvPr id="42025" name="Oval 7"/>
            <p:cNvSpPr>
              <a:spLocks noChangeArrowheads="1"/>
            </p:cNvSpPr>
            <p:nvPr/>
          </p:nvSpPr>
          <p:spPr bwMode="auto">
            <a:xfrm>
              <a:off x="6427" y="1633"/>
              <a:ext cx="450" cy="462"/>
            </a:xfrm>
            <a:prstGeom prst="ellipse">
              <a:avLst/>
            </a:prstGeom>
            <a:solidFill>
              <a:srgbClr val="00FFFF"/>
            </a:solidFill>
            <a:ln w="9525">
              <a:solidFill>
                <a:srgbClr val="000000"/>
              </a:solidFill>
              <a:round/>
              <a:headEnd/>
              <a:tailEnd/>
            </a:ln>
          </p:spPr>
          <p:txBody>
            <a:bodyPr/>
            <a:lstStyle/>
            <a:p>
              <a:pPr algn="l">
                <a:buNone/>
              </a:pPr>
              <a:r>
                <a:rPr lang="en-US" sz="1600" b="1"/>
                <a:t>D</a:t>
              </a:r>
              <a:endParaRPr lang="en-US" sz="4000" b="1"/>
            </a:p>
          </p:txBody>
        </p:sp>
        <p:sp>
          <p:nvSpPr>
            <p:cNvPr id="42026" name="Oval 8"/>
            <p:cNvSpPr>
              <a:spLocks noChangeArrowheads="1"/>
            </p:cNvSpPr>
            <p:nvPr/>
          </p:nvSpPr>
          <p:spPr bwMode="auto">
            <a:xfrm>
              <a:off x="5677" y="2713"/>
              <a:ext cx="450" cy="463"/>
            </a:xfrm>
            <a:prstGeom prst="ellipse">
              <a:avLst/>
            </a:prstGeom>
            <a:solidFill>
              <a:srgbClr val="00FFFF"/>
            </a:solidFill>
            <a:ln w="9525">
              <a:solidFill>
                <a:srgbClr val="000000"/>
              </a:solidFill>
              <a:round/>
              <a:headEnd/>
              <a:tailEnd/>
            </a:ln>
          </p:spPr>
          <p:txBody>
            <a:bodyPr/>
            <a:lstStyle/>
            <a:p>
              <a:pPr algn="l">
                <a:buNone/>
              </a:pPr>
              <a:r>
                <a:rPr lang="en-US" sz="1600" b="1"/>
                <a:t>C</a:t>
              </a:r>
              <a:endParaRPr lang="en-US" sz="4000" b="1"/>
            </a:p>
          </p:txBody>
        </p:sp>
        <p:sp>
          <p:nvSpPr>
            <p:cNvPr id="42027" name="Oval 9"/>
            <p:cNvSpPr>
              <a:spLocks noChangeArrowheads="1"/>
            </p:cNvSpPr>
            <p:nvPr/>
          </p:nvSpPr>
          <p:spPr bwMode="auto">
            <a:xfrm>
              <a:off x="4027" y="2713"/>
              <a:ext cx="450" cy="463"/>
            </a:xfrm>
            <a:prstGeom prst="ellipse">
              <a:avLst/>
            </a:prstGeom>
            <a:solidFill>
              <a:srgbClr val="00FFFF"/>
            </a:solidFill>
            <a:ln w="9525">
              <a:solidFill>
                <a:srgbClr val="000000"/>
              </a:solidFill>
              <a:round/>
              <a:headEnd/>
              <a:tailEnd/>
            </a:ln>
          </p:spPr>
          <p:txBody>
            <a:bodyPr/>
            <a:lstStyle/>
            <a:p>
              <a:pPr algn="l">
                <a:buNone/>
              </a:pPr>
              <a:r>
                <a:rPr lang="en-US" sz="1600" b="1"/>
                <a:t>B</a:t>
              </a:r>
              <a:endParaRPr lang="en-US" sz="4000" b="1"/>
            </a:p>
          </p:txBody>
        </p:sp>
        <p:sp>
          <p:nvSpPr>
            <p:cNvPr id="42028" name="Line 10"/>
            <p:cNvSpPr>
              <a:spLocks noChangeShapeType="1"/>
            </p:cNvSpPr>
            <p:nvPr/>
          </p:nvSpPr>
          <p:spPr bwMode="auto">
            <a:xfrm flipH="1">
              <a:off x="4327" y="2096"/>
              <a:ext cx="600" cy="617"/>
            </a:xfrm>
            <a:prstGeom prst="line">
              <a:avLst/>
            </a:prstGeom>
            <a:noFill/>
            <a:ln w="28575">
              <a:solidFill>
                <a:srgbClr val="000000"/>
              </a:solidFill>
              <a:round/>
              <a:headEnd/>
              <a:tailEnd/>
            </a:ln>
          </p:spPr>
          <p:txBody>
            <a:bodyPr/>
            <a:lstStyle/>
            <a:p>
              <a:pPr>
                <a:buNone/>
              </a:pPr>
              <a:endParaRPr lang="en-US" sz="4000" b="1"/>
            </a:p>
          </p:txBody>
        </p:sp>
        <p:sp>
          <p:nvSpPr>
            <p:cNvPr id="42029" name="Line 11"/>
            <p:cNvSpPr>
              <a:spLocks noChangeShapeType="1"/>
            </p:cNvSpPr>
            <p:nvPr/>
          </p:nvSpPr>
          <p:spPr bwMode="auto">
            <a:xfrm>
              <a:off x="5227" y="1941"/>
              <a:ext cx="1200" cy="1"/>
            </a:xfrm>
            <a:prstGeom prst="line">
              <a:avLst/>
            </a:prstGeom>
            <a:noFill/>
            <a:ln w="28575">
              <a:noFill/>
              <a:round/>
              <a:headEnd/>
              <a:tailEnd/>
            </a:ln>
          </p:spPr>
          <p:txBody>
            <a:bodyPr/>
            <a:lstStyle/>
            <a:p>
              <a:pPr>
                <a:buNone/>
              </a:pPr>
              <a:endParaRPr lang="en-US" sz="4000" b="1"/>
            </a:p>
          </p:txBody>
        </p:sp>
        <p:sp>
          <p:nvSpPr>
            <p:cNvPr id="42030" name="Line 12"/>
            <p:cNvSpPr>
              <a:spLocks noChangeShapeType="1"/>
            </p:cNvSpPr>
            <p:nvPr/>
          </p:nvSpPr>
          <p:spPr bwMode="auto">
            <a:xfrm flipH="1">
              <a:off x="5977" y="2096"/>
              <a:ext cx="600" cy="617"/>
            </a:xfrm>
            <a:prstGeom prst="line">
              <a:avLst/>
            </a:prstGeom>
            <a:noFill/>
            <a:ln w="28575">
              <a:solidFill>
                <a:srgbClr val="000000"/>
              </a:solidFill>
              <a:round/>
              <a:headEnd/>
              <a:tailEnd/>
            </a:ln>
          </p:spPr>
          <p:txBody>
            <a:bodyPr/>
            <a:lstStyle/>
            <a:p>
              <a:pPr>
                <a:buNone/>
              </a:pPr>
              <a:endParaRPr lang="en-US" sz="4000" b="1"/>
            </a:p>
          </p:txBody>
        </p:sp>
        <p:sp>
          <p:nvSpPr>
            <p:cNvPr id="42031" name="Line 13"/>
            <p:cNvSpPr>
              <a:spLocks noChangeShapeType="1"/>
            </p:cNvSpPr>
            <p:nvPr/>
          </p:nvSpPr>
          <p:spPr bwMode="auto">
            <a:xfrm>
              <a:off x="5077" y="2096"/>
              <a:ext cx="750" cy="617"/>
            </a:xfrm>
            <a:prstGeom prst="line">
              <a:avLst/>
            </a:prstGeom>
            <a:noFill/>
            <a:ln w="28575">
              <a:solidFill>
                <a:srgbClr val="000000"/>
              </a:solidFill>
              <a:round/>
              <a:headEnd/>
              <a:tailEnd/>
            </a:ln>
          </p:spPr>
          <p:txBody>
            <a:bodyPr/>
            <a:lstStyle/>
            <a:p>
              <a:pPr>
                <a:buNone/>
              </a:pPr>
              <a:endParaRPr lang="en-US" sz="4000" b="1"/>
            </a:p>
          </p:txBody>
        </p:sp>
        <p:sp>
          <p:nvSpPr>
            <p:cNvPr id="42032" name="Line 14"/>
            <p:cNvSpPr>
              <a:spLocks noChangeShapeType="1"/>
            </p:cNvSpPr>
            <p:nvPr/>
          </p:nvSpPr>
          <p:spPr bwMode="auto">
            <a:xfrm>
              <a:off x="4477" y="2867"/>
              <a:ext cx="1200" cy="0"/>
            </a:xfrm>
            <a:prstGeom prst="line">
              <a:avLst/>
            </a:prstGeom>
            <a:noFill/>
            <a:ln w="28575">
              <a:solidFill>
                <a:srgbClr val="000000"/>
              </a:solidFill>
              <a:round/>
              <a:headEnd/>
              <a:tailEnd/>
            </a:ln>
          </p:spPr>
          <p:txBody>
            <a:bodyPr/>
            <a:lstStyle/>
            <a:p>
              <a:pPr>
                <a:buNone/>
              </a:pPr>
              <a:endParaRPr lang="en-US" sz="4000" b="1"/>
            </a:p>
          </p:txBody>
        </p:sp>
        <p:sp>
          <p:nvSpPr>
            <p:cNvPr id="42033" name="Line 15"/>
            <p:cNvSpPr>
              <a:spLocks noChangeShapeType="1"/>
            </p:cNvSpPr>
            <p:nvPr/>
          </p:nvSpPr>
          <p:spPr bwMode="auto">
            <a:xfrm flipH="1">
              <a:off x="4477" y="1941"/>
              <a:ext cx="1950" cy="926"/>
            </a:xfrm>
            <a:prstGeom prst="line">
              <a:avLst/>
            </a:prstGeom>
            <a:noFill/>
            <a:ln w="28575">
              <a:noFill/>
              <a:round/>
              <a:headEnd/>
              <a:tailEnd/>
            </a:ln>
          </p:spPr>
          <p:txBody>
            <a:bodyPr/>
            <a:lstStyle/>
            <a:p>
              <a:pPr>
                <a:buNone/>
              </a:pPr>
              <a:endParaRPr lang="en-US" sz="4000" b="1"/>
            </a:p>
          </p:txBody>
        </p:sp>
      </p:grpSp>
      <p:sp>
        <p:nvSpPr>
          <p:cNvPr id="41991" name="Rectangle 16"/>
          <p:cNvSpPr>
            <a:spLocks noChangeArrowheads="1"/>
          </p:cNvSpPr>
          <p:nvPr/>
        </p:nvSpPr>
        <p:spPr bwMode="auto">
          <a:xfrm>
            <a:off x="2895600" y="4343400"/>
            <a:ext cx="685800" cy="381000"/>
          </a:xfrm>
          <a:prstGeom prst="rect">
            <a:avLst/>
          </a:prstGeom>
          <a:solidFill>
            <a:srgbClr val="66CC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66CCFF"/>
            </a:extrusionClr>
          </a:sp3d>
        </p:spPr>
        <p:txBody>
          <a:bodyPr wrap="none" anchor="ctr">
            <a:flatTx/>
          </a:bodyPr>
          <a:lstStyle/>
          <a:p>
            <a:pPr>
              <a:buNone/>
            </a:pPr>
            <a:r>
              <a:rPr lang="en-US" sz="2400" b="1"/>
              <a:t>C</a:t>
            </a:r>
          </a:p>
        </p:txBody>
      </p:sp>
      <p:sp>
        <p:nvSpPr>
          <p:cNvPr id="41992" name="Rectangle 17"/>
          <p:cNvSpPr>
            <a:spLocks noChangeArrowheads="1"/>
          </p:cNvSpPr>
          <p:nvPr/>
        </p:nvSpPr>
        <p:spPr bwMode="auto">
          <a:xfrm>
            <a:off x="3581400" y="4343400"/>
            <a:ext cx="228600" cy="381000"/>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buNone/>
            </a:pPr>
            <a:endParaRPr lang="en-US"/>
          </a:p>
        </p:txBody>
      </p:sp>
      <p:sp>
        <p:nvSpPr>
          <p:cNvPr id="41993" name="Rectangle 18"/>
          <p:cNvSpPr>
            <a:spLocks noChangeArrowheads="1"/>
          </p:cNvSpPr>
          <p:nvPr/>
        </p:nvSpPr>
        <p:spPr bwMode="auto">
          <a:xfrm>
            <a:off x="4495800" y="3429000"/>
            <a:ext cx="457200" cy="228600"/>
          </a:xfrm>
          <a:prstGeom prst="rect">
            <a:avLst/>
          </a:prstGeom>
          <a:solidFill>
            <a:srgbClr val="66CC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66CCFF"/>
            </a:extrusionClr>
          </a:sp3d>
        </p:spPr>
        <p:txBody>
          <a:bodyPr wrap="none" anchor="ctr">
            <a:flatTx/>
          </a:bodyPr>
          <a:lstStyle/>
          <a:p>
            <a:pPr>
              <a:buNone/>
            </a:pPr>
            <a:r>
              <a:rPr lang="en-US" sz="1600" b="1"/>
              <a:t>B</a:t>
            </a:r>
          </a:p>
        </p:txBody>
      </p:sp>
      <p:sp>
        <p:nvSpPr>
          <p:cNvPr id="41994" name="Rectangle 19"/>
          <p:cNvSpPr>
            <a:spLocks noChangeArrowheads="1"/>
          </p:cNvSpPr>
          <p:nvPr/>
        </p:nvSpPr>
        <p:spPr bwMode="auto">
          <a:xfrm>
            <a:off x="4953000" y="3429000"/>
            <a:ext cx="228600" cy="228600"/>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buNone/>
            </a:pPr>
            <a:endParaRPr lang="en-US"/>
          </a:p>
        </p:txBody>
      </p:sp>
      <p:sp>
        <p:nvSpPr>
          <p:cNvPr id="41995" name="Line 20"/>
          <p:cNvSpPr>
            <a:spLocks noChangeShapeType="1"/>
          </p:cNvSpPr>
          <p:nvPr/>
        </p:nvSpPr>
        <p:spPr bwMode="auto">
          <a:xfrm>
            <a:off x="3886200" y="3505200"/>
            <a:ext cx="609600" cy="0"/>
          </a:xfrm>
          <a:prstGeom prst="line">
            <a:avLst/>
          </a:prstGeom>
          <a:noFill/>
          <a:ln w="9525">
            <a:solidFill>
              <a:schemeClr val="tx1"/>
            </a:solidFill>
            <a:round/>
            <a:headEnd/>
            <a:tailEnd type="triangle" w="med" len="med"/>
          </a:ln>
        </p:spPr>
        <p:txBody>
          <a:bodyPr wrap="none"/>
          <a:lstStyle/>
          <a:p>
            <a:pPr>
              <a:buNone/>
            </a:pPr>
            <a:endParaRPr lang="en-US"/>
          </a:p>
        </p:txBody>
      </p:sp>
      <p:sp>
        <p:nvSpPr>
          <p:cNvPr id="41996" name="Line 21"/>
          <p:cNvSpPr>
            <a:spLocks noChangeShapeType="1"/>
          </p:cNvSpPr>
          <p:nvPr/>
        </p:nvSpPr>
        <p:spPr bwMode="auto">
          <a:xfrm>
            <a:off x="5257800" y="3505200"/>
            <a:ext cx="533400" cy="0"/>
          </a:xfrm>
          <a:prstGeom prst="line">
            <a:avLst/>
          </a:prstGeom>
          <a:noFill/>
          <a:ln w="9525">
            <a:solidFill>
              <a:schemeClr val="tx1"/>
            </a:solidFill>
            <a:round/>
            <a:headEnd/>
            <a:tailEnd type="triangle" w="med" len="med"/>
          </a:ln>
        </p:spPr>
        <p:txBody>
          <a:bodyPr wrap="none"/>
          <a:lstStyle/>
          <a:p>
            <a:pPr>
              <a:buNone/>
            </a:pPr>
            <a:endParaRPr lang="en-US"/>
          </a:p>
        </p:txBody>
      </p:sp>
      <p:sp>
        <p:nvSpPr>
          <p:cNvPr id="41997" name="Rectangle 22"/>
          <p:cNvSpPr>
            <a:spLocks noChangeArrowheads="1"/>
          </p:cNvSpPr>
          <p:nvPr/>
        </p:nvSpPr>
        <p:spPr bwMode="auto">
          <a:xfrm>
            <a:off x="2895600" y="4876800"/>
            <a:ext cx="685800" cy="381000"/>
          </a:xfrm>
          <a:prstGeom prst="rect">
            <a:avLst/>
          </a:prstGeom>
          <a:solidFill>
            <a:srgbClr val="66CC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66CCFF"/>
            </a:extrusionClr>
          </a:sp3d>
        </p:spPr>
        <p:txBody>
          <a:bodyPr wrap="none" anchor="ctr">
            <a:flatTx/>
          </a:bodyPr>
          <a:lstStyle/>
          <a:p>
            <a:pPr>
              <a:buNone/>
            </a:pPr>
            <a:r>
              <a:rPr lang="en-US" sz="2400" b="1"/>
              <a:t>D</a:t>
            </a:r>
          </a:p>
        </p:txBody>
      </p:sp>
      <p:sp>
        <p:nvSpPr>
          <p:cNvPr id="41998" name="Rectangle 23"/>
          <p:cNvSpPr>
            <a:spLocks noChangeArrowheads="1"/>
          </p:cNvSpPr>
          <p:nvPr/>
        </p:nvSpPr>
        <p:spPr bwMode="auto">
          <a:xfrm>
            <a:off x="3581400" y="4876800"/>
            <a:ext cx="228600" cy="381000"/>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buNone/>
            </a:pPr>
            <a:endParaRPr lang="en-US"/>
          </a:p>
        </p:txBody>
      </p:sp>
      <p:sp>
        <p:nvSpPr>
          <p:cNvPr id="41999" name="Rectangle 24"/>
          <p:cNvSpPr>
            <a:spLocks noChangeArrowheads="1"/>
          </p:cNvSpPr>
          <p:nvPr/>
        </p:nvSpPr>
        <p:spPr bwMode="auto">
          <a:xfrm>
            <a:off x="2895600" y="3810000"/>
            <a:ext cx="685800" cy="381000"/>
          </a:xfrm>
          <a:prstGeom prst="rect">
            <a:avLst/>
          </a:prstGeom>
          <a:solidFill>
            <a:srgbClr val="66CC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66CCFF"/>
            </a:extrusionClr>
          </a:sp3d>
        </p:spPr>
        <p:txBody>
          <a:bodyPr wrap="none" anchor="ctr">
            <a:flatTx/>
          </a:bodyPr>
          <a:lstStyle/>
          <a:p>
            <a:pPr>
              <a:buNone/>
            </a:pPr>
            <a:r>
              <a:rPr lang="en-US" sz="2400" b="1"/>
              <a:t>B</a:t>
            </a:r>
          </a:p>
        </p:txBody>
      </p:sp>
      <p:sp>
        <p:nvSpPr>
          <p:cNvPr id="42000" name="Rectangle 25"/>
          <p:cNvSpPr>
            <a:spLocks noChangeArrowheads="1"/>
          </p:cNvSpPr>
          <p:nvPr/>
        </p:nvSpPr>
        <p:spPr bwMode="auto">
          <a:xfrm>
            <a:off x="3581400" y="3810000"/>
            <a:ext cx="228600" cy="381000"/>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buNone/>
            </a:pPr>
            <a:endParaRPr lang="en-US"/>
          </a:p>
        </p:txBody>
      </p:sp>
      <p:sp>
        <p:nvSpPr>
          <p:cNvPr id="42001" name="Rectangle 26"/>
          <p:cNvSpPr>
            <a:spLocks noChangeArrowheads="1"/>
          </p:cNvSpPr>
          <p:nvPr/>
        </p:nvSpPr>
        <p:spPr bwMode="auto">
          <a:xfrm>
            <a:off x="2895600" y="3429000"/>
            <a:ext cx="685800" cy="304800"/>
          </a:xfrm>
          <a:prstGeom prst="rect">
            <a:avLst/>
          </a:prstGeom>
          <a:solidFill>
            <a:srgbClr val="66CC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66CCFF"/>
            </a:extrusionClr>
          </a:sp3d>
        </p:spPr>
        <p:txBody>
          <a:bodyPr wrap="none" anchor="ctr">
            <a:flatTx/>
          </a:bodyPr>
          <a:lstStyle/>
          <a:p>
            <a:pPr>
              <a:buNone/>
            </a:pPr>
            <a:r>
              <a:rPr lang="en-US" sz="2400" b="1"/>
              <a:t>A</a:t>
            </a:r>
          </a:p>
        </p:txBody>
      </p:sp>
      <p:sp>
        <p:nvSpPr>
          <p:cNvPr id="42002" name="Rectangle 27"/>
          <p:cNvSpPr>
            <a:spLocks noChangeArrowheads="1"/>
          </p:cNvSpPr>
          <p:nvPr/>
        </p:nvSpPr>
        <p:spPr bwMode="auto">
          <a:xfrm>
            <a:off x="3581400" y="3429000"/>
            <a:ext cx="228600" cy="304800"/>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buNone/>
            </a:pPr>
            <a:endParaRPr lang="en-US"/>
          </a:p>
        </p:txBody>
      </p:sp>
      <p:sp>
        <p:nvSpPr>
          <p:cNvPr id="42003" name="Rectangle 28"/>
          <p:cNvSpPr>
            <a:spLocks noChangeArrowheads="1"/>
          </p:cNvSpPr>
          <p:nvPr/>
        </p:nvSpPr>
        <p:spPr bwMode="auto">
          <a:xfrm>
            <a:off x="5791200" y="3429000"/>
            <a:ext cx="457200" cy="228600"/>
          </a:xfrm>
          <a:prstGeom prst="rect">
            <a:avLst/>
          </a:prstGeom>
          <a:solidFill>
            <a:srgbClr val="66CC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66CCFF"/>
            </a:extrusionClr>
          </a:sp3d>
        </p:spPr>
        <p:txBody>
          <a:bodyPr wrap="none" anchor="ctr">
            <a:flatTx/>
          </a:bodyPr>
          <a:lstStyle/>
          <a:p>
            <a:pPr>
              <a:buNone/>
            </a:pPr>
            <a:r>
              <a:rPr lang="en-US" sz="1600" b="1"/>
              <a:t>C</a:t>
            </a:r>
          </a:p>
        </p:txBody>
      </p:sp>
      <p:sp>
        <p:nvSpPr>
          <p:cNvPr id="42004" name="Rectangle 29"/>
          <p:cNvSpPr>
            <a:spLocks noChangeArrowheads="1"/>
          </p:cNvSpPr>
          <p:nvPr/>
        </p:nvSpPr>
        <p:spPr bwMode="auto">
          <a:xfrm>
            <a:off x="6248400" y="3429000"/>
            <a:ext cx="228600" cy="228600"/>
          </a:xfrm>
          <a:prstGeom prst="rect">
            <a:avLst/>
          </a:prstGeom>
          <a:solidFill>
            <a:schemeClr val="hlink"/>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hlink"/>
            </a:extrusionClr>
          </a:sp3d>
        </p:spPr>
        <p:txBody>
          <a:bodyPr wrap="none" anchor="ctr">
            <a:flatTx/>
          </a:bodyPr>
          <a:lstStyle/>
          <a:p>
            <a:pPr>
              <a:buNone/>
            </a:pPr>
            <a:endParaRPr lang="en-US"/>
          </a:p>
        </p:txBody>
      </p:sp>
      <p:sp>
        <p:nvSpPr>
          <p:cNvPr id="42005" name="Rectangle 30"/>
          <p:cNvSpPr>
            <a:spLocks noChangeArrowheads="1"/>
          </p:cNvSpPr>
          <p:nvPr/>
        </p:nvSpPr>
        <p:spPr bwMode="auto">
          <a:xfrm>
            <a:off x="4495800" y="3886200"/>
            <a:ext cx="457200" cy="228600"/>
          </a:xfrm>
          <a:prstGeom prst="rect">
            <a:avLst/>
          </a:prstGeom>
          <a:solidFill>
            <a:srgbClr val="66CC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66CCFF"/>
            </a:extrusionClr>
          </a:sp3d>
        </p:spPr>
        <p:txBody>
          <a:bodyPr wrap="none" anchor="ctr">
            <a:flatTx/>
          </a:bodyPr>
          <a:lstStyle/>
          <a:p>
            <a:pPr>
              <a:buNone/>
            </a:pPr>
            <a:r>
              <a:rPr lang="en-US" sz="1600" b="1"/>
              <a:t>A</a:t>
            </a:r>
          </a:p>
        </p:txBody>
      </p:sp>
      <p:sp>
        <p:nvSpPr>
          <p:cNvPr id="42006" name="Rectangle 31"/>
          <p:cNvSpPr>
            <a:spLocks noChangeArrowheads="1"/>
          </p:cNvSpPr>
          <p:nvPr/>
        </p:nvSpPr>
        <p:spPr bwMode="auto">
          <a:xfrm>
            <a:off x="4953000" y="3886200"/>
            <a:ext cx="228600" cy="228600"/>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buNone/>
            </a:pPr>
            <a:endParaRPr lang="en-US"/>
          </a:p>
        </p:txBody>
      </p:sp>
      <p:sp>
        <p:nvSpPr>
          <p:cNvPr id="42007" name="Line 32"/>
          <p:cNvSpPr>
            <a:spLocks noChangeShapeType="1"/>
          </p:cNvSpPr>
          <p:nvPr/>
        </p:nvSpPr>
        <p:spPr bwMode="auto">
          <a:xfrm>
            <a:off x="3886200" y="3962400"/>
            <a:ext cx="609600" cy="0"/>
          </a:xfrm>
          <a:prstGeom prst="line">
            <a:avLst/>
          </a:prstGeom>
          <a:noFill/>
          <a:ln w="9525">
            <a:solidFill>
              <a:schemeClr val="tx1"/>
            </a:solidFill>
            <a:round/>
            <a:headEnd/>
            <a:tailEnd type="triangle" w="med" len="med"/>
          </a:ln>
        </p:spPr>
        <p:txBody>
          <a:bodyPr wrap="none"/>
          <a:lstStyle/>
          <a:p>
            <a:pPr>
              <a:buNone/>
            </a:pPr>
            <a:endParaRPr lang="en-US"/>
          </a:p>
        </p:txBody>
      </p:sp>
      <p:sp>
        <p:nvSpPr>
          <p:cNvPr id="42008" name="Line 33"/>
          <p:cNvSpPr>
            <a:spLocks noChangeShapeType="1"/>
          </p:cNvSpPr>
          <p:nvPr/>
        </p:nvSpPr>
        <p:spPr bwMode="auto">
          <a:xfrm>
            <a:off x="5257800" y="3962400"/>
            <a:ext cx="609600" cy="0"/>
          </a:xfrm>
          <a:prstGeom prst="line">
            <a:avLst/>
          </a:prstGeom>
          <a:noFill/>
          <a:ln w="9525">
            <a:solidFill>
              <a:schemeClr val="tx1"/>
            </a:solidFill>
            <a:round/>
            <a:headEnd/>
            <a:tailEnd type="triangle" w="med" len="med"/>
          </a:ln>
        </p:spPr>
        <p:txBody>
          <a:bodyPr wrap="none"/>
          <a:lstStyle/>
          <a:p>
            <a:pPr>
              <a:buNone/>
            </a:pPr>
            <a:endParaRPr lang="en-US"/>
          </a:p>
        </p:txBody>
      </p:sp>
      <p:sp>
        <p:nvSpPr>
          <p:cNvPr id="42009" name="Rectangle 34"/>
          <p:cNvSpPr>
            <a:spLocks noChangeArrowheads="1"/>
          </p:cNvSpPr>
          <p:nvPr/>
        </p:nvSpPr>
        <p:spPr bwMode="auto">
          <a:xfrm>
            <a:off x="5867400" y="3886200"/>
            <a:ext cx="457200" cy="228600"/>
          </a:xfrm>
          <a:prstGeom prst="rect">
            <a:avLst/>
          </a:prstGeom>
          <a:solidFill>
            <a:srgbClr val="66CC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66CCFF"/>
            </a:extrusionClr>
          </a:sp3d>
        </p:spPr>
        <p:txBody>
          <a:bodyPr wrap="none" anchor="ctr">
            <a:flatTx/>
          </a:bodyPr>
          <a:lstStyle/>
          <a:p>
            <a:pPr>
              <a:buNone/>
            </a:pPr>
            <a:r>
              <a:rPr lang="en-US" sz="1600" b="1"/>
              <a:t>C</a:t>
            </a:r>
          </a:p>
        </p:txBody>
      </p:sp>
      <p:sp>
        <p:nvSpPr>
          <p:cNvPr id="42010" name="Rectangle 35"/>
          <p:cNvSpPr>
            <a:spLocks noChangeArrowheads="1"/>
          </p:cNvSpPr>
          <p:nvPr/>
        </p:nvSpPr>
        <p:spPr bwMode="auto">
          <a:xfrm>
            <a:off x="6324600" y="3886200"/>
            <a:ext cx="228600" cy="228600"/>
          </a:xfrm>
          <a:prstGeom prst="rect">
            <a:avLst/>
          </a:prstGeom>
          <a:solidFill>
            <a:schemeClr val="hlink"/>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hlink"/>
            </a:extrusionClr>
          </a:sp3d>
        </p:spPr>
        <p:txBody>
          <a:bodyPr wrap="none" anchor="ctr">
            <a:flatTx/>
          </a:bodyPr>
          <a:lstStyle/>
          <a:p>
            <a:pPr>
              <a:buNone/>
            </a:pPr>
            <a:endParaRPr lang="en-US"/>
          </a:p>
        </p:txBody>
      </p:sp>
      <p:sp>
        <p:nvSpPr>
          <p:cNvPr id="42011" name="Rectangle 36"/>
          <p:cNvSpPr>
            <a:spLocks noChangeArrowheads="1"/>
          </p:cNvSpPr>
          <p:nvPr/>
        </p:nvSpPr>
        <p:spPr bwMode="auto">
          <a:xfrm>
            <a:off x="4572000" y="4343400"/>
            <a:ext cx="457200" cy="228600"/>
          </a:xfrm>
          <a:prstGeom prst="rect">
            <a:avLst/>
          </a:prstGeom>
          <a:solidFill>
            <a:srgbClr val="66CC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66CCFF"/>
            </a:extrusionClr>
          </a:sp3d>
        </p:spPr>
        <p:txBody>
          <a:bodyPr wrap="none" anchor="ctr">
            <a:flatTx/>
          </a:bodyPr>
          <a:lstStyle/>
          <a:p>
            <a:pPr>
              <a:buNone/>
            </a:pPr>
            <a:r>
              <a:rPr lang="en-US" sz="1600" b="1"/>
              <a:t>A</a:t>
            </a:r>
          </a:p>
        </p:txBody>
      </p:sp>
      <p:sp>
        <p:nvSpPr>
          <p:cNvPr id="42012" name="Rectangle 37"/>
          <p:cNvSpPr>
            <a:spLocks noChangeArrowheads="1"/>
          </p:cNvSpPr>
          <p:nvPr/>
        </p:nvSpPr>
        <p:spPr bwMode="auto">
          <a:xfrm>
            <a:off x="5029200" y="4343400"/>
            <a:ext cx="228600" cy="228600"/>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buNone/>
            </a:pPr>
            <a:endParaRPr lang="en-US"/>
          </a:p>
        </p:txBody>
      </p:sp>
      <p:sp>
        <p:nvSpPr>
          <p:cNvPr id="42013" name="Line 38"/>
          <p:cNvSpPr>
            <a:spLocks noChangeShapeType="1"/>
          </p:cNvSpPr>
          <p:nvPr/>
        </p:nvSpPr>
        <p:spPr bwMode="auto">
          <a:xfrm>
            <a:off x="3962400" y="4419600"/>
            <a:ext cx="609600" cy="0"/>
          </a:xfrm>
          <a:prstGeom prst="line">
            <a:avLst/>
          </a:prstGeom>
          <a:noFill/>
          <a:ln w="9525">
            <a:solidFill>
              <a:schemeClr val="tx1"/>
            </a:solidFill>
            <a:round/>
            <a:headEnd/>
            <a:tailEnd type="triangle" w="med" len="med"/>
          </a:ln>
        </p:spPr>
        <p:txBody>
          <a:bodyPr wrap="none"/>
          <a:lstStyle/>
          <a:p>
            <a:pPr>
              <a:buNone/>
            </a:pPr>
            <a:endParaRPr lang="en-US"/>
          </a:p>
        </p:txBody>
      </p:sp>
      <p:sp>
        <p:nvSpPr>
          <p:cNvPr id="42014" name="Line 39"/>
          <p:cNvSpPr>
            <a:spLocks noChangeShapeType="1"/>
          </p:cNvSpPr>
          <p:nvPr/>
        </p:nvSpPr>
        <p:spPr bwMode="auto">
          <a:xfrm>
            <a:off x="5334000" y="4419600"/>
            <a:ext cx="533400" cy="0"/>
          </a:xfrm>
          <a:prstGeom prst="line">
            <a:avLst/>
          </a:prstGeom>
          <a:noFill/>
          <a:ln w="9525">
            <a:solidFill>
              <a:schemeClr val="tx1"/>
            </a:solidFill>
            <a:round/>
            <a:headEnd/>
            <a:tailEnd type="triangle" w="med" len="med"/>
          </a:ln>
        </p:spPr>
        <p:txBody>
          <a:bodyPr wrap="none"/>
          <a:lstStyle/>
          <a:p>
            <a:pPr>
              <a:buNone/>
            </a:pPr>
            <a:endParaRPr lang="en-US"/>
          </a:p>
        </p:txBody>
      </p:sp>
      <p:sp>
        <p:nvSpPr>
          <p:cNvPr id="42015" name="Line 40"/>
          <p:cNvSpPr>
            <a:spLocks noChangeShapeType="1"/>
          </p:cNvSpPr>
          <p:nvPr/>
        </p:nvSpPr>
        <p:spPr bwMode="auto">
          <a:xfrm>
            <a:off x="6629400" y="4419600"/>
            <a:ext cx="609600" cy="0"/>
          </a:xfrm>
          <a:prstGeom prst="line">
            <a:avLst/>
          </a:prstGeom>
          <a:noFill/>
          <a:ln w="9525">
            <a:solidFill>
              <a:schemeClr val="tx1"/>
            </a:solidFill>
            <a:round/>
            <a:headEnd/>
            <a:tailEnd type="triangle" w="med" len="med"/>
          </a:ln>
        </p:spPr>
        <p:txBody>
          <a:bodyPr wrap="none"/>
          <a:lstStyle/>
          <a:p>
            <a:pPr>
              <a:buNone/>
            </a:pPr>
            <a:endParaRPr lang="en-US"/>
          </a:p>
        </p:txBody>
      </p:sp>
      <p:sp>
        <p:nvSpPr>
          <p:cNvPr id="42016" name="Rectangle 41"/>
          <p:cNvSpPr>
            <a:spLocks noChangeArrowheads="1"/>
          </p:cNvSpPr>
          <p:nvPr/>
        </p:nvSpPr>
        <p:spPr bwMode="auto">
          <a:xfrm>
            <a:off x="5867400" y="4343400"/>
            <a:ext cx="457200" cy="228600"/>
          </a:xfrm>
          <a:prstGeom prst="rect">
            <a:avLst/>
          </a:prstGeom>
          <a:solidFill>
            <a:srgbClr val="66CC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66CCFF"/>
            </a:extrusionClr>
          </a:sp3d>
        </p:spPr>
        <p:txBody>
          <a:bodyPr wrap="none" anchor="ctr">
            <a:flatTx/>
          </a:bodyPr>
          <a:lstStyle/>
          <a:p>
            <a:pPr>
              <a:buNone/>
            </a:pPr>
            <a:r>
              <a:rPr lang="en-US" sz="1600" b="1"/>
              <a:t>B</a:t>
            </a:r>
          </a:p>
        </p:txBody>
      </p:sp>
      <p:sp>
        <p:nvSpPr>
          <p:cNvPr id="42017" name="Rectangle 42"/>
          <p:cNvSpPr>
            <a:spLocks noChangeArrowheads="1"/>
          </p:cNvSpPr>
          <p:nvPr/>
        </p:nvSpPr>
        <p:spPr bwMode="auto">
          <a:xfrm>
            <a:off x="6324600" y="4343400"/>
            <a:ext cx="228600" cy="228600"/>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buNone/>
            </a:pPr>
            <a:endParaRPr lang="en-US"/>
          </a:p>
        </p:txBody>
      </p:sp>
      <p:sp>
        <p:nvSpPr>
          <p:cNvPr id="42018" name="Rectangle 43"/>
          <p:cNvSpPr>
            <a:spLocks noChangeArrowheads="1"/>
          </p:cNvSpPr>
          <p:nvPr/>
        </p:nvSpPr>
        <p:spPr bwMode="auto">
          <a:xfrm>
            <a:off x="7239000" y="4343400"/>
            <a:ext cx="457200" cy="228600"/>
          </a:xfrm>
          <a:prstGeom prst="rect">
            <a:avLst/>
          </a:prstGeom>
          <a:solidFill>
            <a:srgbClr val="66CC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66CCFF"/>
            </a:extrusionClr>
          </a:sp3d>
        </p:spPr>
        <p:txBody>
          <a:bodyPr wrap="none" anchor="ctr">
            <a:flatTx/>
          </a:bodyPr>
          <a:lstStyle/>
          <a:p>
            <a:pPr>
              <a:buNone/>
            </a:pPr>
            <a:r>
              <a:rPr lang="en-US" sz="1600" b="1"/>
              <a:t>D</a:t>
            </a:r>
          </a:p>
        </p:txBody>
      </p:sp>
      <p:sp>
        <p:nvSpPr>
          <p:cNvPr id="42019" name="Rectangle 44"/>
          <p:cNvSpPr>
            <a:spLocks noChangeArrowheads="1"/>
          </p:cNvSpPr>
          <p:nvPr/>
        </p:nvSpPr>
        <p:spPr bwMode="auto">
          <a:xfrm>
            <a:off x="7696200" y="4343400"/>
            <a:ext cx="228600" cy="228600"/>
          </a:xfrm>
          <a:prstGeom prst="rect">
            <a:avLst/>
          </a:prstGeom>
          <a:solidFill>
            <a:schemeClr val="hlink"/>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hlink"/>
            </a:extrusionClr>
          </a:sp3d>
        </p:spPr>
        <p:txBody>
          <a:bodyPr wrap="none" anchor="ctr">
            <a:flatTx/>
          </a:bodyPr>
          <a:lstStyle/>
          <a:p>
            <a:pPr>
              <a:buNone/>
            </a:pPr>
            <a:endParaRPr lang="en-US"/>
          </a:p>
        </p:txBody>
      </p:sp>
      <p:sp>
        <p:nvSpPr>
          <p:cNvPr id="42020" name="Line 45"/>
          <p:cNvSpPr>
            <a:spLocks noChangeShapeType="1"/>
          </p:cNvSpPr>
          <p:nvPr/>
        </p:nvSpPr>
        <p:spPr bwMode="auto">
          <a:xfrm>
            <a:off x="3962400" y="4953000"/>
            <a:ext cx="609600" cy="0"/>
          </a:xfrm>
          <a:prstGeom prst="line">
            <a:avLst/>
          </a:prstGeom>
          <a:noFill/>
          <a:ln w="9525">
            <a:solidFill>
              <a:schemeClr val="tx1"/>
            </a:solidFill>
            <a:round/>
            <a:headEnd/>
            <a:tailEnd type="triangle" w="med" len="med"/>
          </a:ln>
        </p:spPr>
        <p:txBody>
          <a:bodyPr wrap="none"/>
          <a:lstStyle/>
          <a:p>
            <a:pPr>
              <a:buNone/>
            </a:pPr>
            <a:endParaRPr lang="en-US"/>
          </a:p>
        </p:txBody>
      </p:sp>
      <p:sp>
        <p:nvSpPr>
          <p:cNvPr id="42021" name="Rectangle 46"/>
          <p:cNvSpPr>
            <a:spLocks noChangeArrowheads="1"/>
          </p:cNvSpPr>
          <p:nvPr/>
        </p:nvSpPr>
        <p:spPr bwMode="auto">
          <a:xfrm>
            <a:off x="4572000" y="4876800"/>
            <a:ext cx="457200" cy="228600"/>
          </a:xfrm>
          <a:prstGeom prst="rect">
            <a:avLst/>
          </a:prstGeom>
          <a:solidFill>
            <a:srgbClr val="66CC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66CCFF"/>
            </a:extrusionClr>
          </a:sp3d>
        </p:spPr>
        <p:txBody>
          <a:bodyPr wrap="none" anchor="ctr">
            <a:flatTx/>
          </a:bodyPr>
          <a:lstStyle/>
          <a:p>
            <a:pPr>
              <a:buNone/>
            </a:pPr>
            <a:r>
              <a:rPr lang="en-US" sz="1600" b="1"/>
              <a:t>C</a:t>
            </a:r>
          </a:p>
        </p:txBody>
      </p:sp>
      <p:sp>
        <p:nvSpPr>
          <p:cNvPr id="42022" name="Rectangle 47"/>
          <p:cNvSpPr>
            <a:spLocks noChangeArrowheads="1"/>
          </p:cNvSpPr>
          <p:nvPr/>
        </p:nvSpPr>
        <p:spPr bwMode="auto">
          <a:xfrm>
            <a:off x="5029200" y="4876800"/>
            <a:ext cx="228600" cy="228600"/>
          </a:xfrm>
          <a:prstGeom prst="rect">
            <a:avLst/>
          </a:prstGeom>
          <a:solidFill>
            <a:schemeClr val="hlink"/>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hlink"/>
            </a:extrusionClr>
          </a:sp3d>
        </p:spPr>
        <p:txBody>
          <a:bodyPr wrap="none" anchor="ctr">
            <a:flatTx/>
          </a:bodyPr>
          <a:lstStyle/>
          <a:p>
            <a:pPr>
              <a:buNone/>
            </a:pPr>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pPr eaLnBrk="1" hangingPunct="1">
              <a:defRPr/>
            </a:pPr>
            <a:r>
              <a:rPr lang="en-US" b="1" dirty="0">
                <a:effectLst>
                  <a:outerShdw blurRad="38100" dist="38100" dir="2700000" algn="tl">
                    <a:srgbClr val="FFFFFF"/>
                  </a:outerShdw>
                </a:effectLst>
              </a:rPr>
              <a:t>Edge List</a:t>
            </a:r>
          </a:p>
        </p:txBody>
      </p:sp>
      <p:sp>
        <p:nvSpPr>
          <p:cNvPr id="43013" name="Rectangle 3"/>
          <p:cNvSpPr>
            <a:spLocks noGrp="1" noChangeArrowheads="1"/>
          </p:cNvSpPr>
          <p:nvPr>
            <p:ph idx="1"/>
          </p:nvPr>
        </p:nvSpPr>
        <p:spPr>
          <a:xfrm>
            <a:off x="2781300" y="1676400"/>
            <a:ext cx="7772400" cy="4419600"/>
          </a:xfrm>
          <a:noFill/>
        </p:spPr>
        <p:txBody>
          <a:bodyPr>
            <a:normAutofit fontScale="92500" lnSpcReduction="20000"/>
          </a:bodyPr>
          <a:lstStyle/>
          <a:p>
            <a:pPr eaLnBrk="1" hangingPunct="1"/>
            <a:r>
              <a:rPr lang="en-US" sz="2200" b="1" dirty="0">
                <a:solidFill>
                  <a:schemeClr val="tx1"/>
                </a:solidFill>
                <a:sym typeface="Symbol" pitchFamily="18" charset="2"/>
              </a:rPr>
              <a:t>An </a:t>
            </a:r>
            <a:r>
              <a:rPr lang="en-US" sz="2200" b="1" dirty="0">
                <a:solidFill>
                  <a:srgbClr val="0000FF"/>
                </a:solidFill>
                <a:sym typeface="Symbol" pitchFamily="18" charset="2"/>
              </a:rPr>
              <a:t>edge (</a:t>
            </a:r>
            <a:r>
              <a:rPr lang="en-US" sz="2200" b="1" dirty="0" err="1">
                <a:solidFill>
                  <a:srgbClr val="0000FF"/>
                </a:solidFill>
                <a:sym typeface="Symbol" pitchFamily="18" charset="2"/>
              </a:rPr>
              <a:t>u,v,w</a:t>
            </a:r>
            <a:r>
              <a:rPr lang="en-US" sz="2200" b="1" dirty="0">
                <a:solidFill>
                  <a:srgbClr val="0000FF"/>
                </a:solidFill>
                <a:sym typeface="Symbol" pitchFamily="18" charset="2"/>
              </a:rPr>
              <a:t>)</a:t>
            </a:r>
            <a:r>
              <a:rPr lang="en-US" sz="2200" b="1" dirty="0">
                <a:solidFill>
                  <a:schemeClr val="tx1"/>
                </a:solidFill>
                <a:sym typeface="Symbol" pitchFamily="18" charset="2"/>
              </a:rPr>
              <a:t> existing between nodes (u) and (v) with weight (w) is modeled as a structure (Edge).</a:t>
            </a:r>
          </a:p>
          <a:p>
            <a:pPr eaLnBrk="1" hangingPunct="1"/>
            <a:endParaRPr lang="en-US" sz="2000" dirty="0">
              <a:sym typeface="Symbol" pitchFamily="18" charset="2"/>
            </a:endParaRPr>
          </a:p>
          <a:p>
            <a:pPr marL="0" indent="0" eaLnBrk="1" hangingPunct="1">
              <a:buNone/>
            </a:pPr>
            <a:endParaRPr lang="en-US" sz="2000" dirty="0">
              <a:sym typeface="Symbol" pitchFamily="18" charset="2"/>
            </a:endParaRPr>
          </a:p>
          <a:p>
            <a:pPr eaLnBrk="1" hangingPunct="1"/>
            <a:endParaRPr lang="en-US" sz="2000" dirty="0">
              <a:sym typeface="Symbol" pitchFamily="18" charset="2"/>
            </a:endParaRPr>
          </a:p>
          <a:p>
            <a:pPr eaLnBrk="1" hangingPunct="1"/>
            <a:endParaRPr lang="en-US" sz="2000" dirty="0">
              <a:sym typeface="Symbol" pitchFamily="18" charset="2"/>
            </a:endParaRPr>
          </a:p>
          <a:p>
            <a:pPr eaLnBrk="1" hangingPunct="1"/>
            <a:endParaRPr lang="en-US" sz="2000" dirty="0">
              <a:sym typeface="Symbol" pitchFamily="18" charset="2"/>
            </a:endParaRPr>
          </a:p>
          <a:p>
            <a:pPr marL="0" indent="0">
              <a:buNone/>
            </a:pPr>
            <a:endParaRPr lang="en-US" sz="2000" dirty="0">
              <a:sym typeface="Symbol" pitchFamily="18" charset="2"/>
            </a:endParaRPr>
          </a:p>
          <a:p>
            <a:pPr marL="0" indent="0">
              <a:buNone/>
            </a:pPr>
            <a:endParaRPr lang="en-US" sz="2000" dirty="0">
              <a:sym typeface="Symbol" pitchFamily="18" charset="2"/>
            </a:endParaRPr>
          </a:p>
          <a:p>
            <a:pPr marL="0" indent="0">
              <a:buNone/>
            </a:pPr>
            <a:endParaRPr lang="en-US" sz="2000" dirty="0">
              <a:sym typeface="Symbol" pitchFamily="18" charset="2"/>
            </a:endParaRPr>
          </a:p>
          <a:p>
            <a:pPr eaLnBrk="1" hangingPunct="1"/>
            <a:endParaRPr lang="en-US" sz="2000" dirty="0">
              <a:sym typeface="Symbol" pitchFamily="18" charset="2"/>
            </a:endParaRPr>
          </a:p>
          <a:p>
            <a:pPr eaLnBrk="1" hangingPunct="1"/>
            <a:r>
              <a:rPr lang="en-US" sz="2200" b="1" dirty="0">
                <a:sym typeface="Symbol" pitchFamily="18" charset="2"/>
              </a:rPr>
              <a:t>Space requirements is </a:t>
            </a:r>
            <a:r>
              <a:rPr lang="en-US" sz="2200" b="1" i="1" dirty="0">
                <a:solidFill>
                  <a:srgbClr val="0000FF"/>
                </a:solidFill>
                <a:sym typeface="Symbol" pitchFamily="18" charset="2"/>
              </a:rPr>
              <a:t>O(E)</a:t>
            </a:r>
          </a:p>
        </p:txBody>
      </p:sp>
      <p:sp>
        <p:nvSpPr>
          <p:cNvPr id="43010" name="Footer Placeholder 4"/>
          <p:cNvSpPr>
            <a:spLocks noGrp="1"/>
          </p:cNvSpPr>
          <p:nvPr>
            <p:ph type="ftr" sz="quarter" idx="11"/>
          </p:nvPr>
        </p:nvSpPr>
        <p:spPr>
          <a:noFill/>
        </p:spPr>
        <p:txBody>
          <a:bodyPr/>
          <a:lstStyle/>
          <a:p>
            <a:r>
              <a:rPr lang="en-GB"/>
              <a:t>Prof. Amr Goneid, AUC</a:t>
            </a:r>
          </a:p>
        </p:txBody>
      </p:sp>
      <p:sp>
        <p:nvSpPr>
          <p:cNvPr id="43011" name="Slide Number Placeholder 5"/>
          <p:cNvSpPr>
            <a:spLocks noGrp="1"/>
          </p:cNvSpPr>
          <p:nvPr>
            <p:ph type="sldNum" sz="quarter" idx="12"/>
          </p:nvPr>
        </p:nvSpPr>
        <p:spPr>
          <a:noFill/>
        </p:spPr>
        <p:txBody>
          <a:bodyPr/>
          <a:lstStyle/>
          <a:p>
            <a:fld id="{8B6B21F3-90BA-4462-918E-02D917FC8B5B}" type="slidenum">
              <a:rPr lang="en-GB" smtClean="0"/>
              <a:pPr/>
              <a:t>33</a:t>
            </a:fld>
            <a:endParaRPr lang="en-GB"/>
          </a:p>
        </p:txBody>
      </p:sp>
      <p:grpSp>
        <p:nvGrpSpPr>
          <p:cNvPr id="43014" name="Group 4"/>
          <p:cNvGrpSpPr>
            <a:grpSpLocks noChangeAspect="1"/>
          </p:cNvGrpSpPr>
          <p:nvPr/>
        </p:nvGrpSpPr>
        <p:grpSpPr bwMode="auto">
          <a:xfrm>
            <a:off x="3352800" y="3352800"/>
            <a:ext cx="3759200" cy="2114550"/>
            <a:chOff x="3877" y="1478"/>
            <a:chExt cx="3150" cy="1852"/>
          </a:xfrm>
        </p:grpSpPr>
        <p:sp>
          <p:nvSpPr>
            <p:cNvPr id="43045" name="AutoShape 5"/>
            <p:cNvSpPr>
              <a:spLocks noChangeAspect="1" noChangeArrowheads="1"/>
            </p:cNvSpPr>
            <p:nvPr/>
          </p:nvSpPr>
          <p:spPr bwMode="auto">
            <a:xfrm>
              <a:off x="3877" y="1478"/>
              <a:ext cx="3150" cy="1852"/>
            </a:xfrm>
            <a:prstGeom prst="rect">
              <a:avLst/>
            </a:prstGeom>
            <a:noFill/>
            <a:ln w="9525">
              <a:noFill/>
              <a:miter lim="800000"/>
              <a:headEnd/>
              <a:tailEnd/>
            </a:ln>
          </p:spPr>
          <p:txBody>
            <a:bodyPr/>
            <a:lstStyle/>
            <a:p>
              <a:pPr>
                <a:buNone/>
              </a:pPr>
              <a:endParaRPr lang="en-US"/>
            </a:p>
          </p:txBody>
        </p:sp>
        <p:sp>
          <p:nvSpPr>
            <p:cNvPr id="43046" name="Oval 6"/>
            <p:cNvSpPr>
              <a:spLocks noChangeArrowheads="1"/>
            </p:cNvSpPr>
            <p:nvPr/>
          </p:nvSpPr>
          <p:spPr bwMode="auto">
            <a:xfrm>
              <a:off x="4777" y="1633"/>
              <a:ext cx="450" cy="463"/>
            </a:xfrm>
            <a:prstGeom prst="ellipse">
              <a:avLst/>
            </a:prstGeom>
            <a:solidFill>
              <a:srgbClr val="00FFFF"/>
            </a:solidFill>
            <a:ln w="9525">
              <a:solidFill>
                <a:srgbClr val="000000"/>
              </a:solidFill>
              <a:round/>
              <a:headEnd/>
              <a:tailEnd/>
            </a:ln>
          </p:spPr>
          <p:txBody>
            <a:bodyPr/>
            <a:lstStyle/>
            <a:p>
              <a:pPr algn="l">
                <a:buNone/>
              </a:pPr>
              <a:r>
                <a:rPr lang="en-US" b="1" dirty="0"/>
                <a:t>A</a:t>
              </a:r>
              <a:endParaRPr lang="en-US" dirty="0"/>
            </a:p>
          </p:txBody>
        </p:sp>
        <p:sp>
          <p:nvSpPr>
            <p:cNvPr id="43047" name="Oval 7"/>
            <p:cNvSpPr>
              <a:spLocks noChangeArrowheads="1"/>
            </p:cNvSpPr>
            <p:nvPr/>
          </p:nvSpPr>
          <p:spPr bwMode="auto">
            <a:xfrm>
              <a:off x="6427" y="1633"/>
              <a:ext cx="450" cy="462"/>
            </a:xfrm>
            <a:prstGeom prst="ellipse">
              <a:avLst/>
            </a:prstGeom>
            <a:solidFill>
              <a:srgbClr val="00FFFF"/>
            </a:solidFill>
            <a:ln w="9525">
              <a:solidFill>
                <a:srgbClr val="000000"/>
              </a:solidFill>
              <a:round/>
              <a:headEnd/>
              <a:tailEnd/>
            </a:ln>
          </p:spPr>
          <p:txBody>
            <a:bodyPr/>
            <a:lstStyle/>
            <a:p>
              <a:pPr algn="l">
                <a:buNone/>
              </a:pPr>
              <a:r>
                <a:rPr lang="en-US" b="1" dirty="0"/>
                <a:t>D</a:t>
              </a:r>
              <a:endParaRPr lang="en-US" dirty="0"/>
            </a:p>
          </p:txBody>
        </p:sp>
        <p:sp>
          <p:nvSpPr>
            <p:cNvPr id="43048" name="Oval 8"/>
            <p:cNvSpPr>
              <a:spLocks noChangeArrowheads="1"/>
            </p:cNvSpPr>
            <p:nvPr/>
          </p:nvSpPr>
          <p:spPr bwMode="auto">
            <a:xfrm>
              <a:off x="5677" y="2713"/>
              <a:ext cx="450" cy="463"/>
            </a:xfrm>
            <a:prstGeom prst="ellipse">
              <a:avLst/>
            </a:prstGeom>
            <a:solidFill>
              <a:srgbClr val="00FFFF"/>
            </a:solidFill>
            <a:ln w="9525">
              <a:solidFill>
                <a:srgbClr val="000000"/>
              </a:solidFill>
              <a:round/>
              <a:headEnd/>
              <a:tailEnd/>
            </a:ln>
          </p:spPr>
          <p:txBody>
            <a:bodyPr/>
            <a:lstStyle/>
            <a:p>
              <a:pPr algn="l">
                <a:buNone/>
              </a:pPr>
              <a:r>
                <a:rPr lang="en-US" b="1" dirty="0"/>
                <a:t>C</a:t>
              </a:r>
              <a:endParaRPr lang="en-US" dirty="0"/>
            </a:p>
          </p:txBody>
        </p:sp>
        <p:sp>
          <p:nvSpPr>
            <p:cNvPr id="43049" name="Oval 9"/>
            <p:cNvSpPr>
              <a:spLocks noChangeArrowheads="1"/>
            </p:cNvSpPr>
            <p:nvPr/>
          </p:nvSpPr>
          <p:spPr bwMode="auto">
            <a:xfrm>
              <a:off x="4027" y="2713"/>
              <a:ext cx="450" cy="463"/>
            </a:xfrm>
            <a:prstGeom prst="ellipse">
              <a:avLst/>
            </a:prstGeom>
            <a:solidFill>
              <a:srgbClr val="00FFFF"/>
            </a:solidFill>
            <a:ln w="9525">
              <a:solidFill>
                <a:srgbClr val="000000"/>
              </a:solidFill>
              <a:round/>
              <a:headEnd/>
              <a:tailEnd/>
            </a:ln>
          </p:spPr>
          <p:txBody>
            <a:bodyPr/>
            <a:lstStyle/>
            <a:p>
              <a:pPr algn="l">
                <a:buNone/>
              </a:pPr>
              <a:r>
                <a:rPr lang="en-US" b="1" dirty="0"/>
                <a:t>B</a:t>
              </a:r>
              <a:endParaRPr lang="en-US" dirty="0"/>
            </a:p>
          </p:txBody>
        </p:sp>
        <p:sp>
          <p:nvSpPr>
            <p:cNvPr id="43050" name="Line 10"/>
            <p:cNvSpPr>
              <a:spLocks noChangeShapeType="1"/>
            </p:cNvSpPr>
            <p:nvPr/>
          </p:nvSpPr>
          <p:spPr bwMode="auto">
            <a:xfrm flipH="1">
              <a:off x="4327" y="2096"/>
              <a:ext cx="600" cy="617"/>
            </a:xfrm>
            <a:prstGeom prst="line">
              <a:avLst/>
            </a:prstGeom>
            <a:noFill/>
            <a:ln w="28575">
              <a:solidFill>
                <a:srgbClr val="000000"/>
              </a:solidFill>
              <a:round/>
              <a:headEnd/>
              <a:tailEnd/>
            </a:ln>
          </p:spPr>
          <p:txBody>
            <a:bodyPr/>
            <a:lstStyle/>
            <a:p>
              <a:pPr>
                <a:buNone/>
              </a:pPr>
              <a:endParaRPr lang="en-US"/>
            </a:p>
          </p:txBody>
        </p:sp>
        <p:sp>
          <p:nvSpPr>
            <p:cNvPr id="43051" name="Line 11"/>
            <p:cNvSpPr>
              <a:spLocks noChangeShapeType="1"/>
            </p:cNvSpPr>
            <p:nvPr/>
          </p:nvSpPr>
          <p:spPr bwMode="auto">
            <a:xfrm>
              <a:off x="5227" y="1941"/>
              <a:ext cx="1200" cy="1"/>
            </a:xfrm>
            <a:prstGeom prst="line">
              <a:avLst/>
            </a:prstGeom>
            <a:noFill/>
            <a:ln w="28575">
              <a:noFill/>
              <a:round/>
              <a:headEnd/>
              <a:tailEnd/>
            </a:ln>
          </p:spPr>
          <p:txBody>
            <a:bodyPr/>
            <a:lstStyle/>
            <a:p>
              <a:pPr>
                <a:buNone/>
              </a:pPr>
              <a:endParaRPr lang="en-US"/>
            </a:p>
          </p:txBody>
        </p:sp>
        <p:sp>
          <p:nvSpPr>
            <p:cNvPr id="43052" name="Line 12"/>
            <p:cNvSpPr>
              <a:spLocks noChangeShapeType="1"/>
            </p:cNvSpPr>
            <p:nvPr/>
          </p:nvSpPr>
          <p:spPr bwMode="auto">
            <a:xfrm flipH="1">
              <a:off x="5977" y="2096"/>
              <a:ext cx="600" cy="617"/>
            </a:xfrm>
            <a:prstGeom prst="line">
              <a:avLst/>
            </a:prstGeom>
            <a:noFill/>
            <a:ln w="28575">
              <a:solidFill>
                <a:srgbClr val="000000"/>
              </a:solidFill>
              <a:round/>
              <a:headEnd/>
              <a:tailEnd/>
            </a:ln>
          </p:spPr>
          <p:txBody>
            <a:bodyPr/>
            <a:lstStyle/>
            <a:p>
              <a:pPr>
                <a:buNone/>
              </a:pPr>
              <a:endParaRPr lang="en-US"/>
            </a:p>
          </p:txBody>
        </p:sp>
        <p:sp>
          <p:nvSpPr>
            <p:cNvPr id="43053" name="Line 13"/>
            <p:cNvSpPr>
              <a:spLocks noChangeShapeType="1"/>
            </p:cNvSpPr>
            <p:nvPr/>
          </p:nvSpPr>
          <p:spPr bwMode="auto">
            <a:xfrm>
              <a:off x="5077" y="2096"/>
              <a:ext cx="750" cy="617"/>
            </a:xfrm>
            <a:prstGeom prst="line">
              <a:avLst/>
            </a:prstGeom>
            <a:noFill/>
            <a:ln w="28575">
              <a:solidFill>
                <a:srgbClr val="000000"/>
              </a:solidFill>
              <a:round/>
              <a:headEnd/>
              <a:tailEnd/>
            </a:ln>
          </p:spPr>
          <p:txBody>
            <a:bodyPr/>
            <a:lstStyle/>
            <a:p>
              <a:pPr>
                <a:buNone/>
              </a:pPr>
              <a:endParaRPr lang="en-US"/>
            </a:p>
          </p:txBody>
        </p:sp>
        <p:sp>
          <p:nvSpPr>
            <p:cNvPr id="43054" name="Line 14"/>
            <p:cNvSpPr>
              <a:spLocks noChangeShapeType="1"/>
            </p:cNvSpPr>
            <p:nvPr/>
          </p:nvSpPr>
          <p:spPr bwMode="auto">
            <a:xfrm>
              <a:off x="4477" y="2867"/>
              <a:ext cx="1200" cy="0"/>
            </a:xfrm>
            <a:prstGeom prst="line">
              <a:avLst/>
            </a:prstGeom>
            <a:noFill/>
            <a:ln w="28575">
              <a:solidFill>
                <a:srgbClr val="000000"/>
              </a:solidFill>
              <a:round/>
              <a:headEnd/>
              <a:tailEnd/>
            </a:ln>
          </p:spPr>
          <p:txBody>
            <a:bodyPr/>
            <a:lstStyle/>
            <a:p>
              <a:pPr>
                <a:buNone/>
              </a:pPr>
              <a:endParaRPr lang="en-US"/>
            </a:p>
          </p:txBody>
        </p:sp>
        <p:sp>
          <p:nvSpPr>
            <p:cNvPr id="43055" name="Line 15"/>
            <p:cNvSpPr>
              <a:spLocks noChangeShapeType="1"/>
            </p:cNvSpPr>
            <p:nvPr/>
          </p:nvSpPr>
          <p:spPr bwMode="auto">
            <a:xfrm flipH="1">
              <a:off x="4477" y="1941"/>
              <a:ext cx="1950" cy="926"/>
            </a:xfrm>
            <a:prstGeom prst="line">
              <a:avLst/>
            </a:prstGeom>
            <a:noFill/>
            <a:ln w="28575">
              <a:noFill/>
              <a:round/>
              <a:headEnd/>
              <a:tailEnd/>
            </a:ln>
          </p:spPr>
          <p:txBody>
            <a:bodyPr/>
            <a:lstStyle/>
            <a:p>
              <a:pPr>
                <a:buNone/>
              </a:pPr>
              <a:endParaRPr lang="en-US"/>
            </a:p>
          </p:txBody>
        </p:sp>
      </p:grpSp>
      <p:sp>
        <p:nvSpPr>
          <p:cNvPr id="43015" name="TextBox 42"/>
          <p:cNvSpPr txBox="1">
            <a:spLocks noChangeArrowheads="1"/>
          </p:cNvSpPr>
          <p:nvPr/>
        </p:nvSpPr>
        <p:spPr bwMode="auto">
          <a:xfrm>
            <a:off x="3352800" y="4114800"/>
            <a:ext cx="1219200" cy="523220"/>
          </a:xfrm>
          <a:prstGeom prst="rect">
            <a:avLst/>
          </a:prstGeom>
          <a:noFill/>
          <a:ln w="9525">
            <a:noFill/>
            <a:miter lim="800000"/>
            <a:headEnd/>
            <a:tailEnd/>
          </a:ln>
        </p:spPr>
        <p:txBody>
          <a:bodyPr>
            <a:spAutoFit/>
          </a:bodyPr>
          <a:lstStyle/>
          <a:p>
            <a:pPr algn="ctr">
              <a:buNone/>
            </a:pPr>
            <a:r>
              <a:rPr lang="en-US" sz="2800" dirty="0"/>
              <a:t>2</a:t>
            </a:r>
          </a:p>
        </p:txBody>
      </p:sp>
      <p:sp>
        <p:nvSpPr>
          <p:cNvPr id="43016" name="TextBox 43"/>
          <p:cNvSpPr txBox="1">
            <a:spLocks noChangeArrowheads="1"/>
          </p:cNvSpPr>
          <p:nvPr/>
        </p:nvSpPr>
        <p:spPr bwMode="auto">
          <a:xfrm>
            <a:off x="4191000" y="4876800"/>
            <a:ext cx="1219200" cy="523220"/>
          </a:xfrm>
          <a:prstGeom prst="rect">
            <a:avLst/>
          </a:prstGeom>
          <a:noFill/>
          <a:ln w="9525">
            <a:noFill/>
            <a:miter lim="800000"/>
            <a:headEnd/>
            <a:tailEnd/>
          </a:ln>
        </p:spPr>
        <p:txBody>
          <a:bodyPr>
            <a:spAutoFit/>
          </a:bodyPr>
          <a:lstStyle/>
          <a:p>
            <a:pPr algn="ctr">
              <a:buNone/>
            </a:pPr>
            <a:r>
              <a:rPr lang="en-US" sz="2800"/>
              <a:t>3</a:t>
            </a:r>
          </a:p>
        </p:txBody>
      </p:sp>
      <p:sp>
        <p:nvSpPr>
          <p:cNvPr id="43017" name="TextBox 44"/>
          <p:cNvSpPr txBox="1">
            <a:spLocks noChangeArrowheads="1"/>
          </p:cNvSpPr>
          <p:nvPr/>
        </p:nvSpPr>
        <p:spPr bwMode="auto">
          <a:xfrm>
            <a:off x="4800600" y="4038600"/>
            <a:ext cx="1219200" cy="523220"/>
          </a:xfrm>
          <a:prstGeom prst="rect">
            <a:avLst/>
          </a:prstGeom>
          <a:noFill/>
          <a:ln w="9525">
            <a:noFill/>
            <a:miter lim="800000"/>
            <a:headEnd/>
            <a:tailEnd/>
          </a:ln>
        </p:spPr>
        <p:txBody>
          <a:bodyPr>
            <a:spAutoFit/>
          </a:bodyPr>
          <a:lstStyle/>
          <a:p>
            <a:pPr algn="ctr">
              <a:buNone/>
            </a:pPr>
            <a:r>
              <a:rPr lang="en-US" sz="2800"/>
              <a:t>1</a:t>
            </a:r>
          </a:p>
        </p:txBody>
      </p:sp>
      <p:sp>
        <p:nvSpPr>
          <p:cNvPr id="43018" name="TextBox 45"/>
          <p:cNvSpPr txBox="1">
            <a:spLocks noChangeArrowheads="1"/>
          </p:cNvSpPr>
          <p:nvPr/>
        </p:nvSpPr>
        <p:spPr bwMode="auto">
          <a:xfrm>
            <a:off x="5867400" y="4191000"/>
            <a:ext cx="1219200" cy="523220"/>
          </a:xfrm>
          <a:prstGeom prst="rect">
            <a:avLst/>
          </a:prstGeom>
          <a:noFill/>
          <a:ln w="9525">
            <a:noFill/>
            <a:miter lim="800000"/>
            <a:headEnd/>
            <a:tailEnd/>
          </a:ln>
        </p:spPr>
        <p:txBody>
          <a:bodyPr>
            <a:spAutoFit/>
          </a:bodyPr>
          <a:lstStyle/>
          <a:p>
            <a:pPr algn="ctr">
              <a:buNone/>
            </a:pPr>
            <a:r>
              <a:rPr lang="en-US" sz="2800"/>
              <a:t>5</a:t>
            </a:r>
          </a:p>
        </p:txBody>
      </p:sp>
      <p:graphicFrame>
        <p:nvGraphicFramePr>
          <p:cNvPr id="23" name="Table 22"/>
          <p:cNvGraphicFramePr>
            <a:graphicFrameLocks noGrp="1"/>
          </p:cNvGraphicFramePr>
          <p:nvPr>
            <p:extLst>
              <p:ext uri="{D42A27DB-BD31-4B8C-83A1-F6EECF244321}">
                <p14:modId xmlns:p14="http://schemas.microsoft.com/office/powerpoint/2010/main" val="2177856472"/>
              </p:ext>
            </p:extLst>
          </p:nvPr>
        </p:nvGraphicFramePr>
        <p:xfrm>
          <a:off x="6248400" y="2362200"/>
          <a:ext cx="4191000" cy="109728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tblGrid>
              <a:tr h="269240">
                <a:tc>
                  <a:txBody>
                    <a:bodyPr/>
                    <a:lstStyle/>
                    <a:p>
                      <a:pPr algn="ctr"/>
                      <a:r>
                        <a:rPr lang="en-US" dirty="0">
                          <a:solidFill>
                            <a:schemeClr val="tx1"/>
                          </a:solidFill>
                        </a:rPr>
                        <a:t>u</a:t>
                      </a:r>
                    </a:p>
                  </a:txBody>
                  <a:tcPr>
                    <a:solidFill>
                      <a:schemeClr val="accent1">
                        <a:lumMod val="20000"/>
                        <a:lumOff val="80000"/>
                      </a:schemeClr>
                    </a:solidFill>
                  </a:tcPr>
                </a:tc>
                <a:tc>
                  <a:txBody>
                    <a:bodyPr/>
                    <a:lstStyle/>
                    <a:p>
                      <a:pPr algn="ctr"/>
                      <a:r>
                        <a:rPr lang="en-US" dirty="0">
                          <a:solidFill>
                            <a:schemeClr val="tx1"/>
                          </a:solidFill>
                        </a:rPr>
                        <a:t>A</a:t>
                      </a:r>
                    </a:p>
                  </a:txBody>
                  <a:tcPr>
                    <a:solidFill>
                      <a:schemeClr val="accent1">
                        <a:lumMod val="20000"/>
                        <a:lumOff val="80000"/>
                      </a:schemeClr>
                    </a:solidFill>
                  </a:tcPr>
                </a:tc>
                <a:tc>
                  <a:txBody>
                    <a:bodyPr/>
                    <a:lstStyle/>
                    <a:p>
                      <a:pPr algn="ctr"/>
                      <a:r>
                        <a:rPr lang="en-US" dirty="0">
                          <a:solidFill>
                            <a:schemeClr val="tx1"/>
                          </a:solidFill>
                        </a:rPr>
                        <a:t>A</a:t>
                      </a:r>
                    </a:p>
                  </a:txBody>
                  <a:tcPr>
                    <a:solidFill>
                      <a:schemeClr val="accent1">
                        <a:lumMod val="20000"/>
                        <a:lumOff val="80000"/>
                      </a:schemeClr>
                    </a:solidFill>
                  </a:tcPr>
                </a:tc>
                <a:tc>
                  <a:txBody>
                    <a:bodyPr/>
                    <a:lstStyle/>
                    <a:p>
                      <a:pPr algn="ctr"/>
                      <a:r>
                        <a:rPr lang="en-US" dirty="0">
                          <a:solidFill>
                            <a:schemeClr val="tx1"/>
                          </a:solidFill>
                        </a:rPr>
                        <a:t>B</a:t>
                      </a:r>
                    </a:p>
                  </a:txBody>
                  <a:tcPr>
                    <a:solidFill>
                      <a:schemeClr val="accent1">
                        <a:lumMod val="20000"/>
                        <a:lumOff val="80000"/>
                      </a:schemeClr>
                    </a:solidFill>
                  </a:tcPr>
                </a:tc>
                <a:tc>
                  <a:txBody>
                    <a:bodyPr/>
                    <a:lstStyle/>
                    <a:p>
                      <a:pPr algn="ctr"/>
                      <a:r>
                        <a:rPr lang="en-US" dirty="0">
                          <a:solidFill>
                            <a:schemeClr val="tx1"/>
                          </a:solidFill>
                        </a:rPr>
                        <a:t>C</a:t>
                      </a:r>
                    </a:p>
                  </a:txBody>
                  <a:tcPr>
                    <a:solidFill>
                      <a:schemeClr val="accent1">
                        <a:lumMod val="20000"/>
                        <a:lumOff val="80000"/>
                      </a:schemeClr>
                    </a:solidFill>
                  </a:tcPr>
                </a:tc>
                <a:extLst>
                  <a:ext uri="{0D108BD9-81ED-4DB2-BD59-A6C34878D82A}">
                    <a16:rowId xmlns:a16="http://schemas.microsoft.com/office/drawing/2014/main" val="10000"/>
                  </a:ext>
                </a:extLst>
              </a:tr>
              <a:tr h="269240">
                <a:tc>
                  <a:txBody>
                    <a:bodyPr/>
                    <a:lstStyle/>
                    <a:p>
                      <a:pPr algn="ctr"/>
                      <a:r>
                        <a:rPr lang="en-US" b="1" dirty="0">
                          <a:solidFill>
                            <a:schemeClr val="tx1"/>
                          </a:solidFill>
                        </a:rPr>
                        <a:t>v</a:t>
                      </a:r>
                    </a:p>
                  </a:txBody>
                  <a:tcPr>
                    <a:solidFill>
                      <a:srgbClr val="FFC000"/>
                    </a:solidFill>
                  </a:tcPr>
                </a:tc>
                <a:tc>
                  <a:txBody>
                    <a:bodyPr/>
                    <a:lstStyle/>
                    <a:p>
                      <a:pPr algn="ctr"/>
                      <a:r>
                        <a:rPr lang="en-US" b="1" dirty="0">
                          <a:solidFill>
                            <a:schemeClr val="tx1"/>
                          </a:solidFill>
                        </a:rPr>
                        <a:t>B</a:t>
                      </a:r>
                    </a:p>
                  </a:txBody>
                  <a:tcPr>
                    <a:solidFill>
                      <a:srgbClr val="FFC000"/>
                    </a:solidFill>
                  </a:tcPr>
                </a:tc>
                <a:tc>
                  <a:txBody>
                    <a:bodyPr/>
                    <a:lstStyle/>
                    <a:p>
                      <a:pPr algn="ctr"/>
                      <a:r>
                        <a:rPr lang="en-US" b="1" dirty="0">
                          <a:solidFill>
                            <a:schemeClr val="tx1"/>
                          </a:solidFill>
                        </a:rPr>
                        <a:t>C</a:t>
                      </a:r>
                    </a:p>
                  </a:txBody>
                  <a:tcPr>
                    <a:solidFill>
                      <a:srgbClr val="FFC000"/>
                    </a:solidFill>
                  </a:tcPr>
                </a:tc>
                <a:tc>
                  <a:txBody>
                    <a:bodyPr/>
                    <a:lstStyle/>
                    <a:p>
                      <a:pPr algn="ctr"/>
                      <a:r>
                        <a:rPr lang="en-US" b="1" dirty="0">
                          <a:solidFill>
                            <a:schemeClr val="tx1"/>
                          </a:solidFill>
                        </a:rPr>
                        <a:t>C</a:t>
                      </a:r>
                    </a:p>
                  </a:txBody>
                  <a:tcPr>
                    <a:solidFill>
                      <a:srgbClr val="FFC000"/>
                    </a:solidFill>
                  </a:tcPr>
                </a:tc>
                <a:tc>
                  <a:txBody>
                    <a:bodyPr/>
                    <a:lstStyle/>
                    <a:p>
                      <a:pPr algn="ctr"/>
                      <a:r>
                        <a:rPr lang="en-US" b="1" dirty="0">
                          <a:solidFill>
                            <a:schemeClr val="tx1"/>
                          </a:solidFill>
                        </a:rPr>
                        <a:t>D</a:t>
                      </a:r>
                    </a:p>
                  </a:txBody>
                  <a:tcPr>
                    <a:solidFill>
                      <a:srgbClr val="FFC000"/>
                    </a:solidFill>
                  </a:tcPr>
                </a:tc>
                <a:extLst>
                  <a:ext uri="{0D108BD9-81ED-4DB2-BD59-A6C34878D82A}">
                    <a16:rowId xmlns:a16="http://schemas.microsoft.com/office/drawing/2014/main" val="10001"/>
                  </a:ext>
                </a:extLst>
              </a:tr>
              <a:tr h="269240">
                <a:tc>
                  <a:txBody>
                    <a:bodyPr/>
                    <a:lstStyle/>
                    <a:p>
                      <a:pPr algn="ctr"/>
                      <a:r>
                        <a:rPr lang="en-US" b="1" dirty="0">
                          <a:solidFill>
                            <a:schemeClr val="tx1"/>
                          </a:solidFill>
                        </a:rPr>
                        <a:t>w</a:t>
                      </a:r>
                    </a:p>
                  </a:txBody>
                  <a:tcPr>
                    <a:solidFill>
                      <a:schemeClr val="accent1"/>
                    </a:solidFill>
                  </a:tcPr>
                </a:tc>
                <a:tc>
                  <a:txBody>
                    <a:bodyPr/>
                    <a:lstStyle/>
                    <a:p>
                      <a:pPr algn="ctr"/>
                      <a:r>
                        <a:rPr lang="en-US" b="1" dirty="0">
                          <a:solidFill>
                            <a:schemeClr val="tx1"/>
                          </a:solidFill>
                        </a:rPr>
                        <a:t>2</a:t>
                      </a:r>
                    </a:p>
                  </a:txBody>
                  <a:tcPr>
                    <a:solidFill>
                      <a:schemeClr val="accent1"/>
                    </a:solidFill>
                  </a:tcPr>
                </a:tc>
                <a:tc>
                  <a:txBody>
                    <a:bodyPr/>
                    <a:lstStyle/>
                    <a:p>
                      <a:pPr algn="ctr"/>
                      <a:r>
                        <a:rPr lang="en-US" b="1" dirty="0">
                          <a:solidFill>
                            <a:schemeClr val="tx1"/>
                          </a:solidFill>
                        </a:rPr>
                        <a:t>1</a:t>
                      </a:r>
                    </a:p>
                  </a:txBody>
                  <a:tcPr>
                    <a:solidFill>
                      <a:schemeClr val="accent1"/>
                    </a:solidFill>
                  </a:tcPr>
                </a:tc>
                <a:tc>
                  <a:txBody>
                    <a:bodyPr/>
                    <a:lstStyle/>
                    <a:p>
                      <a:pPr algn="ctr"/>
                      <a:r>
                        <a:rPr lang="en-US" b="1" dirty="0">
                          <a:solidFill>
                            <a:schemeClr val="tx1"/>
                          </a:solidFill>
                        </a:rPr>
                        <a:t>3</a:t>
                      </a:r>
                    </a:p>
                  </a:txBody>
                  <a:tcPr>
                    <a:solidFill>
                      <a:schemeClr val="accent1"/>
                    </a:solidFill>
                  </a:tcPr>
                </a:tc>
                <a:tc>
                  <a:txBody>
                    <a:bodyPr/>
                    <a:lstStyle/>
                    <a:p>
                      <a:pPr algn="ctr"/>
                      <a:r>
                        <a:rPr lang="en-US" b="1" dirty="0">
                          <a:solidFill>
                            <a:schemeClr val="tx1"/>
                          </a:solidFill>
                        </a:rPr>
                        <a:t>5</a:t>
                      </a:r>
                    </a:p>
                  </a:txBody>
                  <a:tcPr>
                    <a:solidFill>
                      <a:schemeClr val="accent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2743200" y="838200"/>
            <a:ext cx="7772400" cy="1143000"/>
          </a:xfrm>
        </p:spPr>
        <p:txBody>
          <a:bodyPr>
            <a:normAutofit fontScale="90000"/>
          </a:bodyPr>
          <a:lstStyle/>
          <a:p>
            <a:pPr eaLnBrk="1" hangingPunct="1">
              <a:defRPr/>
            </a:pPr>
            <a:r>
              <a:rPr lang="en-US" sz="4000" b="1" dirty="0">
                <a:effectLst>
                  <a:outerShdw blurRad="38100" dist="38100" dir="2700000" algn="tl">
                    <a:srgbClr val="FFFFFF"/>
                  </a:outerShdw>
                </a:effectLst>
              </a:rPr>
              <a:t>6. A Simple Graph Class</a:t>
            </a:r>
            <a:br>
              <a:rPr lang="en-US" sz="3200" b="1" dirty="0">
                <a:effectLst>
                  <a:outerShdw blurRad="38100" dist="38100" dir="2700000" algn="tl">
                    <a:srgbClr val="FFFFFF"/>
                  </a:outerShdw>
                </a:effectLst>
              </a:rPr>
            </a:br>
            <a:endParaRPr lang="en-US" sz="3200" dirty="0">
              <a:effectLst>
                <a:outerShdw blurRad="38100" dist="38100" dir="2700000" algn="tl">
                  <a:srgbClr val="FFFFFF"/>
                </a:outerShdw>
              </a:effectLst>
            </a:endParaRPr>
          </a:p>
        </p:txBody>
      </p:sp>
      <p:sp>
        <p:nvSpPr>
          <p:cNvPr id="55301" name="Rectangle 3"/>
          <p:cNvSpPr>
            <a:spLocks noGrp="1" noChangeArrowheads="1"/>
          </p:cNvSpPr>
          <p:nvPr>
            <p:ph idx="1"/>
          </p:nvPr>
        </p:nvSpPr>
        <p:spPr>
          <a:noFill/>
        </p:spPr>
        <p:txBody>
          <a:bodyPr>
            <a:normAutofit/>
          </a:bodyPr>
          <a:lstStyle/>
          <a:p>
            <a:pPr algn="just" eaLnBrk="1" hangingPunct="1"/>
            <a:r>
              <a:rPr lang="en-US" sz="2400" b="1" dirty="0"/>
              <a:t>To represent a weighted undirected graph with a maximum of </a:t>
            </a:r>
            <a:r>
              <a:rPr lang="en-US" sz="2400" b="1" dirty="0" err="1"/>
              <a:t>V</a:t>
            </a:r>
            <a:r>
              <a:rPr lang="en-US" sz="2400" b="1" baseline="-25000" dirty="0" err="1"/>
              <a:t>max</a:t>
            </a:r>
            <a:r>
              <a:rPr lang="en-US" sz="2400" b="1" dirty="0"/>
              <a:t> vertices and </a:t>
            </a:r>
            <a:r>
              <a:rPr lang="en-US" sz="2400" b="1" dirty="0" err="1"/>
              <a:t>E</a:t>
            </a:r>
            <a:r>
              <a:rPr lang="en-US" sz="2400" b="1" baseline="-25000" dirty="0" err="1"/>
              <a:t>max</a:t>
            </a:r>
            <a:r>
              <a:rPr lang="en-US" sz="2400" b="1" dirty="0"/>
              <a:t> = </a:t>
            </a:r>
            <a:r>
              <a:rPr lang="en-US" sz="2400" b="1" dirty="0" err="1"/>
              <a:t>V</a:t>
            </a:r>
            <a:r>
              <a:rPr lang="en-US" sz="2400" b="1" baseline="-25000" dirty="0" err="1"/>
              <a:t>max</a:t>
            </a:r>
            <a:r>
              <a:rPr lang="en-US" sz="2400" b="1" dirty="0"/>
              <a:t>(V</a:t>
            </a:r>
            <a:r>
              <a:rPr lang="en-US" sz="2400" b="1" baseline="-25000" dirty="0"/>
              <a:t>max</a:t>
            </a:r>
            <a:r>
              <a:rPr lang="en-US" sz="2400" b="1" dirty="0"/>
              <a:t>-1)/2 edges. The </a:t>
            </a:r>
            <a:r>
              <a:rPr lang="en-US" sz="2400" b="1" dirty="0" err="1"/>
              <a:t>verices</a:t>
            </a:r>
            <a:r>
              <a:rPr lang="en-US" sz="2400" b="1" dirty="0"/>
              <a:t> are numbered 0,1,...V-1.</a:t>
            </a:r>
          </a:p>
          <a:p>
            <a:pPr marL="0" indent="0" algn="just" eaLnBrk="1" hangingPunct="1">
              <a:buNone/>
            </a:pPr>
            <a:endParaRPr lang="en-US" sz="2400" b="1" dirty="0"/>
          </a:p>
          <a:p>
            <a:pPr algn="just" eaLnBrk="1" hangingPunct="1"/>
            <a:r>
              <a:rPr lang="en-US" sz="2400" b="1" dirty="0"/>
              <a:t>The graph is assumed to be on a text file in the form of an adjacency matrix. The weights on the edges are assumed to be positive integers with zero weight indicating the absence of an edge.</a:t>
            </a:r>
          </a:p>
        </p:txBody>
      </p:sp>
      <p:sp>
        <p:nvSpPr>
          <p:cNvPr id="55298" name="Footer Placeholder 4"/>
          <p:cNvSpPr>
            <a:spLocks noGrp="1"/>
          </p:cNvSpPr>
          <p:nvPr>
            <p:ph type="ftr" sz="quarter" idx="11"/>
          </p:nvPr>
        </p:nvSpPr>
        <p:spPr>
          <a:noFill/>
        </p:spPr>
        <p:txBody>
          <a:bodyPr/>
          <a:lstStyle/>
          <a:p>
            <a:r>
              <a:rPr lang="en-GB"/>
              <a:t>Prof. Amr Goneid, AUC</a:t>
            </a:r>
          </a:p>
        </p:txBody>
      </p:sp>
      <p:sp>
        <p:nvSpPr>
          <p:cNvPr id="55299" name="Slide Number Placeholder 5"/>
          <p:cNvSpPr>
            <a:spLocks noGrp="1"/>
          </p:cNvSpPr>
          <p:nvPr>
            <p:ph type="sldNum" sz="quarter" idx="12"/>
          </p:nvPr>
        </p:nvSpPr>
        <p:spPr>
          <a:noFill/>
        </p:spPr>
        <p:txBody>
          <a:bodyPr/>
          <a:lstStyle/>
          <a:p>
            <a:fld id="{BAFA1A8C-2D03-4730-9169-39609149A25A}" type="slidenum">
              <a:rPr lang="en-GB" smtClean="0"/>
              <a:pPr/>
              <a:t>34</a:t>
            </a:fld>
            <a:endParaRPr lang="en-GB"/>
          </a:p>
        </p:txBody>
      </p:sp>
    </p:spTree>
    <p:extLst>
      <p:ext uri="{BB962C8B-B14F-4D97-AF65-F5344CB8AC3E}">
        <p14:creationId xmlns:p14="http://schemas.microsoft.com/office/powerpoint/2010/main" val="26341554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a:xfrm>
            <a:off x="2743200" y="838200"/>
            <a:ext cx="7772400" cy="1143000"/>
          </a:xfrm>
        </p:spPr>
        <p:txBody>
          <a:bodyPr>
            <a:normAutofit fontScale="90000"/>
          </a:bodyPr>
          <a:lstStyle/>
          <a:p>
            <a:pPr eaLnBrk="1" hangingPunct="1">
              <a:defRPr/>
            </a:pPr>
            <a:r>
              <a:rPr lang="en-US" sz="4000" b="1" dirty="0">
                <a:effectLst>
                  <a:outerShdw blurRad="38100" dist="38100" dir="2700000" algn="tl">
                    <a:srgbClr val="FFFFFF"/>
                  </a:outerShdw>
                </a:effectLst>
              </a:rPr>
              <a:t>A Simple Graph Class</a:t>
            </a:r>
            <a:br>
              <a:rPr lang="en-US" sz="3200" b="1" dirty="0">
                <a:effectLst>
                  <a:outerShdw blurRad="38100" dist="38100" dir="2700000" algn="tl">
                    <a:srgbClr val="FFFFFF"/>
                  </a:outerShdw>
                </a:effectLst>
              </a:rPr>
            </a:br>
            <a:endParaRPr lang="en-US" sz="3200" dirty="0">
              <a:effectLst>
                <a:outerShdw blurRad="38100" dist="38100" dir="2700000" algn="tl">
                  <a:srgbClr val="FFFFFF"/>
                </a:outerShdw>
              </a:effectLst>
            </a:endParaRPr>
          </a:p>
        </p:txBody>
      </p:sp>
      <p:sp>
        <p:nvSpPr>
          <p:cNvPr id="55301" name="Rectangle 3"/>
          <p:cNvSpPr>
            <a:spLocks noGrp="1" noChangeArrowheads="1"/>
          </p:cNvSpPr>
          <p:nvPr>
            <p:ph idx="1"/>
          </p:nvPr>
        </p:nvSpPr>
        <p:spPr>
          <a:noFill/>
        </p:spPr>
        <p:txBody>
          <a:bodyPr>
            <a:normAutofit/>
          </a:bodyPr>
          <a:lstStyle/>
          <a:p>
            <a:pPr eaLnBrk="1" hangingPunct="1"/>
            <a:r>
              <a:rPr lang="en-US" sz="2400" b="1" dirty="0"/>
              <a:t>When loaded from the text file, the weights are stored in a  2-D array (</a:t>
            </a:r>
            <a:r>
              <a:rPr lang="en-US" sz="2400" b="1" dirty="0" err="1"/>
              <a:t>AdjMatrix</a:t>
            </a:r>
            <a:r>
              <a:rPr lang="en-US" sz="2400" b="1" dirty="0"/>
              <a:t>) representing the adjacency matrix. Another  array (edges) stores the non-zero edges in the graph.</a:t>
            </a:r>
          </a:p>
          <a:p>
            <a:pPr marL="0" indent="0" eaLnBrk="1" hangingPunct="1">
              <a:buNone/>
            </a:pPr>
            <a:endParaRPr lang="en-US" sz="2400" b="1" dirty="0"/>
          </a:p>
          <a:p>
            <a:pPr eaLnBrk="1" hangingPunct="1"/>
            <a:r>
              <a:rPr lang="en-US" sz="2400" b="1" dirty="0"/>
              <a:t>An edge (</a:t>
            </a:r>
            <a:r>
              <a:rPr lang="en-US" sz="2400" b="1" dirty="0" err="1"/>
              <a:t>u,v,w</a:t>
            </a:r>
            <a:r>
              <a:rPr lang="en-US" sz="2400" b="1" dirty="0"/>
              <a:t>) existing between nodes (u) and (v) with weight (w) is modeled as a class (Edge).  </a:t>
            </a:r>
          </a:p>
        </p:txBody>
      </p:sp>
      <p:sp>
        <p:nvSpPr>
          <p:cNvPr id="55298" name="Footer Placeholder 4"/>
          <p:cNvSpPr>
            <a:spLocks noGrp="1"/>
          </p:cNvSpPr>
          <p:nvPr>
            <p:ph type="ftr" sz="quarter" idx="11"/>
          </p:nvPr>
        </p:nvSpPr>
        <p:spPr>
          <a:noFill/>
        </p:spPr>
        <p:txBody>
          <a:bodyPr/>
          <a:lstStyle/>
          <a:p>
            <a:r>
              <a:rPr lang="en-GB"/>
              <a:t>Prof. Amr Goneid, AUC</a:t>
            </a:r>
          </a:p>
        </p:txBody>
      </p:sp>
      <p:sp>
        <p:nvSpPr>
          <p:cNvPr id="55299" name="Slide Number Placeholder 5"/>
          <p:cNvSpPr>
            <a:spLocks noGrp="1"/>
          </p:cNvSpPr>
          <p:nvPr>
            <p:ph type="sldNum" sz="quarter" idx="12"/>
          </p:nvPr>
        </p:nvSpPr>
        <p:spPr>
          <a:noFill/>
        </p:spPr>
        <p:txBody>
          <a:bodyPr/>
          <a:lstStyle/>
          <a:p>
            <a:fld id="{BAFA1A8C-2D03-4730-9169-39609149A25A}" type="slidenum">
              <a:rPr lang="en-GB" smtClean="0"/>
              <a:pPr/>
              <a:t>35</a:t>
            </a:fld>
            <a:endParaRPr lang="en-GB"/>
          </a:p>
        </p:txBody>
      </p:sp>
    </p:spTree>
    <p:extLst>
      <p:ext uri="{BB962C8B-B14F-4D97-AF65-F5344CB8AC3E}">
        <p14:creationId xmlns:p14="http://schemas.microsoft.com/office/powerpoint/2010/main" val="39395402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p:txBody>
          <a:bodyPr/>
          <a:lstStyle/>
          <a:p>
            <a:pPr eaLnBrk="1" hangingPunct="1">
              <a:defRPr/>
            </a:pPr>
            <a:r>
              <a:rPr lang="en-US" sz="4000" b="1">
                <a:effectLst>
                  <a:outerShdw blurRad="38100" dist="38100" dir="2700000" algn="tl">
                    <a:srgbClr val="FFFFFF"/>
                  </a:outerShdw>
                </a:effectLst>
              </a:rPr>
              <a:t>Edge Class</a:t>
            </a:r>
            <a:endParaRPr lang="en-US" sz="3200">
              <a:effectLst>
                <a:outerShdw blurRad="38100" dist="38100" dir="2700000" algn="tl">
                  <a:srgbClr val="FFFFFF"/>
                </a:outerShdw>
              </a:effectLst>
            </a:endParaRPr>
          </a:p>
        </p:txBody>
      </p:sp>
      <p:sp>
        <p:nvSpPr>
          <p:cNvPr id="56325" name="Rectangle 3"/>
          <p:cNvSpPr>
            <a:spLocks noGrp="1" noChangeArrowheads="1"/>
          </p:cNvSpPr>
          <p:nvPr>
            <p:ph idx="1"/>
          </p:nvPr>
        </p:nvSpPr>
        <p:spPr>
          <a:xfrm>
            <a:off x="2591068" y="1540188"/>
            <a:ext cx="8915400" cy="4595619"/>
          </a:xfrm>
          <a:solidFill>
            <a:srgbClr val="FFFFCC"/>
          </a:solidFill>
          <a:ln>
            <a:solidFill>
              <a:schemeClr val="tx1"/>
            </a:solidFill>
          </a:ln>
        </p:spPr>
        <p:txBody>
          <a:bodyPr>
            <a:normAutofit fontScale="92500" lnSpcReduction="20000"/>
          </a:bodyPr>
          <a:lstStyle/>
          <a:p>
            <a:pPr eaLnBrk="1" hangingPunct="1">
              <a:lnSpc>
                <a:spcPct val="90000"/>
              </a:lnSpc>
              <a:buFont typeface="Wingdings" pitchFamily="2" charset="2"/>
              <a:buNone/>
            </a:pPr>
            <a:r>
              <a:rPr lang="en-US" sz="1600" b="1" dirty="0">
                <a:solidFill>
                  <a:srgbClr val="0000FF"/>
                </a:solidFill>
              </a:rPr>
              <a:t>// File: </a:t>
            </a:r>
            <a:r>
              <a:rPr lang="en-US" sz="1600" b="1" dirty="0" err="1">
                <a:solidFill>
                  <a:srgbClr val="0000FF"/>
                </a:solidFill>
              </a:rPr>
              <a:t>Edge.h</a:t>
            </a:r>
            <a:endParaRPr lang="en-US" sz="1600" b="1" dirty="0">
              <a:solidFill>
                <a:srgbClr val="0000FF"/>
              </a:solidFill>
            </a:endParaRPr>
          </a:p>
          <a:p>
            <a:pPr eaLnBrk="1" hangingPunct="1">
              <a:lnSpc>
                <a:spcPct val="90000"/>
              </a:lnSpc>
              <a:buFont typeface="Wingdings" pitchFamily="2" charset="2"/>
              <a:buNone/>
            </a:pPr>
            <a:r>
              <a:rPr lang="en-US" sz="1600" b="1" dirty="0">
                <a:solidFill>
                  <a:srgbClr val="0000FF"/>
                </a:solidFill>
              </a:rPr>
              <a:t>// Definition of Edge class</a:t>
            </a:r>
          </a:p>
          <a:p>
            <a:pPr eaLnBrk="1" hangingPunct="1">
              <a:lnSpc>
                <a:spcPct val="90000"/>
              </a:lnSpc>
              <a:buFont typeface="Wingdings" pitchFamily="2" charset="2"/>
              <a:buNone/>
            </a:pPr>
            <a:r>
              <a:rPr lang="en-US" sz="1600" b="1" dirty="0">
                <a:solidFill>
                  <a:srgbClr val="008000"/>
                </a:solidFill>
              </a:rPr>
              <a:t>#</a:t>
            </a:r>
            <a:r>
              <a:rPr lang="en-US" sz="1600" b="1" dirty="0" err="1">
                <a:solidFill>
                  <a:srgbClr val="008000"/>
                </a:solidFill>
              </a:rPr>
              <a:t>ifndef</a:t>
            </a:r>
            <a:r>
              <a:rPr lang="en-US" sz="1600" b="1" dirty="0">
                <a:solidFill>
                  <a:srgbClr val="008000"/>
                </a:solidFill>
              </a:rPr>
              <a:t> EDGE_H</a:t>
            </a:r>
          </a:p>
          <a:p>
            <a:pPr eaLnBrk="1" hangingPunct="1">
              <a:lnSpc>
                <a:spcPct val="90000"/>
              </a:lnSpc>
              <a:buFont typeface="Wingdings" pitchFamily="2" charset="2"/>
              <a:buNone/>
            </a:pPr>
            <a:r>
              <a:rPr lang="en-US" sz="1600" b="1" dirty="0">
                <a:solidFill>
                  <a:srgbClr val="008000"/>
                </a:solidFill>
              </a:rPr>
              <a:t>#define EDGE_H</a:t>
            </a:r>
          </a:p>
          <a:p>
            <a:pPr eaLnBrk="1" hangingPunct="1">
              <a:lnSpc>
                <a:spcPct val="90000"/>
              </a:lnSpc>
              <a:buFont typeface="Wingdings" pitchFamily="2" charset="2"/>
              <a:buNone/>
            </a:pPr>
            <a:endParaRPr lang="en-US" sz="1600" b="1" dirty="0">
              <a:solidFill>
                <a:srgbClr val="008000"/>
              </a:solidFill>
            </a:endParaRPr>
          </a:p>
          <a:p>
            <a:pPr eaLnBrk="1" hangingPunct="1">
              <a:lnSpc>
                <a:spcPct val="90000"/>
              </a:lnSpc>
              <a:buFont typeface="Wingdings" pitchFamily="2" charset="2"/>
              <a:buNone/>
            </a:pPr>
            <a:r>
              <a:rPr lang="en-US" sz="1600" b="1" dirty="0" err="1"/>
              <a:t>typedef</a:t>
            </a:r>
            <a:r>
              <a:rPr lang="en-US" sz="1600" b="1" dirty="0"/>
              <a:t> </a:t>
            </a:r>
            <a:r>
              <a:rPr lang="en-US" sz="1600" b="1" dirty="0" err="1"/>
              <a:t>int</a:t>
            </a:r>
            <a:r>
              <a:rPr lang="en-US" sz="1600" b="1" dirty="0"/>
              <a:t> </a:t>
            </a:r>
            <a:r>
              <a:rPr lang="en-US" sz="1600" b="1" dirty="0" err="1"/>
              <a:t>weightType</a:t>
            </a:r>
            <a:r>
              <a:rPr lang="en-US" sz="1600" b="1" dirty="0"/>
              <a:t>;		</a:t>
            </a:r>
            <a:r>
              <a:rPr lang="en-US" sz="1600" b="1" dirty="0">
                <a:solidFill>
                  <a:srgbClr val="0000FF"/>
                </a:solidFill>
              </a:rPr>
              <a:t>// weights are positive integers</a:t>
            </a:r>
          </a:p>
          <a:p>
            <a:pPr eaLnBrk="1" hangingPunct="1">
              <a:lnSpc>
                <a:spcPct val="90000"/>
              </a:lnSpc>
              <a:buFont typeface="Wingdings" pitchFamily="2" charset="2"/>
              <a:buNone/>
            </a:pPr>
            <a:endParaRPr lang="en-US" sz="1600" b="1" dirty="0"/>
          </a:p>
          <a:p>
            <a:pPr eaLnBrk="1" hangingPunct="1">
              <a:lnSpc>
                <a:spcPct val="90000"/>
              </a:lnSpc>
              <a:buFont typeface="Wingdings" pitchFamily="2" charset="2"/>
              <a:buNone/>
            </a:pPr>
            <a:r>
              <a:rPr lang="en-US" sz="1600" b="1" dirty="0"/>
              <a:t>class Edge</a:t>
            </a:r>
          </a:p>
          <a:p>
            <a:pPr eaLnBrk="1" hangingPunct="1">
              <a:lnSpc>
                <a:spcPct val="90000"/>
              </a:lnSpc>
              <a:buFont typeface="Wingdings" pitchFamily="2" charset="2"/>
              <a:buNone/>
            </a:pPr>
            <a:r>
              <a:rPr lang="en-US" sz="1600" b="1" dirty="0"/>
              <a:t>	   {</a:t>
            </a:r>
          </a:p>
          <a:p>
            <a:pPr eaLnBrk="1" hangingPunct="1">
              <a:lnSpc>
                <a:spcPct val="90000"/>
              </a:lnSpc>
              <a:buFont typeface="Wingdings" pitchFamily="2" charset="2"/>
              <a:buNone/>
            </a:pPr>
            <a:r>
              <a:rPr lang="en-US" sz="1600" b="1" dirty="0"/>
              <a:t>		public:</a:t>
            </a:r>
          </a:p>
          <a:p>
            <a:pPr eaLnBrk="1" hangingPunct="1">
              <a:lnSpc>
                <a:spcPct val="90000"/>
              </a:lnSpc>
              <a:buFont typeface="Wingdings" pitchFamily="2" charset="2"/>
              <a:buNone/>
            </a:pPr>
            <a:r>
              <a:rPr lang="en-US" sz="1600" b="1" dirty="0"/>
              <a:t>		   </a:t>
            </a:r>
            <a:r>
              <a:rPr lang="en-US" sz="1600" b="1" dirty="0" err="1"/>
              <a:t>int</a:t>
            </a:r>
            <a:r>
              <a:rPr lang="en-US" sz="1600" b="1" dirty="0"/>
              <a:t> </a:t>
            </a:r>
            <a:r>
              <a:rPr lang="en-US" sz="1600" b="1" dirty="0" err="1"/>
              <a:t>u,v</a:t>
            </a:r>
            <a:r>
              <a:rPr lang="en-US" sz="1600" b="1" dirty="0"/>
              <a:t>;	</a:t>
            </a:r>
            <a:r>
              <a:rPr lang="en-US" sz="1600" b="1" dirty="0" err="1"/>
              <a:t>weightType</a:t>
            </a:r>
            <a:r>
              <a:rPr lang="en-US" sz="1600" b="1" dirty="0"/>
              <a:t> w;</a:t>
            </a:r>
          </a:p>
          <a:p>
            <a:pPr eaLnBrk="1" hangingPunct="1">
              <a:lnSpc>
                <a:spcPct val="90000"/>
              </a:lnSpc>
              <a:buFont typeface="Wingdings" pitchFamily="2" charset="2"/>
              <a:buNone/>
            </a:pPr>
            <a:r>
              <a:rPr lang="en-US" sz="1600" b="1" dirty="0"/>
              <a:t>		   bool operator &lt; (</a:t>
            </a:r>
            <a:r>
              <a:rPr lang="en-US" sz="1600" b="1" dirty="0" err="1"/>
              <a:t>const</a:t>
            </a:r>
            <a:r>
              <a:rPr lang="en-US" sz="1600" b="1" dirty="0"/>
              <a:t> Edge &amp;e)   { return (w &lt; </a:t>
            </a:r>
            <a:r>
              <a:rPr lang="en-US" sz="1600" b="1" dirty="0" err="1"/>
              <a:t>e.w</a:t>
            </a:r>
            <a:r>
              <a:rPr lang="en-US" sz="1600" b="1" dirty="0"/>
              <a:t>); }</a:t>
            </a:r>
          </a:p>
          <a:p>
            <a:pPr eaLnBrk="1" hangingPunct="1">
              <a:lnSpc>
                <a:spcPct val="90000"/>
              </a:lnSpc>
              <a:buFont typeface="Wingdings" pitchFamily="2" charset="2"/>
              <a:buNone/>
            </a:pPr>
            <a:r>
              <a:rPr lang="en-US" sz="1600" b="1" dirty="0"/>
              <a:t>		   bool operator &lt;= (</a:t>
            </a:r>
            <a:r>
              <a:rPr lang="en-US" sz="1600" b="1" dirty="0" err="1"/>
              <a:t>const</a:t>
            </a:r>
            <a:r>
              <a:rPr lang="en-US" sz="1600" b="1" dirty="0"/>
              <a:t> Edge &amp;e) { return (w &lt;= </a:t>
            </a:r>
            <a:r>
              <a:rPr lang="en-US" sz="1600" b="1" dirty="0" err="1"/>
              <a:t>e.w</a:t>
            </a:r>
            <a:r>
              <a:rPr lang="en-US" sz="1600" b="1" dirty="0"/>
              <a:t>); }</a:t>
            </a:r>
          </a:p>
          <a:p>
            <a:pPr eaLnBrk="1" hangingPunct="1">
              <a:lnSpc>
                <a:spcPct val="90000"/>
              </a:lnSpc>
              <a:buFont typeface="Wingdings" pitchFamily="2" charset="2"/>
              <a:buNone/>
            </a:pPr>
            <a:r>
              <a:rPr lang="en-US" sz="1600" b="1" dirty="0"/>
              <a:t>	   }; </a:t>
            </a:r>
            <a:r>
              <a:rPr lang="en-US" sz="1600" b="1" dirty="0">
                <a:solidFill>
                  <a:srgbClr val="0000FF"/>
                </a:solidFill>
              </a:rPr>
              <a:t>// end of class Edge declaration</a:t>
            </a:r>
          </a:p>
          <a:p>
            <a:pPr eaLnBrk="1" hangingPunct="1">
              <a:lnSpc>
                <a:spcPct val="90000"/>
              </a:lnSpc>
              <a:buFont typeface="Wingdings" pitchFamily="2" charset="2"/>
              <a:buNone/>
            </a:pPr>
            <a:r>
              <a:rPr lang="en-US" sz="1600" b="1" dirty="0">
                <a:solidFill>
                  <a:srgbClr val="008000"/>
                </a:solidFill>
              </a:rPr>
              <a:t>#</a:t>
            </a:r>
            <a:r>
              <a:rPr lang="en-US" sz="1600" b="1" dirty="0" err="1">
                <a:solidFill>
                  <a:srgbClr val="008000"/>
                </a:solidFill>
              </a:rPr>
              <a:t>endif</a:t>
            </a:r>
            <a:r>
              <a:rPr lang="en-US" sz="1600" b="1" dirty="0"/>
              <a:t> </a:t>
            </a:r>
            <a:r>
              <a:rPr lang="en-US" sz="1600" b="1" dirty="0">
                <a:solidFill>
                  <a:srgbClr val="0000FF"/>
                </a:solidFill>
              </a:rPr>
              <a:t>// EDGE_H</a:t>
            </a:r>
          </a:p>
        </p:txBody>
      </p:sp>
      <p:sp>
        <p:nvSpPr>
          <p:cNvPr id="56322" name="Footer Placeholder 4"/>
          <p:cNvSpPr>
            <a:spLocks noGrp="1"/>
          </p:cNvSpPr>
          <p:nvPr>
            <p:ph type="ftr" sz="quarter" idx="11"/>
          </p:nvPr>
        </p:nvSpPr>
        <p:spPr>
          <a:noFill/>
        </p:spPr>
        <p:txBody>
          <a:bodyPr/>
          <a:lstStyle/>
          <a:p>
            <a:r>
              <a:rPr lang="en-GB"/>
              <a:t>Prof. Amr Goneid, AUC</a:t>
            </a:r>
          </a:p>
        </p:txBody>
      </p:sp>
      <p:sp>
        <p:nvSpPr>
          <p:cNvPr id="56323" name="Slide Number Placeholder 5"/>
          <p:cNvSpPr>
            <a:spLocks noGrp="1"/>
          </p:cNvSpPr>
          <p:nvPr>
            <p:ph type="sldNum" sz="quarter" idx="12"/>
          </p:nvPr>
        </p:nvSpPr>
        <p:spPr>
          <a:noFill/>
        </p:spPr>
        <p:txBody>
          <a:bodyPr/>
          <a:lstStyle/>
          <a:p>
            <a:fld id="{1541DE7F-FC90-43F3-ABFF-EBC36CC1230D}" type="slidenum">
              <a:rPr lang="en-GB" smtClean="0"/>
              <a:pPr/>
              <a:t>36</a:t>
            </a:fld>
            <a:endParaRPr lang="en-GB"/>
          </a:p>
        </p:txBody>
      </p:sp>
    </p:spTree>
    <p:extLst>
      <p:ext uri="{BB962C8B-B14F-4D97-AF65-F5344CB8AC3E}">
        <p14:creationId xmlns:p14="http://schemas.microsoft.com/office/powerpoint/2010/main" val="28425910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p:txBody>
          <a:bodyPr/>
          <a:lstStyle/>
          <a:p>
            <a:pPr eaLnBrk="1" hangingPunct="1">
              <a:defRPr/>
            </a:pPr>
            <a:r>
              <a:rPr lang="en-US" sz="4000" b="1">
                <a:effectLst>
                  <a:outerShdw blurRad="38100" dist="38100" dir="2700000" algn="tl">
                    <a:srgbClr val="FFFFFF"/>
                  </a:outerShdw>
                </a:effectLst>
              </a:rPr>
              <a:t>Graph Class</a:t>
            </a:r>
            <a:endParaRPr lang="en-US" sz="3200">
              <a:effectLst>
                <a:outerShdw blurRad="38100" dist="38100" dir="2700000" algn="tl">
                  <a:srgbClr val="FFFFFF"/>
                </a:outerShdw>
              </a:effectLst>
            </a:endParaRPr>
          </a:p>
        </p:txBody>
      </p:sp>
      <p:sp>
        <p:nvSpPr>
          <p:cNvPr id="57349" name="Rectangle 3"/>
          <p:cNvSpPr>
            <a:spLocks noGrp="1" noChangeArrowheads="1"/>
          </p:cNvSpPr>
          <p:nvPr>
            <p:ph idx="1"/>
          </p:nvPr>
        </p:nvSpPr>
        <p:spPr>
          <a:xfrm>
            <a:off x="2589212" y="1540188"/>
            <a:ext cx="8915400" cy="4595619"/>
          </a:xfrm>
          <a:solidFill>
            <a:srgbClr val="FFFFCC"/>
          </a:solidFill>
          <a:ln>
            <a:solidFill>
              <a:schemeClr val="tx1"/>
            </a:solidFill>
          </a:ln>
        </p:spPr>
        <p:txBody>
          <a:bodyPr>
            <a:normAutofit/>
          </a:bodyPr>
          <a:lstStyle/>
          <a:p>
            <a:pPr eaLnBrk="1" hangingPunct="1">
              <a:buFont typeface="Wingdings" pitchFamily="2" charset="2"/>
              <a:buNone/>
            </a:pPr>
            <a:r>
              <a:rPr lang="en-US" b="1" dirty="0">
                <a:solidFill>
                  <a:srgbClr val="0000FF"/>
                </a:solidFill>
              </a:rPr>
              <a:t>// File: </a:t>
            </a:r>
            <a:r>
              <a:rPr lang="en-US" b="1" dirty="0" err="1">
                <a:solidFill>
                  <a:srgbClr val="0000FF"/>
                </a:solidFill>
              </a:rPr>
              <a:t>Graphs.h</a:t>
            </a:r>
            <a:endParaRPr lang="en-US" b="1" dirty="0">
              <a:solidFill>
                <a:srgbClr val="0000FF"/>
              </a:solidFill>
            </a:endParaRPr>
          </a:p>
          <a:p>
            <a:pPr eaLnBrk="1" hangingPunct="1">
              <a:buFont typeface="Wingdings" pitchFamily="2" charset="2"/>
              <a:buNone/>
            </a:pPr>
            <a:r>
              <a:rPr lang="en-US" b="1" dirty="0">
                <a:solidFill>
                  <a:srgbClr val="0000FF"/>
                </a:solidFill>
              </a:rPr>
              <a:t>// Graph library header file</a:t>
            </a:r>
          </a:p>
          <a:p>
            <a:pPr eaLnBrk="1" hangingPunct="1">
              <a:buFont typeface="Wingdings" pitchFamily="2" charset="2"/>
              <a:buNone/>
            </a:pPr>
            <a:r>
              <a:rPr lang="en-US" b="1" dirty="0">
                <a:solidFill>
                  <a:srgbClr val="008000"/>
                </a:solidFill>
              </a:rPr>
              <a:t>#</a:t>
            </a:r>
            <a:r>
              <a:rPr lang="en-US" b="1" dirty="0" err="1">
                <a:solidFill>
                  <a:srgbClr val="008000"/>
                </a:solidFill>
              </a:rPr>
              <a:t>ifndef</a:t>
            </a:r>
            <a:r>
              <a:rPr lang="en-US" b="1" dirty="0">
                <a:solidFill>
                  <a:srgbClr val="008000"/>
                </a:solidFill>
              </a:rPr>
              <a:t> GRAPHS_H</a:t>
            </a:r>
          </a:p>
          <a:p>
            <a:pPr eaLnBrk="1" hangingPunct="1">
              <a:buFont typeface="Wingdings" pitchFamily="2" charset="2"/>
              <a:buNone/>
            </a:pPr>
            <a:r>
              <a:rPr lang="en-US" b="1" dirty="0">
                <a:solidFill>
                  <a:srgbClr val="008000"/>
                </a:solidFill>
              </a:rPr>
              <a:t>#define GRAPHS_H</a:t>
            </a:r>
          </a:p>
          <a:p>
            <a:pPr eaLnBrk="1" hangingPunct="1">
              <a:buFont typeface="Wingdings" pitchFamily="2" charset="2"/>
              <a:buNone/>
            </a:pPr>
            <a:r>
              <a:rPr lang="en-US" b="1" dirty="0">
                <a:solidFill>
                  <a:srgbClr val="008000"/>
                </a:solidFill>
              </a:rPr>
              <a:t>#include &lt;string&gt;</a:t>
            </a:r>
          </a:p>
          <a:p>
            <a:pPr eaLnBrk="1" hangingPunct="1">
              <a:buFont typeface="Wingdings" pitchFamily="2" charset="2"/>
              <a:buNone/>
            </a:pPr>
            <a:r>
              <a:rPr lang="en-US" b="1" dirty="0">
                <a:solidFill>
                  <a:srgbClr val="008000"/>
                </a:solidFill>
              </a:rPr>
              <a:t>#include "</a:t>
            </a:r>
            <a:r>
              <a:rPr lang="en-US" b="1" dirty="0" err="1">
                <a:solidFill>
                  <a:srgbClr val="008000"/>
                </a:solidFill>
              </a:rPr>
              <a:t>Edge.h</a:t>
            </a:r>
            <a:r>
              <a:rPr lang="en-US" b="1" dirty="0">
                <a:solidFill>
                  <a:srgbClr val="008000"/>
                </a:solidFill>
              </a:rPr>
              <a:t>"</a:t>
            </a:r>
          </a:p>
          <a:p>
            <a:pPr eaLnBrk="1" hangingPunct="1">
              <a:buFont typeface="Wingdings" pitchFamily="2" charset="2"/>
              <a:buNone/>
            </a:pPr>
            <a:r>
              <a:rPr lang="en-US" b="1" dirty="0">
                <a:solidFill>
                  <a:srgbClr val="008000"/>
                </a:solidFill>
              </a:rPr>
              <a:t>using namespace </a:t>
            </a:r>
            <a:r>
              <a:rPr lang="en-US" b="1" dirty="0" err="1">
                <a:solidFill>
                  <a:srgbClr val="008000"/>
                </a:solidFill>
              </a:rPr>
              <a:t>std</a:t>
            </a:r>
            <a:r>
              <a:rPr lang="en-US" b="1" dirty="0">
                <a:solidFill>
                  <a:srgbClr val="008000"/>
                </a:solidFill>
              </a:rPr>
              <a:t>;</a:t>
            </a:r>
          </a:p>
          <a:p>
            <a:pPr eaLnBrk="1" hangingPunct="1">
              <a:buFont typeface="Wingdings" pitchFamily="2" charset="2"/>
              <a:buNone/>
            </a:pPr>
            <a:endParaRPr lang="en-US" b="1" dirty="0">
              <a:solidFill>
                <a:srgbClr val="008000"/>
              </a:solidFill>
            </a:endParaRPr>
          </a:p>
          <a:p>
            <a:pPr eaLnBrk="1" hangingPunct="1">
              <a:buFont typeface="Wingdings" pitchFamily="2" charset="2"/>
              <a:buNone/>
            </a:pPr>
            <a:r>
              <a:rPr lang="en-US" b="1" dirty="0"/>
              <a:t>const int Vmax = 50;</a:t>
            </a:r>
            <a:r>
              <a:rPr lang="en-US" b="1" dirty="0">
                <a:solidFill>
                  <a:srgbClr val="0000FF"/>
                </a:solidFill>
              </a:rPr>
              <a:t>		      			// Maximum number of vertices</a:t>
            </a:r>
          </a:p>
          <a:p>
            <a:pPr eaLnBrk="1" hangingPunct="1">
              <a:buFont typeface="Wingdings" pitchFamily="2" charset="2"/>
              <a:buNone/>
            </a:pPr>
            <a:r>
              <a:rPr lang="en-US" b="1" dirty="0" err="1"/>
              <a:t>const</a:t>
            </a:r>
            <a:r>
              <a:rPr lang="en-US" b="1" dirty="0"/>
              <a:t> </a:t>
            </a:r>
            <a:r>
              <a:rPr lang="en-US" b="1" dirty="0" err="1"/>
              <a:t>int</a:t>
            </a:r>
            <a:r>
              <a:rPr lang="en-US" b="1" dirty="0"/>
              <a:t> </a:t>
            </a:r>
            <a:r>
              <a:rPr lang="en-US" b="1" dirty="0" err="1"/>
              <a:t>Emax</a:t>
            </a:r>
            <a:r>
              <a:rPr lang="en-US" b="1" dirty="0"/>
              <a:t> = </a:t>
            </a:r>
            <a:r>
              <a:rPr lang="en-US" b="1" dirty="0" err="1"/>
              <a:t>Vmax</a:t>
            </a:r>
            <a:r>
              <a:rPr lang="en-US" b="1" dirty="0"/>
              <a:t>*(Vmax-1)/2;</a:t>
            </a:r>
            <a:r>
              <a:rPr lang="en-US" b="1" dirty="0">
                <a:solidFill>
                  <a:srgbClr val="0000FF"/>
                </a:solidFill>
              </a:rPr>
              <a:t>   // Maximum number of edges</a:t>
            </a:r>
          </a:p>
        </p:txBody>
      </p:sp>
      <p:sp>
        <p:nvSpPr>
          <p:cNvPr id="57346" name="Footer Placeholder 4"/>
          <p:cNvSpPr>
            <a:spLocks noGrp="1"/>
          </p:cNvSpPr>
          <p:nvPr>
            <p:ph type="ftr" sz="quarter" idx="11"/>
          </p:nvPr>
        </p:nvSpPr>
        <p:spPr>
          <a:noFill/>
        </p:spPr>
        <p:txBody>
          <a:bodyPr/>
          <a:lstStyle/>
          <a:p>
            <a:r>
              <a:rPr lang="en-GB"/>
              <a:t>Prof. Amr Goneid, AUC</a:t>
            </a:r>
          </a:p>
        </p:txBody>
      </p:sp>
      <p:sp>
        <p:nvSpPr>
          <p:cNvPr id="57347" name="Slide Number Placeholder 5"/>
          <p:cNvSpPr>
            <a:spLocks noGrp="1"/>
          </p:cNvSpPr>
          <p:nvPr>
            <p:ph type="sldNum" sz="quarter" idx="12"/>
          </p:nvPr>
        </p:nvSpPr>
        <p:spPr>
          <a:noFill/>
        </p:spPr>
        <p:txBody>
          <a:bodyPr/>
          <a:lstStyle/>
          <a:p>
            <a:fld id="{796B0E8C-CECF-4A13-B305-564C54AD8B8D}" type="slidenum">
              <a:rPr lang="en-GB" smtClean="0"/>
              <a:pPr/>
              <a:t>37</a:t>
            </a:fld>
            <a:endParaRPr lang="en-GB"/>
          </a:p>
        </p:txBody>
      </p:sp>
    </p:spTree>
    <p:extLst>
      <p:ext uri="{BB962C8B-B14F-4D97-AF65-F5344CB8AC3E}">
        <p14:creationId xmlns:p14="http://schemas.microsoft.com/office/powerpoint/2010/main" val="22128854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p:txBody>
          <a:bodyPr/>
          <a:lstStyle/>
          <a:p>
            <a:pPr eaLnBrk="1" hangingPunct="1">
              <a:defRPr/>
            </a:pPr>
            <a:r>
              <a:rPr lang="en-US" sz="4000" b="1">
                <a:effectLst>
                  <a:outerShdw blurRad="38100" dist="38100" dir="2700000" algn="tl">
                    <a:srgbClr val="FFFFFF"/>
                  </a:outerShdw>
                </a:effectLst>
              </a:rPr>
              <a:t>Graph Class</a:t>
            </a:r>
            <a:endParaRPr lang="en-US" sz="3200">
              <a:effectLst>
                <a:outerShdw blurRad="38100" dist="38100" dir="2700000" algn="tl">
                  <a:srgbClr val="FFFFFF"/>
                </a:outerShdw>
              </a:effectLst>
            </a:endParaRPr>
          </a:p>
        </p:txBody>
      </p:sp>
      <p:sp>
        <p:nvSpPr>
          <p:cNvPr id="58373" name="Rectangle 3"/>
          <p:cNvSpPr>
            <a:spLocks noGrp="1" noChangeArrowheads="1"/>
          </p:cNvSpPr>
          <p:nvPr>
            <p:ph idx="1"/>
          </p:nvPr>
        </p:nvSpPr>
        <p:spPr>
          <a:xfrm>
            <a:off x="2589212" y="1376979"/>
            <a:ext cx="8915400" cy="4758829"/>
          </a:xfrm>
          <a:solidFill>
            <a:srgbClr val="FFFFCC"/>
          </a:solidFill>
          <a:ln>
            <a:solidFill>
              <a:schemeClr val="tx1"/>
            </a:solidFill>
          </a:ln>
        </p:spPr>
        <p:txBody>
          <a:bodyPr>
            <a:normAutofit lnSpcReduction="10000"/>
          </a:bodyPr>
          <a:lstStyle/>
          <a:p>
            <a:pPr eaLnBrk="1" hangingPunct="1">
              <a:lnSpc>
                <a:spcPct val="90000"/>
              </a:lnSpc>
              <a:buFont typeface="Wingdings" pitchFamily="2" charset="2"/>
              <a:buNone/>
            </a:pPr>
            <a:r>
              <a:rPr lang="en-US" b="1" dirty="0"/>
              <a:t>class Graphs</a:t>
            </a:r>
          </a:p>
          <a:p>
            <a:pPr eaLnBrk="1" hangingPunct="1">
              <a:lnSpc>
                <a:spcPct val="90000"/>
              </a:lnSpc>
              <a:buFont typeface="Wingdings" pitchFamily="2" charset="2"/>
              <a:buNone/>
            </a:pPr>
            <a:r>
              <a:rPr lang="en-US" b="1" dirty="0"/>
              <a:t>{</a:t>
            </a:r>
          </a:p>
          <a:p>
            <a:pPr eaLnBrk="1" hangingPunct="1">
              <a:lnSpc>
                <a:spcPct val="90000"/>
              </a:lnSpc>
              <a:buFont typeface="Wingdings" pitchFamily="2" charset="2"/>
              <a:buNone/>
            </a:pPr>
            <a:r>
              <a:rPr lang="en-US" b="1" dirty="0"/>
              <a:t>   public:</a:t>
            </a:r>
          </a:p>
          <a:p>
            <a:pPr eaLnBrk="1" hangingPunct="1">
              <a:lnSpc>
                <a:spcPct val="90000"/>
              </a:lnSpc>
              <a:buFont typeface="Wingdings" pitchFamily="2" charset="2"/>
              <a:buNone/>
            </a:pPr>
            <a:r>
              <a:rPr lang="en-US" b="1" dirty="0">
                <a:solidFill>
                  <a:srgbClr val="0000FF"/>
                </a:solidFill>
              </a:rPr>
              <a:t>	</a:t>
            </a:r>
            <a:r>
              <a:rPr lang="en-US" b="1" dirty="0"/>
              <a:t>Graphs();</a:t>
            </a:r>
            <a:r>
              <a:rPr lang="en-US" b="1" dirty="0">
                <a:solidFill>
                  <a:srgbClr val="0000FF"/>
                </a:solidFill>
              </a:rPr>
              <a:t>	// Constructor</a:t>
            </a:r>
          </a:p>
          <a:p>
            <a:pPr eaLnBrk="1" hangingPunct="1">
              <a:lnSpc>
                <a:spcPct val="90000"/>
              </a:lnSpc>
              <a:buFont typeface="Wingdings" pitchFamily="2" charset="2"/>
              <a:buNone/>
            </a:pPr>
            <a:r>
              <a:rPr lang="en-US" b="1" dirty="0">
                <a:solidFill>
                  <a:srgbClr val="0000FF"/>
                </a:solidFill>
              </a:rPr>
              <a:t>	</a:t>
            </a:r>
            <a:r>
              <a:rPr lang="en-US" b="1" dirty="0"/>
              <a:t>~Graphs();</a:t>
            </a:r>
            <a:r>
              <a:rPr lang="en-US" b="1" dirty="0">
                <a:solidFill>
                  <a:srgbClr val="0000FF"/>
                </a:solidFill>
              </a:rPr>
              <a:t>	// Destructor</a:t>
            </a:r>
          </a:p>
          <a:p>
            <a:pPr eaLnBrk="1" hangingPunct="1">
              <a:lnSpc>
                <a:spcPct val="90000"/>
              </a:lnSpc>
              <a:buFont typeface="Wingdings" pitchFamily="2" charset="2"/>
              <a:buNone/>
            </a:pPr>
            <a:r>
              <a:rPr lang="en-US" b="1" dirty="0">
                <a:solidFill>
                  <a:srgbClr val="0000FF"/>
                </a:solidFill>
              </a:rPr>
              <a:t>	// Map vertex number to a name (character)</a:t>
            </a:r>
          </a:p>
          <a:p>
            <a:pPr eaLnBrk="1" hangingPunct="1">
              <a:lnSpc>
                <a:spcPct val="90000"/>
              </a:lnSpc>
              <a:buFont typeface="Wingdings" pitchFamily="2" charset="2"/>
              <a:buNone/>
            </a:pPr>
            <a:r>
              <a:rPr lang="en-US" b="1" dirty="0">
                <a:solidFill>
                  <a:srgbClr val="0000FF"/>
                </a:solidFill>
              </a:rPr>
              <a:t>	</a:t>
            </a:r>
            <a:r>
              <a:rPr lang="en-US" b="1" dirty="0"/>
              <a:t>char </a:t>
            </a:r>
            <a:r>
              <a:rPr lang="en-US" b="1" dirty="0" err="1"/>
              <a:t>Vname</a:t>
            </a:r>
            <a:r>
              <a:rPr lang="en-US" b="1" dirty="0"/>
              <a:t>(</a:t>
            </a:r>
            <a:r>
              <a:rPr lang="en-US" b="1" dirty="0" err="1"/>
              <a:t>const</a:t>
            </a:r>
            <a:r>
              <a:rPr lang="en-US" b="1" dirty="0"/>
              <a:t> </a:t>
            </a:r>
            <a:r>
              <a:rPr lang="en-US" b="1" dirty="0" err="1"/>
              <a:t>int</a:t>
            </a:r>
            <a:r>
              <a:rPr lang="en-US" b="1" dirty="0"/>
              <a:t> s) </a:t>
            </a:r>
            <a:r>
              <a:rPr lang="en-US" b="1" dirty="0" err="1"/>
              <a:t>const</a:t>
            </a:r>
            <a:r>
              <a:rPr lang="en-US" b="1" dirty="0"/>
              <a:t>;</a:t>
            </a:r>
          </a:p>
          <a:p>
            <a:pPr eaLnBrk="1" hangingPunct="1">
              <a:lnSpc>
                <a:spcPct val="90000"/>
              </a:lnSpc>
              <a:buFont typeface="Wingdings" pitchFamily="2" charset="2"/>
              <a:buNone/>
            </a:pPr>
            <a:r>
              <a:rPr lang="en-US" b="1" dirty="0">
                <a:solidFill>
                  <a:srgbClr val="0000FF"/>
                </a:solidFill>
              </a:rPr>
              <a:t>	</a:t>
            </a:r>
            <a:r>
              <a:rPr lang="en-US" b="1" dirty="0"/>
              <a:t>void </a:t>
            </a:r>
            <a:r>
              <a:rPr lang="en-US" b="1" dirty="0" err="1"/>
              <a:t>getGraph</a:t>
            </a:r>
            <a:r>
              <a:rPr lang="en-US" b="1" dirty="0"/>
              <a:t>(string </a:t>
            </a:r>
            <a:r>
              <a:rPr lang="en-US" b="1" dirty="0" err="1"/>
              <a:t>fname</a:t>
            </a:r>
            <a:r>
              <a:rPr lang="en-US" b="1" dirty="0"/>
              <a:t>);</a:t>
            </a:r>
            <a:r>
              <a:rPr lang="en-US" b="1" dirty="0">
                <a:solidFill>
                  <a:srgbClr val="0000FF"/>
                </a:solidFill>
              </a:rPr>
              <a:t>		// Get Graph from text File (</a:t>
            </a:r>
            <a:r>
              <a:rPr lang="en-US" b="1" dirty="0" err="1">
                <a:solidFill>
                  <a:srgbClr val="0000FF"/>
                </a:solidFill>
              </a:rPr>
              <a:t>fname</a:t>
            </a:r>
            <a:r>
              <a:rPr lang="en-US" b="1" dirty="0">
                <a:solidFill>
                  <a:srgbClr val="0000FF"/>
                </a:solidFill>
              </a:rPr>
              <a:t>)</a:t>
            </a:r>
          </a:p>
          <a:p>
            <a:pPr eaLnBrk="1" hangingPunct="1">
              <a:lnSpc>
                <a:spcPct val="90000"/>
              </a:lnSpc>
              <a:buFont typeface="Wingdings" pitchFamily="2" charset="2"/>
              <a:buNone/>
            </a:pPr>
            <a:r>
              <a:rPr lang="en-US" b="1" dirty="0">
                <a:solidFill>
                  <a:srgbClr val="0000FF"/>
                </a:solidFill>
              </a:rPr>
              <a:t>	</a:t>
            </a:r>
            <a:r>
              <a:rPr lang="en-US" b="1" dirty="0"/>
              <a:t>void </a:t>
            </a:r>
            <a:r>
              <a:rPr lang="en-US" b="1" dirty="0" err="1"/>
              <a:t>dispGraph</a:t>
            </a:r>
            <a:r>
              <a:rPr lang="en-US" b="1" dirty="0"/>
              <a:t>( ) const;</a:t>
            </a:r>
            <a:r>
              <a:rPr lang="en-US" b="1" dirty="0">
                <a:solidFill>
                  <a:srgbClr val="0000FF"/>
                </a:solidFill>
              </a:rPr>
              <a:t>			// Display </a:t>
            </a:r>
            <a:r>
              <a:rPr lang="en-US" b="1" dirty="0" err="1">
                <a:solidFill>
                  <a:srgbClr val="0000FF"/>
                </a:solidFill>
              </a:rPr>
              <a:t>Ajacency</a:t>
            </a:r>
            <a:r>
              <a:rPr lang="en-US" b="1" dirty="0">
                <a:solidFill>
                  <a:srgbClr val="0000FF"/>
                </a:solidFill>
              </a:rPr>
              <a:t> Matrix</a:t>
            </a:r>
          </a:p>
          <a:p>
            <a:pPr eaLnBrk="1" hangingPunct="1">
              <a:lnSpc>
                <a:spcPct val="90000"/>
              </a:lnSpc>
              <a:buFont typeface="Wingdings" pitchFamily="2" charset="2"/>
              <a:buNone/>
            </a:pPr>
            <a:r>
              <a:rPr lang="en-US" b="1" dirty="0">
                <a:solidFill>
                  <a:srgbClr val="0000FF"/>
                </a:solidFill>
              </a:rPr>
              <a:t>	</a:t>
            </a:r>
            <a:r>
              <a:rPr lang="en-US" b="1" dirty="0"/>
              <a:t>int  No_of_Verices( ) const;</a:t>
            </a:r>
            <a:r>
              <a:rPr lang="en-US" b="1" dirty="0">
                <a:solidFill>
                  <a:srgbClr val="0000FF"/>
                </a:solidFill>
              </a:rPr>
              <a:t>		// Get number of vertices (V)</a:t>
            </a:r>
          </a:p>
          <a:p>
            <a:pPr eaLnBrk="1" hangingPunct="1">
              <a:lnSpc>
                <a:spcPct val="90000"/>
              </a:lnSpc>
              <a:buFont typeface="Wingdings" pitchFamily="2" charset="2"/>
              <a:buNone/>
            </a:pPr>
            <a:r>
              <a:rPr lang="en-US" b="1" dirty="0">
                <a:solidFill>
                  <a:srgbClr val="0000FF"/>
                </a:solidFill>
              </a:rPr>
              <a:t>	</a:t>
            </a:r>
            <a:r>
              <a:rPr lang="en-US" b="1" dirty="0"/>
              <a:t>int  </a:t>
            </a:r>
            <a:r>
              <a:rPr lang="en-US" b="1" dirty="0" err="1"/>
              <a:t>No_of_Edges</a:t>
            </a:r>
            <a:r>
              <a:rPr lang="en-US" b="1" dirty="0"/>
              <a:t>( ) const;</a:t>
            </a:r>
            <a:r>
              <a:rPr lang="en-US" b="1" dirty="0">
                <a:solidFill>
                  <a:srgbClr val="0000FF"/>
                </a:solidFill>
              </a:rPr>
              <a:t>			// Get Number of Non-zero edges (E)</a:t>
            </a:r>
          </a:p>
          <a:p>
            <a:pPr eaLnBrk="1" hangingPunct="1">
              <a:lnSpc>
                <a:spcPct val="90000"/>
              </a:lnSpc>
              <a:buFont typeface="Wingdings" pitchFamily="2" charset="2"/>
              <a:buNone/>
            </a:pPr>
            <a:r>
              <a:rPr lang="en-US" b="1" dirty="0">
                <a:solidFill>
                  <a:srgbClr val="0000FF"/>
                </a:solidFill>
              </a:rPr>
              <a:t>	</a:t>
            </a:r>
            <a:r>
              <a:rPr lang="en-US" b="1" dirty="0"/>
              <a:t>void </a:t>
            </a:r>
            <a:r>
              <a:rPr lang="en-US" b="1" dirty="0" err="1"/>
              <a:t>dispEdges</a:t>
            </a:r>
            <a:r>
              <a:rPr lang="en-US" b="1" dirty="0"/>
              <a:t>( ) const;</a:t>
            </a:r>
            <a:r>
              <a:rPr lang="en-US" b="1" dirty="0">
                <a:solidFill>
                  <a:srgbClr val="0000FF"/>
                </a:solidFill>
              </a:rPr>
              <a:t>			// Display Graph edges</a:t>
            </a:r>
          </a:p>
          <a:p>
            <a:pPr eaLnBrk="1" hangingPunct="1">
              <a:lnSpc>
                <a:spcPct val="90000"/>
              </a:lnSpc>
              <a:buFont typeface="Wingdings" pitchFamily="2" charset="2"/>
              <a:buNone/>
            </a:pPr>
            <a:r>
              <a:rPr lang="en-US" b="1" dirty="0"/>
              <a:t>	void DFS( );						</a:t>
            </a:r>
            <a:r>
              <a:rPr lang="en-US" b="1" dirty="0">
                <a:solidFill>
                  <a:srgbClr val="0000FF"/>
                </a:solidFill>
              </a:rPr>
              <a:t>// Depth First Search Traversal (DFS)</a:t>
            </a:r>
          </a:p>
        </p:txBody>
      </p:sp>
      <p:sp>
        <p:nvSpPr>
          <p:cNvPr id="58370" name="Footer Placeholder 4"/>
          <p:cNvSpPr>
            <a:spLocks noGrp="1"/>
          </p:cNvSpPr>
          <p:nvPr>
            <p:ph type="ftr" sz="quarter" idx="11"/>
          </p:nvPr>
        </p:nvSpPr>
        <p:spPr>
          <a:noFill/>
        </p:spPr>
        <p:txBody>
          <a:bodyPr/>
          <a:lstStyle/>
          <a:p>
            <a:r>
              <a:rPr lang="en-GB"/>
              <a:t>Prof. Amr Goneid, AUC</a:t>
            </a:r>
          </a:p>
        </p:txBody>
      </p:sp>
      <p:sp>
        <p:nvSpPr>
          <p:cNvPr id="58371" name="Slide Number Placeholder 5"/>
          <p:cNvSpPr>
            <a:spLocks noGrp="1"/>
          </p:cNvSpPr>
          <p:nvPr>
            <p:ph type="sldNum" sz="quarter" idx="12"/>
          </p:nvPr>
        </p:nvSpPr>
        <p:spPr>
          <a:noFill/>
        </p:spPr>
        <p:txBody>
          <a:bodyPr/>
          <a:lstStyle/>
          <a:p>
            <a:fld id="{D26979F8-4F78-4EB0-86B3-488BA460C30D}" type="slidenum">
              <a:rPr lang="en-GB" smtClean="0"/>
              <a:pPr/>
              <a:t>38</a:t>
            </a:fld>
            <a:endParaRPr lang="en-GB"/>
          </a:p>
        </p:txBody>
      </p:sp>
    </p:spTree>
    <p:extLst>
      <p:ext uri="{BB962C8B-B14F-4D97-AF65-F5344CB8AC3E}">
        <p14:creationId xmlns:p14="http://schemas.microsoft.com/office/powerpoint/2010/main" val="2632495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p:txBody>
          <a:bodyPr/>
          <a:lstStyle/>
          <a:p>
            <a:pPr eaLnBrk="1" hangingPunct="1">
              <a:defRPr/>
            </a:pPr>
            <a:r>
              <a:rPr lang="en-US" sz="4000" b="1">
                <a:effectLst>
                  <a:outerShdw blurRad="38100" dist="38100" dir="2700000" algn="tl">
                    <a:srgbClr val="FFFFFF"/>
                  </a:outerShdw>
                </a:effectLst>
              </a:rPr>
              <a:t>Graph Class</a:t>
            </a:r>
            <a:endParaRPr lang="en-US" sz="3200">
              <a:effectLst>
                <a:outerShdw blurRad="38100" dist="38100" dir="2700000" algn="tl">
                  <a:srgbClr val="FFFFFF"/>
                </a:outerShdw>
              </a:effectLst>
            </a:endParaRPr>
          </a:p>
        </p:txBody>
      </p:sp>
      <p:sp>
        <p:nvSpPr>
          <p:cNvPr id="59397" name="Rectangle 3"/>
          <p:cNvSpPr>
            <a:spLocks noGrp="1" noChangeArrowheads="1"/>
          </p:cNvSpPr>
          <p:nvPr>
            <p:ph idx="1"/>
          </p:nvPr>
        </p:nvSpPr>
        <p:spPr>
          <a:xfrm>
            <a:off x="2589212" y="1506071"/>
            <a:ext cx="8915400" cy="4629737"/>
          </a:xfrm>
          <a:solidFill>
            <a:srgbClr val="FFFFCC"/>
          </a:solidFill>
          <a:ln>
            <a:solidFill>
              <a:schemeClr val="tx1"/>
            </a:solidFill>
          </a:ln>
        </p:spPr>
        <p:txBody>
          <a:bodyPr>
            <a:normAutofit lnSpcReduction="10000"/>
          </a:bodyPr>
          <a:lstStyle/>
          <a:p>
            <a:pPr eaLnBrk="1" hangingPunct="1">
              <a:lnSpc>
                <a:spcPct val="90000"/>
              </a:lnSpc>
              <a:buFont typeface="Wingdings" pitchFamily="2" charset="2"/>
              <a:buNone/>
            </a:pPr>
            <a:r>
              <a:rPr lang="en-US" b="1" dirty="0"/>
              <a:t>private:</a:t>
            </a:r>
          </a:p>
          <a:p>
            <a:pPr eaLnBrk="1" hangingPunct="1">
              <a:lnSpc>
                <a:spcPct val="90000"/>
              </a:lnSpc>
              <a:buFont typeface="Wingdings" pitchFamily="2" charset="2"/>
              <a:buNone/>
            </a:pPr>
            <a:r>
              <a:rPr lang="en-US" b="1" dirty="0"/>
              <a:t>	   </a:t>
            </a:r>
          </a:p>
          <a:p>
            <a:pPr eaLnBrk="1" hangingPunct="1">
              <a:lnSpc>
                <a:spcPct val="90000"/>
              </a:lnSpc>
              <a:buFont typeface="Wingdings" pitchFamily="2" charset="2"/>
              <a:buNone/>
            </a:pPr>
            <a:r>
              <a:rPr lang="en-US" b="1" dirty="0"/>
              <a:t>	int V, E;								</a:t>
            </a:r>
            <a:r>
              <a:rPr lang="en-US" b="1" dirty="0">
                <a:solidFill>
                  <a:srgbClr val="0000FF"/>
                </a:solidFill>
              </a:rPr>
              <a:t>// </a:t>
            </a:r>
            <a:r>
              <a:rPr lang="en-US" b="1" dirty="0" err="1">
                <a:solidFill>
                  <a:srgbClr val="0000FF"/>
                </a:solidFill>
              </a:rPr>
              <a:t>No.of</a:t>
            </a:r>
            <a:r>
              <a:rPr lang="en-US" b="1" dirty="0">
                <a:solidFill>
                  <a:srgbClr val="0000FF"/>
                </a:solidFill>
              </a:rPr>
              <a:t> vertices (V) and edges (E)</a:t>
            </a:r>
            <a:r>
              <a:rPr lang="en-US" b="1" dirty="0"/>
              <a:t> </a:t>
            </a:r>
          </a:p>
          <a:p>
            <a:pPr eaLnBrk="1" hangingPunct="1">
              <a:lnSpc>
                <a:spcPct val="90000"/>
              </a:lnSpc>
              <a:buFont typeface="Wingdings" pitchFamily="2" charset="2"/>
              <a:buNone/>
            </a:pPr>
            <a:r>
              <a:rPr lang="en-US" b="1" dirty="0"/>
              <a:t>	</a:t>
            </a:r>
            <a:r>
              <a:rPr lang="en-US" b="1" dirty="0" err="1"/>
              <a:t>weightType</a:t>
            </a:r>
            <a:r>
              <a:rPr lang="en-US" b="1" dirty="0"/>
              <a:t> </a:t>
            </a:r>
            <a:r>
              <a:rPr lang="en-US" b="1" dirty="0" err="1"/>
              <a:t>AdjMatrix</a:t>
            </a:r>
            <a:r>
              <a:rPr lang="en-US" b="1" dirty="0"/>
              <a:t>[</a:t>
            </a:r>
            <a:r>
              <a:rPr lang="en-US" b="1" dirty="0" err="1"/>
              <a:t>Vmax</a:t>
            </a:r>
            <a:r>
              <a:rPr lang="en-US" b="1" dirty="0"/>
              <a:t>][</a:t>
            </a:r>
            <a:r>
              <a:rPr lang="en-US" b="1" dirty="0" err="1"/>
              <a:t>Vmax</a:t>
            </a:r>
            <a:r>
              <a:rPr lang="en-US" b="1" dirty="0"/>
              <a:t>];	</a:t>
            </a:r>
            <a:r>
              <a:rPr lang="en-US" b="1" dirty="0">
                <a:solidFill>
                  <a:srgbClr val="0000FF"/>
                </a:solidFill>
              </a:rPr>
              <a:t>// Adjacency Matrix</a:t>
            </a:r>
          </a:p>
          <a:p>
            <a:pPr eaLnBrk="1" hangingPunct="1">
              <a:lnSpc>
                <a:spcPct val="90000"/>
              </a:lnSpc>
              <a:buFont typeface="Wingdings" pitchFamily="2" charset="2"/>
              <a:buNone/>
            </a:pPr>
            <a:r>
              <a:rPr lang="en-US" b="1" dirty="0"/>
              <a:t>	Edge edges[</a:t>
            </a:r>
            <a:r>
              <a:rPr lang="en-US" b="1" dirty="0" err="1"/>
              <a:t>Emax</a:t>
            </a:r>
            <a:r>
              <a:rPr lang="en-US" b="1" dirty="0"/>
              <a:t>];					</a:t>
            </a:r>
            <a:r>
              <a:rPr lang="en-US" b="1" dirty="0">
                <a:solidFill>
                  <a:srgbClr val="0000FF"/>
                </a:solidFill>
              </a:rPr>
              <a:t>// Array of non-zero edges</a:t>
            </a:r>
          </a:p>
          <a:p>
            <a:pPr eaLnBrk="1" hangingPunct="1">
              <a:lnSpc>
                <a:spcPct val="90000"/>
              </a:lnSpc>
              <a:buFont typeface="Wingdings" pitchFamily="2" charset="2"/>
              <a:buNone/>
            </a:pPr>
            <a:r>
              <a:rPr lang="en-US" b="1" dirty="0"/>
              <a:t>	int order;							</a:t>
            </a:r>
            <a:r>
              <a:rPr lang="en-US" b="1" dirty="0">
                <a:solidFill>
                  <a:srgbClr val="0000FF"/>
                </a:solidFill>
              </a:rPr>
              <a:t>// Order of Visit of a node in the DFS</a:t>
            </a:r>
          </a:p>
          <a:p>
            <a:pPr eaLnBrk="1" hangingPunct="1">
              <a:lnSpc>
                <a:spcPct val="90000"/>
              </a:lnSpc>
              <a:buFont typeface="Wingdings" pitchFamily="2" charset="2"/>
              <a:buNone/>
            </a:pPr>
            <a:r>
              <a:rPr lang="en-US" b="1" dirty="0"/>
              <a:t>	int </a:t>
            </a:r>
            <a:r>
              <a:rPr lang="en-US" b="1" dirty="0" err="1"/>
              <a:t>val</a:t>
            </a:r>
            <a:r>
              <a:rPr lang="en-US" b="1" dirty="0"/>
              <a:t>[Vmax];		</a:t>
            </a:r>
            <a:r>
              <a:rPr lang="en-US" b="1" dirty="0">
                <a:solidFill>
                  <a:srgbClr val="0000FF"/>
                </a:solidFill>
              </a:rPr>
              <a:t>// Array holding order of traversal</a:t>
            </a:r>
            <a:r>
              <a:rPr lang="en-US" b="1" dirty="0"/>
              <a:t> </a:t>
            </a:r>
          </a:p>
          <a:p>
            <a:pPr eaLnBrk="1" hangingPunct="1">
              <a:lnSpc>
                <a:spcPct val="90000"/>
              </a:lnSpc>
              <a:buFont typeface="Wingdings" pitchFamily="2" charset="2"/>
              <a:buNone/>
            </a:pPr>
            <a:r>
              <a:rPr lang="en-US" b="1" dirty="0"/>
              <a:t>	void </a:t>
            </a:r>
            <a:r>
              <a:rPr lang="en-US" b="1" dirty="0" err="1"/>
              <a:t>getEdges</a:t>
            </a:r>
            <a:r>
              <a:rPr lang="en-US" b="1" dirty="0"/>
              <a:t>();		</a:t>
            </a:r>
            <a:r>
              <a:rPr lang="en-US" b="1" dirty="0">
                <a:solidFill>
                  <a:srgbClr val="0000FF"/>
                </a:solidFill>
              </a:rPr>
              <a:t>// Get edges from adjacency matrix</a:t>
            </a:r>
            <a:r>
              <a:rPr lang="en-US" b="1" dirty="0"/>
              <a:t>  </a:t>
            </a:r>
          </a:p>
          <a:p>
            <a:pPr eaLnBrk="1" hangingPunct="1">
              <a:lnSpc>
                <a:spcPct val="90000"/>
              </a:lnSpc>
              <a:buFont typeface="Wingdings" pitchFamily="2" charset="2"/>
              <a:buNone/>
            </a:pPr>
            <a:r>
              <a:rPr lang="en-US" b="1" dirty="0"/>
              <a:t>	void </a:t>
            </a:r>
            <a:r>
              <a:rPr lang="en-US" b="1" dirty="0" err="1"/>
              <a:t>printEdge</a:t>
            </a:r>
            <a:r>
              <a:rPr lang="en-US" b="1" dirty="0"/>
              <a:t>(Edge e) </a:t>
            </a:r>
            <a:r>
              <a:rPr lang="en-US" b="1" dirty="0" err="1"/>
              <a:t>const</a:t>
            </a:r>
            <a:r>
              <a:rPr lang="en-US" b="1" dirty="0"/>
              <a:t>;	</a:t>
            </a:r>
            <a:r>
              <a:rPr lang="en-US" b="1" dirty="0">
                <a:solidFill>
                  <a:srgbClr val="0000FF"/>
                </a:solidFill>
              </a:rPr>
              <a:t>// Output an edge (e)</a:t>
            </a:r>
          </a:p>
          <a:p>
            <a:pPr eaLnBrk="1" hangingPunct="1">
              <a:lnSpc>
                <a:spcPct val="90000"/>
              </a:lnSpc>
              <a:buFont typeface="Wingdings" pitchFamily="2" charset="2"/>
              <a:buNone/>
            </a:pPr>
            <a:r>
              <a:rPr lang="en-US" b="1" dirty="0"/>
              <a:t>	void visit(</a:t>
            </a:r>
            <a:r>
              <a:rPr lang="en-US" b="1" dirty="0" err="1"/>
              <a:t>int</a:t>
            </a:r>
            <a:r>
              <a:rPr lang="en-US" b="1" dirty="0"/>
              <a:t> k);		</a:t>
            </a:r>
            <a:r>
              <a:rPr lang="en-US" b="1" dirty="0">
                <a:solidFill>
                  <a:srgbClr val="0000FF"/>
                </a:solidFill>
              </a:rPr>
              <a:t>// Node Visit Function for DFS</a:t>
            </a:r>
          </a:p>
          <a:p>
            <a:pPr eaLnBrk="1" hangingPunct="1">
              <a:lnSpc>
                <a:spcPct val="90000"/>
              </a:lnSpc>
              <a:buFont typeface="Wingdings" pitchFamily="2" charset="2"/>
              <a:buNone/>
            </a:pPr>
            <a:r>
              <a:rPr lang="en-US" b="1" dirty="0"/>
              <a:t>};</a:t>
            </a:r>
          </a:p>
          <a:p>
            <a:pPr eaLnBrk="1" hangingPunct="1">
              <a:lnSpc>
                <a:spcPct val="90000"/>
              </a:lnSpc>
              <a:buFont typeface="Wingdings" pitchFamily="2" charset="2"/>
              <a:buNone/>
            </a:pPr>
            <a:r>
              <a:rPr lang="en-US" b="1" dirty="0">
                <a:solidFill>
                  <a:srgbClr val="008000"/>
                </a:solidFill>
              </a:rPr>
              <a:t>#</a:t>
            </a:r>
            <a:r>
              <a:rPr lang="en-US" b="1" dirty="0" err="1">
                <a:solidFill>
                  <a:srgbClr val="008000"/>
                </a:solidFill>
              </a:rPr>
              <a:t>endif</a:t>
            </a:r>
            <a:r>
              <a:rPr lang="en-US" b="1" dirty="0"/>
              <a:t> </a:t>
            </a:r>
            <a:r>
              <a:rPr lang="en-US" b="1" dirty="0">
                <a:solidFill>
                  <a:srgbClr val="0000FF"/>
                </a:solidFill>
              </a:rPr>
              <a:t>// GRAPHS_H</a:t>
            </a:r>
          </a:p>
          <a:p>
            <a:pPr eaLnBrk="1" hangingPunct="1">
              <a:lnSpc>
                <a:spcPct val="90000"/>
              </a:lnSpc>
              <a:buFont typeface="Wingdings" pitchFamily="2" charset="2"/>
              <a:buNone/>
            </a:pPr>
            <a:r>
              <a:rPr lang="en-US" b="1" dirty="0">
                <a:solidFill>
                  <a:srgbClr val="008000"/>
                </a:solidFill>
              </a:rPr>
              <a:t>#include "Graphs.cpp"</a:t>
            </a:r>
          </a:p>
        </p:txBody>
      </p:sp>
      <p:sp>
        <p:nvSpPr>
          <p:cNvPr id="59394" name="Footer Placeholder 4"/>
          <p:cNvSpPr>
            <a:spLocks noGrp="1"/>
          </p:cNvSpPr>
          <p:nvPr>
            <p:ph type="ftr" sz="quarter" idx="11"/>
          </p:nvPr>
        </p:nvSpPr>
        <p:spPr>
          <a:noFill/>
        </p:spPr>
        <p:txBody>
          <a:bodyPr/>
          <a:lstStyle/>
          <a:p>
            <a:r>
              <a:rPr lang="en-GB"/>
              <a:t>Prof. Amr Goneid, AUC</a:t>
            </a:r>
          </a:p>
        </p:txBody>
      </p:sp>
      <p:sp>
        <p:nvSpPr>
          <p:cNvPr id="59395" name="Slide Number Placeholder 5"/>
          <p:cNvSpPr>
            <a:spLocks noGrp="1"/>
          </p:cNvSpPr>
          <p:nvPr>
            <p:ph type="sldNum" sz="quarter" idx="12"/>
          </p:nvPr>
        </p:nvSpPr>
        <p:spPr>
          <a:noFill/>
        </p:spPr>
        <p:txBody>
          <a:bodyPr/>
          <a:lstStyle/>
          <a:p>
            <a:fld id="{32E94D75-526A-43E1-BE8B-350CE74612FE}" type="slidenum">
              <a:rPr lang="en-GB" smtClean="0"/>
              <a:pPr/>
              <a:t>39</a:t>
            </a:fld>
            <a:endParaRPr lang="en-GB"/>
          </a:p>
        </p:txBody>
      </p:sp>
    </p:spTree>
    <p:extLst>
      <p:ext uri="{BB962C8B-B14F-4D97-AF65-F5344CB8AC3E}">
        <p14:creationId xmlns:p14="http://schemas.microsoft.com/office/powerpoint/2010/main" val="2863454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pPr eaLnBrk="1" hangingPunct="1">
              <a:defRPr/>
            </a:pPr>
            <a:r>
              <a:rPr lang="en-US" b="1" dirty="0">
                <a:effectLst>
                  <a:outerShdw blurRad="38100" dist="38100" dir="2700000" algn="tl">
                    <a:srgbClr val="FFFFFF"/>
                  </a:outerShdw>
                </a:effectLst>
              </a:rPr>
              <a:t>1. Basic Definitions</a:t>
            </a:r>
          </a:p>
        </p:txBody>
      </p:sp>
      <p:sp>
        <p:nvSpPr>
          <p:cNvPr id="18437" name="Rectangle 3"/>
          <p:cNvSpPr>
            <a:spLocks noGrp="1" noChangeArrowheads="1"/>
          </p:cNvSpPr>
          <p:nvPr>
            <p:ph idx="1"/>
          </p:nvPr>
        </p:nvSpPr>
        <p:spPr>
          <a:xfrm>
            <a:off x="2781300" y="1752600"/>
            <a:ext cx="9181204" cy="4343400"/>
          </a:xfrm>
          <a:solidFill>
            <a:srgbClr val="FFFFCC"/>
          </a:solidFill>
        </p:spPr>
        <p:txBody>
          <a:bodyPr>
            <a:normAutofit/>
          </a:bodyPr>
          <a:lstStyle/>
          <a:p>
            <a:pPr algn="just" eaLnBrk="1" hangingPunct="1">
              <a:lnSpc>
                <a:spcPct val="90000"/>
              </a:lnSpc>
            </a:pPr>
            <a:r>
              <a:rPr lang="en-US" sz="2800" b="1" u="sng" dirty="0">
                <a:solidFill>
                  <a:srgbClr val="C00000"/>
                </a:solidFill>
              </a:rPr>
              <a:t>A graph</a:t>
            </a:r>
            <a:endParaRPr lang="en-US" sz="2800" b="1" dirty="0"/>
          </a:p>
        </p:txBody>
      </p:sp>
      <p:sp>
        <p:nvSpPr>
          <p:cNvPr id="18434" name="Footer Placeholder 4"/>
          <p:cNvSpPr>
            <a:spLocks noGrp="1"/>
          </p:cNvSpPr>
          <p:nvPr>
            <p:ph type="ftr" sz="quarter" idx="11"/>
          </p:nvPr>
        </p:nvSpPr>
        <p:spPr>
          <a:noFill/>
        </p:spPr>
        <p:txBody>
          <a:bodyPr/>
          <a:lstStyle/>
          <a:p>
            <a:r>
              <a:rPr lang="en-GB"/>
              <a:t>Prof. Amr Goneid, AUC</a:t>
            </a:r>
          </a:p>
        </p:txBody>
      </p:sp>
      <p:sp>
        <p:nvSpPr>
          <p:cNvPr id="18435" name="Slide Number Placeholder 5"/>
          <p:cNvSpPr>
            <a:spLocks noGrp="1"/>
          </p:cNvSpPr>
          <p:nvPr>
            <p:ph type="sldNum" sz="quarter" idx="12"/>
          </p:nvPr>
        </p:nvSpPr>
        <p:spPr>
          <a:noFill/>
        </p:spPr>
        <p:txBody>
          <a:bodyPr/>
          <a:lstStyle/>
          <a:p>
            <a:fld id="{E0FA40C5-3EFE-4196-8296-F310DD22C145}" type="slidenum">
              <a:rPr lang="en-GB" smtClean="0"/>
              <a:pPr/>
              <a:t>4</a:t>
            </a:fld>
            <a:endParaRPr lang="en-GB"/>
          </a:p>
        </p:txBody>
      </p:sp>
      <p:pic>
        <p:nvPicPr>
          <p:cNvPr id="3" name="Picture 2">
            <a:extLst>
              <a:ext uri="{FF2B5EF4-FFF2-40B4-BE49-F238E27FC236}">
                <a16:creationId xmlns:a16="http://schemas.microsoft.com/office/drawing/2014/main" id="{32ABB192-24D2-421C-AB60-1ED802427651}"/>
              </a:ext>
            </a:extLst>
          </p:cNvPr>
          <p:cNvPicPr>
            <a:picLocks noChangeAspect="1"/>
          </p:cNvPicPr>
          <p:nvPr/>
        </p:nvPicPr>
        <p:blipFill>
          <a:blip r:embed="rId3"/>
          <a:stretch>
            <a:fillRect/>
          </a:stretch>
        </p:blipFill>
        <p:spPr>
          <a:xfrm>
            <a:off x="6453244" y="2259010"/>
            <a:ext cx="5509260" cy="3108960"/>
          </a:xfrm>
          <a:prstGeom prst="rect">
            <a:avLst/>
          </a:prstGeom>
          <a:ln>
            <a:solidFill>
              <a:schemeClr val="tx1"/>
            </a:solidFill>
          </a:ln>
          <a:effectLst>
            <a:innerShdw blurRad="114300">
              <a:prstClr val="black"/>
            </a:innerShdw>
          </a:effectLst>
        </p:spPr>
      </p:pic>
      <p:sp>
        <p:nvSpPr>
          <p:cNvPr id="7" name="TextBox 6">
            <a:extLst>
              <a:ext uri="{FF2B5EF4-FFF2-40B4-BE49-F238E27FC236}">
                <a16:creationId xmlns:a16="http://schemas.microsoft.com/office/drawing/2014/main" id="{807C9B2E-ED3A-4546-AA94-456E848D9980}"/>
              </a:ext>
            </a:extLst>
          </p:cNvPr>
          <p:cNvSpPr txBox="1"/>
          <p:nvPr/>
        </p:nvSpPr>
        <p:spPr>
          <a:xfrm>
            <a:off x="2797641" y="2729749"/>
            <a:ext cx="3495583" cy="1569660"/>
          </a:xfrm>
          <a:prstGeom prst="rect">
            <a:avLst/>
          </a:prstGeom>
          <a:noFill/>
          <a:ln>
            <a:solidFill>
              <a:schemeClr val="tx1"/>
            </a:solidFill>
          </a:ln>
          <a:effectLst>
            <a:glow rad="101600">
              <a:srgbClr val="0070C0">
                <a:alpha val="60000"/>
              </a:srgbClr>
            </a:glow>
            <a:innerShdw blurRad="114300">
              <a:prstClr val="black"/>
            </a:innerShdw>
          </a:effectLst>
        </p:spPr>
        <p:txBody>
          <a:bodyPr wrap="square" rtlCol="0">
            <a:spAutoFit/>
          </a:bodyPr>
          <a:lstStyle/>
          <a:p>
            <a:pPr>
              <a:buNone/>
            </a:pPr>
            <a:r>
              <a:rPr lang="en-US" sz="2400" b="1" dirty="0"/>
              <a:t>is like a road map. Cities are vertices. Roads from city to city are edges.</a:t>
            </a:r>
            <a:endParaRPr lang="en-US" sz="2400" dirty="0"/>
          </a:p>
        </p:txBody>
      </p:sp>
    </p:spTree>
    <p:extLst>
      <p:ext uri="{BB962C8B-B14F-4D97-AF65-F5344CB8AC3E}">
        <p14:creationId xmlns:p14="http://schemas.microsoft.com/office/powerpoint/2010/main" val="1161669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2592925" y="624110"/>
            <a:ext cx="8911687" cy="899344"/>
          </a:xfrm>
        </p:spPr>
        <p:txBody>
          <a:bodyPr/>
          <a:lstStyle/>
          <a:p>
            <a:pPr eaLnBrk="1" hangingPunct="1">
              <a:defRPr/>
            </a:pPr>
            <a:r>
              <a:rPr lang="en-US" b="1" dirty="0">
                <a:effectLst>
                  <a:outerShdw blurRad="38100" dist="38100" dir="2700000" algn="tl">
                    <a:srgbClr val="FFFFFF"/>
                  </a:outerShdw>
                </a:effectLst>
              </a:rPr>
              <a:t>Basic Definitions</a:t>
            </a:r>
          </a:p>
        </p:txBody>
      </p:sp>
      <p:sp>
        <p:nvSpPr>
          <p:cNvPr id="17413" name="Rectangle 3"/>
          <p:cNvSpPr>
            <a:spLocks noGrp="1" noChangeArrowheads="1"/>
          </p:cNvSpPr>
          <p:nvPr>
            <p:ph idx="1"/>
          </p:nvPr>
        </p:nvSpPr>
        <p:spPr>
          <a:xfrm>
            <a:off x="2781300" y="1752600"/>
            <a:ext cx="7772400" cy="4343400"/>
          </a:xfrm>
          <a:noFill/>
        </p:spPr>
        <p:txBody>
          <a:bodyPr>
            <a:normAutofit fontScale="92500"/>
          </a:bodyPr>
          <a:lstStyle/>
          <a:p>
            <a:pPr eaLnBrk="1" hangingPunct="1">
              <a:buFont typeface="Wingdings" pitchFamily="2" charset="2"/>
              <a:buNone/>
            </a:pPr>
            <a:r>
              <a:rPr lang="en-US" sz="2400" b="1" u="sng" dirty="0">
                <a:solidFill>
                  <a:srgbClr val="0000FF"/>
                </a:solidFill>
              </a:rPr>
              <a:t>A graph G (V,E)</a:t>
            </a:r>
            <a:r>
              <a:rPr lang="en-US" sz="2400" dirty="0">
                <a:solidFill>
                  <a:srgbClr val="0000FF"/>
                </a:solidFill>
              </a:rPr>
              <a:t> </a:t>
            </a:r>
            <a:r>
              <a:rPr lang="en-US" sz="2400" b="1" dirty="0"/>
              <a:t>can be defined</a:t>
            </a:r>
          </a:p>
          <a:p>
            <a:pPr eaLnBrk="1" hangingPunct="1">
              <a:buFont typeface="Wingdings" pitchFamily="2" charset="2"/>
              <a:buNone/>
            </a:pPr>
            <a:r>
              <a:rPr lang="en-US" sz="2400" b="1" dirty="0"/>
              <a:t>as a pair </a:t>
            </a:r>
            <a:r>
              <a:rPr lang="en-US" sz="2400" b="1" dirty="0">
                <a:solidFill>
                  <a:srgbClr val="0000FF"/>
                </a:solidFill>
              </a:rPr>
              <a:t>(V,E)</a:t>
            </a:r>
            <a:r>
              <a:rPr lang="en-US" sz="2400" b="1" dirty="0">
                <a:solidFill>
                  <a:srgbClr val="0066FF"/>
                </a:solidFill>
              </a:rPr>
              <a:t> </a:t>
            </a:r>
            <a:r>
              <a:rPr lang="en-US" sz="2400" b="1" dirty="0"/>
              <a:t>, where </a:t>
            </a:r>
            <a:r>
              <a:rPr lang="en-US" sz="2400" b="1" dirty="0">
                <a:solidFill>
                  <a:srgbClr val="0000FF"/>
                </a:solidFill>
              </a:rPr>
              <a:t>V</a:t>
            </a:r>
            <a:r>
              <a:rPr lang="en-US" sz="2400" b="1" dirty="0"/>
              <a:t> is a set</a:t>
            </a:r>
          </a:p>
          <a:p>
            <a:pPr eaLnBrk="1" hangingPunct="1">
              <a:buFont typeface="Wingdings" pitchFamily="2" charset="2"/>
              <a:buNone/>
            </a:pPr>
            <a:r>
              <a:rPr lang="en-US" sz="2400" b="1" dirty="0"/>
              <a:t>of vertices, and </a:t>
            </a:r>
            <a:r>
              <a:rPr lang="en-US" sz="2400" b="1" dirty="0">
                <a:solidFill>
                  <a:srgbClr val="0000FF"/>
                </a:solidFill>
              </a:rPr>
              <a:t>E</a:t>
            </a:r>
            <a:r>
              <a:rPr lang="en-US" sz="2400" b="1" dirty="0"/>
              <a:t> is a set of </a:t>
            </a:r>
          </a:p>
          <a:p>
            <a:pPr eaLnBrk="1" hangingPunct="1">
              <a:buFont typeface="Wingdings" pitchFamily="2" charset="2"/>
              <a:buNone/>
            </a:pPr>
            <a:r>
              <a:rPr lang="en-US" sz="2400" b="1" dirty="0"/>
              <a:t>edges between the vertices: </a:t>
            </a:r>
          </a:p>
          <a:p>
            <a:pPr eaLnBrk="1" hangingPunct="1">
              <a:buFont typeface="Wingdings" pitchFamily="2" charset="2"/>
              <a:buNone/>
            </a:pPr>
            <a:r>
              <a:rPr lang="en-US" sz="2400" b="1" dirty="0">
                <a:solidFill>
                  <a:srgbClr val="0000FF"/>
                </a:solidFill>
              </a:rPr>
              <a:t>E = {(</a:t>
            </a:r>
            <a:r>
              <a:rPr lang="en-US" sz="2400" b="1" dirty="0" err="1">
                <a:solidFill>
                  <a:srgbClr val="0000FF"/>
                </a:solidFill>
              </a:rPr>
              <a:t>u,v</a:t>
            </a:r>
            <a:r>
              <a:rPr lang="en-US" sz="2400" b="1" dirty="0">
                <a:solidFill>
                  <a:srgbClr val="0000FF"/>
                </a:solidFill>
              </a:rPr>
              <a:t>) | u, v </a:t>
            </a:r>
            <a:r>
              <a:rPr lang="en-US" sz="2400" b="1" dirty="0">
                <a:solidFill>
                  <a:srgbClr val="0000FF"/>
                </a:solidFill>
                <a:sym typeface="Symbol" pitchFamily="18" charset="2"/>
              </a:rPr>
              <a:t></a:t>
            </a:r>
            <a:r>
              <a:rPr lang="en-US" sz="2400" b="1" dirty="0">
                <a:solidFill>
                  <a:srgbClr val="0000FF"/>
                </a:solidFill>
              </a:rPr>
              <a:t> V}. e.g.</a:t>
            </a:r>
          </a:p>
          <a:p>
            <a:pPr eaLnBrk="1" hangingPunct="1">
              <a:buFont typeface="Wingdings" pitchFamily="2" charset="2"/>
              <a:buNone/>
            </a:pPr>
            <a:r>
              <a:rPr lang="en-US" sz="2400" b="1" dirty="0">
                <a:solidFill>
                  <a:srgbClr val="0000FF"/>
                </a:solidFill>
              </a:rPr>
              <a:t>V = {A,B,C,D,E,F,G}</a:t>
            </a:r>
          </a:p>
          <a:p>
            <a:pPr eaLnBrk="1" hangingPunct="1">
              <a:buFont typeface="Wingdings" pitchFamily="2" charset="2"/>
              <a:buNone/>
            </a:pPr>
            <a:r>
              <a:rPr lang="en-US" sz="2400" b="1" dirty="0">
                <a:solidFill>
                  <a:srgbClr val="0000FF"/>
                </a:solidFill>
              </a:rPr>
              <a:t>E = {( A,B),(A,F),(B,C),(C,G),(D,E),(D,G),(E,F),(F,G)}</a:t>
            </a:r>
          </a:p>
          <a:p>
            <a:pPr eaLnBrk="1" hangingPunct="1">
              <a:buFont typeface="Wingdings" pitchFamily="2" charset="2"/>
              <a:buNone/>
            </a:pPr>
            <a:r>
              <a:rPr lang="en-GB" sz="2400" b="1" dirty="0"/>
              <a:t>If no weights are associated with the edges, an edge is</a:t>
            </a:r>
          </a:p>
          <a:p>
            <a:pPr eaLnBrk="1" hangingPunct="1">
              <a:buFont typeface="Wingdings" pitchFamily="2" charset="2"/>
              <a:buNone/>
            </a:pPr>
            <a:r>
              <a:rPr lang="en-GB" sz="2400" b="1" dirty="0"/>
              <a:t>either present(“1”) or absent (“0”).</a:t>
            </a:r>
          </a:p>
        </p:txBody>
      </p:sp>
      <p:sp>
        <p:nvSpPr>
          <p:cNvPr id="17410" name="Footer Placeholder 4"/>
          <p:cNvSpPr>
            <a:spLocks noGrp="1"/>
          </p:cNvSpPr>
          <p:nvPr>
            <p:ph type="ftr" sz="quarter" idx="11"/>
          </p:nvPr>
        </p:nvSpPr>
        <p:spPr>
          <a:noFill/>
        </p:spPr>
        <p:txBody>
          <a:bodyPr/>
          <a:lstStyle/>
          <a:p>
            <a:r>
              <a:rPr lang="en-GB"/>
              <a:t>Prof. Amr Goneid, AUC</a:t>
            </a:r>
          </a:p>
        </p:txBody>
      </p:sp>
      <p:sp>
        <p:nvSpPr>
          <p:cNvPr id="17411" name="Slide Number Placeholder 5"/>
          <p:cNvSpPr>
            <a:spLocks noGrp="1"/>
          </p:cNvSpPr>
          <p:nvPr>
            <p:ph type="sldNum" sz="quarter" idx="12"/>
          </p:nvPr>
        </p:nvSpPr>
        <p:spPr>
          <a:noFill/>
        </p:spPr>
        <p:txBody>
          <a:bodyPr/>
          <a:lstStyle/>
          <a:p>
            <a:fld id="{1013EDAC-D614-47D3-A18C-0F84D1B443B8}" type="slidenum">
              <a:rPr lang="en-GB" smtClean="0"/>
              <a:pPr/>
              <a:t>5</a:t>
            </a:fld>
            <a:endParaRPr lang="en-GB"/>
          </a:p>
        </p:txBody>
      </p:sp>
      <p:grpSp>
        <p:nvGrpSpPr>
          <p:cNvPr id="17414" name="Group 4"/>
          <p:cNvGrpSpPr>
            <a:grpSpLocks noChangeAspect="1"/>
          </p:cNvGrpSpPr>
          <p:nvPr/>
        </p:nvGrpSpPr>
        <p:grpSpPr bwMode="auto">
          <a:xfrm>
            <a:off x="7239000" y="1981200"/>
            <a:ext cx="3086100" cy="2171700"/>
            <a:chOff x="3877" y="1478"/>
            <a:chExt cx="4050" cy="2932"/>
          </a:xfrm>
        </p:grpSpPr>
        <p:sp>
          <p:nvSpPr>
            <p:cNvPr id="17415" name="AutoShape 5"/>
            <p:cNvSpPr>
              <a:spLocks noChangeAspect="1" noChangeArrowheads="1"/>
            </p:cNvSpPr>
            <p:nvPr/>
          </p:nvSpPr>
          <p:spPr bwMode="auto">
            <a:xfrm>
              <a:off x="3877" y="1478"/>
              <a:ext cx="4050" cy="2932"/>
            </a:xfrm>
            <a:prstGeom prst="rect">
              <a:avLst/>
            </a:prstGeom>
            <a:noFill/>
            <a:ln w="9525">
              <a:noFill/>
              <a:miter lim="800000"/>
              <a:headEnd/>
              <a:tailEnd/>
            </a:ln>
          </p:spPr>
          <p:txBody>
            <a:bodyPr/>
            <a:lstStyle/>
            <a:p>
              <a:pPr>
                <a:buNone/>
              </a:pPr>
              <a:endParaRPr lang="en-US" sz="3600" b="1"/>
            </a:p>
          </p:txBody>
        </p:sp>
        <p:sp>
          <p:nvSpPr>
            <p:cNvPr id="17416" name="Oval 6"/>
            <p:cNvSpPr>
              <a:spLocks noChangeArrowheads="1"/>
            </p:cNvSpPr>
            <p:nvPr/>
          </p:nvSpPr>
          <p:spPr bwMode="auto">
            <a:xfrm>
              <a:off x="4777" y="1633"/>
              <a:ext cx="450" cy="463"/>
            </a:xfrm>
            <a:prstGeom prst="ellipse">
              <a:avLst/>
            </a:prstGeom>
            <a:solidFill>
              <a:srgbClr val="00FFFF"/>
            </a:solidFill>
            <a:ln w="9525">
              <a:solidFill>
                <a:srgbClr val="000000"/>
              </a:solidFill>
              <a:round/>
              <a:headEnd/>
              <a:tailEnd/>
            </a:ln>
          </p:spPr>
          <p:txBody>
            <a:bodyPr/>
            <a:lstStyle/>
            <a:p>
              <a:pPr algn="l">
                <a:buNone/>
              </a:pPr>
              <a:r>
                <a:rPr lang="en-US" sz="1400" b="1"/>
                <a:t>A</a:t>
              </a:r>
              <a:endParaRPr lang="en-US" sz="3600" b="1"/>
            </a:p>
          </p:txBody>
        </p:sp>
        <p:sp>
          <p:nvSpPr>
            <p:cNvPr id="17417" name="Oval 7"/>
            <p:cNvSpPr>
              <a:spLocks noChangeArrowheads="1"/>
            </p:cNvSpPr>
            <p:nvPr/>
          </p:nvSpPr>
          <p:spPr bwMode="auto">
            <a:xfrm>
              <a:off x="6427" y="1633"/>
              <a:ext cx="450" cy="462"/>
            </a:xfrm>
            <a:prstGeom prst="ellipse">
              <a:avLst/>
            </a:prstGeom>
            <a:solidFill>
              <a:srgbClr val="00FFFF"/>
            </a:solidFill>
            <a:ln w="9525">
              <a:solidFill>
                <a:srgbClr val="000000"/>
              </a:solidFill>
              <a:round/>
              <a:headEnd/>
              <a:tailEnd/>
            </a:ln>
          </p:spPr>
          <p:txBody>
            <a:bodyPr/>
            <a:lstStyle/>
            <a:p>
              <a:pPr algn="l">
                <a:buNone/>
              </a:pPr>
              <a:r>
                <a:rPr lang="en-US" sz="1400" b="1"/>
                <a:t>F</a:t>
              </a:r>
              <a:endParaRPr lang="en-US" sz="3600" b="1"/>
            </a:p>
          </p:txBody>
        </p:sp>
        <p:sp>
          <p:nvSpPr>
            <p:cNvPr id="17418" name="Oval 8"/>
            <p:cNvSpPr>
              <a:spLocks noChangeArrowheads="1"/>
            </p:cNvSpPr>
            <p:nvPr/>
          </p:nvSpPr>
          <p:spPr bwMode="auto">
            <a:xfrm>
              <a:off x="5677" y="2713"/>
              <a:ext cx="450" cy="463"/>
            </a:xfrm>
            <a:prstGeom prst="ellipse">
              <a:avLst/>
            </a:prstGeom>
            <a:solidFill>
              <a:srgbClr val="00FFFF"/>
            </a:solidFill>
            <a:ln w="9525">
              <a:solidFill>
                <a:srgbClr val="000000"/>
              </a:solidFill>
              <a:round/>
              <a:headEnd/>
              <a:tailEnd/>
            </a:ln>
          </p:spPr>
          <p:txBody>
            <a:bodyPr/>
            <a:lstStyle/>
            <a:p>
              <a:pPr algn="l">
                <a:buNone/>
              </a:pPr>
              <a:r>
                <a:rPr lang="en-US" sz="1400" b="1"/>
                <a:t>G</a:t>
              </a:r>
              <a:endParaRPr lang="en-US" sz="3600" b="1"/>
            </a:p>
          </p:txBody>
        </p:sp>
        <p:sp>
          <p:nvSpPr>
            <p:cNvPr id="17419" name="Oval 9"/>
            <p:cNvSpPr>
              <a:spLocks noChangeArrowheads="1"/>
            </p:cNvSpPr>
            <p:nvPr/>
          </p:nvSpPr>
          <p:spPr bwMode="auto">
            <a:xfrm>
              <a:off x="4027" y="2713"/>
              <a:ext cx="450" cy="463"/>
            </a:xfrm>
            <a:prstGeom prst="ellipse">
              <a:avLst/>
            </a:prstGeom>
            <a:solidFill>
              <a:srgbClr val="00FFFF"/>
            </a:solidFill>
            <a:ln w="9525">
              <a:solidFill>
                <a:srgbClr val="000000"/>
              </a:solidFill>
              <a:round/>
              <a:headEnd/>
              <a:tailEnd/>
            </a:ln>
          </p:spPr>
          <p:txBody>
            <a:bodyPr/>
            <a:lstStyle/>
            <a:p>
              <a:pPr algn="l">
                <a:buNone/>
              </a:pPr>
              <a:r>
                <a:rPr lang="en-US" sz="1400" b="1"/>
                <a:t>B</a:t>
              </a:r>
              <a:endParaRPr lang="en-US" sz="3600" b="1"/>
            </a:p>
          </p:txBody>
        </p:sp>
        <p:sp>
          <p:nvSpPr>
            <p:cNvPr id="17420" name="Oval 10"/>
            <p:cNvSpPr>
              <a:spLocks noChangeArrowheads="1"/>
            </p:cNvSpPr>
            <p:nvPr/>
          </p:nvSpPr>
          <p:spPr bwMode="auto">
            <a:xfrm>
              <a:off x="7327" y="2713"/>
              <a:ext cx="450" cy="464"/>
            </a:xfrm>
            <a:prstGeom prst="ellipse">
              <a:avLst/>
            </a:prstGeom>
            <a:solidFill>
              <a:srgbClr val="00FFFF"/>
            </a:solidFill>
            <a:ln w="9525">
              <a:solidFill>
                <a:srgbClr val="000000"/>
              </a:solidFill>
              <a:round/>
              <a:headEnd/>
              <a:tailEnd/>
            </a:ln>
          </p:spPr>
          <p:txBody>
            <a:bodyPr/>
            <a:lstStyle/>
            <a:p>
              <a:pPr algn="l">
                <a:buNone/>
              </a:pPr>
              <a:r>
                <a:rPr lang="en-US" sz="1400" b="1"/>
                <a:t>E</a:t>
              </a:r>
              <a:endParaRPr lang="en-US" sz="3600" b="1"/>
            </a:p>
          </p:txBody>
        </p:sp>
        <p:sp>
          <p:nvSpPr>
            <p:cNvPr id="17421" name="Oval 11"/>
            <p:cNvSpPr>
              <a:spLocks noChangeArrowheads="1"/>
            </p:cNvSpPr>
            <p:nvPr/>
          </p:nvSpPr>
          <p:spPr bwMode="auto">
            <a:xfrm>
              <a:off x="6427" y="3793"/>
              <a:ext cx="450" cy="463"/>
            </a:xfrm>
            <a:prstGeom prst="ellipse">
              <a:avLst/>
            </a:prstGeom>
            <a:solidFill>
              <a:srgbClr val="00FFFF"/>
            </a:solidFill>
            <a:ln w="9525">
              <a:solidFill>
                <a:srgbClr val="000000"/>
              </a:solidFill>
              <a:round/>
              <a:headEnd/>
              <a:tailEnd/>
            </a:ln>
          </p:spPr>
          <p:txBody>
            <a:bodyPr/>
            <a:lstStyle/>
            <a:p>
              <a:pPr algn="l">
                <a:buNone/>
              </a:pPr>
              <a:r>
                <a:rPr lang="en-US" sz="1400" b="1"/>
                <a:t>D</a:t>
              </a:r>
              <a:endParaRPr lang="en-US" sz="3600" b="1"/>
            </a:p>
          </p:txBody>
        </p:sp>
        <p:sp>
          <p:nvSpPr>
            <p:cNvPr id="17422" name="Oval 12"/>
            <p:cNvSpPr>
              <a:spLocks noChangeArrowheads="1"/>
            </p:cNvSpPr>
            <p:nvPr/>
          </p:nvSpPr>
          <p:spPr bwMode="auto">
            <a:xfrm>
              <a:off x="4927" y="3793"/>
              <a:ext cx="450" cy="463"/>
            </a:xfrm>
            <a:prstGeom prst="ellipse">
              <a:avLst/>
            </a:prstGeom>
            <a:solidFill>
              <a:srgbClr val="00FFFF"/>
            </a:solidFill>
            <a:ln w="9525">
              <a:solidFill>
                <a:srgbClr val="000000"/>
              </a:solidFill>
              <a:round/>
              <a:headEnd/>
              <a:tailEnd/>
            </a:ln>
          </p:spPr>
          <p:txBody>
            <a:bodyPr/>
            <a:lstStyle/>
            <a:p>
              <a:pPr algn="l">
                <a:buNone/>
              </a:pPr>
              <a:r>
                <a:rPr lang="en-US" sz="1400" b="1"/>
                <a:t>C</a:t>
              </a:r>
              <a:endParaRPr lang="en-US" sz="3600" b="1"/>
            </a:p>
          </p:txBody>
        </p:sp>
        <p:sp>
          <p:nvSpPr>
            <p:cNvPr id="17423" name="Line 13"/>
            <p:cNvSpPr>
              <a:spLocks noChangeShapeType="1"/>
            </p:cNvSpPr>
            <p:nvPr/>
          </p:nvSpPr>
          <p:spPr bwMode="auto">
            <a:xfrm flipH="1">
              <a:off x="4327" y="2096"/>
              <a:ext cx="600" cy="617"/>
            </a:xfrm>
            <a:prstGeom prst="line">
              <a:avLst/>
            </a:prstGeom>
            <a:noFill/>
            <a:ln w="28575">
              <a:solidFill>
                <a:srgbClr val="000000"/>
              </a:solidFill>
              <a:round/>
              <a:headEnd/>
              <a:tailEnd/>
            </a:ln>
          </p:spPr>
          <p:txBody>
            <a:bodyPr/>
            <a:lstStyle/>
            <a:p>
              <a:pPr>
                <a:buNone/>
              </a:pPr>
              <a:endParaRPr lang="en-US" sz="3600" b="1"/>
            </a:p>
          </p:txBody>
        </p:sp>
        <p:sp>
          <p:nvSpPr>
            <p:cNvPr id="17424" name="Line 14"/>
            <p:cNvSpPr>
              <a:spLocks noChangeShapeType="1"/>
            </p:cNvSpPr>
            <p:nvPr/>
          </p:nvSpPr>
          <p:spPr bwMode="auto">
            <a:xfrm>
              <a:off x="4327" y="3176"/>
              <a:ext cx="750" cy="617"/>
            </a:xfrm>
            <a:prstGeom prst="line">
              <a:avLst/>
            </a:prstGeom>
            <a:noFill/>
            <a:ln w="28575">
              <a:solidFill>
                <a:srgbClr val="000000"/>
              </a:solidFill>
              <a:round/>
              <a:headEnd/>
              <a:tailEnd/>
            </a:ln>
          </p:spPr>
          <p:txBody>
            <a:bodyPr/>
            <a:lstStyle/>
            <a:p>
              <a:pPr>
                <a:buNone/>
              </a:pPr>
              <a:endParaRPr lang="en-US" sz="3600" b="1"/>
            </a:p>
          </p:txBody>
        </p:sp>
        <p:sp>
          <p:nvSpPr>
            <p:cNvPr id="17425" name="Line 15"/>
            <p:cNvSpPr>
              <a:spLocks noChangeShapeType="1"/>
            </p:cNvSpPr>
            <p:nvPr/>
          </p:nvSpPr>
          <p:spPr bwMode="auto">
            <a:xfrm>
              <a:off x="5227" y="1941"/>
              <a:ext cx="1200" cy="1"/>
            </a:xfrm>
            <a:prstGeom prst="line">
              <a:avLst/>
            </a:prstGeom>
            <a:noFill/>
            <a:ln w="28575">
              <a:solidFill>
                <a:srgbClr val="000000"/>
              </a:solidFill>
              <a:round/>
              <a:headEnd/>
              <a:tailEnd/>
            </a:ln>
          </p:spPr>
          <p:txBody>
            <a:bodyPr/>
            <a:lstStyle/>
            <a:p>
              <a:pPr>
                <a:buNone/>
              </a:pPr>
              <a:endParaRPr lang="en-US" sz="3600" b="1"/>
            </a:p>
          </p:txBody>
        </p:sp>
        <p:sp>
          <p:nvSpPr>
            <p:cNvPr id="17426" name="Line 16"/>
            <p:cNvSpPr>
              <a:spLocks noChangeShapeType="1"/>
            </p:cNvSpPr>
            <p:nvPr/>
          </p:nvSpPr>
          <p:spPr bwMode="auto">
            <a:xfrm>
              <a:off x="5377" y="3947"/>
              <a:ext cx="1050" cy="0"/>
            </a:xfrm>
            <a:prstGeom prst="line">
              <a:avLst/>
            </a:prstGeom>
            <a:noFill/>
            <a:ln w="28575">
              <a:noFill/>
              <a:round/>
              <a:headEnd/>
              <a:tailEnd/>
            </a:ln>
          </p:spPr>
          <p:txBody>
            <a:bodyPr/>
            <a:lstStyle/>
            <a:p>
              <a:pPr>
                <a:buNone/>
              </a:pPr>
              <a:endParaRPr lang="en-US" sz="3600" b="1"/>
            </a:p>
          </p:txBody>
        </p:sp>
        <p:sp>
          <p:nvSpPr>
            <p:cNvPr id="17427" name="Line 17"/>
            <p:cNvSpPr>
              <a:spLocks noChangeShapeType="1"/>
            </p:cNvSpPr>
            <p:nvPr/>
          </p:nvSpPr>
          <p:spPr bwMode="auto">
            <a:xfrm flipH="1">
              <a:off x="6727" y="3176"/>
              <a:ext cx="750" cy="617"/>
            </a:xfrm>
            <a:prstGeom prst="line">
              <a:avLst/>
            </a:prstGeom>
            <a:noFill/>
            <a:ln w="28575">
              <a:solidFill>
                <a:srgbClr val="000000"/>
              </a:solidFill>
              <a:round/>
              <a:headEnd/>
              <a:tailEnd/>
            </a:ln>
          </p:spPr>
          <p:txBody>
            <a:bodyPr/>
            <a:lstStyle/>
            <a:p>
              <a:pPr>
                <a:buNone/>
              </a:pPr>
              <a:endParaRPr lang="en-US" sz="3600" b="1"/>
            </a:p>
          </p:txBody>
        </p:sp>
        <p:sp>
          <p:nvSpPr>
            <p:cNvPr id="17428" name="Line 18"/>
            <p:cNvSpPr>
              <a:spLocks noChangeShapeType="1"/>
            </p:cNvSpPr>
            <p:nvPr/>
          </p:nvSpPr>
          <p:spPr bwMode="auto">
            <a:xfrm>
              <a:off x="6877" y="1941"/>
              <a:ext cx="600" cy="772"/>
            </a:xfrm>
            <a:prstGeom prst="line">
              <a:avLst/>
            </a:prstGeom>
            <a:noFill/>
            <a:ln w="28575">
              <a:solidFill>
                <a:srgbClr val="000000"/>
              </a:solidFill>
              <a:round/>
              <a:headEnd/>
              <a:tailEnd/>
            </a:ln>
          </p:spPr>
          <p:txBody>
            <a:bodyPr/>
            <a:lstStyle/>
            <a:p>
              <a:pPr>
                <a:buNone/>
              </a:pPr>
              <a:endParaRPr lang="en-US" sz="3600" b="1"/>
            </a:p>
          </p:txBody>
        </p:sp>
        <p:sp>
          <p:nvSpPr>
            <p:cNvPr id="17429" name="Line 19"/>
            <p:cNvSpPr>
              <a:spLocks noChangeShapeType="1"/>
            </p:cNvSpPr>
            <p:nvPr/>
          </p:nvSpPr>
          <p:spPr bwMode="auto">
            <a:xfrm flipH="1">
              <a:off x="5977" y="2096"/>
              <a:ext cx="600" cy="617"/>
            </a:xfrm>
            <a:prstGeom prst="line">
              <a:avLst/>
            </a:prstGeom>
            <a:noFill/>
            <a:ln w="28575">
              <a:solidFill>
                <a:srgbClr val="000000"/>
              </a:solidFill>
              <a:round/>
              <a:headEnd/>
              <a:tailEnd/>
            </a:ln>
          </p:spPr>
          <p:txBody>
            <a:bodyPr/>
            <a:lstStyle/>
            <a:p>
              <a:pPr>
                <a:buNone/>
              </a:pPr>
              <a:endParaRPr lang="en-US" sz="3600" b="1"/>
            </a:p>
          </p:txBody>
        </p:sp>
        <p:sp>
          <p:nvSpPr>
            <p:cNvPr id="17430" name="Line 20"/>
            <p:cNvSpPr>
              <a:spLocks noChangeShapeType="1"/>
            </p:cNvSpPr>
            <p:nvPr/>
          </p:nvSpPr>
          <p:spPr bwMode="auto">
            <a:xfrm flipH="1">
              <a:off x="5227" y="3021"/>
              <a:ext cx="450" cy="772"/>
            </a:xfrm>
            <a:prstGeom prst="line">
              <a:avLst/>
            </a:prstGeom>
            <a:noFill/>
            <a:ln w="28575">
              <a:solidFill>
                <a:srgbClr val="000000"/>
              </a:solidFill>
              <a:round/>
              <a:headEnd/>
              <a:tailEnd/>
            </a:ln>
          </p:spPr>
          <p:txBody>
            <a:bodyPr/>
            <a:lstStyle/>
            <a:p>
              <a:pPr>
                <a:buNone/>
              </a:pPr>
              <a:endParaRPr lang="en-US" sz="3600" b="1"/>
            </a:p>
          </p:txBody>
        </p:sp>
        <p:sp>
          <p:nvSpPr>
            <p:cNvPr id="17431" name="Line 21"/>
            <p:cNvSpPr>
              <a:spLocks noChangeShapeType="1"/>
            </p:cNvSpPr>
            <p:nvPr/>
          </p:nvSpPr>
          <p:spPr bwMode="auto">
            <a:xfrm>
              <a:off x="5077" y="2096"/>
              <a:ext cx="750" cy="617"/>
            </a:xfrm>
            <a:prstGeom prst="line">
              <a:avLst/>
            </a:prstGeom>
            <a:noFill/>
            <a:ln w="28575">
              <a:noFill/>
              <a:round/>
              <a:headEnd/>
              <a:tailEnd/>
            </a:ln>
          </p:spPr>
          <p:txBody>
            <a:bodyPr/>
            <a:lstStyle/>
            <a:p>
              <a:pPr>
                <a:buNone/>
              </a:pPr>
              <a:endParaRPr lang="en-US" sz="3600" b="1"/>
            </a:p>
          </p:txBody>
        </p:sp>
        <p:sp>
          <p:nvSpPr>
            <p:cNvPr id="17432" name="Line 22"/>
            <p:cNvSpPr>
              <a:spLocks noChangeShapeType="1"/>
            </p:cNvSpPr>
            <p:nvPr/>
          </p:nvSpPr>
          <p:spPr bwMode="auto">
            <a:xfrm>
              <a:off x="6127" y="2867"/>
              <a:ext cx="1200" cy="0"/>
            </a:xfrm>
            <a:prstGeom prst="line">
              <a:avLst/>
            </a:prstGeom>
            <a:noFill/>
            <a:ln w="28575">
              <a:noFill/>
              <a:round/>
              <a:headEnd/>
              <a:tailEnd/>
            </a:ln>
          </p:spPr>
          <p:txBody>
            <a:bodyPr/>
            <a:lstStyle/>
            <a:p>
              <a:pPr>
                <a:buNone/>
              </a:pPr>
              <a:endParaRPr lang="en-US" sz="3600" b="1"/>
            </a:p>
          </p:txBody>
        </p:sp>
        <p:sp>
          <p:nvSpPr>
            <p:cNvPr id="17433" name="Line 23"/>
            <p:cNvSpPr>
              <a:spLocks noChangeShapeType="1"/>
            </p:cNvSpPr>
            <p:nvPr/>
          </p:nvSpPr>
          <p:spPr bwMode="auto">
            <a:xfrm>
              <a:off x="4477" y="2867"/>
              <a:ext cx="1200" cy="0"/>
            </a:xfrm>
            <a:prstGeom prst="line">
              <a:avLst/>
            </a:prstGeom>
            <a:noFill/>
            <a:ln w="28575">
              <a:noFill/>
              <a:round/>
              <a:headEnd/>
              <a:tailEnd/>
            </a:ln>
          </p:spPr>
          <p:txBody>
            <a:bodyPr/>
            <a:lstStyle/>
            <a:p>
              <a:pPr>
                <a:buNone/>
              </a:pPr>
              <a:endParaRPr lang="en-US" sz="3600" b="1"/>
            </a:p>
          </p:txBody>
        </p:sp>
        <p:sp>
          <p:nvSpPr>
            <p:cNvPr id="17434" name="Line 24"/>
            <p:cNvSpPr>
              <a:spLocks noChangeShapeType="1"/>
            </p:cNvSpPr>
            <p:nvPr/>
          </p:nvSpPr>
          <p:spPr bwMode="auto">
            <a:xfrm>
              <a:off x="5977" y="3176"/>
              <a:ext cx="600" cy="617"/>
            </a:xfrm>
            <a:prstGeom prst="line">
              <a:avLst/>
            </a:prstGeom>
            <a:noFill/>
            <a:ln w="28575">
              <a:solidFill>
                <a:srgbClr val="000000"/>
              </a:solidFill>
              <a:round/>
              <a:headEnd/>
              <a:tailEnd/>
            </a:ln>
          </p:spPr>
          <p:txBody>
            <a:bodyPr/>
            <a:lstStyle/>
            <a:p>
              <a:pPr>
                <a:buNone/>
              </a:pPr>
              <a:endParaRPr lang="en-US" sz="3600" b="1"/>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2592925" y="624110"/>
            <a:ext cx="8911687" cy="935749"/>
          </a:xfrm>
        </p:spPr>
        <p:txBody>
          <a:bodyPr/>
          <a:lstStyle/>
          <a:p>
            <a:pPr eaLnBrk="1" hangingPunct="1">
              <a:defRPr/>
            </a:pPr>
            <a:r>
              <a:rPr lang="en-US" b="1" dirty="0">
                <a:effectLst>
                  <a:outerShdw blurRad="38100" dist="38100" dir="2700000" algn="tl">
                    <a:srgbClr val="FFFFFF"/>
                  </a:outerShdw>
                </a:effectLst>
              </a:rPr>
              <a:t>Basic Definitions</a:t>
            </a:r>
          </a:p>
        </p:txBody>
      </p:sp>
      <p:sp>
        <p:nvSpPr>
          <p:cNvPr id="18437" name="Rectangle 3"/>
          <p:cNvSpPr>
            <a:spLocks noGrp="1" noChangeArrowheads="1"/>
          </p:cNvSpPr>
          <p:nvPr>
            <p:ph idx="1"/>
          </p:nvPr>
        </p:nvSpPr>
        <p:spPr>
          <a:xfrm>
            <a:off x="1796527" y="1752600"/>
            <a:ext cx="9983097" cy="4343400"/>
          </a:xfrm>
          <a:solidFill>
            <a:srgbClr val="FFFFCC"/>
          </a:solidFill>
        </p:spPr>
        <p:txBody>
          <a:bodyPr>
            <a:normAutofit/>
          </a:bodyPr>
          <a:lstStyle/>
          <a:p>
            <a:pPr marL="0" indent="0">
              <a:lnSpc>
                <a:spcPct val="90000"/>
              </a:lnSpc>
              <a:buNone/>
            </a:pPr>
            <a:r>
              <a:rPr lang="en-US" sz="2400" b="1" u="sng" dirty="0">
                <a:solidFill>
                  <a:srgbClr val="C00000"/>
                </a:solidFill>
              </a:rPr>
              <a:t>Hypergraph: </a:t>
            </a:r>
          </a:p>
        </p:txBody>
      </p:sp>
      <p:sp>
        <p:nvSpPr>
          <p:cNvPr id="18434" name="Footer Placeholder 4"/>
          <p:cNvSpPr>
            <a:spLocks noGrp="1"/>
          </p:cNvSpPr>
          <p:nvPr>
            <p:ph type="ftr" sz="quarter" idx="11"/>
          </p:nvPr>
        </p:nvSpPr>
        <p:spPr>
          <a:noFill/>
        </p:spPr>
        <p:txBody>
          <a:bodyPr/>
          <a:lstStyle/>
          <a:p>
            <a:r>
              <a:rPr lang="en-GB"/>
              <a:t>Prof. Amr Goneid, AUC</a:t>
            </a:r>
          </a:p>
        </p:txBody>
      </p:sp>
      <p:sp>
        <p:nvSpPr>
          <p:cNvPr id="18435" name="Slide Number Placeholder 5"/>
          <p:cNvSpPr>
            <a:spLocks noGrp="1"/>
          </p:cNvSpPr>
          <p:nvPr>
            <p:ph type="sldNum" sz="quarter" idx="12"/>
          </p:nvPr>
        </p:nvSpPr>
        <p:spPr>
          <a:noFill/>
        </p:spPr>
        <p:txBody>
          <a:bodyPr/>
          <a:lstStyle/>
          <a:p>
            <a:fld id="{E0FA40C5-3EFE-4196-8296-F310DD22C145}" type="slidenum">
              <a:rPr lang="en-GB" smtClean="0"/>
              <a:pPr/>
              <a:t>6</a:t>
            </a:fld>
            <a:endParaRPr lang="en-GB"/>
          </a:p>
        </p:txBody>
      </p:sp>
      <p:pic>
        <p:nvPicPr>
          <p:cNvPr id="3" name="Picture 2">
            <a:extLst>
              <a:ext uri="{FF2B5EF4-FFF2-40B4-BE49-F238E27FC236}">
                <a16:creationId xmlns:a16="http://schemas.microsoft.com/office/drawing/2014/main" id="{AC9770CD-9461-40D9-A883-741FB8126B30}"/>
              </a:ext>
            </a:extLst>
          </p:cNvPr>
          <p:cNvPicPr>
            <a:picLocks noChangeAspect="1"/>
          </p:cNvPicPr>
          <p:nvPr/>
        </p:nvPicPr>
        <p:blipFill>
          <a:blip r:embed="rId3"/>
          <a:stretch>
            <a:fillRect/>
          </a:stretch>
        </p:blipFill>
        <p:spPr>
          <a:xfrm>
            <a:off x="6399211" y="2598637"/>
            <a:ext cx="5386444" cy="2839534"/>
          </a:xfrm>
          <a:prstGeom prst="rect">
            <a:avLst/>
          </a:prstGeom>
          <a:ln>
            <a:solidFill>
              <a:schemeClr val="tx1"/>
            </a:solidFill>
          </a:ln>
          <a:effectLst>
            <a:innerShdw blurRad="114300">
              <a:prstClr val="black"/>
            </a:innerShdw>
          </a:effectLst>
        </p:spPr>
      </p:pic>
      <p:sp>
        <p:nvSpPr>
          <p:cNvPr id="9" name="TextBox 8">
            <a:extLst>
              <a:ext uri="{FF2B5EF4-FFF2-40B4-BE49-F238E27FC236}">
                <a16:creationId xmlns:a16="http://schemas.microsoft.com/office/drawing/2014/main" id="{FBDE1D7C-4D69-45F0-B3F7-E590A17A9223}"/>
              </a:ext>
            </a:extLst>
          </p:cNvPr>
          <p:cNvSpPr txBox="1"/>
          <p:nvPr/>
        </p:nvSpPr>
        <p:spPr>
          <a:xfrm>
            <a:off x="1919589" y="2356410"/>
            <a:ext cx="3383932" cy="3323987"/>
          </a:xfrm>
          <a:prstGeom prst="rect">
            <a:avLst/>
          </a:prstGeom>
          <a:noFill/>
          <a:ln>
            <a:solidFill>
              <a:schemeClr val="tx1"/>
            </a:solidFill>
          </a:ln>
          <a:effectLst>
            <a:glow rad="101600">
              <a:srgbClr val="0070C0">
                <a:alpha val="60000"/>
              </a:srgbClr>
            </a:glow>
          </a:effectLst>
        </p:spPr>
        <p:txBody>
          <a:bodyPr wrap="square" rtlCol="0">
            <a:spAutoFit/>
          </a:bodyPr>
          <a:lstStyle/>
          <a:p>
            <a:pPr algn="just"/>
            <a:r>
              <a:rPr lang="en-US" sz="2400" b="1" dirty="0"/>
              <a:t>is a generalization of a graph in which an edge can join any number of vertices. In contrast, in an ordinary graph, an edge connects exactly two vertices</a:t>
            </a:r>
            <a:r>
              <a:rPr lang="en-US" b="1" dirty="0"/>
              <a:t>.</a:t>
            </a:r>
          </a:p>
          <a:p>
            <a:endParaRPr lang="en-US" dirty="0"/>
          </a:p>
        </p:txBody>
      </p:sp>
    </p:spTree>
    <p:extLst>
      <p:ext uri="{BB962C8B-B14F-4D97-AF65-F5344CB8AC3E}">
        <p14:creationId xmlns:p14="http://schemas.microsoft.com/office/powerpoint/2010/main" val="2717827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pPr eaLnBrk="1" hangingPunct="1">
              <a:defRPr/>
            </a:pPr>
            <a:r>
              <a:rPr lang="en-US" b="1">
                <a:effectLst>
                  <a:outerShdw blurRad="38100" dist="38100" dir="2700000" algn="tl">
                    <a:srgbClr val="FFFFFF"/>
                  </a:outerShdw>
                </a:effectLst>
              </a:rPr>
              <a:t>Basic Definitions</a:t>
            </a:r>
          </a:p>
        </p:txBody>
      </p:sp>
      <p:sp>
        <p:nvSpPr>
          <p:cNvPr id="18437" name="Rectangle 3"/>
          <p:cNvSpPr>
            <a:spLocks noGrp="1" noChangeArrowheads="1"/>
          </p:cNvSpPr>
          <p:nvPr>
            <p:ph idx="1"/>
          </p:nvPr>
        </p:nvSpPr>
        <p:spPr>
          <a:xfrm>
            <a:off x="1550670" y="1821221"/>
            <a:ext cx="9090660" cy="4343400"/>
          </a:xfrm>
          <a:solidFill>
            <a:srgbClr val="FFFFCC"/>
          </a:solidFill>
        </p:spPr>
        <p:txBody>
          <a:bodyPr>
            <a:normAutofit/>
          </a:bodyPr>
          <a:lstStyle/>
          <a:p>
            <a:pPr marL="0" indent="0" algn="just">
              <a:lnSpc>
                <a:spcPct val="90000"/>
              </a:lnSpc>
              <a:buNone/>
            </a:pPr>
            <a:r>
              <a:rPr lang="en-US" sz="2400" b="1" u="sng" dirty="0">
                <a:solidFill>
                  <a:srgbClr val="C00000"/>
                </a:solidFill>
              </a:rPr>
              <a:t>Multigraph</a:t>
            </a:r>
          </a:p>
        </p:txBody>
      </p:sp>
      <p:sp>
        <p:nvSpPr>
          <p:cNvPr id="18434" name="Footer Placeholder 4"/>
          <p:cNvSpPr>
            <a:spLocks noGrp="1"/>
          </p:cNvSpPr>
          <p:nvPr>
            <p:ph type="ftr" sz="quarter" idx="11"/>
          </p:nvPr>
        </p:nvSpPr>
        <p:spPr>
          <a:noFill/>
        </p:spPr>
        <p:txBody>
          <a:bodyPr/>
          <a:lstStyle/>
          <a:p>
            <a:r>
              <a:rPr lang="en-GB"/>
              <a:t>Prof. Amr Goneid, AUC</a:t>
            </a:r>
          </a:p>
        </p:txBody>
      </p:sp>
      <p:sp>
        <p:nvSpPr>
          <p:cNvPr id="18435" name="Slide Number Placeholder 5"/>
          <p:cNvSpPr>
            <a:spLocks noGrp="1"/>
          </p:cNvSpPr>
          <p:nvPr>
            <p:ph type="sldNum" sz="quarter" idx="12"/>
          </p:nvPr>
        </p:nvSpPr>
        <p:spPr>
          <a:noFill/>
        </p:spPr>
        <p:txBody>
          <a:bodyPr/>
          <a:lstStyle/>
          <a:p>
            <a:fld id="{E0FA40C5-3EFE-4196-8296-F310DD22C145}" type="slidenum">
              <a:rPr lang="en-GB" smtClean="0"/>
              <a:pPr/>
              <a:t>7</a:t>
            </a:fld>
            <a:endParaRPr lang="en-GB"/>
          </a:p>
        </p:txBody>
      </p:sp>
      <p:pic>
        <p:nvPicPr>
          <p:cNvPr id="3" name="Picture 2">
            <a:extLst>
              <a:ext uri="{FF2B5EF4-FFF2-40B4-BE49-F238E27FC236}">
                <a16:creationId xmlns:a16="http://schemas.microsoft.com/office/drawing/2014/main" id="{2DA06F97-37D5-4F57-9A43-DBE73D32798F}"/>
              </a:ext>
            </a:extLst>
          </p:cNvPr>
          <p:cNvPicPr>
            <a:picLocks noChangeAspect="1"/>
          </p:cNvPicPr>
          <p:nvPr/>
        </p:nvPicPr>
        <p:blipFill>
          <a:blip r:embed="rId3"/>
          <a:stretch>
            <a:fillRect/>
          </a:stretch>
        </p:blipFill>
        <p:spPr>
          <a:xfrm>
            <a:off x="6460618" y="2475383"/>
            <a:ext cx="3324113" cy="3324113"/>
          </a:xfrm>
          <a:prstGeom prst="rect">
            <a:avLst/>
          </a:prstGeom>
          <a:ln>
            <a:solidFill>
              <a:schemeClr val="tx1"/>
            </a:solidFill>
          </a:ln>
          <a:effectLst>
            <a:innerShdw blurRad="114300">
              <a:prstClr val="black"/>
            </a:innerShdw>
          </a:effectLst>
        </p:spPr>
      </p:pic>
      <p:sp>
        <p:nvSpPr>
          <p:cNvPr id="8" name="TextBox 7">
            <a:extLst>
              <a:ext uri="{FF2B5EF4-FFF2-40B4-BE49-F238E27FC236}">
                <a16:creationId xmlns:a16="http://schemas.microsoft.com/office/drawing/2014/main" id="{2E2C059C-9858-4E36-A7A3-FC6AEA6B432A}"/>
              </a:ext>
            </a:extLst>
          </p:cNvPr>
          <p:cNvSpPr txBox="1"/>
          <p:nvPr/>
        </p:nvSpPr>
        <p:spPr>
          <a:xfrm>
            <a:off x="1727886" y="2383176"/>
            <a:ext cx="3383932" cy="3416320"/>
          </a:xfrm>
          <a:prstGeom prst="rect">
            <a:avLst/>
          </a:prstGeom>
          <a:noFill/>
          <a:ln>
            <a:solidFill>
              <a:schemeClr val="tx1"/>
            </a:solidFill>
          </a:ln>
          <a:effectLst>
            <a:glow rad="101600">
              <a:srgbClr val="00B0F0">
                <a:alpha val="60000"/>
              </a:srgbClr>
            </a:glow>
          </a:effectLst>
        </p:spPr>
        <p:txBody>
          <a:bodyPr wrap="square" rtlCol="0">
            <a:spAutoFit/>
          </a:bodyPr>
          <a:lstStyle/>
          <a:p>
            <a:pPr algn="just"/>
            <a:r>
              <a:rPr lang="en-US" sz="2000" b="1" dirty="0"/>
              <a:t>is a graph which it is permitted to have multiple edges (also called parallel edges), that is, edges that have the same end nodes. Thus two vertices may be connected by more than one edge.</a:t>
            </a:r>
          </a:p>
          <a:p>
            <a:pPr algn="just"/>
            <a:r>
              <a:rPr lang="en-US" b="1" dirty="0"/>
              <a:t>.</a:t>
            </a:r>
          </a:p>
          <a:p>
            <a:endParaRPr lang="en-US" dirty="0"/>
          </a:p>
        </p:txBody>
      </p:sp>
    </p:spTree>
    <p:extLst>
      <p:ext uri="{BB962C8B-B14F-4D97-AF65-F5344CB8AC3E}">
        <p14:creationId xmlns:p14="http://schemas.microsoft.com/office/powerpoint/2010/main" val="2036081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pPr eaLnBrk="1" hangingPunct="1">
              <a:defRPr/>
            </a:pPr>
            <a:r>
              <a:rPr lang="en-US" b="1" dirty="0">
                <a:effectLst>
                  <a:outerShdw blurRad="38100" dist="38100" dir="2700000" algn="tl">
                    <a:srgbClr val="FFFFFF"/>
                  </a:outerShdw>
                </a:effectLst>
              </a:rPr>
              <a:t>Basic Definitions</a:t>
            </a:r>
          </a:p>
        </p:txBody>
      </p:sp>
      <p:sp>
        <p:nvSpPr>
          <p:cNvPr id="19461" name="Rectangle 3"/>
          <p:cNvSpPr>
            <a:spLocks noGrp="1" noChangeArrowheads="1"/>
          </p:cNvSpPr>
          <p:nvPr>
            <p:ph idx="1"/>
          </p:nvPr>
        </p:nvSpPr>
        <p:spPr>
          <a:xfrm>
            <a:off x="2781300" y="1828800"/>
            <a:ext cx="7772400" cy="4267200"/>
          </a:xfrm>
          <a:noFill/>
        </p:spPr>
        <p:txBody>
          <a:bodyPr>
            <a:normAutofit fontScale="92500"/>
          </a:bodyPr>
          <a:lstStyle/>
          <a:p>
            <a:pPr algn="just" eaLnBrk="1" hangingPunct="1">
              <a:buFont typeface="Wingdings" pitchFamily="2" charset="2"/>
              <a:buNone/>
            </a:pPr>
            <a:r>
              <a:rPr lang="en-US" sz="2400" b="1" u="sng" dirty="0">
                <a:solidFill>
                  <a:schemeClr val="accent2">
                    <a:lumMod val="75000"/>
                  </a:schemeClr>
                </a:solidFill>
              </a:rPr>
              <a:t>Adjacency:</a:t>
            </a:r>
            <a:r>
              <a:rPr lang="en-US" sz="2400" dirty="0"/>
              <a:t> </a:t>
            </a:r>
            <a:r>
              <a:rPr lang="en-US" sz="2400" b="1" dirty="0"/>
              <a:t>If vertices </a:t>
            </a:r>
            <a:r>
              <a:rPr lang="en-US" sz="2400" b="1" dirty="0" err="1">
                <a:solidFill>
                  <a:srgbClr val="0000FF"/>
                </a:solidFill>
              </a:rPr>
              <a:t>u,v</a:t>
            </a:r>
            <a:r>
              <a:rPr lang="en-US" sz="2400" b="1" dirty="0"/>
              <a:t> have</a:t>
            </a:r>
          </a:p>
          <a:p>
            <a:pPr algn="just" eaLnBrk="1" hangingPunct="1">
              <a:buFont typeface="Wingdings" pitchFamily="2" charset="2"/>
              <a:buNone/>
            </a:pPr>
            <a:r>
              <a:rPr lang="en-US" sz="2400" b="1" dirty="0"/>
              <a:t>an edge </a:t>
            </a:r>
            <a:r>
              <a:rPr lang="en-US" sz="2400" b="1" dirty="0">
                <a:solidFill>
                  <a:srgbClr val="0000FF"/>
                </a:solidFill>
              </a:rPr>
              <a:t>e = (</a:t>
            </a:r>
            <a:r>
              <a:rPr lang="en-US" sz="2400" b="1" dirty="0" err="1">
                <a:solidFill>
                  <a:srgbClr val="0000FF"/>
                </a:solidFill>
              </a:rPr>
              <a:t>u,v</a:t>
            </a:r>
            <a:r>
              <a:rPr lang="en-US" sz="2400" b="1" dirty="0">
                <a:solidFill>
                  <a:srgbClr val="0000FF"/>
                </a:solidFill>
              </a:rPr>
              <a:t>) | u, v </a:t>
            </a:r>
            <a:r>
              <a:rPr lang="en-US" sz="2400" b="1" dirty="0">
                <a:solidFill>
                  <a:srgbClr val="0000FF"/>
                </a:solidFill>
                <a:sym typeface="Symbol" pitchFamily="18" charset="2"/>
              </a:rPr>
              <a:t></a:t>
            </a:r>
            <a:r>
              <a:rPr lang="en-US" sz="2400" b="1" dirty="0">
                <a:solidFill>
                  <a:srgbClr val="0000FF"/>
                </a:solidFill>
              </a:rPr>
              <a:t> V </a:t>
            </a:r>
            <a:r>
              <a:rPr lang="en-US" sz="2400" b="1" dirty="0"/>
              <a:t>then</a:t>
            </a:r>
          </a:p>
          <a:p>
            <a:pPr algn="just" eaLnBrk="1" hangingPunct="1">
              <a:buFont typeface="Wingdings" pitchFamily="2" charset="2"/>
              <a:buNone/>
            </a:pPr>
            <a:r>
              <a:rPr lang="en-US" sz="2400" b="1" dirty="0">
                <a:solidFill>
                  <a:srgbClr val="0000FF"/>
                </a:solidFill>
              </a:rPr>
              <a:t>u and v are adjacent</a:t>
            </a:r>
            <a:r>
              <a:rPr lang="en-US" sz="2400" b="1" dirty="0"/>
              <a:t>.</a:t>
            </a:r>
            <a:endParaRPr lang="en-US" sz="2400" b="1" u="sng" dirty="0"/>
          </a:p>
          <a:p>
            <a:pPr algn="just" eaLnBrk="1" hangingPunct="1">
              <a:buFont typeface="Wingdings" pitchFamily="2" charset="2"/>
              <a:buNone/>
            </a:pPr>
            <a:r>
              <a:rPr lang="en-US" sz="2400" b="1" u="sng" dirty="0">
                <a:solidFill>
                  <a:schemeClr val="accent2">
                    <a:lumMod val="75000"/>
                  </a:schemeClr>
                </a:solidFill>
              </a:rPr>
              <a:t>A weighted graph</a:t>
            </a:r>
            <a:r>
              <a:rPr lang="en-US" sz="2400" b="1" dirty="0">
                <a:solidFill>
                  <a:schemeClr val="accent2">
                    <a:lumMod val="75000"/>
                  </a:schemeClr>
                </a:solidFill>
              </a:rPr>
              <a:t> </a:t>
            </a:r>
            <a:r>
              <a:rPr lang="en-US" sz="2400" b="1" dirty="0"/>
              <a:t>has a weight</a:t>
            </a:r>
          </a:p>
          <a:p>
            <a:pPr algn="just" eaLnBrk="1" hangingPunct="1">
              <a:buFont typeface="Wingdings" pitchFamily="2" charset="2"/>
              <a:buNone/>
            </a:pPr>
            <a:r>
              <a:rPr lang="en-US" sz="2400" b="1" dirty="0"/>
              <a:t>associated with each edge. </a:t>
            </a:r>
          </a:p>
          <a:p>
            <a:pPr algn="just" eaLnBrk="1" hangingPunct="1">
              <a:buFont typeface="Wingdings" pitchFamily="2" charset="2"/>
              <a:buNone/>
            </a:pPr>
            <a:r>
              <a:rPr lang="en-US" sz="2400" b="1" u="sng" dirty="0">
                <a:solidFill>
                  <a:schemeClr val="accent2">
                    <a:lumMod val="75000"/>
                  </a:schemeClr>
                </a:solidFill>
              </a:rPr>
              <a:t>Undirected Graph</a:t>
            </a:r>
            <a:r>
              <a:rPr lang="en-US" sz="2400" b="1" dirty="0">
                <a:solidFill>
                  <a:schemeClr val="accent2">
                    <a:lumMod val="75000"/>
                  </a:schemeClr>
                </a:solidFill>
              </a:rPr>
              <a:t> </a:t>
            </a:r>
            <a:r>
              <a:rPr lang="en-US" sz="2400" b="1" dirty="0"/>
              <a:t>is a graph in which the adjacency is</a:t>
            </a:r>
          </a:p>
          <a:p>
            <a:pPr algn="just" eaLnBrk="1" hangingPunct="1">
              <a:buFont typeface="Wingdings" pitchFamily="2" charset="2"/>
              <a:buNone/>
            </a:pPr>
            <a:r>
              <a:rPr lang="en-US" sz="2400" b="1" dirty="0"/>
              <a:t>symmetric, i.e., </a:t>
            </a:r>
            <a:r>
              <a:rPr lang="en-US" sz="2400" b="1" dirty="0">
                <a:solidFill>
                  <a:srgbClr val="0000FF"/>
                </a:solidFill>
              </a:rPr>
              <a:t>e = (</a:t>
            </a:r>
            <a:r>
              <a:rPr lang="en-US" sz="2400" b="1" dirty="0" err="1">
                <a:solidFill>
                  <a:srgbClr val="0000FF"/>
                </a:solidFill>
              </a:rPr>
              <a:t>u,v</a:t>
            </a:r>
            <a:r>
              <a:rPr lang="en-US" sz="2400" b="1" dirty="0">
                <a:solidFill>
                  <a:srgbClr val="0000FF"/>
                </a:solidFill>
              </a:rPr>
              <a:t>) = (</a:t>
            </a:r>
            <a:r>
              <a:rPr lang="en-US" sz="2400" b="1" dirty="0" err="1">
                <a:solidFill>
                  <a:srgbClr val="0000FF"/>
                </a:solidFill>
              </a:rPr>
              <a:t>v,u</a:t>
            </a:r>
            <a:r>
              <a:rPr lang="en-US" sz="2400" b="1" dirty="0">
                <a:solidFill>
                  <a:srgbClr val="0000FF"/>
                </a:solidFill>
              </a:rPr>
              <a:t>)</a:t>
            </a:r>
          </a:p>
          <a:p>
            <a:pPr algn="just" eaLnBrk="1" hangingPunct="1">
              <a:buFont typeface="Wingdings" pitchFamily="2" charset="2"/>
              <a:buNone/>
            </a:pPr>
            <a:r>
              <a:rPr lang="en-US" sz="2400" b="1" u="sng" dirty="0">
                <a:solidFill>
                  <a:schemeClr val="accent2">
                    <a:lumMod val="75000"/>
                  </a:schemeClr>
                </a:solidFill>
              </a:rPr>
              <a:t>A Sub-Graph:</a:t>
            </a:r>
            <a:r>
              <a:rPr lang="en-US" sz="2400" b="1" dirty="0">
                <a:solidFill>
                  <a:schemeClr val="accent2">
                    <a:lumMod val="75000"/>
                  </a:schemeClr>
                </a:solidFill>
              </a:rPr>
              <a:t> </a:t>
            </a:r>
            <a:r>
              <a:rPr lang="en-US" sz="2400" b="1" dirty="0"/>
              <a:t>has a subset of the vertices and the</a:t>
            </a:r>
          </a:p>
          <a:p>
            <a:pPr algn="just" eaLnBrk="1" hangingPunct="1">
              <a:buFont typeface="Wingdings" pitchFamily="2" charset="2"/>
              <a:buNone/>
            </a:pPr>
            <a:r>
              <a:rPr lang="en-US" sz="2400" b="1" dirty="0"/>
              <a:t>edges</a:t>
            </a:r>
            <a:endParaRPr lang="en-US" sz="2400" b="1" u="sng" dirty="0"/>
          </a:p>
        </p:txBody>
      </p:sp>
      <p:sp>
        <p:nvSpPr>
          <p:cNvPr id="19458" name="Footer Placeholder 4"/>
          <p:cNvSpPr>
            <a:spLocks noGrp="1"/>
          </p:cNvSpPr>
          <p:nvPr>
            <p:ph type="ftr" sz="quarter" idx="11"/>
          </p:nvPr>
        </p:nvSpPr>
        <p:spPr>
          <a:noFill/>
        </p:spPr>
        <p:txBody>
          <a:bodyPr/>
          <a:lstStyle/>
          <a:p>
            <a:r>
              <a:rPr lang="en-GB"/>
              <a:t>Prof. Amr Goneid, AUC</a:t>
            </a:r>
          </a:p>
        </p:txBody>
      </p:sp>
      <p:sp>
        <p:nvSpPr>
          <p:cNvPr id="19459" name="Slide Number Placeholder 5"/>
          <p:cNvSpPr>
            <a:spLocks noGrp="1"/>
          </p:cNvSpPr>
          <p:nvPr>
            <p:ph type="sldNum" sz="quarter" idx="12"/>
          </p:nvPr>
        </p:nvSpPr>
        <p:spPr>
          <a:noFill/>
        </p:spPr>
        <p:txBody>
          <a:bodyPr/>
          <a:lstStyle/>
          <a:p>
            <a:fld id="{AD60149A-9D03-479B-A318-1216414AB25A}" type="slidenum">
              <a:rPr lang="en-GB" smtClean="0"/>
              <a:pPr/>
              <a:t>8</a:t>
            </a:fld>
            <a:endParaRPr lang="en-GB"/>
          </a:p>
        </p:txBody>
      </p:sp>
      <p:grpSp>
        <p:nvGrpSpPr>
          <p:cNvPr id="19462" name="Group 4"/>
          <p:cNvGrpSpPr>
            <a:grpSpLocks noChangeAspect="1"/>
          </p:cNvGrpSpPr>
          <p:nvPr/>
        </p:nvGrpSpPr>
        <p:grpSpPr bwMode="auto">
          <a:xfrm>
            <a:off x="7239000" y="1981200"/>
            <a:ext cx="3086100" cy="2171700"/>
            <a:chOff x="3877" y="1478"/>
            <a:chExt cx="4050" cy="2932"/>
          </a:xfrm>
        </p:grpSpPr>
        <p:sp>
          <p:nvSpPr>
            <p:cNvPr id="19472" name="AutoShape 5"/>
            <p:cNvSpPr>
              <a:spLocks noChangeAspect="1" noChangeArrowheads="1"/>
            </p:cNvSpPr>
            <p:nvPr/>
          </p:nvSpPr>
          <p:spPr bwMode="auto">
            <a:xfrm>
              <a:off x="3877" y="1478"/>
              <a:ext cx="4050" cy="2932"/>
            </a:xfrm>
            <a:prstGeom prst="rect">
              <a:avLst/>
            </a:prstGeom>
            <a:noFill/>
            <a:ln w="9525">
              <a:noFill/>
              <a:miter lim="800000"/>
              <a:headEnd/>
              <a:tailEnd/>
            </a:ln>
          </p:spPr>
          <p:txBody>
            <a:bodyPr/>
            <a:lstStyle/>
            <a:p>
              <a:pPr algn="l">
                <a:buNone/>
              </a:pPr>
              <a:endParaRPr lang="en-US"/>
            </a:p>
          </p:txBody>
        </p:sp>
        <p:sp>
          <p:nvSpPr>
            <p:cNvPr id="19473" name="Oval 6"/>
            <p:cNvSpPr>
              <a:spLocks noChangeArrowheads="1"/>
            </p:cNvSpPr>
            <p:nvPr/>
          </p:nvSpPr>
          <p:spPr bwMode="auto">
            <a:xfrm>
              <a:off x="4777" y="1633"/>
              <a:ext cx="450" cy="463"/>
            </a:xfrm>
            <a:prstGeom prst="ellipse">
              <a:avLst/>
            </a:prstGeom>
            <a:solidFill>
              <a:srgbClr val="00FFFF"/>
            </a:solidFill>
            <a:ln w="9525">
              <a:solidFill>
                <a:srgbClr val="000000"/>
              </a:solidFill>
              <a:round/>
              <a:headEnd/>
              <a:tailEnd/>
            </a:ln>
          </p:spPr>
          <p:txBody>
            <a:bodyPr/>
            <a:lstStyle/>
            <a:p>
              <a:pPr algn="l">
                <a:buNone/>
              </a:pPr>
              <a:r>
                <a:rPr lang="en-US" sz="1200" b="1"/>
                <a:t>A</a:t>
              </a:r>
              <a:endParaRPr lang="en-US"/>
            </a:p>
          </p:txBody>
        </p:sp>
        <p:sp>
          <p:nvSpPr>
            <p:cNvPr id="19474" name="Oval 7"/>
            <p:cNvSpPr>
              <a:spLocks noChangeArrowheads="1"/>
            </p:cNvSpPr>
            <p:nvPr/>
          </p:nvSpPr>
          <p:spPr bwMode="auto">
            <a:xfrm>
              <a:off x="6427" y="1633"/>
              <a:ext cx="450" cy="462"/>
            </a:xfrm>
            <a:prstGeom prst="ellipse">
              <a:avLst/>
            </a:prstGeom>
            <a:solidFill>
              <a:srgbClr val="00FFFF"/>
            </a:solidFill>
            <a:ln w="9525">
              <a:solidFill>
                <a:srgbClr val="000000"/>
              </a:solidFill>
              <a:round/>
              <a:headEnd/>
              <a:tailEnd/>
            </a:ln>
          </p:spPr>
          <p:txBody>
            <a:bodyPr/>
            <a:lstStyle/>
            <a:p>
              <a:pPr algn="l">
                <a:buNone/>
              </a:pPr>
              <a:r>
                <a:rPr lang="en-US" sz="1200" b="1"/>
                <a:t>F</a:t>
              </a:r>
              <a:endParaRPr lang="en-US"/>
            </a:p>
          </p:txBody>
        </p:sp>
        <p:sp>
          <p:nvSpPr>
            <p:cNvPr id="19475" name="Oval 8"/>
            <p:cNvSpPr>
              <a:spLocks noChangeArrowheads="1"/>
            </p:cNvSpPr>
            <p:nvPr/>
          </p:nvSpPr>
          <p:spPr bwMode="auto">
            <a:xfrm>
              <a:off x="5677" y="2713"/>
              <a:ext cx="450" cy="463"/>
            </a:xfrm>
            <a:prstGeom prst="ellipse">
              <a:avLst/>
            </a:prstGeom>
            <a:solidFill>
              <a:srgbClr val="00FFFF"/>
            </a:solidFill>
            <a:ln w="9525">
              <a:solidFill>
                <a:srgbClr val="000000"/>
              </a:solidFill>
              <a:round/>
              <a:headEnd/>
              <a:tailEnd/>
            </a:ln>
          </p:spPr>
          <p:txBody>
            <a:bodyPr/>
            <a:lstStyle/>
            <a:p>
              <a:pPr algn="l">
                <a:buNone/>
              </a:pPr>
              <a:r>
                <a:rPr lang="en-US" sz="1200" b="1"/>
                <a:t>G</a:t>
              </a:r>
              <a:endParaRPr lang="en-US"/>
            </a:p>
          </p:txBody>
        </p:sp>
        <p:sp>
          <p:nvSpPr>
            <p:cNvPr id="19476" name="Oval 9"/>
            <p:cNvSpPr>
              <a:spLocks noChangeArrowheads="1"/>
            </p:cNvSpPr>
            <p:nvPr/>
          </p:nvSpPr>
          <p:spPr bwMode="auto">
            <a:xfrm>
              <a:off x="4027" y="2713"/>
              <a:ext cx="450" cy="463"/>
            </a:xfrm>
            <a:prstGeom prst="ellipse">
              <a:avLst/>
            </a:prstGeom>
            <a:solidFill>
              <a:srgbClr val="00FFFF"/>
            </a:solidFill>
            <a:ln w="9525">
              <a:solidFill>
                <a:srgbClr val="000000"/>
              </a:solidFill>
              <a:round/>
              <a:headEnd/>
              <a:tailEnd/>
            </a:ln>
          </p:spPr>
          <p:txBody>
            <a:bodyPr/>
            <a:lstStyle/>
            <a:p>
              <a:pPr algn="l">
                <a:buNone/>
              </a:pPr>
              <a:r>
                <a:rPr lang="en-US" sz="1200" b="1"/>
                <a:t>B</a:t>
              </a:r>
              <a:endParaRPr lang="en-US"/>
            </a:p>
          </p:txBody>
        </p:sp>
        <p:sp>
          <p:nvSpPr>
            <p:cNvPr id="19477" name="Oval 10"/>
            <p:cNvSpPr>
              <a:spLocks noChangeArrowheads="1"/>
            </p:cNvSpPr>
            <p:nvPr/>
          </p:nvSpPr>
          <p:spPr bwMode="auto">
            <a:xfrm>
              <a:off x="7327" y="2713"/>
              <a:ext cx="450" cy="464"/>
            </a:xfrm>
            <a:prstGeom prst="ellipse">
              <a:avLst/>
            </a:prstGeom>
            <a:solidFill>
              <a:srgbClr val="00FFFF"/>
            </a:solidFill>
            <a:ln w="9525">
              <a:solidFill>
                <a:srgbClr val="000000"/>
              </a:solidFill>
              <a:round/>
              <a:headEnd/>
              <a:tailEnd/>
            </a:ln>
          </p:spPr>
          <p:txBody>
            <a:bodyPr/>
            <a:lstStyle/>
            <a:p>
              <a:pPr algn="l">
                <a:buNone/>
              </a:pPr>
              <a:r>
                <a:rPr lang="en-US" sz="1200" b="1"/>
                <a:t>E</a:t>
              </a:r>
              <a:endParaRPr lang="en-US"/>
            </a:p>
          </p:txBody>
        </p:sp>
        <p:sp>
          <p:nvSpPr>
            <p:cNvPr id="19478" name="Oval 11"/>
            <p:cNvSpPr>
              <a:spLocks noChangeArrowheads="1"/>
            </p:cNvSpPr>
            <p:nvPr/>
          </p:nvSpPr>
          <p:spPr bwMode="auto">
            <a:xfrm>
              <a:off x="6427" y="3793"/>
              <a:ext cx="450" cy="463"/>
            </a:xfrm>
            <a:prstGeom prst="ellipse">
              <a:avLst/>
            </a:prstGeom>
            <a:solidFill>
              <a:srgbClr val="00FFFF"/>
            </a:solidFill>
            <a:ln w="9525">
              <a:solidFill>
                <a:srgbClr val="000000"/>
              </a:solidFill>
              <a:round/>
              <a:headEnd/>
              <a:tailEnd/>
            </a:ln>
          </p:spPr>
          <p:txBody>
            <a:bodyPr/>
            <a:lstStyle/>
            <a:p>
              <a:pPr algn="l">
                <a:buNone/>
              </a:pPr>
              <a:r>
                <a:rPr lang="en-US" sz="1200" b="1"/>
                <a:t>D</a:t>
              </a:r>
              <a:endParaRPr lang="en-US"/>
            </a:p>
          </p:txBody>
        </p:sp>
        <p:sp>
          <p:nvSpPr>
            <p:cNvPr id="19479" name="Oval 12"/>
            <p:cNvSpPr>
              <a:spLocks noChangeArrowheads="1"/>
            </p:cNvSpPr>
            <p:nvPr/>
          </p:nvSpPr>
          <p:spPr bwMode="auto">
            <a:xfrm>
              <a:off x="4927" y="3793"/>
              <a:ext cx="450" cy="463"/>
            </a:xfrm>
            <a:prstGeom prst="ellipse">
              <a:avLst/>
            </a:prstGeom>
            <a:solidFill>
              <a:srgbClr val="00FFFF"/>
            </a:solidFill>
            <a:ln w="9525">
              <a:solidFill>
                <a:srgbClr val="000000"/>
              </a:solidFill>
              <a:round/>
              <a:headEnd/>
              <a:tailEnd/>
            </a:ln>
          </p:spPr>
          <p:txBody>
            <a:bodyPr/>
            <a:lstStyle/>
            <a:p>
              <a:pPr algn="l">
                <a:buNone/>
              </a:pPr>
              <a:r>
                <a:rPr lang="en-US" sz="1200" b="1"/>
                <a:t>C</a:t>
              </a:r>
              <a:endParaRPr lang="en-US"/>
            </a:p>
          </p:txBody>
        </p:sp>
        <p:sp>
          <p:nvSpPr>
            <p:cNvPr id="19480" name="Line 13"/>
            <p:cNvSpPr>
              <a:spLocks noChangeShapeType="1"/>
            </p:cNvSpPr>
            <p:nvPr/>
          </p:nvSpPr>
          <p:spPr bwMode="auto">
            <a:xfrm flipH="1">
              <a:off x="4327" y="2096"/>
              <a:ext cx="600" cy="617"/>
            </a:xfrm>
            <a:prstGeom prst="line">
              <a:avLst/>
            </a:prstGeom>
            <a:noFill/>
            <a:ln w="28575">
              <a:solidFill>
                <a:srgbClr val="FF3300"/>
              </a:solidFill>
              <a:round/>
              <a:headEnd/>
              <a:tailEnd/>
            </a:ln>
          </p:spPr>
          <p:txBody>
            <a:bodyPr/>
            <a:lstStyle/>
            <a:p>
              <a:pPr>
                <a:buNone/>
              </a:pPr>
              <a:endParaRPr lang="en-US"/>
            </a:p>
          </p:txBody>
        </p:sp>
        <p:sp>
          <p:nvSpPr>
            <p:cNvPr id="19481" name="Line 14"/>
            <p:cNvSpPr>
              <a:spLocks noChangeShapeType="1"/>
            </p:cNvSpPr>
            <p:nvPr/>
          </p:nvSpPr>
          <p:spPr bwMode="auto">
            <a:xfrm>
              <a:off x="4327" y="3176"/>
              <a:ext cx="750" cy="617"/>
            </a:xfrm>
            <a:prstGeom prst="line">
              <a:avLst/>
            </a:prstGeom>
            <a:noFill/>
            <a:ln w="28575">
              <a:solidFill>
                <a:srgbClr val="000000"/>
              </a:solidFill>
              <a:round/>
              <a:headEnd/>
              <a:tailEnd/>
            </a:ln>
          </p:spPr>
          <p:txBody>
            <a:bodyPr/>
            <a:lstStyle/>
            <a:p>
              <a:pPr>
                <a:buNone/>
              </a:pPr>
              <a:endParaRPr lang="en-US"/>
            </a:p>
          </p:txBody>
        </p:sp>
        <p:sp>
          <p:nvSpPr>
            <p:cNvPr id="19482" name="Line 15"/>
            <p:cNvSpPr>
              <a:spLocks noChangeShapeType="1"/>
            </p:cNvSpPr>
            <p:nvPr/>
          </p:nvSpPr>
          <p:spPr bwMode="auto">
            <a:xfrm>
              <a:off x="5227" y="1941"/>
              <a:ext cx="1200" cy="1"/>
            </a:xfrm>
            <a:prstGeom prst="line">
              <a:avLst/>
            </a:prstGeom>
            <a:noFill/>
            <a:ln w="28575">
              <a:solidFill>
                <a:srgbClr val="000000"/>
              </a:solidFill>
              <a:round/>
              <a:headEnd/>
              <a:tailEnd/>
            </a:ln>
          </p:spPr>
          <p:txBody>
            <a:bodyPr/>
            <a:lstStyle/>
            <a:p>
              <a:pPr>
                <a:buNone/>
              </a:pPr>
              <a:endParaRPr lang="en-US"/>
            </a:p>
          </p:txBody>
        </p:sp>
        <p:sp>
          <p:nvSpPr>
            <p:cNvPr id="19483" name="Line 16"/>
            <p:cNvSpPr>
              <a:spLocks noChangeShapeType="1"/>
            </p:cNvSpPr>
            <p:nvPr/>
          </p:nvSpPr>
          <p:spPr bwMode="auto">
            <a:xfrm>
              <a:off x="5377" y="3947"/>
              <a:ext cx="1050" cy="0"/>
            </a:xfrm>
            <a:prstGeom prst="line">
              <a:avLst/>
            </a:prstGeom>
            <a:noFill/>
            <a:ln w="28575">
              <a:noFill/>
              <a:round/>
              <a:headEnd/>
              <a:tailEnd/>
            </a:ln>
          </p:spPr>
          <p:txBody>
            <a:bodyPr/>
            <a:lstStyle/>
            <a:p>
              <a:pPr>
                <a:buNone/>
              </a:pPr>
              <a:endParaRPr lang="en-US"/>
            </a:p>
          </p:txBody>
        </p:sp>
        <p:sp>
          <p:nvSpPr>
            <p:cNvPr id="19484" name="Line 17"/>
            <p:cNvSpPr>
              <a:spLocks noChangeShapeType="1"/>
            </p:cNvSpPr>
            <p:nvPr/>
          </p:nvSpPr>
          <p:spPr bwMode="auto">
            <a:xfrm flipH="1">
              <a:off x="6727" y="3176"/>
              <a:ext cx="750" cy="617"/>
            </a:xfrm>
            <a:prstGeom prst="line">
              <a:avLst/>
            </a:prstGeom>
            <a:noFill/>
            <a:ln w="28575">
              <a:solidFill>
                <a:srgbClr val="000000"/>
              </a:solidFill>
              <a:round/>
              <a:headEnd/>
              <a:tailEnd/>
            </a:ln>
          </p:spPr>
          <p:txBody>
            <a:bodyPr/>
            <a:lstStyle/>
            <a:p>
              <a:pPr>
                <a:buNone/>
              </a:pPr>
              <a:endParaRPr lang="en-US"/>
            </a:p>
          </p:txBody>
        </p:sp>
        <p:sp>
          <p:nvSpPr>
            <p:cNvPr id="19485" name="Line 18"/>
            <p:cNvSpPr>
              <a:spLocks noChangeShapeType="1"/>
            </p:cNvSpPr>
            <p:nvPr/>
          </p:nvSpPr>
          <p:spPr bwMode="auto">
            <a:xfrm>
              <a:off x="6877" y="1941"/>
              <a:ext cx="600" cy="772"/>
            </a:xfrm>
            <a:prstGeom prst="line">
              <a:avLst/>
            </a:prstGeom>
            <a:noFill/>
            <a:ln w="28575">
              <a:solidFill>
                <a:srgbClr val="000000"/>
              </a:solidFill>
              <a:round/>
              <a:headEnd/>
              <a:tailEnd/>
            </a:ln>
          </p:spPr>
          <p:txBody>
            <a:bodyPr/>
            <a:lstStyle/>
            <a:p>
              <a:pPr>
                <a:buNone/>
              </a:pPr>
              <a:endParaRPr lang="en-US"/>
            </a:p>
          </p:txBody>
        </p:sp>
        <p:sp>
          <p:nvSpPr>
            <p:cNvPr id="19486" name="Line 19"/>
            <p:cNvSpPr>
              <a:spLocks noChangeShapeType="1"/>
            </p:cNvSpPr>
            <p:nvPr/>
          </p:nvSpPr>
          <p:spPr bwMode="auto">
            <a:xfrm flipH="1">
              <a:off x="5977" y="2096"/>
              <a:ext cx="600" cy="617"/>
            </a:xfrm>
            <a:prstGeom prst="line">
              <a:avLst/>
            </a:prstGeom>
            <a:noFill/>
            <a:ln w="28575">
              <a:solidFill>
                <a:srgbClr val="000000"/>
              </a:solidFill>
              <a:round/>
              <a:headEnd/>
              <a:tailEnd/>
            </a:ln>
          </p:spPr>
          <p:txBody>
            <a:bodyPr/>
            <a:lstStyle/>
            <a:p>
              <a:pPr>
                <a:buNone/>
              </a:pPr>
              <a:endParaRPr lang="en-US"/>
            </a:p>
          </p:txBody>
        </p:sp>
        <p:sp>
          <p:nvSpPr>
            <p:cNvPr id="19487" name="Line 20"/>
            <p:cNvSpPr>
              <a:spLocks noChangeShapeType="1"/>
            </p:cNvSpPr>
            <p:nvPr/>
          </p:nvSpPr>
          <p:spPr bwMode="auto">
            <a:xfrm flipH="1">
              <a:off x="5227" y="3021"/>
              <a:ext cx="450" cy="772"/>
            </a:xfrm>
            <a:prstGeom prst="line">
              <a:avLst/>
            </a:prstGeom>
            <a:noFill/>
            <a:ln w="28575">
              <a:solidFill>
                <a:srgbClr val="000000"/>
              </a:solidFill>
              <a:round/>
              <a:headEnd/>
              <a:tailEnd/>
            </a:ln>
          </p:spPr>
          <p:txBody>
            <a:bodyPr/>
            <a:lstStyle/>
            <a:p>
              <a:pPr>
                <a:buNone/>
              </a:pPr>
              <a:endParaRPr lang="en-US"/>
            </a:p>
          </p:txBody>
        </p:sp>
        <p:sp>
          <p:nvSpPr>
            <p:cNvPr id="19488" name="Line 21"/>
            <p:cNvSpPr>
              <a:spLocks noChangeShapeType="1"/>
            </p:cNvSpPr>
            <p:nvPr/>
          </p:nvSpPr>
          <p:spPr bwMode="auto">
            <a:xfrm>
              <a:off x="5077" y="2096"/>
              <a:ext cx="750" cy="617"/>
            </a:xfrm>
            <a:prstGeom prst="line">
              <a:avLst/>
            </a:prstGeom>
            <a:noFill/>
            <a:ln w="28575">
              <a:noFill/>
              <a:round/>
              <a:headEnd/>
              <a:tailEnd/>
            </a:ln>
          </p:spPr>
          <p:txBody>
            <a:bodyPr/>
            <a:lstStyle/>
            <a:p>
              <a:pPr>
                <a:buNone/>
              </a:pPr>
              <a:endParaRPr lang="en-US"/>
            </a:p>
          </p:txBody>
        </p:sp>
        <p:sp>
          <p:nvSpPr>
            <p:cNvPr id="19489" name="Line 22"/>
            <p:cNvSpPr>
              <a:spLocks noChangeShapeType="1"/>
            </p:cNvSpPr>
            <p:nvPr/>
          </p:nvSpPr>
          <p:spPr bwMode="auto">
            <a:xfrm>
              <a:off x="6127" y="2867"/>
              <a:ext cx="1200" cy="0"/>
            </a:xfrm>
            <a:prstGeom prst="line">
              <a:avLst/>
            </a:prstGeom>
            <a:noFill/>
            <a:ln w="28575">
              <a:noFill/>
              <a:round/>
              <a:headEnd/>
              <a:tailEnd/>
            </a:ln>
          </p:spPr>
          <p:txBody>
            <a:bodyPr/>
            <a:lstStyle/>
            <a:p>
              <a:pPr>
                <a:buNone/>
              </a:pPr>
              <a:endParaRPr lang="en-US"/>
            </a:p>
          </p:txBody>
        </p:sp>
        <p:sp>
          <p:nvSpPr>
            <p:cNvPr id="19490" name="Line 23"/>
            <p:cNvSpPr>
              <a:spLocks noChangeShapeType="1"/>
            </p:cNvSpPr>
            <p:nvPr/>
          </p:nvSpPr>
          <p:spPr bwMode="auto">
            <a:xfrm>
              <a:off x="4477" y="2867"/>
              <a:ext cx="1200" cy="0"/>
            </a:xfrm>
            <a:prstGeom prst="line">
              <a:avLst/>
            </a:prstGeom>
            <a:noFill/>
            <a:ln w="28575">
              <a:noFill/>
              <a:round/>
              <a:headEnd/>
              <a:tailEnd/>
            </a:ln>
          </p:spPr>
          <p:txBody>
            <a:bodyPr/>
            <a:lstStyle/>
            <a:p>
              <a:pPr>
                <a:buNone/>
              </a:pPr>
              <a:endParaRPr lang="en-US"/>
            </a:p>
          </p:txBody>
        </p:sp>
        <p:sp>
          <p:nvSpPr>
            <p:cNvPr id="19491" name="Line 24"/>
            <p:cNvSpPr>
              <a:spLocks noChangeShapeType="1"/>
            </p:cNvSpPr>
            <p:nvPr/>
          </p:nvSpPr>
          <p:spPr bwMode="auto">
            <a:xfrm>
              <a:off x="5977" y="3176"/>
              <a:ext cx="600" cy="617"/>
            </a:xfrm>
            <a:prstGeom prst="line">
              <a:avLst/>
            </a:prstGeom>
            <a:noFill/>
            <a:ln w="28575">
              <a:solidFill>
                <a:srgbClr val="000000"/>
              </a:solidFill>
              <a:round/>
              <a:headEnd/>
              <a:tailEnd/>
            </a:ln>
          </p:spPr>
          <p:txBody>
            <a:bodyPr/>
            <a:lstStyle/>
            <a:p>
              <a:pPr>
                <a:buNone/>
              </a:pPr>
              <a:endParaRPr lang="en-US"/>
            </a:p>
          </p:txBody>
        </p:sp>
      </p:grpSp>
      <p:sp>
        <p:nvSpPr>
          <p:cNvPr id="19463" name="Text Box 25"/>
          <p:cNvSpPr txBox="1">
            <a:spLocks noChangeArrowheads="1"/>
          </p:cNvSpPr>
          <p:nvPr/>
        </p:nvSpPr>
        <p:spPr bwMode="auto">
          <a:xfrm>
            <a:off x="7467600" y="2362201"/>
            <a:ext cx="356188" cy="461665"/>
          </a:xfrm>
          <a:prstGeom prst="rect">
            <a:avLst/>
          </a:prstGeom>
          <a:noFill/>
          <a:ln w="9525">
            <a:noFill/>
            <a:miter lim="800000"/>
            <a:headEnd/>
            <a:tailEnd/>
          </a:ln>
        </p:spPr>
        <p:txBody>
          <a:bodyPr wrap="none">
            <a:spAutoFit/>
          </a:bodyPr>
          <a:lstStyle/>
          <a:p>
            <a:pPr algn="l">
              <a:buNone/>
            </a:pPr>
            <a:r>
              <a:rPr lang="en-US" sz="2400" dirty="0"/>
              <a:t>2</a:t>
            </a:r>
          </a:p>
        </p:txBody>
      </p:sp>
      <p:sp>
        <p:nvSpPr>
          <p:cNvPr id="19464" name="Text Box 26"/>
          <p:cNvSpPr txBox="1">
            <a:spLocks noChangeArrowheads="1"/>
          </p:cNvSpPr>
          <p:nvPr/>
        </p:nvSpPr>
        <p:spPr bwMode="auto">
          <a:xfrm>
            <a:off x="8518525" y="1944689"/>
            <a:ext cx="356188" cy="461665"/>
          </a:xfrm>
          <a:prstGeom prst="rect">
            <a:avLst/>
          </a:prstGeom>
          <a:noFill/>
          <a:ln w="9525">
            <a:noFill/>
            <a:miter lim="800000"/>
            <a:headEnd/>
            <a:tailEnd/>
          </a:ln>
        </p:spPr>
        <p:txBody>
          <a:bodyPr wrap="none">
            <a:spAutoFit/>
          </a:bodyPr>
          <a:lstStyle/>
          <a:p>
            <a:pPr algn="l">
              <a:buNone/>
            </a:pPr>
            <a:r>
              <a:rPr lang="en-US" sz="2400" dirty="0"/>
              <a:t>3</a:t>
            </a:r>
          </a:p>
        </p:txBody>
      </p:sp>
      <p:sp>
        <p:nvSpPr>
          <p:cNvPr id="19465" name="Text Box 27"/>
          <p:cNvSpPr txBox="1">
            <a:spLocks noChangeArrowheads="1"/>
          </p:cNvSpPr>
          <p:nvPr/>
        </p:nvSpPr>
        <p:spPr bwMode="auto">
          <a:xfrm>
            <a:off x="7620000" y="3352801"/>
            <a:ext cx="356188" cy="461665"/>
          </a:xfrm>
          <a:prstGeom prst="rect">
            <a:avLst/>
          </a:prstGeom>
          <a:noFill/>
          <a:ln w="9525">
            <a:noFill/>
            <a:miter lim="800000"/>
            <a:headEnd/>
            <a:tailEnd/>
          </a:ln>
        </p:spPr>
        <p:txBody>
          <a:bodyPr wrap="none">
            <a:spAutoFit/>
          </a:bodyPr>
          <a:lstStyle/>
          <a:p>
            <a:pPr algn="l">
              <a:buNone/>
            </a:pPr>
            <a:r>
              <a:rPr lang="en-US" sz="2400"/>
              <a:t>1</a:t>
            </a:r>
          </a:p>
        </p:txBody>
      </p:sp>
      <p:sp>
        <p:nvSpPr>
          <p:cNvPr id="19466" name="Text Box 28"/>
          <p:cNvSpPr txBox="1">
            <a:spLocks noChangeArrowheads="1"/>
          </p:cNvSpPr>
          <p:nvPr/>
        </p:nvSpPr>
        <p:spPr bwMode="auto">
          <a:xfrm>
            <a:off x="8366125" y="3240089"/>
            <a:ext cx="356188" cy="461665"/>
          </a:xfrm>
          <a:prstGeom prst="rect">
            <a:avLst/>
          </a:prstGeom>
          <a:noFill/>
          <a:ln w="9525">
            <a:noFill/>
            <a:miter lim="800000"/>
            <a:headEnd/>
            <a:tailEnd/>
          </a:ln>
        </p:spPr>
        <p:txBody>
          <a:bodyPr wrap="none">
            <a:spAutoFit/>
          </a:bodyPr>
          <a:lstStyle/>
          <a:p>
            <a:pPr algn="l">
              <a:buNone/>
            </a:pPr>
            <a:r>
              <a:rPr lang="en-US" sz="2400"/>
              <a:t>5</a:t>
            </a:r>
          </a:p>
        </p:txBody>
      </p:sp>
      <p:sp>
        <p:nvSpPr>
          <p:cNvPr id="19467" name="Text Box 29"/>
          <p:cNvSpPr txBox="1">
            <a:spLocks noChangeArrowheads="1"/>
          </p:cNvSpPr>
          <p:nvPr/>
        </p:nvSpPr>
        <p:spPr bwMode="auto">
          <a:xfrm>
            <a:off x="8975725" y="2478089"/>
            <a:ext cx="356188" cy="461665"/>
          </a:xfrm>
          <a:prstGeom prst="rect">
            <a:avLst/>
          </a:prstGeom>
          <a:noFill/>
          <a:ln w="9525">
            <a:noFill/>
            <a:miter lim="800000"/>
            <a:headEnd/>
            <a:tailEnd/>
          </a:ln>
        </p:spPr>
        <p:txBody>
          <a:bodyPr wrap="none">
            <a:spAutoFit/>
          </a:bodyPr>
          <a:lstStyle/>
          <a:p>
            <a:pPr algn="l">
              <a:buNone/>
            </a:pPr>
            <a:r>
              <a:rPr lang="en-US" sz="2400"/>
              <a:t>1</a:t>
            </a:r>
          </a:p>
        </p:txBody>
      </p:sp>
      <p:sp>
        <p:nvSpPr>
          <p:cNvPr id="19468" name="Text Box 30"/>
          <p:cNvSpPr txBox="1">
            <a:spLocks noChangeArrowheads="1"/>
          </p:cNvSpPr>
          <p:nvPr/>
        </p:nvSpPr>
        <p:spPr bwMode="auto">
          <a:xfrm>
            <a:off x="9661525" y="2249489"/>
            <a:ext cx="356188" cy="461665"/>
          </a:xfrm>
          <a:prstGeom prst="rect">
            <a:avLst/>
          </a:prstGeom>
          <a:noFill/>
          <a:ln w="9525">
            <a:noFill/>
            <a:miter lim="800000"/>
            <a:headEnd/>
            <a:tailEnd/>
          </a:ln>
        </p:spPr>
        <p:txBody>
          <a:bodyPr wrap="none">
            <a:spAutoFit/>
          </a:bodyPr>
          <a:lstStyle/>
          <a:p>
            <a:pPr algn="l">
              <a:buNone/>
            </a:pPr>
            <a:r>
              <a:rPr lang="en-US" sz="2400"/>
              <a:t>2</a:t>
            </a:r>
          </a:p>
        </p:txBody>
      </p:sp>
      <p:sp>
        <p:nvSpPr>
          <p:cNvPr id="19469" name="Text Box 31"/>
          <p:cNvSpPr txBox="1">
            <a:spLocks noChangeArrowheads="1"/>
          </p:cNvSpPr>
          <p:nvPr/>
        </p:nvSpPr>
        <p:spPr bwMode="auto">
          <a:xfrm>
            <a:off x="9661525" y="3316289"/>
            <a:ext cx="356188" cy="461665"/>
          </a:xfrm>
          <a:prstGeom prst="rect">
            <a:avLst/>
          </a:prstGeom>
          <a:noFill/>
          <a:ln w="9525">
            <a:noFill/>
            <a:miter lim="800000"/>
            <a:headEnd/>
            <a:tailEnd/>
          </a:ln>
        </p:spPr>
        <p:txBody>
          <a:bodyPr wrap="none">
            <a:spAutoFit/>
          </a:bodyPr>
          <a:lstStyle/>
          <a:p>
            <a:pPr algn="l">
              <a:buNone/>
            </a:pPr>
            <a:r>
              <a:rPr lang="en-US" sz="2400"/>
              <a:t>2</a:t>
            </a:r>
          </a:p>
        </p:txBody>
      </p:sp>
      <p:sp>
        <p:nvSpPr>
          <p:cNvPr id="19470" name="Text Box 32"/>
          <p:cNvSpPr txBox="1">
            <a:spLocks noChangeArrowheads="1"/>
          </p:cNvSpPr>
          <p:nvPr/>
        </p:nvSpPr>
        <p:spPr bwMode="auto">
          <a:xfrm>
            <a:off x="8823325" y="3240089"/>
            <a:ext cx="356188" cy="461665"/>
          </a:xfrm>
          <a:prstGeom prst="rect">
            <a:avLst/>
          </a:prstGeom>
          <a:noFill/>
          <a:ln w="9525">
            <a:noFill/>
            <a:miter lim="800000"/>
            <a:headEnd/>
            <a:tailEnd/>
          </a:ln>
        </p:spPr>
        <p:txBody>
          <a:bodyPr wrap="none">
            <a:spAutoFit/>
          </a:bodyPr>
          <a:lstStyle/>
          <a:p>
            <a:pPr algn="l">
              <a:buNone/>
            </a:pPr>
            <a:r>
              <a:rPr lang="en-US" sz="2400"/>
              <a:t>4</a:t>
            </a:r>
          </a:p>
        </p:txBody>
      </p:sp>
      <p:sp>
        <p:nvSpPr>
          <p:cNvPr id="19471" name="Oval 33"/>
          <p:cNvSpPr>
            <a:spLocks noChangeArrowheads="1"/>
          </p:cNvSpPr>
          <p:nvPr/>
        </p:nvSpPr>
        <p:spPr bwMode="auto">
          <a:xfrm>
            <a:off x="8610600" y="1905000"/>
            <a:ext cx="1600200" cy="2247900"/>
          </a:xfrm>
          <a:prstGeom prst="ellipse">
            <a:avLst/>
          </a:prstGeom>
          <a:noFill/>
          <a:ln w="28575">
            <a:solidFill>
              <a:srgbClr val="0000FF"/>
            </a:solidFill>
            <a:round/>
            <a:headEnd/>
            <a:tailEnd/>
          </a:ln>
        </p:spPr>
        <p:txBody>
          <a:bodyPr wrap="none" anchor="ctr"/>
          <a:lstStyle/>
          <a:p>
            <a:pPr>
              <a:buNone/>
            </a:pP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a:xfrm>
            <a:off x="2592925" y="624110"/>
            <a:ext cx="8911687" cy="727773"/>
          </a:xfrm>
        </p:spPr>
        <p:txBody>
          <a:bodyPr/>
          <a:lstStyle/>
          <a:p>
            <a:pPr eaLnBrk="1" hangingPunct="1">
              <a:defRPr/>
            </a:pPr>
            <a:r>
              <a:rPr lang="en-US" b="1">
                <a:effectLst>
                  <a:outerShdw blurRad="38100" dist="38100" dir="2700000" algn="tl">
                    <a:srgbClr val="FFFFFF"/>
                  </a:outerShdw>
                </a:effectLst>
              </a:rPr>
              <a:t>Basic Definitions</a:t>
            </a:r>
          </a:p>
        </p:txBody>
      </p:sp>
      <p:sp>
        <p:nvSpPr>
          <p:cNvPr id="20485" name="Rectangle 3"/>
          <p:cNvSpPr>
            <a:spLocks noGrp="1" noChangeArrowheads="1"/>
          </p:cNvSpPr>
          <p:nvPr>
            <p:ph idx="1"/>
          </p:nvPr>
        </p:nvSpPr>
        <p:spPr>
          <a:xfrm>
            <a:off x="2589212" y="1694822"/>
            <a:ext cx="8915400" cy="3777622"/>
          </a:xfrm>
          <a:noFill/>
        </p:spPr>
        <p:txBody>
          <a:bodyPr>
            <a:normAutofit lnSpcReduction="10000"/>
          </a:bodyPr>
          <a:lstStyle/>
          <a:p>
            <a:pPr algn="just" eaLnBrk="1" hangingPunct="1">
              <a:buFont typeface="Wingdings" pitchFamily="2" charset="2"/>
              <a:buNone/>
            </a:pPr>
            <a:r>
              <a:rPr lang="en-US" sz="2400" b="1" u="sng" dirty="0">
                <a:solidFill>
                  <a:schemeClr val="accent2">
                    <a:lumMod val="75000"/>
                  </a:schemeClr>
                </a:solidFill>
              </a:rPr>
              <a:t>Directed Graph:</a:t>
            </a:r>
            <a:r>
              <a:rPr lang="en-US" sz="2400" b="1" dirty="0">
                <a:solidFill>
                  <a:schemeClr val="accent2">
                    <a:lumMod val="75000"/>
                  </a:schemeClr>
                </a:solidFill>
              </a:rPr>
              <a:t> </a:t>
            </a:r>
            <a:r>
              <a:rPr lang="en-US" sz="2400" b="1" dirty="0"/>
              <a:t>is a graph in which</a:t>
            </a:r>
          </a:p>
          <a:p>
            <a:pPr algn="just" eaLnBrk="1" hangingPunct="1">
              <a:buFont typeface="Wingdings" pitchFamily="2" charset="2"/>
              <a:buNone/>
            </a:pPr>
            <a:r>
              <a:rPr lang="en-US" sz="2400" b="1" dirty="0"/>
              <a:t>adjacency is not symmetric,</a:t>
            </a:r>
          </a:p>
          <a:p>
            <a:pPr algn="just" eaLnBrk="1" hangingPunct="1">
              <a:buFont typeface="Wingdings" pitchFamily="2" charset="2"/>
              <a:buNone/>
            </a:pPr>
            <a:r>
              <a:rPr lang="en-US" sz="2400" b="1" dirty="0"/>
              <a:t>i.e., </a:t>
            </a:r>
            <a:r>
              <a:rPr lang="en-US" sz="2400" b="1" dirty="0">
                <a:solidFill>
                  <a:srgbClr val="0000FF"/>
                </a:solidFill>
              </a:rPr>
              <a:t>(</a:t>
            </a:r>
            <a:r>
              <a:rPr lang="en-US" sz="2400" b="1" dirty="0" err="1">
                <a:solidFill>
                  <a:srgbClr val="0000FF"/>
                </a:solidFill>
              </a:rPr>
              <a:t>u,v</a:t>
            </a:r>
            <a:r>
              <a:rPr lang="en-US" sz="2400" b="1" dirty="0">
                <a:solidFill>
                  <a:srgbClr val="0000FF"/>
                </a:solidFill>
              </a:rPr>
              <a:t>) </a:t>
            </a:r>
            <a:r>
              <a:rPr lang="en-US" sz="2400" b="1" dirty="0">
                <a:solidFill>
                  <a:srgbClr val="0000FF"/>
                </a:solidFill>
                <a:sym typeface="Symbol" pitchFamily="18" charset="2"/>
              </a:rPr>
              <a:t> (</a:t>
            </a:r>
            <a:r>
              <a:rPr lang="en-US" sz="2400" b="1" dirty="0" err="1">
                <a:solidFill>
                  <a:srgbClr val="0000FF"/>
                </a:solidFill>
                <a:sym typeface="Symbol" pitchFamily="18" charset="2"/>
              </a:rPr>
              <a:t>v,u</a:t>
            </a:r>
            <a:r>
              <a:rPr lang="en-US" sz="2400" b="1" dirty="0">
                <a:solidFill>
                  <a:srgbClr val="0000FF"/>
                </a:solidFill>
                <a:sym typeface="Symbol" pitchFamily="18" charset="2"/>
              </a:rPr>
              <a:t>)</a:t>
            </a:r>
          </a:p>
          <a:p>
            <a:pPr algn="just" eaLnBrk="1" hangingPunct="1">
              <a:buFont typeface="Wingdings" pitchFamily="2" charset="2"/>
              <a:buNone/>
            </a:pPr>
            <a:r>
              <a:rPr lang="en-US" sz="2400" b="1" dirty="0">
                <a:sym typeface="Symbol" pitchFamily="18" charset="2"/>
              </a:rPr>
              <a:t>Such graphs are also called</a:t>
            </a:r>
          </a:p>
          <a:p>
            <a:pPr algn="just" eaLnBrk="1" hangingPunct="1">
              <a:buFont typeface="Wingdings" pitchFamily="2" charset="2"/>
              <a:buNone/>
            </a:pPr>
            <a:r>
              <a:rPr lang="en-US" sz="2400" b="1" dirty="0">
                <a:solidFill>
                  <a:srgbClr val="0000FF"/>
                </a:solidFill>
                <a:sym typeface="Symbol" pitchFamily="18" charset="2"/>
              </a:rPr>
              <a:t>“Digraphs”</a:t>
            </a:r>
          </a:p>
          <a:p>
            <a:pPr algn="just" eaLnBrk="1" hangingPunct="1">
              <a:buFont typeface="Wingdings" pitchFamily="2" charset="2"/>
              <a:buNone/>
            </a:pPr>
            <a:r>
              <a:rPr lang="en-US" sz="2400" b="1" u="sng" dirty="0">
                <a:solidFill>
                  <a:schemeClr val="accent2">
                    <a:lumMod val="75000"/>
                  </a:schemeClr>
                </a:solidFill>
                <a:sym typeface="Symbol" pitchFamily="18" charset="2"/>
              </a:rPr>
              <a:t>Directed Weighted Graph:</a:t>
            </a:r>
            <a:r>
              <a:rPr lang="en-US" b="1" dirty="0">
                <a:solidFill>
                  <a:schemeClr val="accent2">
                    <a:lumMod val="75000"/>
                  </a:schemeClr>
                </a:solidFill>
              </a:rPr>
              <a:t> </a:t>
            </a:r>
          </a:p>
          <a:p>
            <a:pPr algn="just" eaLnBrk="1" hangingPunct="1">
              <a:buFont typeface="Wingdings" pitchFamily="2" charset="2"/>
              <a:buNone/>
            </a:pPr>
            <a:r>
              <a:rPr lang="en-US" sz="2400" b="1" dirty="0"/>
              <a:t>A directed graph with a weight</a:t>
            </a:r>
          </a:p>
          <a:p>
            <a:pPr algn="just" eaLnBrk="1" hangingPunct="1">
              <a:buFont typeface="Wingdings" pitchFamily="2" charset="2"/>
              <a:buNone/>
            </a:pPr>
            <a:r>
              <a:rPr lang="en-US" sz="2400" b="1" dirty="0"/>
              <a:t>for each edge. Also called a </a:t>
            </a:r>
            <a:r>
              <a:rPr lang="en-US" sz="2400" b="1" i="1" u="sng" dirty="0">
                <a:solidFill>
                  <a:srgbClr val="0000FF"/>
                </a:solidFill>
              </a:rPr>
              <a:t>network.</a:t>
            </a:r>
          </a:p>
        </p:txBody>
      </p:sp>
      <p:sp>
        <p:nvSpPr>
          <p:cNvPr id="20482" name="Footer Placeholder 4"/>
          <p:cNvSpPr>
            <a:spLocks noGrp="1"/>
          </p:cNvSpPr>
          <p:nvPr>
            <p:ph type="ftr" sz="quarter" idx="11"/>
          </p:nvPr>
        </p:nvSpPr>
        <p:spPr>
          <a:noFill/>
        </p:spPr>
        <p:txBody>
          <a:bodyPr/>
          <a:lstStyle/>
          <a:p>
            <a:r>
              <a:rPr lang="en-GB"/>
              <a:t>Prof. Amr Goneid, AUC</a:t>
            </a:r>
          </a:p>
        </p:txBody>
      </p:sp>
      <p:sp>
        <p:nvSpPr>
          <p:cNvPr id="20483" name="Slide Number Placeholder 5"/>
          <p:cNvSpPr>
            <a:spLocks noGrp="1"/>
          </p:cNvSpPr>
          <p:nvPr>
            <p:ph type="sldNum" sz="quarter" idx="12"/>
          </p:nvPr>
        </p:nvSpPr>
        <p:spPr>
          <a:noFill/>
        </p:spPr>
        <p:txBody>
          <a:bodyPr/>
          <a:lstStyle/>
          <a:p>
            <a:fld id="{70D5090C-E775-4069-9DE9-8F17DFDDADBF}" type="slidenum">
              <a:rPr lang="en-GB" smtClean="0"/>
              <a:pPr/>
              <a:t>9</a:t>
            </a:fld>
            <a:endParaRPr lang="en-GB"/>
          </a:p>
        </p:txBody>
      </p:sp>
      <p:grpSp>
        <p:nvGrpSpPr>
          <p:cNvPr id="20486" name="Group 4"/>
          <p:cNvGrpSpPr>
            <a:grpSpLocks noChangeAspect="1"/>
          </p:cNvGrpSpPr>
          <p:nvPr/>
        </p:nvGrpSpPr>
        <p:grpSpPr bwMode="auto">
          <a:xfrm>
            <a:off x="7239000" y="1981200"/>
            <a:ext cx="3086100" cy="2171700"/>
            <a:chOff x="3877" y="1478"/>
            <a:chExt cx="4050" cy="2932"/>
          </a:xfrm>
        </p:grpSpPr>
        <p:sp>
          <p:nvSpPr>
            <p:cNvPr id="20495" name="AutoShape 5"/>
            <p:cNvSpPr>
              <a:spLocks noChangeAspect="1" noChangeArrowheads="1"/>
            </p:cNvSpPr>
            <p:nvPr/>
          </p:nvSpPr>
          <p:spPr bwMode="auto">
            <a:xfrm>
              <a:off x="3877" y="1478"/>
              <a:ext cx="4050" cy="2932"/>
            </a:xfrm>
            <a:prstGeom prst="rect">
              <a:avLst/>
            </a:prstGeom>
            <a:noFill/>
            <a:ln w="9525">
              <a:noFill/>
              <a:miter lim="800000"/>
              <a:headEnd/>
              <a:tailEnd/>
            </a:ln>
          </p:spPr>
          <p:txBody>
            <a:bodyPr/>
            <a:lstStyle/>
            <a:p>
              <a:pPr algn="l">
                <a:buNone/>
              </a:pPr>
              <a:endParaRPr lang="en-US"/>
            </a:p>
          </p:txBody>
        </p:sp>
        <p:sp>
          <p:nvSpPr>
            <p:cNvPr id="20496" name="Oval 6"/>
            <p:cNvSpPr>
              <a:spLocks noChangeArrowheads="1"/>
            </p:cNvSpPr>
            <p:nvPr/>
          </p:nvSpPr>
          <p:spPr bwMode="auto">
            <a:xfrm>
              <a:off x="4777" y="1633"/>
              <a:ext cx="450" cy="463"/>
            </a:xfrm>
            <a:prstGeom prst="ellipse">
              <a:avLst/>
            </a:prstGeom>
            <a:solidFill>
              <a:srgbClr val="00FFFF"/>
            </a:solidFill>
            <a:ln w="9525">
              <a:solidFill>
                <a:srgbClr val="000000"/>
              </a:solidFill>
              <a:round/>
              <a:headEnd/>
              <a:tailEnd/>
            </a:ln>
          </p:spPr>
          <p:txBody>
            <a:bodyPr/>
            <a:lstStyle/>
            <a:p>
              <a:pPr algn="l">
                <a:buNone/>
              </a:pPr>
              <a:r>
                <a:rPr lang="en-US" sz="1200" b="1"/>
                <a:t>A</a:t>
              </a:r>
              <a:endParaRPr lang="en-US"/>
            </a:p>
          </p:txBody>
        </p:sp>
        <p:sp>
          <p:nvSpPr>
            <p:cNvPr id="20497" name="Oval 7"/>
            <p:cNvSpPr>
              <a:spLocks noChangeArrowheads="1"/>
            </p:cNvSpPr>
            <p:nvPr/>
          </p:nvSpPr>
          <p:spPr bwMode="auto">
            <a:xfrm>
              <a:off x="6427" y="1633"/>
              <a:ext cx="450" cy="462"/>
            </a:xfrm>
            <a:prstGeom prst="ellipse">
              <a:avLst/>
            </a:prstGeom>
            <a:solidFill>
              <a:srgbClr val="00FFFF"/>
            </a:solidFill>
            <a:ln w="9525">
              <a:solidFill>
                <a:srgbClr val="000000"/>
              </a:solidFill>
              <a:round/>
              <a:headEnd/>
              <a:tailEnd/>
            </a:ln>
          </p:spPr>
          <p:txBody>
            <a:bodyPr/>
            <a:lstStyle/>
            <a:p>
              <a:pPr algn="l">
                <a:buNone/>
              </a:pPr>
              <a:r>
                <a:rPr lang="en-US" sz="1200" b="1"/>
                <a:t>F</a:t>
              </a:r>
              <a:endParaRPr lang="en-US"/>
            </a:p>
          </p:txBody>
        </p:sp>
        <p:sp>
          <p:nvSpPr>
            <p:cNvPr id="20498" name="Oval 8"/>
            <p:cNvSpPr>
              <a:spLocks noChangeArrowheads="1"/>
            </p:cNvSpPr>
            <p:nvPr/>
          </p:nvSpPr>
          <p:spPr bwMode="auto">
            <a:xfrm>
              <a:off x="5677" y="2713"/>
              <a:ext cx="450" cy="463"/>
            </a:xfrm>
            <a:prstGeom prst="ellipse">
              <a:avLst/>
            </a:prstGeom>
            <a:solidFill>
              <a:srgbClr val="00FFFF"/>
            </a:solidFill>
            <a:ln w="9525">
              <a:solidFill>
                <a:srgbClr val="000000"/>
              </a:solidFill>
              <a:round/>
              <a:headEnd/>
              <a:tailEnd/>
            </a:ln>
          </p:spPr>
          <p:txBody>
            <a:bodyPr/>
            <a:lstStyle/>
            <a:p>
              <a:pPr algn="l">
                <a:buNone/>
              </a:pPr>
              <a:r>
                <a:rPr lang="en-US" sz="1200" b="1"/>
                <a:t>G</a:t>
              </a:r>
              <a:endParaRPr lang="en-US"/>
            </a:p>
          </p:txBody>
        </p:sp>
        <p:sp>
          <p:nvSpPr>
            <p:cNvPr id="20499" name="Oval 9"/>
            <p:cNvSpPr>
              <a:spLocks noChangeArrowheads="1"/>
            </p:cNvSpPr>
            <p:nvPr/>
          </p:nvSpPr>
          <p:spPr bwMode="auto">
            <a:xfrm>
              <a:off x="4027" y="2713"/>
              <a:ext cx="450" cy="463"/>
            </a:xfrm>
            <a:prstGeom prst="ellipse">
              <a:avLst/>
            </a:prstGeom>
            <a:solidFill>
              <a:srgbClr val="00FFFF"/>
            </a:solidFill>
            <a:ln w="9525">
              <a:solidFill>
                <a:srgbClr val="000000"/>
              </a:solidFill>
              <a:round/>
              <a:headEnd/>
              <a:tailEnd/>
            </a:ln>
          </p:spPr>
          <p:txBody>
            <a:bodyPr/>
            <a:lstStyle/>
            <a:p>
              <a:pPr algn="l">
                <a:buNone/>
              </a:pPr>
              <a:r>
                <a:rPr lang="en-US" sz="1200" b="1"/>
                <a:t>B</a:t>
              </a:r>
              <a:endParaRPr lang="en-US"/>
            </a:p>
          </p:txBody>
        </p:sp>
        <p:sp>
          <p:nvSpPr>
            <p:cNvPr id="20500" name="Oval 10"/>
            <p:cNvSpPr>
              <a:spLocks noChangeArrowheads="1"/>
            </p:cNvSpPr>
            <p:nvPr/>
          </p:nvSpPr>
          <p:spPr bwMode="auto">
            <a:xfrm>
              <a:off x="7327" y="2713"/>
              <a:ext cx="450" cy="464"/>
            </a:xfrm>
            <a:prstGeom prst="ellipse">
              <a:avLst/>
            </a:prstGeom>
            <a:solidFill>
              <a:srgbClr val="00FFFF"/>
            </a:solidFill>
            <a:ln w="9525">
              <a:solidFill>
                <a:srgbClr val="000000"/>
              </a:solidFill>
              <a:round/>
              <a:headEnd/>
              <a:tailEnd/>
            </a:ln>
          </p:spPr>
          <p:txBody>
            <a:bodyPr/>
            <a:lstStyle/>
            <a:p>
              <a:pPr algn="l">
                <a:buNone/>
              </a:pPr>
              <a:r>
                <a:rPr lang="en-US" sz="1200" b="1"/>
                <a:t>E</a:t>
              </a:r>
              <a:endParaRPr lang="en-US"/>
            </a:p>
          </p:txBody>
        </p:sp>
        <p:sp>
          <p:nvSpPr>
            <p:cNvPr id="20501" name="Oval 11"/>
            <p:cNvSpPr>
              <a:spLocks noChangeArrowheads="1"/>
            </p:cNvSpPr>
            <p:nvPr/>
          </p:nvSpPr>
          <p:spPr bwMode="auto">
            <a:xfrm>
              <a:off x="6427" y="3793"/>
              <a:ext cx="450" cy="463"/>
            </a:xfrm>
            <a:prstGeom prst="ellipse">
              <a:avLst/>
            </a:prstGeom>
            <a:solidFill>
              <a:srgbClr val="00FFFF"/>
            </a:solidFill>
            <a:ln w="9525">
              <a:solidFill>
                <a:srgbClr val="000000"/>
              </a:solidFill>
              <a:round/>
              <a:headEnd/>
              <a:tailEnd/>
            </a:ln>
          </p:spPr>
          <p:txBody>
            <a:bodyPr/>
            <a:lstStyle/>
            <a:p>
              <a:pPr algn="l">
                <a:buNone/>
              </a:pPr>
              <a:r>
                <a:rPr lang="en-US" sz="1200" b="1"/>
                <a:t>D</a:t>
              </a:r>
              <a:endParaRPr lang="en-US"/>
            </a:p>
          </p:txBody>
        </p:sp>
        <p:sp>
          <p:nvSpPr>
            <p:cNvPr id="20502" name="Oval 12"/>
            <p:cNvSpPr>
              <a:spLocks noChangeArrowheads="1"/>
            </p:cNvSpPr>
            <p:nvPr/>
          </p:nvSpPr>
          <p:spPr bwMode="auto">
            <a:xfrm>
              <a:off x="4927" y="3793"/>
              <a:ext cx="450" cy="463"/>
            </a:xfrm>
            <a:prstGeom prst="ellipse">
              <a:avLst/>
            </a:prstGeom>
            <a:solidFill>
              <a:srgbClr val="00FFFF"/>
            </a:solidFill>
            <a:ln w="9525">
              <a:solidFill>
                <a:srgbClr val="000000"/>
              </a:solidFill>
              <a:round/>
              <a:headEnd/>
              <a:tailEnd/>
            </a:ln>
          </p:spPr>
          <p:txBody>
            <a:bodyPr/>
            <a:lstStyle/>
            <a:p>
              <a:pPr algn="l">
                <a:buNone/>
              </a:pPr>
              <a:r>
                <a:rPr lang="en-US" sz="1200" b="1"/>
                <a:t>C</a:t>
              </a:r>
              <a:endParaRPr lang="en-US"/>
            </a:p>
          </p:txBody>
        </p:sp>
        <p:sp>
          <p:nvSpPr>
            <p:cNvPr id="20503" name="Line 13"/>
            <p:cNvSpPr>
              <a:spLocks noChangeShapeType="1"/>
            </p:cNvSpPr>
            <p:nvPr/>
          </p:nvSpPr>
          <p:spPr bwMode="auto">
            <a:xfrm flipH="1">
              <a:off x="4327" y="2096"/>
              <a:ext cx="600" cy="617"/>
            </a:xfrm>
            <a:prstGeom prst="line">
              <a:avLst/>
            </a:prstGeom>
            <a:noFill/>
            <a:ln w="28575">
              <a:solidFill>
                <a:srgbClr val="000000"/>
              </a:solidFill>
              <a:round/>
              <a:headEnd type="triangle" w="med" len="med"/>
              <a:tailEnd/>
            </a:ln>
          </p:spPr>
          <p:txBody>
            <a:bodyPr/>
            <a:lstStyle/>
            <a:p>
              <a:pPr>
                <a:buNone/>
              </a:pPr>
              <a:endParaRPr lang="en-US"/>
            </a:p>
          </p:txBody>
        </p:sp>
        <p:sp>
          <p:nvSpPr>
            <p:cNvPr id="20504" name="Line 14"/>
            <p:cNvSpPr>
              <a:spLocks noChangeShapeType="1"/>
            </p:cNvSpPr>
            <p:nvPr/>
          </p:nvSpPr>
          <p:spPr bwMode="auto">
            <a:xfrm>
              <a:off x="4327" y="3176"/>
              <a:ext cx="750" cy="617"/>
            </a:xfrm>
            <a:prstGeom prst="line">
              <a:avLst/>
            </a:prstGeom>
            <a:noFill/>
            <a:ln w="28575">
              <a:solidFill>
                <a:srgbClr val="000000"/>
              </a:solidFill>
              <a:round/>
              <a:headEnd type="triangle" w="med" len="med"/>
              <a:tailEnd/>
            </a:ln>
          </p:spPr>
          <p:txBody>
            <a:bodyPr/>
            <a:lstStyle/>
            <a:p>
              <a:pPr>
                <a:buNone/>
              </a:pPr>
              <a:endParaRPr lang="en-US"/>
            </a:p>
          </p:txBody>
        </p:sp>
        <p:sp>
          <p:nvSpPr>
            <p:cNvPr id="20505" name="Line 15"/>
            <p:cNvSpPr>
              <a:spLocks noChangeShapeType="1"/>
            </p:cNvSpPr>
            <p:nvPr/>
          </p:nvSpPr>
          <p:spPr bwMode="auto">
            <a:xfrm>
              <a:off x="5227" y="1941"/>
              <a:ext cx="1200" cy="1"/>
            </a:xfrm>
            <a:prstGeom prst="line">
              <a:avLst/>
            </a:prstGeom>
            <a:noFill/>
            <a:ln w="28575">
              <a:solidFill>
                <a:srgbClr val="000000"/>
              </a:solidFill>
              <a:round/>
              <a:headEnd/>
              <a:tailEnd type="triangle" w="med" len="med"/>
            </a:ln>
          </p:spPr>
          <p:txBody>
            <a:bodyPr/>
            <a:lstStyle/>
            <a:p>
              <a:pPr>
                <a:buNone/>
              </a:pPr>
              <a:endParaRPr lang="en-US"/>
            </a:p>
          </p:txBody>
        </p:sp>
        <p:sp>
          <p:nvSpPr>
            <p:cNvPr id="20506" name="Line 16"/>
            <p:cNvSpPr>
              <a:spLocks noChangeShapeType="1"/>
            </p:cNvSpPr>
            <p:nvPr/>
          </p:nvSpPr>
          <p:spPr bwMode="auto">
            <a:xfrm>
              <a:off x="5377" y="3947"/>
              <a:ext cx="1050" cy="0"/>
            </a:xfrm>
            <a:prstGeom prst="line">
              <a:avLst/>
            </a:prstGeom>
            <a:noFill/>
            <a:ln w="28575">
              <a:noFill/>
              <a:round/>
              <a:headEnd/>
              <a:tailEnd/>
            </a:ln>
          </p:spPr>
          <p:txBody>
            <a:bodyPr/>
            <a:lstStyle/>
            <a:p>
              <a:pPr>
                <a:buNone/>
              </a:pPr>
              <a:endParaRPr lang="en-US"/>
            </a:p>
          </p:txBody>
        </p:sp>
        <p:sp>
          <p:nvSpPr>
            <p:cNvPr id="20507" name="Line 17"/>
            <p:cNvSpPr>
              <a:spLocks noChangeShapeType="1"/>
            </p:cNvSpPr>
            <p:nvPr/>
          </p:nvSpPr>
          <p:spPr bwMode="auto">
            <a:xfrm flipH="1">
              <a:off x="6727" y="3176"/>
              <a:ext cx="750" cy="617"/>
            </a:xfrm>
            <a:prstGeom prst="line">
              <a:avLst/>
            </a:prstGeom>
            <a:noFill/>
            <a:ln w="28575">
              <a:solidFill>
                <a:srgbClr val="000000"/>
              </a:solidFill>
              <a:round/>
              <a:headEnd/>
              <a:tailEnd type="triangle" w="med" len="med"/>
            </a:ln>
          </p:spPr>
          <p:txBody>
            <a:bodyPr/>
            <a:lstStyle/>
            <a:p>
              <a:pPr>
                <a:buNone/>
              </a:pPr>
              <a:endParaRPr lang="en-US"/>
            </a:p>
          </p:txBody>
        </p:sp>
        <p:sp>
          <p:nvSpPr>
            <p:cNvPr id="20508" name="Line 18"/>
            <p:cNvSpPr>
              <a:spLocks noChangeShapeType="1"/>
            </p:cNvSpPr>
            <p:nvPr/>
          </p:nvSpPr>
          <p:spPr bwMode="auto">
            <a:xfrm>
              <a:off x="6877" y="1941"/>
              <a:ext cx="600" cy="772"/>
            </a:xfrm>
            <a:prstGeom prst="line">
              <a:avLst/>
            </a:prstGeom>
            <a:noFill/>
            <a:ln w="28575">
              <a:solidFill>
                <a:srgbClr val="000000"/>
              </a:solidFill>
              <a:round/>
              <a:headEnd/>
              <a:tailEnd type="triangle" w="med" len="med"/>
            </a:ln>
          </p:spPr>
          <p:txBody>
            <a:bodyPr/>
            <a:lstStyle/>
            <a:p>
              <a:pPr>
                <a:buNone/>
              </a:pPr>
              <a:endParaRPr lang="en-US"/>
            </a:p>
          </p:txBody>
        </p:sp>
        <p:sp>
          <p:nvSpPr>
            <p:cNvPr id="20509" name="Line 19"/>
            <p:cNvSpPr>
              <a:spLocks noChangeShapeType="1"/>
            </p:cNvSpPr>
            <p:nvPr/>
          </p:nvSpPr>
          <p:spPr bwMode="auto">
            <a:xfrm flipH="1">
              <a:off x="5977" y="2096"/>
              <a:ext cx="600" cy="617"/>
            </a:xfrm>
            <a:prstGeom prst="line">
              <a:avLst/>
            </a:prstGeom>
            <a:noFill/>
            <a:ln w="28575">
              <a:solidFill>
                <a:srgbClr val="000000"/>
              </a:solidFill>
              <a:round/>
              <a:headEnd type="triangle" w="med" len="med"/>
              <a:tailEnd/>
            </a:ln>
          </p:spPr>
          <p:txBody>
            <a:bodyPr/>
            <a:lstStyle/>
            <a:p>
              <a:pPr>
                <a:buNone/>
              </a:pPr>
              <a:endParaRPr lang="en-US"/>
            </a:p>
          </p:txBody>
        </p:sp>
        <p:sp>
          <p:nvSpPr>
            <p:cNvPr id="20510" name="Line 20"/>
            <p:cNvSpPr>
              <a:spLocks noChangeShapeType="1"/>
            </p:cNvSpPr>
            <p:nvPr/>
          </p:nvSpPr>
          <p:spPr bwMode="auto">
            <a:xfrm flipH="1">
              <a:off x="5227" y="3021"/>
              <a:ext cx="450" cy="772"/>
            </a:xfrm>
            <a:prstGeom prst="line">
              <a:avLst/>
            </a:prstGeom>
            <a:noFill/>
            <a:ln w="28575">
              <a:solidFill>
                <a:srgbClr val="000000"/>
              </a:solidFill>
              <a:round/>
              <a:headEnd/>
              <a:tailEnd type="triangle" w="med" len="med"/>
            </a:ln>
          </p:spPr>
          <p:txBody>
            <a:bodyPr/>
            <a:lstStyle/>
            <a:p>
              <a:pPr>
                <a:buNone/>
              </a:pPr>
              <a:endParaRPr lang="en-US"/>
            </a:p>
          </p:txBody>
        </p:sp>
        <p:sp>
          <p:nvSpPr>
            <p:cNvPr id="20511" name="Line 21"/>
            <p:cNvSpPr>
              <a:spLocks noChangeShapeType="1"/>
            </p:cNvSpPr>
            <p:nvPr/>
          </p:nvSpPr>
          <p:spPr bwMode="auto">
            <a:xfrm>
              <a:off x="5077" y="2096"/>
              <a:ext cx="750" cy="617"/>
            </a:xfrm>
            <a:prstGeom prst="line">
              <a:avLst/>
            </a:prstGeom>
            <a:noFill/>
            <a:ln w="28575">
              <a:noFill/>
              <a:round/>
              <a:headEnd/>
              <a:tailEnd/>
            </a:ln>
          </p:spPr>
          <p:txBody>
            <a:bodyPr/>
            <a:lstStyle/>
            <a:p>
              <a:pPr>
                <a:buNone/>
              </a:pPr>
              <a:endParaRPr lang="en-US"/>
            </a:p>
          </p:txBody>
        </p:sp>
        <p:sp>
          <p:nvSpPr>
            <p:cNvPr id="20512" name="Line 22"/>
            <p:cNvSpPr>
              <a:spLocks noChangeShapeType="1"/>
            </p:cNvSpPr>
            <p:nvPr/>
          </p:nvSpPr>
          <p:spPr bwMode="auto">
            <a:xfrm>
              <a:off x="6127" y="2867"/>
              <a:ext cx="1200" cy="0"/>
            </a:xfrm>
            <a:prstGeom prst="line">
              <a:avLst/>
            </a:prstGeom>
            <a:noFill/>
            <a:ln w="28575">
              <a:noFill/>
              <a:round/>
              <a:headEnd/>
              <a:tailEnd/>
            </a:ln>
          </p:spPr>
          <p:txBody>
            <a:bodyPr/>
            <a:lstStyle/>
            <a:p>
              <a:pPr>
                <a:buNone/>
              </a:pPr>
              <a:endParaRPr lang="en-US"/>
            </a:p>
          </p:txBody>
        </p:sp>
        <p:sp>
          <p:nvSpPr>
            <p:cNvPr id="20513" name="Line 23"/>
            <p:cNvSpPr>
              <a:spLocks noChangeShapeType="1"/>
            </p:cNvSpPr>
            <p:nvPr/>
          </p:nvSpPr>
          <p:spPr bwMode="auto">
            <a:xfrm>
              <a:off x="4477" y="2867"/>
              <a:ext cx="1200" cy="0"/>
            </a:xfrm>
            <a:prstGeom prst="line">
              <a:avLst/>
            </a:prstGeom>
            <a:noFill/>
            <a:ln w="28575">
              <a:noFill/>
              <a:round/>
              <a:headEnd/>
              <a:tailEnd/>
            </a:ln>
          </p:spPr>
          <p:txBody>
            <a:bodyPr/>
            <a:lstStyle/>
            <a:p>
              <a:pPr>
                <a:buNone/>
              </a:pPr>
              <a:endParaRPr lang="en-US"/>
            </a:p>
          </p:txBody>
        </p:sp>
        <p:sp>
          <p:nvSpPr>
            <p:cNvPr id="20514" name="Line 24"/>
            <p:cNvSpPr>
              <a:spLocks noChangeShapeType="1"/>
            </p:cNvSpPr>
            <p:nvPr/>
          </p:nvSpPr>
          <p:spPr bwMode="auto">
            <a:xfrm>
              <a:off x="5977" y="3176"/>
              <a:ext cx="600" cy="617"/>
            </a:xfrm>
            <a:prstGeom prst="line">
              <a:avLst/>
            </a:prstGeom>
            <a:noFill/>
            <a:ln w="28575">
              <a:solidFill>
                <a:srgbClr val="000000"/>
              </a:solidFill>
              <a:round/>
              <a:headEnd type="triangle" w="med" len="med"/>
              <a:tailEnd/>
            </a:ln>
          </p:spPr>
          <p:txBody>
            <a:bodyPr/>
            <a:lstStyle/>
            <a:p>
              <a:pPr>
                <a:buNone/>
              </a:pPr>
              <a:endParaRPr lang="en-US"/>
            </a:p>
          </p:txBody>
        </p:sp>
      </p:grpSp>
      <p:sp>
        <p:nvSpPr>
          <p:cNvPr id="20487" name="Text Box 25"/>
          <p:cNvSpPr txBox="1">
            <a:spLocks noChangeArrowheads="1"/>
          </p:cNvSpPr>
          <p:nvPr/>
        </p:nvSpPr>
        <p:spPr bwMode="auto">
          <a:xfrm>
            <a:off x="7467600" y="2362201"/>
            <a:ext cx="356188" cy="461665"/>
          </a:xfrm>
          <a:prstGeom prst="rect">
            <a:avLst/>
          </a:prstGeom>
          <a:noFill/>
          <a:ln w="9525">
            <a:noFill/>
            <a:miter lim="800000"/>
            <a:headEnd/>
            <a:tailEnd/>
          </a:ln>
        </p:spPr>
        <p:txBody>
          <a:bodyPr wrap="none">
            <a:spAutoFit/>
          </a:bodyPr>
          <a:lstStyle/>
          <a:p>
            <a:pPr algn="l">
              <a:buNone/>
            </a:pPr>
            <a:r>
              <a:rPr lang="en-US" sz="2400"/>
              <a:t>2</a:t>
            </a:r>
          </a:p>
        </p:txBody>
      </p:sp>
      <p:sp>
        <p:nvSpPr>
          <p:cNvPr id="20488" name="Text Box 26"/>
          <p:cNvSpPr txBox="1">
            <a:spLocks noChangeArrowheads="1"/>
          </p:cNvSpPr>
          <p:nvPr/>
        </p:nvSpPr>
        <p:spPr bwMode="auto">
          <a:xfrm>
            <a:off x="8518525" y="1944689"/>
            <a:ext cx="356188" cy="461665"/>
          </a:xfrm>
          <a:prstGeom prst="rect">
            <a:avLst/>
          </a:prstGeom>
          <a:noFill/>
          <a:ln w="9525">
            <a:noFill/>
            <a:miter lim="800000"/>
            <a:headEnd/>
            <a:tailEnd/>
          </a:ln>
        </p:spPr>
        <p:txBody>
          <a:bodyPr wrap="none">
            <a:spAutoFit/>
          </a:bodyPr>
          <a:lstStyle/>
          <a:p>
            <a:pPr algn="l">
              <a:buNone/>
            </a:pPr>
            <a:r>
              <a:rPr lang="en-US" sz="2400"/>
              <a:t>3</a:t>
            </a:r>
          </a:p>
        </p:txBody>
      </p:sp>
      <p:sp>
        <p:nvSpPr>
          <p:cNvPr id="20489" name="Text Box 27"/>
          <p:cNvSpPr txBox="1">
            <a:spLocks noChangeArrowheads="1"/>
          </p:cNvSpPr>
          <p:nvPr/>
        </p:nvSpPr>
        <p:spPr bwMode="auto">
          <a:xfrm>
            <a:off x="7620000" y="3352801"/>
            <a:ext cx="356188" cy="461665"/>
          </a:xfrm>
          <a:prstGeom prst="rect">
            <a:avLst/>
          </a:prstGeom>
          <a:noFill/>
          <a:ln w="9525">
            <a:noFill/>
            <a:miter lim="800000"/>
            <a:headEnd/>
            <a:tailEnd/>
          </a:ln>
        </p:spPr>
        <p:txBody>
          <a:bodyPr wrap="none">
            <a:spAutoFit/>
          </a:bodyPr>
          <a:lstStyle/>
          <a:p>
            <a:pPr algn="l">
              <a:buNone/>
            </a:pPr>
            <a:r>
              <a:rPr lang="en-US" sz="2400"/>
              <a:t>1</a:t>
            </a:r>
          </a:p>
        </p:txBody>
      </p:sp>
      <p:sp>
        <p:nvSpPr>
          <p:cNvPr id="20490" name="Text Box 28"/>
          <p:cNvSpPr txBox="1">
            <a:spLocks noChangeArrowheads="1"/>
          </p:cNvSpPr>
          <p:nvPr/>
        </p:nvSpPr>
        <p:spPr bwMode="auto">
          <a:xfrm>
            <a:off x="8366125" y="3240089"/>
            <a:ext cx="356188" cy="461665"/>
          </a:xfrm>
          <a:prstGeom prst="rect">
            <a:avLst/>
          </a:prstGeom>
          <a:noFill/>
          <a:ln w="9525">
            <a:noFill/>
            <a:miter lim="800000"/>
            <a:headEnd/>
            <a:tailEnd/>
          </a:ln>
        </p:spPr>
        <p:txBody>
          <a:bodyPr wrap="none">
            <a:spAutoFit/>
          </a:bodyPr>
          <a:lstStyle/>
          <a:p>
            <a:pPr algn="l">
              <a:buNone/>
            </a:pPr>
            <a:r>
              <a:rPr lang="en-US" sz="2400"/>
              <a:t>5</a:t>
            </a:r>
          </a:p>
        </p:txBody>
      </p:sp>
      <p:sp>
        <p:nvSpPr>
          <p:cNvPr id="20491" name="Text Box 29"/>
          <p:cNvSpPr txBox="1">
            <a:spLocks noChangeArrowheads="1"/>
          </p:cNvSpPr>
          <p:nvPr/>
        </p:nvSpPr>
        <p:spPr bwMode="auto">
          <a:xfrm>
            <a:off x="8991600" y="2590801"/>
            <a:ext cx="356188" cy="461665"/>
          </a:xfrm>
          <a:prstGeom prst="rect">
            <a:avLst/>
          </a:prstGeom>
          <a:noFill/>
          <a:ln w="9525">
            <a:noFill/>
            <a:miter lim="800000"/>
            <a:headEnd/>
            <a:tailEnd/>
          </a:ln>
        </p:spPr>
        <p:txBody>
          <a:bodyPr wrap="none">
            <a:spAutoFit/>
          </a:bodyPr>
          <a:lstStyle/>
          <a:p>
            <a:pPr algn="l">
              <a:buNone/>
            </a:pPr>
            <a:r>
              <a:rPr lang="en-US" sz="2400"/>
              <a:t>1</a:t>
            </a:r>
          </a:p>
        </p:txBody>
      </p:sp>
      <p:sp>
        <p:nvSpPr>
          <p:cNvPr id="20492" name="Text Box 30"/>
          <p:cNvSpPr txBox="1">
            <a:spLocks noChangeArrowheads="1"/>
          </p:cNvSpPr>
          <p:nvPr/>
        </p:nvSpPr>
        <p:spPr bwMode="auto">
          <a:xfrm>
            <a:off x="9661525" y="2249489"/>
            <a:ext cx="356188" cy="461665"/>
          </a:xfrm>
          <a:prstGeom prst="rect">
            <a:avLst/>
          </a:prstGeom>
          <a:noFill/>
          <a:ln w="9525">
            <a:noFill/>
            <a:miter lim="800000"/>
            <a:headEnd/>
            <a:tailEnd/>
          </a:ln>
        </p:spPr>
        <p:txBody>
          <a:bodyPr wrap="none">
            <a:spAutoFit/>
          </a:bodyPr>
          <a:lstStyle/>
          <a:p>
            <a:pPr algn="l">
              <a:buNone/>
            </a:pPr>
            <a:r>
              <a:rPr lang="en-US" sz="2400"/>
              <a:t>2</a:t>
            </a:r>
          </a:p>
        </p:txBody>
      </p:sp>
      <p:sp>
        <p:nvSpPr>
          <p:cNvPr id="20493" name="Text Box 31"/>
          <p:cNvSpPr txBox="1">
            <a:spLocks noChangeArrowheads="1"/>
          </p:cNvSpPr>
          <p:nvPr/>
        </p:nvSpPr>
        <p:spPr bwMode="auto">
          <a:xfrm>
            <a:off x="9661525" y="3316289"/>
            <a:ext cx="356188" cy="461665"/>
          </a:xfrm>
          <a:prstGeom prst="rect">
            <a:avLst/>
          </a:prstGeom>
          <a:noFill/>
          <a:ln w="9525">
            <a:noFill/>
            <a:miter lim="800000"/>
            <a:headEnd/>
            <a:tailEnd/>
          </a:ln>
        </p:spPr>
        <p:txBody>
          <a:bodyPr wrap="none">
            <a:spAutoFit/>
          </a:bodyPr>
          <a:lstStyle/>
          <a:p>
            <a:pPr algn="l">
              <a:buNone/>
            </a:pPr>
            <a:r>
              <a:rPr lang="en-US" sz="2400"/>
              <a:t>2</a:t>
            </a:r>
          </a:p>
        </p:txBody>
      </p:sp>
      <p:sp>
        <p:nvSpPr>
          <p:cNvPr id="20494" name="Text Box 32"/>
          <p:cNvSpPr txBox="1">
            <a:spLocks noChangeArrowheads="1"/>
          </p:cNvSpPr>
          <p:nvPr/>
        </p:nvSpPr>
        <p:spPr bwMode="auto">
          <a:xfrm>
            <a:off x="8763000" y="3276601"/>
            <a:ext cx="356188" cy="461665"/>
          </a:xfrm>
          <a:prstGeom prst="rect">
            <a:avLst/>
          </a:prstGeom>
          <a:noFill/>
          <a:ln w="9525">
            <a:noFill/>
            <a:miter lim="800000"/>
            <a:headEnd/>
            <a:tailEnd/>
          </a:ln>
        </p:spPr>
        <p:txBody>
          <a:bodyPr wrap="none">
            <a:spAutoFit/>
          </a:bodyPr>
          <a:lstStyle/>
          <a:p>
            <a:pPr algn="l">
              <a:buNone/>
            </a:pPr>
            <a:r>
              <a:rPr lang="en-US" sz="2400"/>
              <a:t>4</a:t>
            </a:r>
          </a:p>
        </p:txBody>
      </p:sp>
    </p:spTree>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1903</TotalTime>
  <Words>2755</Words>
  <Application>Microsoft Office PowerPoint</Application>
  <PresentationFormat>Widescreen</PresentationFormat>
  <Paragraphs>666</Paragraphs>
  <Slides>39</Slides>
  <Notes>22</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39</vt:i4>
      </vt:variant>
    </vt:vector>
  </HeadingPairs>
  <TitlesOfParts>
    <vt:vector size="50" baseType="lpstr">
      <vt:lpstr>Arial</vt:lpstr>
      <vt:lpstr>Calibri</vt:lpstr>
      <vt:lpstr>Calibri Light</vt:lpstr>
      <vt:lpstr>Century Gothic</vt:lpstr>
      <vt:lpstr>Symbol</vt:lpstr>
      <vt:lpstr>Times New Roman</vt:lpstr>
      <vt:lpstr>Wingdings</vt:lpstr>
      <vt:lpstr>Wingdings 3</vt:lpstr>
      <vt:lpstr>Wisp</vt:lpstr>
      <vt:lpstr>Custom Design</vt:lpstr>
      <vt:lpstr>Equation</vt:lpstr>
      <vt:lpstr>CSCE 2211  Applied Data Structures</vt:lpstr>
      <vt:lpstr>Graphs</vt:lpstr>
      <vt:lpstr>Graphs</vt:lpstr>
      <vt:lpstr>1. Basic Definitions</vt:lpstr>
      <vt:lpstr>Basic Definitions</vt:lpstr>
      <vt:lpstr>Basic Definitions</vt:lpstr>
      <vt:lpstr>Basic Definitions</vt:lpstr>
      <vt:lpstr>Basic Definitions</vt:lpstr>
      <vt:lpstr>Basic Definitions</vt:lpstr>
      <vt:lpstr>2. Paths &amp; Cycles</vt:lpstr>
      <vt:lpstr>Directed Acyclic Graph (DAG)</vt:lpstr>
      <vt:lpstr>Hamiltonian Cycle</vt:lpstr>
      <vt:lpstr>Hamiltonian Cycle Demo</vt:lpstr>
      <vt:lpstr>Hamiltonian Cycle Demo</vt:lpstr>
      <vt:lpstr>Euler Circuit</vt:lpstr>
      <vt:lpstr>Euler Circuit </vt:lpstr>
      <vt:lpstr>Euler Circuit Demo</vt:lpstr>
      <vt:lpstr>3. Connectivity</vt:lpstr>
      <vt:lpstr>Connected Components Demo</vt:lpstr>
      <vt:lpstr>Connectivity</vt:lpstr>
      <vt:lpstr>Connectivity</vt:lpstr>
      <vt:lpstr>Connectivity</vt:lpstr>
      <vt:lpstr>Connectivity</vt:lpstr>
      <vt:lpstr>Density (of edges)</vt:lpstr>
      <vt:lpstr>4. Other Properties</vt:lpstr>
      <vt:lpstr>Other Properties</vt:lpstr>
      <vt:lpstr>Other Properties</vt:lpstr>
      <vt:lpstr>5. Representation</vt:lpstr>
      <vt:lpstr>Adjacency Matrix</vt:lpstr>
      <vt:lpstr>Adjacency Matrix</vt:lpstr>
      <vt:lpstr>Representation</vt:lpstr>
      <vt:lpstr>Representation</vt:lpstr>
      <vt:lpstr>Edge List</vt:lpstr>
      <vt:lpstr>6. A Simple Graph Class </vt:lpstr>
      <vt:lpstr>A Simple Graph Class </vt:lpstr>
      <vt:lpstr>Edge Class</vt:lpstr>
      <vt:lpstr>Graph Class</vt:lpstr>
      <vt:lpstr>Graph Class</vt:lpstr>
      <vt:lpstr>Graph Class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CSCE 4xxx Introduction to Information Theory</dc:title>
  <dc:creator>auc</dc:creator>
  <cp:lastModifiedBy>Amr Goneid</cp:lastModifiedBy>
  <cp:revision>187</cp:revision>
  <dcterms:created xsi:type="dcterms:W3CDTF">2019-11-03T10:18:00Z</dcterms:created>
  <dcterms:modified xsi:type="dcterms:W3CDTF">2024-05-03T21:34:02Z</dcterms:modified>
</cp:coreProperties>
</file>