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9" r:id="rId1"/>
    <p:sldMasterId id="2147483766" r:id="rId2"/>
  </p:sldMasterIdLst>
  <p:notesMasterIdLst>
    <p:notesMasterId r:id="rId109"/>
  </p:notesMasterIdLst>
  <p:sldIdLst>
    <p:sldId id="258" r:id="rId3"/>
    <p:sldId id="332" r:id="rId4"/>
    <p:sldId id="276" r:id="rId5"/>
    <p:sldId id="374" r:id="rId6"/>
    <p:sldId id="375" r:id="rId7"/>
    <p:sldId id="400" r:id="rId8"/>
    <p:sldId id="428" r:id="rId9"/>
    <p:sldId id="429" r:id="rId10"/>
    <p:sldId id="430" r:id="rId11"/>
    <p:sldId id="431" r:id="rId12"/>
    <p:sldId id="432" r:id="rId13"/>
    <p:sldId id="433" r:id="rId14"/>
    <p:sldId id="473" r:id="rId15"/>
    <p:sldId id="285" r:id="rId16"/>
    <p:sldId id="398" r:id="rId17"/>
    <p:sldId id="376" r:id="rId18"/>
    <p:sldId id="399" r:id="rId19"/>
    <p:sldId id="377" r:id="rId20"/>
    <p:sldId id="434" r:id="rId21"/>
    <p:sldId id="474" r:id="rId22"/>
    <p:sldId id="290" r:id="rId23"/>
    <p:sldId id="304" r:id="rId24"/>
    <p:sldId id="449" r:id="rId25"/>
    <p:sldId id="450" r:id="rId26"/>
    <p:sldId id="451" r:id="rId27"/>
    <p:sldId id="452" r:id="rId28"/>
    <p:sldId id="453" r:id="rId29"/>
    <p:sldId id="454" r:id="rId30"/>
    <p:sldId id="339" r:id="rId31"/>
    <p:sldId id="455" r:id="rId32"/>
    <p:sldId id="340" r:id="rId33"/>
    <p:sldId id="423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76" r:id="rId43"/>
    <p:sldId id="350" r:id="rId44"/>
    <p:sldId id="464" r:id="rId45"/>
    <p:sldId id="465" r:id="rId46"/>
    <p:sldId id="466" r:id="rId47"/>
    <p:sldId id="467" r:id="rId48"/>
    <p:sldId id="468" r:id="rId49"/>
    <p:sldId id="469" r:id="rId50"/>
    <p:sldId id="371" r:id="rId51"/>
    <p:sldId id="333" r:id="rId52"/>
    <p:sldId id="488" r:id="rId53"/>
    <p:sldId id="489" r:id="rId54"/>
    <p:sldId id="490" r:id="rId55"/>
    <p:sldId id="335" r:id="rId56"/>
    <p:sldId id="336" r:id="rId57"/>
    <p:sldId id="337" r:id="rId58"/>
    <p:sldId id="438" r:id="rId59"/>
    <p:sldId id="491" r:id="rId60"/>
    <p:sldId id="341" r:id="rId61"/>
    <p:sldId id="439" r:id="rId62"/>
    <p:sldId id="440" r:id="rId63"/>
    <p:sldId id="441" r:id="rId64"/>
    <p:sldId id="442" r:id="rId65"/>
    <p:sldId id="443" r:id="rId66"/>
    <p:sldId id="444" r:id="rId67"/>
    <p:sldId id="445" r:id="rId68"/>
    <p:sldId id="446" r:id="rId69"/>
    <p:sldId id="447" r:id="rId70"/>
    <p:sldId id="384" r:id="rId71"/>
    <p:sldId id="448" r:id="rId72"/>
    <p:sldId id="358" r:id="rId73"/>
    <p:sldId id="359" r:id="rId74"/>
    <p:sldId id="360" r:id="rId75"/>
    <p:sldId id="361" r:id="rId76"/>
    <p:sldId id="362" r:id="rId77"/>
    <p:sldId id="363" r:id="rId78"/>
    <p:sldId id="364" r:id="rId79"/>
    <p:sldId id="366" r:id="rId80"/>
    <p:sldId id="334" r:id="rId81"/>
    <p:sldId id="492" r:id="rId82"/>
    <p:sldId id="493" r:id="rId83"/>
    <p:sldId id="367" r:id="rId84"/>
    <p:sldId id="494" r:id="rId85"/>
    <p:sldId id="338" r:id="rId86"/>
    <p:sldId id="495" r:id="rId87"/>
    <p:sldId id="496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498" r:id="rId97"/>
    <p:sldId id="284" r:id="rId98"/>
    <p:sldId id="477" r:id="rId99"/>
    <p:sldId id="480" r:id="rId100"/>
    <p:sldId id="478" r:id="rId101"/>
    <p:sldId id="479" r:id="rId102"/>
    <p:sldId id="482" r:id="rId103"/>
    <p:sldId id="483" r:id="rId104"/>
    <p:sldId id="484" r:id="rId105"/>
    <p:sldId id="485" r:id="rId106"/>
    <p:sldId id="486" r:id="rId107"/>
    <p:sldId id="487" r:id="rId10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CCFFFF"/>
    <a:srgbClr val="66FFFF"/>
    <a:srgbClr val="FFFFCC"/>
    <a:srgbClr val="99FFCC"/>
    <a:srgbClr val="99FF99"/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heme" Target="theme/theme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ableStyles" Target="tableStyle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0FD08-4DA1-41EC-BD77-B293A76E142C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C8492-735C-42D2-AE27-E1FE79AA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2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C0ECE-AFAF-45D6-8B91-E90982EF592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85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CA41EC-1C97-4A79-BD76-6A959D51C8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778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8A02A-DB2B-488B-81A3-844FF2A5EA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74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795C9F-31BD-480A-BABF-E347861D59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0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10519-8DAD-4C53-B453-A1A183DD26A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98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020EB8-A04B-46D5-90F9-4D2DA24FA9D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25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5510A-D920-43E7-9931-70DC5A5ABD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8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0F79B-E287-4135-A674-1F3F5CFEE9C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75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B884A-300C-4178-A393-728262FFC5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25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E9AE0-AA5C-4232-B607-6ACC2A7D0D5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91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C6F3B-B478-4A78-83FF-1BE25B9C4A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57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6C291-C9DD-4181-888E-FD5D90960E6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30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10519-8DAD-4C53-B453-A1A183DD26A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83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9AF3F-BCF8-4BEE-AE59-95DAE442A17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52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59707-C050-4F57-88A4-1C5AB725A1A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418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0A2376-718B-46E9-AE37-BF787059E9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605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65ADA8-C4EC-4BD4-B8D5-8883BE76124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33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6BFB4-0F20-4A45-897B-6DE7B1B5A9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841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95E5E-FDDB-44A2-AA84-599F2B6E2F16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547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27E8C-86D9-43F9-A055-BC37FDC6C2E6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47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861B7-A60B-4D5B-830A-B9D915A4BA0F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91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9A1F-5D03-4449-A5A3-5C3CACA435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9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1E667-E1DA-473B-ADAE-3E64CA6968D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76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49F3D-08FC-4D50-AE6E-0B69B0BF63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902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E4163-670E-4CB9-89B6-AF3CFA87B2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259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21E2FD-D5E3-4818-911B-198F460E9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22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148651-FA37-4579-BC5A-D96C55315C3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78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80698-CF86-4BBC-A901-A6EC8A16E3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965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32357B-20F4-42E5-8CA7-F164DCD10E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0860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BCBD24-C006-419A-8AE3-07B7E2BF39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643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02E28-1AA0-42E7-BD6C-281BF32016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145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02E28-1AA0-42E7-BD6C-281BF32016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6001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3F408-D421-4381-AA20-6A366EBAAD76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82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23CF3-7CA8-462C-B4C9-B9F0F920D4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028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F6EE5-4E64-44C3-9A5D-37BD9CCC95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2563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597EAB-48CF-49C8-80D3-4A03610190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0427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F18855-B19E-47E8-8A32-86F8DBDB90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7882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ADC93E-7362-4E8B-8E57-A86722B9EE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68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1D2468-94B6-4980-8388-600F6E9C61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796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7723FC-F85D-4316-BD20-934718ED70CB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833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6D981-D3B9-481E-A3AB-91BA330D2BFD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136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F02A3-4E4F-4B7C-ACC9-A0001D83D924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1415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21B32-5D0F-446C-A75B-A35CB67D416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103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90F29-612C-4BF3-942C-82FD3AE1EC8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6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F75E1-F1FD-4454-B25A-071797589FA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644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48C8A-6312-405D-A0A8-AC3712BCE8A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785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AC9C8-D84F-416E-8AD2-F9E752A93673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260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179FF-8C74-4A4F-8584-A3428A96E45B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845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56224-E73B-489F-B034-35624A500FF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592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005F6-71D2-452C-BEC4-CD4F141777A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200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00973-3FFA-4F15-AA7B-7A1487D5575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542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2B347-26FB-4544-89AC-EA0A5A0F8CC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809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BAEF8-144F-4E6E-94D2-AC9AFBA5455E}" type="slidenum">
              <a:rPr lang="en-GB" smtClean="0"/>
              <a:pPr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254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D0DA1-2A23-486D-B88B-B2D580F69777}" type="slidenum">
              <a:rPr lang="en-GB" smtClean="0"/>
              <a:pPr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063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118FF-734D-4B39-ABA2-8203C4DE37FC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2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310B39-72E4-4B95-A81E-DB9B6E89C1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639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CB610-B098-46A2-9358-A183B7DFE52E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375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79814-F9AD-455A-85A3-033ED32FC6C8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761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B1D74-6E81-47E6-AC90-71B5D9F65D3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404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B1D74-6E81-47E6-AC90-71B5D9F65D36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08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28094-35A2-4FEC-A034-08E893F6356E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4862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DC1DB-E266-4508-9CE8-01434DC04DC6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34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403A1-598B-4BFC-B715-955265E4B4E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097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D524D-730F-486E-9319-35A063663F2A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149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4F67F-65BB-4585-BCE5-67481F05C336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8080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4F67F-65BB-4585-BCE5-67481F05C336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58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D1A46-ED73-42F7-9DEE-2052CD48AC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207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A1792-036F-4CBC-86E8-C2E8B2B2EDA6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98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118FF-734D-4B39-ABA2-8203C4DE37FC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9190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1567A-3EFC-4D86-9734-1070CC2553BF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429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25E49-02A5-432D-8439-69A6BCF8F1DA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414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91269-8730-4154-85E4-885F3D941F9E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4383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91269-8730-4154-85E4-885F3D941F9E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56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91269-8730-4154-85E4-885F3D941F9E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280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70DEB-4A5A-497F-A492-98501565A847}" type="slidenum">
              <a:rPr lang="en-GB" smtClean="0"/>
              <a:pPr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7425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70DEB-4A5A-497F-A492-98501565A847}" type="slidenum">
              <a:rPr lang="en-GB" smtClean="0"/>
              <a:pPr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0908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70DEB-4A5A-497F-A492-98501565A847}" type="slidenum">
              <a:rPr lang="en-GB" smtClean="0"/>
              <a:pPr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89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C3718E-0A3A-4FFF-A9AD-9B63D0977C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81300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70DEB-4A5A-497F-A492-98501565A847}" type="slidenum">
              <a:rPr lang="en-GB" smtClean="0"/>
              <a:pPr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9062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70DEB-4A5A-497F-A492-98501565A847}" type="slidenum">
              <a:rPr lang="en-GB" smtClean="0"/>
              <a:pPr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50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70DEB-4A5A-497F-A492-98501565A847}" type="slidenum">
              <a:rPr lang="en-GB" smtClean="0"/>
              <a:pPr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58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392C4-6FFC-4361-9E9F-0A70EDEC94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89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DD7E48DB-71EC-49BE-8B42-CA235C824907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3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DB19A05-A17A-4088-A049-B9D8C61D2BD7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5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81F884B5-9C59-4D7B-863B-762427C1909B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480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D43BA38-E41A-4458-B13B-A14F8AE22D20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5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625916C-46D0-44B9-9118-C18897EB99FE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48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B4EBA63-07E0-404F-93D9-064E419964C7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9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11992230-F924-4140-BE20-D802EF2E4D7E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24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66B27E7-A239-405D-8535-173CCB2E34CB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8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2010</a:t>
            </a: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Prof. Amr Goneid, AUC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32634-B3DE-4E1C-B1B0-B24F2A721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67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4481-0885-4B7E-8347-DFD23E9F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0BE4F-73BE-4AE4-A0C5-B26216B11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035F-2C6B-45D5-99FE-E6FE87B8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7B8F-42BC-4697-99E7-A4E5EBD1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4337E-353C-48EB-AEE8-9C2C6E2E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6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334F-EC21-43EC-8FE2-C6F9C7C3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8FFDA-51B2-4926-9B34-DDD736137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1F450-88F7-45AF-8ACD-85F8443A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B31DB-3A88-456C-84DA-14B40823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46672-C727-4DD4-9EFE-B0DE93DA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5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263E6A35-817F-4C7E-B13D-DB528D5275D7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2D5F-7667-4B93-BBD4-72A10C1FF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2DA0E-9E48-4954-BDC9-4288F69C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61DA4-80F1-414B-A0F3-C337CD8A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6490-335A-4D9D-BF84-83DE6840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B732F-672C-441F-A84D-DFDE1BB1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3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2DE4-B20B-492B-82EE-31B77A01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D180-24C4-4B34-9451-3403DD223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16D5B-DB99-448C-85F7-FC35308CF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6224C-BD13-4A2D-A392-FA533474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D31B2-08DF-461C-BF56-4E7175DC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C5760-F5DD-40F5-A688-44DFA325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1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0899-6333-4215-A8D1-A9DD3BEF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067C5-1955-4607-90A9-69926E538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2B121-E70B-42CE-914D-6F9756810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B7343-1ED3-49D2-813A-9F39FEDBC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C8FC7E-788F-4837-86A6-24EB22B44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E90518-5706-42DC-8300-69373D68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D6E0B-44A4-43D6-96A3-861E8C1B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7DFED-2F14-4AB8-8672-DF8DB110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8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5CDE-AAFC-4DEC-86AA-937FEBF4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2C79E-8CC2-41ED-A603-5BB17D26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3A93F-F1BD-466D-B6A3-3E3BDA04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8675C-4C34-47A9-B010-86B62261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83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3E881-B424-495C-9834-245EF001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BBF1A-D715-44B6-A795-E168A610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22AFC-149B-4622-8751-10209045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920B-9979-4FAB-B272-86050FF4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22F57-E110-4759-A1E1-2F9AED6C6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DC32E-6C4A-4BE3-B0F3-0AAA64F91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935D2-257C-48CA-A5A9-90228534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879D4-18B7-4F8C-920A-B22312B4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84CA5-8160-4624-8FF9-524B70F6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34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8685-B570-4DF9-949B-C5EBF989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2EC74-234E-48BF-853B-148E83334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0EEE6-DE0A-40F1-9B19-51CA5DE7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576F5-16D9-4852-AA92-E258EA20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0B2EC-620D-48EC-BB5D-FB695045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63BFE-1C27-439C-8F6D-C790FFA5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63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E9F2-88AD-46E7-9932-A546384CB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883A9-9B37-4C8A-830B-F07EE3A2C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D485A-AB45-4CDC-AD11-42D1DCAC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BA75E-3B71-4338-AF7F-7BC69735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5F90D-6A80-48FE-BE4D-7DFF4DF2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64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074E6-BC9E-40CF-9B6E-2ABDAD289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C5E07-1551-4673-8464-B98F10283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C2B58-CB80-48C3-A1EF-6506C47B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A377-67AF-4DEE-9F21-9CDBC4F4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5F93-44E0-4EDD-8EE3-23CD47AE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3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C876-2908-4C67-901D-175DC22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9955D-FD77-42D7-8908-63F4F457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DBC1-BE64-4E27-A1F4-FE415F64709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E8846-4F65-4563-9E6B-8608F255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E5AA0-04BC-43D4-99F8-43431619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7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6DFF0D0-A647-4CB4-8971-E352B5AD4785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ACD6E711-3E70-4D64-9614-6C992C3A3E3D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8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972812E7-D94D-468B-9496-296AB4B7D39E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9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F91DAA24-E6BA-494F-80DE-2128B0D96CF6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4EB04A5-9D86-4794-8F99-5A32E883E9B6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E8B3D7F0-2F39-4DF5-8AA7-C1260F23CF44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5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3281D120-2669-4F8A-9789-85FBC0FE2EAC}" type="datetime1">
              <a:rPr lang="en-US" smtClean="0"/>
              <a:t>5/4/2024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8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96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2D9CF-95D1-42C5-8284-909BBE50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CACAF-5490-4A34-84C9-04585BC25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C771B-022B-40C6-8386-014D51AA2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DBC1-BE64-4E27-A1F4-FE415F64709D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416DE-F190-401F-865C-CD255265F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2F946-34EE-439B-A408-2826CFEB8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715C-073E-4D1A-9971-93EE53E4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1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unysb.edu/~skiena/combinatorica/animations/mst.htm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unysb.edu/~skiena/combinatorica/animations/dijkstra.html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0967" y="908538"/>
            <a:ext cx="8915399" cy="226278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CSCE 2211</a:t>
            </a: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Applied Data Structures</a:t>
            </a:r>
            <a:endParaRPr lang="en-GB" sz="4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0968" y="4202723"/>
            <a:ext cx="8915398" cy="1905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b="1" cap="none" dirty="0"/>
              <a:t>Prof. Amr Goneid, AUC</a:t>
            </a:r>
          </a:p>
          <a:p>
            <a:pPr algn="ctr" eaLnBrk="1" hangingPunct="1"/>
            <a:endParaRPr lang="en-US" sz="2400" b="1" dirty="0"/>
          </a:p>
          <a:p>
            <a:pPr algn="ctr"/>
            <a:r>
              <a:rPr lang="en-US" sz="3600" b="1" dirty="0"/>
              <a:t>Part 10b. </a:t>
            </a:r>
            <a:r>
              <a:rPr lang="en-GB" sz="3600" b="1" dirty="0">
                <a:solidFill>
                  <a:schemeClr val="tx1"/>
                </a:solidFill>
              </a:rPr>
              <a:t>Examples of Graph Algorithms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03826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50887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219201"/>
            <a:ext cx="8001000" cy="5218113"/>
          </a:xfrm>
          <a:noFill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 sz="2000"/>
          </a:p>
          <a:p>
            <a:pPr eaLnBrk="1" hangingPunct="1"/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 sz="2000"/>
              <a:t>	</a:t>
            </a:r>
            <a:endParaRPr lang="en-US"/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1438374-F78C-4168-8BEB-69595C8E1702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200400" y="1981201"/>
          <a:ext cx="2674938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45240" imgH="1344240" progId="Excel.Sheet.8">
                  <p:embed/>
                </p:oleObj>
              </mc:Choice>
              <mc:Fallback>
                <p:oleObj name="Worksheet" r:id="rId3" imgW="1245240" imgH="1344240" progId="Excel.Sheet.8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81201"/>
                        <a:ext cx="2674938" cy="2314575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Oval 5"/>
          <p:cNvSpPr>
            <a:spLocks noChangeArrowheads="1"/>
          </p:cNvSpPr>
          <p:nvPr/>
        </p:nvSpPr>
        <p:spPr bwMode="auto">
          <a:xfrm>
            <a:off x="8169275" y="1535113"/>
            <a:ext cx="508000" cy="4683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8200" name="Oval 6"/>
          <p:cNvSpPr>
            <a:spLocks noChangeArrowheads="1"/>
          </p:cNvSpPr>
          <p:nvPr/>
        </p:nvSpPr>
        <p:spPr bwMode="auto">
          <a:xfrm>
            <a:off x="6570663" y="2854326"/>
            <a:ext cx="508000" cy="46831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8201" name="Oval 7"/>
          <p:cNvSpPr>
            <a:spLocks noChangeArrowheads="1"/>
          </p:cNvSpPr>
          <p:nvPr/>
        </p:nvSpPr>
        <p:spPr bwMode="auto">
          <a:xfrm>
            <a:off x="7661275" y="2854326"/>
            <a:ext cx="508000" cy="46831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8202" name="Oval 8"/>
          <p:cNvSpPr>
            <a:spLocks noChangeArrowheads="1"/>
          </p:cNvSpPr>
          <p:nvPr/>
        </p:nvSpPr>
        <p:spPr bwMode="auto">
          <a:xfrm>
            <a:off x="9794875" y="28543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8203" name="Oval 9"/>
          <p:cNvSpPr>
            <a:spLocks noChangeArrowheads="1"/>
          </p:cNvSpPr>
          <p:nvPr/>
        </p:nvSpPr>
        <p:spPr bwMode="auto">
          <a:xfrm>
            <a:off x="8626475" y="2854326"/>
            <a:ext cx="508000" cy="4683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8204" name="Oval 10"/>
          <p:cNvSpPr>
            <a:spLocks noChangeArrowheads="1"/>
          </p:cNvSpPr>
          <p:nvPr/>
        </p:nvSpPr>
        <p:spPr bwMode="auto">
          <a:xfrm>
            <a:off x="7813675" y="4035426"/>
            <a:ext cx="508000" cy="4683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8205" name="Oval 11"/>
          <p:cNvSpPr>
            <a:spLocks noChangeArrowheads="1"/>
          </p:cNvSpPr>
          <p:nvPr/>
        </p:nvSpPr>
        <p:spPr bwMode="auto">
          <a:xfrm>
            <a:off x="9474200" y="40354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 flipH="1">
            <a:off x="6845301" y="1774825"/>
            <a:ext cx="132397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 flipH="1">
            <a:off x="7994651" y="2003425"/>
            <a:ext cx="327025" cy="850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610601" y="1981201"/>
            <a:ext cx="346075" cy="873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8677276" y="1774825"/>
            <a:ext cx="130492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 flipH="1">
            <a:off x="8169276" y="3276601"/>
            <a:ext cx="517525" cy="758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8956675" y="3322639"/>
            <a:ext cx="838200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212" name="Line 18"/>
          <p:cNvSpPr>
            <a:spLocks noChangeShapeType="1"/>
          </p:cNvSpPr>
          <p:nvPr/>
        </p:nvSpPr>
        <p:spPr bwMode="auto">
          <a:xfrm flipH="1">
            <a:off x="9794876" y="3322639"/>
            <a:ext cx="187325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 flipH="1" flipV="1">
            <a:off x="8321676" y="4275138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214" name="Text Box 20"/>
          <p:cNvSpPr txBox="1">
            <a:spLocks noChangeArrowheads="1"/>
          </p:cNvSpPr>
          <p:nvPr/>
        </p:nvSpPr>
        <p:spPr bwMode="auto">
          <a:xfrm>
            <a:off x="8315325" y="1138239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215" name="Text Box 21"/>
          <p:cNvSpPr txBox="1">
            <a:spLocks noChangeArrowheads="1"/>
          </p:cNvSpPr>
          <p:nvPr/>
        </p:nvSpPr>
        <p:spPr bwMode="auto">
          <a:xfrm>
            <a:off x="6297613" y="292576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216" name="Text Box 22"/>
          <p:cNvSpPr txBox="1">
            <a:spLocks noChangeArrowheads="1"/>
          </p:cNvSpPr>
          <p:nvPr/>
        </p:nvSpPr>
        <p:spPr bwMode="auto">
          <a:xfrm>
            <a:off x="7350125" y="291465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217" name="Text Box 23"/>
          <p:cNvSpPr txBox="1">
            <a:spLocks noChangeArrowheads="1"/>
          </p:cNvSpPr>
          <p:nvPr/>
        </p:nvSpPr>
        <p:spPr bwMode="auto">
          <a:xfrm>
            <a:off x="3581401" y="5715001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Arial" charset="0"/>
              </a:rPr>
              <a:t>VAL[K]</a:t>
            </a:r>
            <a:endParaRPr lang="en-GB" sz="2000" b="1">
              <a:solidFill>
                <a:srgbClr val="333333"/>
              </a:solidFill>
              <a:latin typeface="Arial" charset="0"/>
            </a:endParaRPr>
          </a:p>
        </p:txBody>
      </p:sp>
      <p:graphicFrame>
        <p:nvGraphicFramePr>
          <p:cNvPr id="274487" name="Group 55"/>
          <p:cNvGraphicFramePr>
            <a:graphicFrameLocks noGrp="1"/>
          </p:cNvGraphicFramePr>
          <p:nvPr/>
        </p:nvGraphicFramePr>
        <p:xfrm>
          <a:off x="4724400" y="5105400"/>
          <a:ext cx="3657600" cy="1036320"/>
        </p:xfrm>
        <a:graphic>
          <a:graphicData uri="http://schemas.openxmlformats.org/drawingml/2006/table">
            <a:tbl>
              <a:tblPr/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44" name="Text Box 50"/>
          <p:cNvSpPr txBox="1">
            <a:spLocks noChangeArrowheads="1"/>
          </p:cNvSpPr>
          <p:nvPr/>
        </p:nvSpPr>
        <p:spPr bwMode="auto">
          <a:xfrm>
            <a:off x="8382000" y="289560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45" name="Text Box 51"/>
          <p:cNvSpPr txBox="1">
            <a:spLocks noChangeArrowheads="1"/>
          </p:cNvSpPr>
          <p:nvPr/>
        </p:nvSpPr>
        <p:spPr bwMode="auto">
          <a:xfrm>
            <a:off x="7467600" y="411480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246" name="Line 52"/>
          <p:cNvSpPr>
            <a:spLocks noChangeShapeType="1"/>
          </p:cNvSpPr>
          <p:nvPr/>
        </p:nvSpPr>
        <p:spPr bwMode="auto">
          <a:xfrm flipH="1">
            <a:off x="8077200" y="32766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247" name="Freeform 53"/>
          <p:cNvSpPr>
            <a:spLocks/>
          </p:cNvSpPr>
          <p:nvPr/>
        </p:nvSpPr>
        <p:spPr bwMode="auto">
          <a:xfrm>
            <a:off x="2844800" y="3149600"/>
            <a:ext cx="1993900" cy="1524000"/>
          </a:xfrm>
          <a:custGeom>
            <a:avLst/>
            <a:gdLst>
              <a:gd name="T0" fmla="*/ 2147483647 w 1256"/>
              <a:gd name="T1" fmla="*/ 2147483647 h 960"/>
              <a:gd name="T2" fmla="*/ 2147483647 w 1256"/>
              <a:gd name="T3" fmla="*/ 2147483647 h 960"/>
              <a:gd name="T4" fmla="*/ 2147483647 w 1256"/>
              <a:gd name="T5" fmla="*/ 2147483647 h 960"/>
              <a:gd name="T6" fmla="*/ 2147483647 w 1256"/>
              <a:gd name="T7" fmla="*/ 2147483647 h 960"/>
              <a:gd name="T8" fmla="*/ 2147483647 w 1256"/>
              <a:gd name="T9" fmla="*/ 2147483647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6"/>
              <a:gd name="T16" fmla="*/ 0 h 960"/>
              <a:gd name="T17" fmla="*/ 1256 w 1256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6" h="960">
                <a:moveTo>
                  <a:pt x="1184" y="512"/>
                </a:moveTo>
                <a:cubicBezTo>
                  <a:pt x="1220" y="628"/>
                  <a:pt x="1256" y="744"/>
                  <a:pt x="1088" y="800"/>
                </a:cubicBezTo>
                <a:cubicBezTo>
                  <a:pt x="920" y="856"/>
                  <a:pt x="352" y="960"/>
                  <a:pt x="176" y="848"/>
                </a:cubicBezTo>
                <a:cubicBezTo>
                  <a:pt x="0" y="736"/>
                  <a:pt x="16" y="256"/>
                  <a:pt x="32" y="128"/>
                </a:cubicBezTo>
                <a:cubicBezTo>
                  <a:pt x="48" y="0"/>
                  <a:pt x="232" y="88"/>
                  <a:pt x="272" y="8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248" name="Oval 54"/>
          <p:cNvSpPr>
            <a:spLocks noChangeArrowheads="1"/>
          </p:cNvSpPr>
          <p:nvPr/>
        </p:nvSpPr>
        <p:spPr bwMode="auto">
          <a:xfrm>
            <a:off x="4572000" y="3657600"/>
            <a:ext cx="3810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6876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7958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The Ford-Fulkerson Algorithm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6A315-F88C-4F3C-BC69-CBD3FBC7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998" y="1746324"/>
            <a:ext cx="9904002" cy="4389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Before exploring the algorithm, we define the following:</a:t>
            </a:r>
          </a:p>
          <a:p>
            <a:r>
              <a:rPr lang="en-US" b="1" dirty="0">
                <a:solidFill>
                  <a:srgbClr val="C00000"/>
                </a:solidFill>
              </a:rPr>
              <a:t>Residual Capacity:</a:t>
            </a:r>
            <a:r>
              <a:rPr lang="en-US" b="1" dirty="0"/>
              <a:t> capacity of the edge - current flow through the edge.</a:t>
            </a:r>
          </a:p>
          <a:p>
            <a:r>
              <a:rPr lang="en-US" b="1" dirty="0">
                <a:solidFill>
                  <a:srgbClr val="C00000"/>
                </a:solidFill>
              </a:rPr>
              <a:t>Residual Graph: </a:t>
            </a:r>
            <a:r>
              <a:rPr lang="en-US" b="1" dirty="0"/>
              <a:t>same graph with capacities replaced by the residual capacities</a:t>
            </a:r>
          </a:p>
          <a:p>
            <a:r>
              <a:rPr lang="en-US" b="1" dirty="0">
                <a:solidFill>
                  <a:srgbClr val="C00000"/>
                </a:solidFill>
              </a:rPr>
              <a:t>Augmenting Path:</a:t>
            </a:r>
            <a:r>
              <a:rPr lang="en-US" b="1" dirty="0"/>
              <a:t> a simple path from source to sink in a residual graph</a:t>
            </a:r>
          </a:p>
          <a:p>
            <a:pPr marL="0" indent="0">
              <a:buNone/>
            </a:pPr>
            <a:r>
              <a:rPr lang="en-US" b="1" dirty="0"/>
              <a:t>Pseudocode</a:t>
            </a:r>
          </a:p>
          <a:p>
            <a:pPr marL="0" indent="0">
              <a:buNone/>
            </a:pPr>
            <a:r>
              <a:rPr lang="en-US" b="1" dirty="0"/>
              <a:t>  </a:t>
            </a:r>
          </a:p>
        </p:txBody>
      </p:sp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Prof. Amr Goneid, AUC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EA5ED4-1813-4DB4-9412-C3CF627E53BD}" type="slidenum">
              <a:rPr lang="en-GB" smtClean="0"/>
              <a:pPr/>
              <a:t>100</a:t>
            </a:fld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0B1EF0-0A43-48E6-A54F-EC9E53CAB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998" y="3910738"/>
            <a:ext cx="8674044" cy="203132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cs typeface="Courier New" panose="02070309020205020404" pitchFamily="49" charset="0"/>
              </a:rPr>
              <a:t>Ford_Fulkerson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cs typeface="Courier New" panose="02070309020205020404" pitchFamily="49" charset="0"/>
              </a:rPr>
              <a:t> (Graph G, Node S, Node T)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cs typeface="Courier New" panose="02070309020205020404" pitchFamily="49" charset="0"/>
              </a:rPr>
              <a:t>  Initialize flow of all edges E to 0.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cs typeface="Courier New" panose="02070309020205020404" pitchFamily="49" charset="0"/>
              </a:rPr>
              <a:t>  while(there is augmenting path(P) from S to T in the residual graph): </a:t>
            </a:r>
          </a:p>
          <a:p>
            <a:pPr marL="2254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cs typeface="Courier New" panose="02070309020205020404" pitchFamily="49" charset="0"/>
              </a:rPr>
              <a:t>     Find augmenting path between S and T. </a:t>
            </a:r>
          </a:p>
          <a:p>
            <a:pPr marL="2254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cs typeface="Courier New" panose="02070309020205020404" pitchFamily="49" charset="0"/>
              </a:rPr>
              <a:t>     Update the residual graph. </a:t>
            </a:r>
          </a:p>
          <a:p>
            <a:pPr marL="2254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cs typeface="Courier New" panose="02070309020205020404" pitchFamily="49" charset="0"/>
              </a:rPr>
              <a:t>     Increase the flow.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cs typeface="Courier New" panose="02070309020205020404" pitchFamily="49" charset="0"/>
              </a:rPr>
              <a:t>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cs typeface="Courier New" panose="02070309020205020404" pitchFamily="49" charset="0"/>
              </a:rPr>
              <a:t>return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4124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57DE-8C6D-437E-BFCC-385CCE80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9081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Arial" charset="0"/>
              </a:rPr>
              <a:t>Maximum Flow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38BFA-F740-41D9-9E52-1AAD7052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132" y="1635162"/>
            <a:ext cx="9912480" cy="4500646"/>
          </a:xfrm>
        </p:spPr>
        <p:txBody>
          <a:bodyPr>
            <a:normAutofit/>
          </a:bodyPr>
          <a:lstStyle/>
          <a:p>
            <a:r>
              <a:rPr lang="en-US" sz="2400" b="1" dirty="0"/>
              <a:t>Initial Network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Flow = 0</a:t>
            </a:r>
          </a:p>
          <a:p>
            <a:endParaRPr lang="en-US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D112-0D7C-4A70-932D-94986A04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8B31A-C67E-42C5-9B53-1AB7A9DD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101</a:t>
            </a:fld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C8E49F2-3923-48BC-B251-2B8EE0291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499" y="2400000"/>
            <a:ext cx="3906147" cy="211623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DD534-70F8-42C6-8355-10A6DD2D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846" y="2400000"/>
            <a:ext cx="4016672" cy="211623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16301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57DE-8C6D-437E-BFCC-385CCE80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9081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Arial" charset="0"/>
              </a:rPr>
              <a:t>Maximum Flow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38BFA-F740-41D9-9E52-1AAD7052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132" y="1635162"/>
            <a:ext cx="9912480" cy="4500646"/>
          </a:xfrm>
        </p:spPr>
        <p:txBody>
          <a:bodyPr>
            <a:normAutofit/>
          </a:bodyPr>
          <a:lstStyle/>
          <a:p>
            <a:r>
              <a:rPr lang="en-US" sz="2400" b="1" dirty="0"/>
              <a:t>Choosing augmented path: S-A-B-T  Min capacity = 5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Flow = 0 + 5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D112-0D7C-4A70-932D-94986A04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8B31A-C67E-42C5-9B53-1AB7A9DD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102</a:t>
            </a:fld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C8E49F2-3923-48BC-B251-2B8EE0291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499" y="2498647"/>
            <a:ext cx="3906147" cy="191893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DD534-70F8-42C6-8355-10A6DD2D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846" y="2471499"/>
            <a:ext cx="4016672" cy="197323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4815625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57DE-8C6D-437E-BFCC-385CCE80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9081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Arial" charset="0"/>
              </a:rPr>
              <a:t>Maximum Flow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38BFA-F740-41D9-9E52-1AAD7052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132" y="1635162"/>
            <a:ext cx="9912480" cy="4500646"/>
          </a:xfrm>
        </p:spPr>
        <p:txBody>
          <a:bodyPr>
            <a:normAutofit/>
          </a:bodyPr>
          <a:lstStyle/>
          <a:p>
            <a:r>
              <a:rPr lang="en-US" sz="2400" b="1" dirty="0"/>
              <a:t>Choosing augmented path: S-D-C-T  Min capacity = 2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Flow = 0 + 5 + 2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D112-0D7C-4A70-932D-94986A04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8B31A-C67E-42C5-9B53-1AB7A9DD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103</a:t>
            </a:fld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C8E49F2-3923-48BC-B251-2B8EE0291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171" y="2498647"/>
            <a:ext cx="3830802" cy="191893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DD534-70F8-42C6-8355-10A6DD2D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585" y="2471499"/>
            <a:ext cx="3939194" cy="197323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529901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57DE-8C6D-437E-BFCC-385CCE80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9081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Arial" charset="0"/>
              </a:rPr>
              <a:t>Maximum Flow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38BFA-F740-41D9-9E52-1AAD7052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132" y="1635162"/>
            <a:ext cx="9912480" cy="4500646"/>
          </a:xfrm>
        </p:spPr>
        <p:txBody>
          <a:bodyPr>
            <a:normAutofit/>
          </a:bodyPr>
          <a:lstStyle/>
          <a:p>
            <a:r>
              <a:rPr lang="en-US" sz="2400" b="1" dirty="0"/>
              <a:t>Choosing augmented path: S-D-A-C-T  Min capacity = 2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Flow = 0 + 5 + 2 + 2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D112-0D7C-4A70-932D-94986A04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8B31A-C67E-42C5-9B53-1AB7A9DD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104</a:t>
            </a:fld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C8E49F2-3923-48BC-B251-2B8EE0291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53" y="2498647"/>
            <a:ext cx="3755038" cy="191893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DD534-70F8-42C6-8355-10A6DD2D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539" y="2471499"/>
            <a:ext cx="3861286" cy="197323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204844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57DE-8C6D-437E-BFCC-385CCE80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9081"/>
          </a:xfrm>
        </p:spPr>
        <p:txBody>
          <a:bodyPr/>
          <a:lstStyle/>
          <a:p>
            <a:r>
              <a:rPr lang="en-US" b="1" dirty="0">
                <a:solidFill>
                  <a:prstClr val="black"/>
                </a:solidFill>
                <a:latin typeface="Arial" charset="0"/>
              </a:rPr>
              <a:t>Maximum Flow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38BFA-F740-41D9-9E52-1AAD70522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132" y="1635162"/>
            <a:ext cx="9912480" cy="4500646"/>
          </a:xfrm>
        </p:spPr>
        <p:txBody>
          <a:bodyPr>
            <a:normAutofit/>
          </a:bodyPr>
          <a:lstStyle/>
          <a:p>
            <a:r>
              <a:rPr lang="en-US" sz="2400" b="1" dirty="0"/>
              <a:t>Choosing augmented path: S-A-C-T  Min capacity = 1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Flow = 0 + 5 + 2 + 2 +1 = 10</a:t>
            </a:r>
          </a:p>
          <a:p>
            <a:r>
              <a:rPr lang="en-US" sz="2400" b="1" dirty="0"/>
              <a:t>There are no more augmenting paths possible</a:t>
            </a:r>
          </a:p>
          <a:p>
            <a:r>
              <a:rPr lang="en-US" sz="2400" b="1" dirty="0"/>
              <a:t>Maximum Flow = 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D112-0D7C-4A70-932D-94986A04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Amr Goneid, AUC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8B31A-C67E-42C5-9B53-1AB7A9DD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105</a:t>
            </a:fld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C8E49F2-3923-48BC-B251-2B8EE0291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745" y="2471499"/>
            <a:ext cx="3755038" cy="197323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DD534-70F8-42C6-8355-10A6DD2D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810" y="2471499"/>
            <a:ext cx="3788743" cy="197323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F6CFDC-2436-4E72-A7F3-ED74107AEB37}"/>
              </a:ext>
            </a:extLst>
          </p:cNvPr>
          <p:cNvCxnSpPr/>
          <p:nvPr/>
        </p:nvCxnSpPr>
        <p:spPr>
          <a:xfrm flipV="1">
            <a:off x="2796988" y="2904565"/>
            <a:ext cx="355003" cy="3765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E27BAC-1386-4057-A196-A6FF2FE22963}"/>
              </a:ext>
            </a:extLst>
          </p:cNvPr>
          <p:cNvCxnSpPr/>
          <p:nvPr/>
        </p:nvCxnSpPr>
        <p:spPr>
          <a:xfrm>
            <a:off x="3485478" y="2969111"/>
            <a:ext cx="968188" cy="9466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FAFD2C-0DBA-4F85-B77A-69732BA88A36}"/>
              </a:ext>
            </a:extLst>
          </p:cNvPr>
          <p:cNvCxnSpPr/>
          <p:nvPr/>
        </p:nvCxnSpPr>
        <p:spPr>
          <a:xfrm flipV="1">
            <a:off x="4808668" y="3625327"/>
            <a:ext cx="376518" cy="3550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56314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7958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Arial" charset="0"/>
              </a:rPr>
              <a:t>Complexity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6A315-F88C-4F3C-BC69-CBD3FBC7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998" y="1746324"/>
            <a:ext cx="9904002" cy="438948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The </a:t>
            </a:r>
            <a:r>
              <a:rPr lang="en-US" sz="2400" b="1" dirty="0">
                <a:solidFill>
                  <a:srgbClr val="0000FF"/>
                </a:solidFill>
              </a:rPr>
              <a:t>Ford-Fulkerson algorithm </a:t>
            </a:r>
            <a:r>
              <a:rPr lang="en-US" sz="2400" b="1" dirty="0">
                <a:solidFill>
                  <a:schemeClr val="tx1"/>
                </a:solidFill>
              </a:rPr>
              <a:t>has a complexity of </a:t>
            </a:r>
            <a:r>
              <a:rPr lang="en-US" sz="2400" b="1" i="1" dirty="0">
                <a:solidFill>
                  <a:srgbClr val="0000FF"/>
                </a:solidFill>
              </a:rPr>
              <a:t>O(E f), </a:t>
            </a:r>
            <a:r>
              <a:rPr lang="en-US" sz="2400" b="1" dirty="0">
                <a:solidFill>
                  <a:schemeClr val="tx1"/>
                </a:solidFill>
              </a:rPr>
              <a:t>where </a:t>
            </a:r>
            <a:r>
              <a:rPr lang="en-US" sz="2400" b="1" i="1" dirty="0">
                <a:solidFill>
                  <a:srgbClr val="0000FF"/>
                </a:solidFill>
              </a:rPr>
              <a:t>E</a:t>
            </a:r>
            <a:r>
              <a:rPr lang="en-US" sz="2400" b="1" dirty="0">
                <a:solidFill>
                  <a:schemeClr val="tx1"/>
                </a:solidFill>
              </a:rPr>
              <a:t> is the number of edges in the graph and </a:t>
            </a:r>
            <a:r>
              <a:rPr lang="en-US" sz="2400" b="1" i="1" dirty="0">
                <a:solidFill>
                  <a:srgbClr val="0000FF"/>
                </a:solidFill>
              </a:rPr>
              <a:t>f</a:t>
            </a:r>
            <a:r>
              <a:rPr lang="en-US" sz="2400" b="1" dirty="0">
                <a:solidFill>
                  <a:schemeClr val="tx1"/>
                </a:solidFill>
              </a:rPr>
              <a:t> is the maximum flow in the graph.</a:t>
            </a:r>
            <a:endParaRPr lang="en-US" sz="2400" b="1" dirty="0"/>
          </a:p>
          <a:p>
            <a:endParaRPr lang="en-US" dirty="0"/>
          </a:p>
          <a:p>
            <a:r>
              <a:rPr lang="en-US" sz="2400" b="1" dirty="0"/>
              <a:t>A variation of the Ford–Fulkerson algorithm with guaranteed termination and a runtime independent of the maximum flow value is the </a:t>
            </a:r>
            <a:r>
              <a:rPr lang="en-US" sz="2400" b="1" dirty="0">
                <a:solidFill>
                  <a:srgbClr val="0000FF"/>
                </a:solidFill>
              </a:rPr>
              <a:t>Edmonds–Karp algorithm</a:t>
            </a:r>
            <a:r>
              <a:rPr lang="en-US" sz="2400" b="1" dirty="0"/>
              <a:t>, which runs in </a:t>
            </a:r>
            <a:r>
              <a:rPr lang="en-US" sz="2400" b="1" i="1" dirty="0">
                <a:solidFill>
                  <a:srgbClr val="0000FF"/>
                </a:solidFill>
              </a:rPr>
              <a:t>O(E V</a:t>
            </a:r>
            <a:r>
              <a:rPr lang="en-US" sz="2400" b="1" i="1" baseline="30000" dirty="0">
                <a:solidFill>
                  <a:srgbClr val="0000FF"/>
                </a:solidFill>
              </a:rPr>
              <a:t>2</a:t>
            </a:r>
            <a:r>
              <a:rPr lang="en-US" sz="2400" b="1" i="1" dirty="0">
                <a:solidFill>
                  <a:srgbClr val="0000FF"/>
                </a:solidFill>
              </a:rPr>
              <a:t>) </a:t>
            </a:r>
            <a:r>
              <a:rPr lang="en-US" sz="2400" b="1" dirty="0"/>
              <a:t>time, where </a:t>
            </a:r>
            <a:r>
              <a:rPr lang="en-US" sz="2400" b="1" i="1" dirty="0">
                <a:solidFill>
                  <a:srgbClr val="0000FF"/>
                </a:solidFill>
              </a:rPr>
              <a:t>V</a:t>
            </a:r>
            <a:r>
              <a:rPr lang="en-US" sz="2400" b="1" dirty="0"/>
              <a:t> is the number of vertices in the graph.</a:t>
            </a:r>
          </a:p>
          <a:p>
            <a:pPr marL="0" indent="0" algn="just">
              <a:buNone/>
            </a:pP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Prof. Amr Goneid, AUC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EA5ED4-1813-4DB4-9412-C3CF627E53BD}" type="slidenum">
              <a:rPr lang="en-GB" smtClean="0"/>
              <a:pPr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11994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143001"/>
            <a:ext cx="8001000" cy="5218113"/>
          </a:xfrm>
          <a:noFill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 sz="2000"/>
          </a:p>
          <a:p>
            <a:pPr eaLnBrk="1" hangingPunct="1"/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 sz="2000"/>
              <a:t>	</a:t>
            </a:r>
            <a:endParaRPr lang="en-US"/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3068BF8-3FAD-4726-BB68-54C717C05A3F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200400" y="1905001"/>
          <a:ext cx="2674938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45240" imgH="1344240" progId="Excel.Sheet.8">
                  <p:embed/>
                </p:oleObj>
              </mc:Choice>
              <mc:Fallback>
                <p:oleObj name="Worksheet" r:id="rId3" imgW="1245240" imgH="1344240" progId="Excel.Sheet.8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05001"/>
                        <a:ext cx="2674938" cy="2314575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Oval 5"/>
          <p:cNvSpPr>
            <a:spLocks noChangeArrowheads="1"/>
          </p:cNvSpPr>
          <p:nvPr/>
        </p:nvSpPr>
        <p:spPr bwMode="auto">
          <a:xfrm>
            <a:off x="8169275" y="1458913"/>
            <a:ext cx="508000" cy="4683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9224" name="Oval 6"/>
          <p:cNvSpPr>
            <a:spLocks noChangeArrowheads="1"/>
          </p:cNvSpPr>
          <p:nvPr/>
        </p:nvSpPr>
        <p:spPr bwMode="auto">
          <a:xfrm>
            <a:off x="6570663" y="2778126"/>
            <a:ext cx="508000" cy="46831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9225" name="Oval 7"/>
          <p:cNvSpPr>
            <a:spLocks noChangeArrowheads="1"/>
          </p:cNvSpPr>
          <p:nvPr/>
        </p:nvSpPr>
        <p:spPr bwMode="auto">
          <a:xfrm>
            <a:off x="7661275" y="2778126"/>
            <a:ext cx="508000" cy="46831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9226" name="Oval 8"/>
          <p:cNvSpPr>
            <a:spLocks noChangeArrowheads="1"/>
          </p:cNvSpPr>
          <p:nvPr/>
        </p:nvSpPr>
        <p:spPr bwMode="auto">
          <a:xfrm>
            <a:off x="9794875" y="27781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9227" name="Oval 9"/>
          <p:cNvSpPr>
            <a:spLocks noChangeArrowheads="1"/>
          </p:cNvSpPr>
          <p:nvPr/>
        </p:nvSpPr>
        <p:spPr bwMode="auto">
          <a:xfrm>
            <a:off x="8626475" y="2778126"/>
            <a:ext cx="508000" cy="4683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9228" name="Oval 10"/>
          <p:cNvSpPr>
            <a:spLocks noChangeArrowheads="1"/>
          </p:cNvSpPr>
          <p:nvPr/>
        </p:nvSpPr>
        <p:spPr bwMode="auto">
          <a:xfrm>
            <a:off x="7813675" y="3959226"/>
            <a:ext cx="508000" cy="4683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9229" name="Oval 11"/>
          <p:cNvSpPr>
            <a:spLocks noChangeArrowheads="1"/>
          </p:cNvSpPr>
          <p:nvPr/>
        </p:nvSpPr>
        <p:spPr bwMode="auto">
          <a:xfrm>
            <a:off x="9474200" y="3959226"/>
            <a:ext cx="508000" cy="4683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9230" name="Line 12"/>
          <p:cNvSpPr>
            <a:spLocks noChangeShapeType="1"/>
          </p:cNvSpPr>
          <p:nvPr/>
        </p:nvSpPr>
        <p:spPr bwMode="auto">
          <a:xfrm flipH="1">
            <a:off x="6845301" y="1698625"/>
            <a:ext cx="132397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31" name="Line 13"/>
          <p:cNvSpPr>
            <a:spLocks noChangeShapeType="1"/>
          </p:cNvSpPr>
          <p:nvPr/>
        </p:nvSpPr>
        <p:spPr bwMode="auto">
          <a:xfrm flipH="1">
            <a:off x="7994651" y="1927225"/>
            <a:ext cx="327025" cy="850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32" name="Line 14"/>
          <p:cNvSpPr>
            <a:spLocks noChangeShapeType="1"/>
          </p:cNvSpPr>
          <p:nvPr/>
        </p:nvSpPr>
        <p:spPr bwMode="auto">
          <a:xfrm>
            <a:off x="8610601" y="1905001"/>
            <a:ext cx="346075" cy="873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33" name="Line 15"/>
          <p:cNvSpPr>
            <a:spLocks noChangeShapeType="1"/>
          </p:cNvSpPr>
          <p:nvPr/>
        </p:nvSpPr>
        <p:spPr bwMode="auto">
          <a:xfrm>
            <a:off x="8677276" y="1698625"/>
            <a:ext cx="130492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34" name="Line 16"/>
          <p:cNvSpPr>
            <a:spLocks noChangeShapeType="1"/>
          </p:cNvSpPr>
          <p:nvPr/>
        </p:nvSpPr>
        <p:spPr bwMode="auto">
          <a:xfrm flipH="1">
            <a:off x="8169276" y="3200401"/>
            <a:ext cx="517525" cy="758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35" name="Line 17"/>
          <p:cNvSpPr>
            <a:spLocks noChangeShapeType="1"/>
          </p:cNvSpPr>
          <p:nvPr/>
        </p:nvSpPr>
        <p:spPr bwMode="auto">
          <a:xfrm>
            <a:off x="8956675" y="3246439"/>
            <a:ext cx="838200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36" name="Line 18"/>
          <p:cNvSpPr>
            <a:spLocks noChangeShapeType="1"/>
          </p:cNvSpPr>
          <p:nvPr/>
        </p:nvSpPr>
        <p:spPr bwMode="auto">
          <a:xfrm flipH="1">
            <a:off x="9794876" y="3246439"/>
            <a:ext cx="187325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37" name="Line 19"/>
          <p:cNvSpPr>
            <a:spLocks noChangeShapeType="1"/>
          </p:cNvSpPr>
          <p:nvPr/>
        </p:nvSpPr>
        <p:spPr bwMode="auto">
          <a:xfrm flipH="1" flipV="1">
            <a:off x="8321676" y="4198938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38" name="Text Box 20"/>
          <p:cNvSpPr txBox="1">
            <a:spLocks noChangeArrowheads="1"/>
          </p:cNvSpPr>
          <p:nvPr/>
        </p:nvSpPr>
        <p:spPr bwMode="auto">
          <a:xfrm>
            <a:off x="8315325" y="1062039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239" name="Text Box 21"/>
          <p:cNvSpPr txBox="1">
            <a:spLocks noChangeArrowheads="1"/>
          </p:cNvSpPr>
          <p:nvPr/>
        </p:nvSpPr>
        <p:spPr bwMode="auto">
          <a:xfrm>
            <a:off x="6297613" y="284956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240" name="Text Box 22"/>
          <p:cNvSpPr txBox="1">
            <a:spLocks noChangeArrowheads="1"/>
          </p:cNvSpPr>
          <p:nvPr/>
        </p:nvSpPr>
        <p:spPr bwMode="auto">
          <a:xfrm>
            <a:off x="7350125" y="283845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9241" name="Text Box 23"/>
          <p:cNvSpPr txBox="1">
            <a:spLocks noChangeArrowheads="1"/>
          </p:cNvSpPr>
          <p:nvPr/>
        </p:nvSpPr>
        <p:spPr bwMode="auto">
          <a:xfrm>
            <a:off x="3581401" y="5638801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Arial" charset="0"/>
              </a:rPr>
              <a:t>VAL[K]</a:t>
            </a:r>
            <a:endParaRPr lang="en-GB" sz="2000" b="1">
              <a:solidFill>
                <a:srgbClr val="333333"/>
              </a:solidFill>
              <a:latin typeface="Arial" charset="0"/>
            </a:endParaRPr>
          </a:p>
        </p:txBody>
      </p:sp>
      <p:graphicFrame>
        <p:nvGraphicFramePr>
          <p:cNvPr id="275512" name="Group 56"/>
          <p:cNvGraphicFramePr>
            <a:graphicFrameLocks noGrp="1"/>
          </p:cNvGraphicFramePr>
          <p:nvPr/>
        </p:nvGraphicFramePr>
        <p:xfrm>
          <a:off x="4724400" y="5029200"/>
          <a:ext cx="3657600" cy="1036320"/>
        </p:xfrm>
        <a:graphic>
          <a:graphicData uri="http://schemas.openxmlformats.org/drawingml/2006/table">
            <a:tbl>
              <a:tblPr/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68" name="Text Box 50"/>
          <p:cNvSpPr txBox="1">
            <a:spLocks noChangeArrowheads="1"/>
          </p:cNvSpPr>
          <p:nvPr/>
        </p:nvSpPr>
        <p:spPr bwMode="auto">
          <a:xfrm>
            <a:off x="8382000" y="281940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9269" name="Text Box 51"/>
          <p:cNvSpPr txBox="1">
            <a:spLocks noChangeArrowheads="1"/>
          </p:cNvSpPr>
          <p:nvPr/>
        </p:nvSpPr>
        <p:spPr bwMode="auto">
          <a:xfrm>
            <a:off x="7467600" y="403860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9270" name="Oval 52"/>
          <p:cNvSpPr>
            <a:spLocks noChangeArrowheads="1"/>
          </p:cNvSpPr>
          <p:nvPr/>
        </p:nvSpPr>
        <p:spPr bwMode="auto">
          <a:xfrm>
            <a:off x="4876800" y="3048000"/>
            <a:ext cx="3810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71" name="Line 53"/>
          <p:cNvSpPr>
            <a:spLocks noChangeShapeType="1"/>
          </p:cNvSpPr>
          <p:nvPr/>
        </p:nvSpPr>
        <p:spPr bwMode="auto">
          <a:xfrm>
            <a:off x="8382000" y="4343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72" name="Freeform 54"/>
          <p:cNvSpPr>
            <a:spLocks/>
          </p:cNvSpPr>
          <p:nvPr/>
        </p:nvSpPr>
        <p:spPr bwMode="auto">
          <a:xfrm>
            <a:off x="2781300" y="3403600"/>
            <a:ext cx="2476500" cy="1231900"/>
          </a:xfrm>
          <a:custGeom>
            <a:avLst/>
            <a:gdLst>
              <a:gd name="T0" fmla="*/ 2147483647 w 1560"/>
              <a:gd name="T1" fmla="*/ 2147483647 h 776"/>
              <a:gd name="T2" fmla="*/ 2147483647 w 1560"/>
              <a:gd name="T3" fmla="*/ 2147483647 h 776"/>
              <a:gd name="T4" fmla="*/ 2147483647 w 1560"/>
              <a:gd name="T5" fmla="*/ 2147483647 h 776"/>
              <a:gd name="T6" fmla="*/ 2147483647 w 1560"/>
              <a:gd name="T7" fmla="*/ 2147483647 h 776"/>
              <a:gd name="T8" fmla="*/ 2147483647 w 1560"/>
              <a:gd name="T9" fmla="*/ 2147483647 h 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60"/>
              <a:gd name="T16" fmla="*/ 0 h 776"/>
              <a:gd name="T17" fmla="*/ 1560 w 1560"/>
              <a:gd name="T18" fmla="*/ 776 h 7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60" h="776">
                <a:moveTo>
                  <a:pt x="1368" y="16"/>
                </a:moveTo>
                <a:cubicBezTo>
                  <a:pt x="1464" y="272"/>
                  <a:pt x="1560" y="528"/>
                  <a:pt x="1368" y="640"/>
                </a:cubicBezTo>
                <a:cubicBezTo>
                  <a:pt x="1176" y="752"/>
                  <a:pt x="432" y="776"/>
                  <a:pt x="216" y="688"/>
                </a:cubicBezTo>
                <a:cubicBezTo>
                  <a:pt x="0" y="600"/>
                  <a:pt x="64" y="224"/>
                  <a:pt x="72" y="112"/>
                </a:cubicBezTo>
                <a:cubicBezTo>
                  <a:pt x="80" y="0"/>
                  <a:pt x="232" y="32"/>
                  <a:pt x="264" y="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73" name="Text Box 55"/>
          <p:cNvSpPr txBox="1">
            <a:spLocks noChangeArrowheads="1"/>
          </p:cNvSpPr>
          <p:nvPr/>
        </p:nvSpPr>
        <p:spPr bwMode="auto">
          <a:xfrm>
            <a:off x="9982200" y="403860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3039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9937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219201"/>
            <a:ext cx="8001000" cy="5218113"/>
          </a:xfrm>
          <a:noFill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 sz="2000"/>
          </a:p>
          <a:p>
            <a:pPr eaLnBrk="1" hangingPunct="1"/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 sz="2000"/>
              <a:t>	</a:t>
            </a:r>
            <a:endParaRPr lang="en-US"/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127BEDA-5870-42CC-A294-3E2850D75765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200400" y="1981201"/>
          <a:ext cx="2674938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45240" imgH="1344240" progId="Excel.Sheet.8">
                  <p:embed/>
                </p:oleObj>
              </mc:Choice>
              <mc:Fallback>
                <p:oleObj name="Worksheet" r:id="rId3" imgW="1245240" imgH="1344240" progId="Excel.Sheet.8">
                  <p:embed/>
                  <p:pic>
                    <p:nvPicPr>
                      <p:cNvPr id="102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81201"/>
                        <a:ext cx="2674938" cy="2314575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Oval 5"/>
          <p:cNvSpPr>
            <a:spLocks noChangeArrowheads="1"/>
          </p:cNvSpPr>
          <p:nvPr/>
        </p:nvSpPr>
        <p:spPr bwMode="auto">
          <a:xfrm>
            <a:off x="8169275" y="1535113"/>
            <a:ext cx="508000" cy="4683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0248" name="Oval 6"/>
          <p:cNvSpPr>
            <a:spLocks noChangeArrowheads="1"/>
          </p:cNvSpPr>
          <p:nvPr/>
        </p:nvSpPr>
        <p:spPr bwMode="auto">
          <a:xfrm>
            <a:off x="6570663" y="2854326"/>
            <a:ext cx="508000" cy="46831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0249" name="Oval 7"/>
          <p:cNvSpPr>
            <a:spLocks noChangeArrowheads="1"/>
          </p:cNvSpPr>
          <p:nvPr/>
        </p:nvSpPr>
        <p:spPr bwMode="auto">
          <a:xfrm>
            <a:off x="7661275" y="2854326"/>
            <a:ext cx="508000" cy="46831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0250" name="Oval 8"/>
          <p:cNvSpPr>
            <a:spLocks noChangeArrowheads="1"/>
          </p:cNvSpPr>
          <p:nvPr/>
        </p:nvSpPr>
        <p:spPr bwMode="auto">
          <a:xfrm>
            <a:off x="9794875" y="2854326"/>
            <a:ext cx="508000" cy="4683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10251" name="Oval 9"/>
          <p:cNvSpPr>
            <a:spLocks noChangeArrowheads="1"/>
          </p:cNvSpPr>
          <p:nvPr/>
        </p:nvSpPr>
        <p:spPr bwMode="auto">
          <a:xfrm>
            <a:off x="8626475" y="2854326"/>
            <a:ext cx="508000" cy="4683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10252" name="Oval 10"/>
          <p:cNvSpPr>
            <a:spLocks noChangeArrowheads="1"/>
          </p:cNvSpPr>
          <p:nvPr/>
        </p:nvSpPr>
        <p:spPr bwMode="auto">
          <a:xfrm>
            <a:off x="7813675" y="4035426"/>
            <a:ext cx="508000" cy="4683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0253" name="Oval 11"/>
          <p:cNvSpPr>
            <a:spLocks noChangeArrowheads="1"/>
          </p:cNvSpPr>
          <p:nvPr/>
        </p:nvSpPr>
        <p:spPr bwMode="auto">
          <a:xfrm>
            <a:off x="9474200" y="4035426"/>
            <a:ext cx="508000" cy="4683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10254" name="Line 12"/>
          <p:cNvSpPr>
            <a:spLocks noChangeShapeType="1"/>
          </p:cNvSpPr>
          <p:nvPr/>
        </p:nvSpPr>
        <p:spPr bwMode="auto">
          <a:xfrm flipH="1">
            <a:off x="6845301" y="1774825"/>
            <a:ext cx="132397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255" name="Line 13"/>
          <p:cNvSpPr>
            <a:spLocks noChangeShapeType="1"/>
          </p:cNvSpPr>
          <p:nvPr/>
        </p:nvSpPr>
        <p:spPr bwMode="auto">
          <a:xfrm flipH="1">
            <a:off x="7994651" y="2003425"/>
            <a:ext cx="327025" cy="850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256" name="Line 14"/>
          <p:cNvSpPr>
            <a:spLocks noChangeShapeType="1"/>
          </p:cNvSpPr>
          <p:nvPr/>
        </p:nvSpPr>
        <p:spPr bwMode="auto">
          <a:xfrm>
            <a:off x="8610601" y="1981201"/>
            <a:ext cx="346075" cy="873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257" name="Line 15"/>
          <p:cNvSpPr>
            <a:spLocks noChangeShapeType="1"/>
          </p:cNvSpPr>
          <p:nvPr/>
        </p:nvSpPr>
        <p:spPr bwMode="auto">
          <a:xfrm>
            <a:off x="8677276" y="1774825"/>
            <a:ext cx="130492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258" name="Line 16"/>
          <p:cNvSpPr>
            <a:spLocks noChangeShapeType="1"/>
          </p:cNvSpPr>
          <p:nvPr/>
        </p:nvSpPr>
        <p:spPr bwMode="auto">
          <a:xfrm flipH="1">
            <a:off x="8169276" y="3276601"/>
            <a:ext cx="517525" cy="758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259" name="Line 17"/>
          <p:cNvSpPr>
            <a:spLocks noChangeShapeType="1"/>
          </p:cNvSpPr>
          <p:nvPr/>
        </p:nvSpPr>
        <p:spPr bwMode="auto">
          <a:xfrm>
            <a:off x="8956675" y="3322639"/>
            <a:ext cx="838200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260" name="Line 18"/>
          <p:cNvSpPr>
            <a:spLocks noChangeShapeType="1"/>
          </p:cNvSpPr>
          <p:nvPr/>
        </p:nvSpPr>
        <p:spPr bwMode="auto">
          <a:xfrm flipH="1">
            <a:off x="9794876" y="3322639"/>
            <a:ext cx="187325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261" name="Line 19"/>
          <p:cNvSpPr>
            <a:spLocks noChangeShapeType="1"/>
          </p:cNvSpPr>
          <p:nvPr/>
        </p:nvSpPr>
        <p:spPr bwMode="auto">
          <a:xfrm flipH="1" flipV="1">
            <a:off x="8321676" y="4275138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262" name="Text Box 20"/>
          <p:cNvSpPr txBox="1">
            <a:spLocks noChangeArrowheads="1"/>
          </p:cNvSpPr>
          <p:nvPr/>
        </p:nvSpPr>
        <p:spPr bwMode="auto">
          <a:xfrm>
            <a:off x="8315325" y="1138239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0263" name="Text Box 21"/>
          <p:cNvSpPr txBox="1">
            <a:spLocks noChangeArrowheads="1"/>
          </p:cNvSpPr>
          <p:nvPr/>
        </p:nvSpPr>
        <p:spPr bwMode="auto">
          <a:xfrm>
            <a:off x="6297613" y="292576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264" name="Text Box 22"/>
          <p:cNvSpPr txBox="1">
            <a:spLocks noChangeArrowheads="1"/>
          </p:cNvSpPr>
          <p:nvPr/>
        </p:nvSpPr>
        <p:spPr bwMode="auto">
          <a:xfrm>
            <a:off x="7350125" y="291465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0265" name="Text Box 23"/>
          <p:cNvSpPr txBox="1">
            <a:spLocks noChangeArrowheads="1"/>
          </p:cNvSpPr>
          <p:nvPr/>
        </p:nvSpPr>
        <p:spPr bwMode="auto">
          <a:xfrm>
            <a:off x="3581401" y="5715001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Arial" charset="0"/>
              </a:rPr>
              <a:t>VAL[K]</a:t>
            </a:r>
            <a:endParaRPr lang="en-GB" sz="2000" b="1">
              <a:solidFill>
                <a:srgbClr val="333333"/>
              </a:solidFill>
              <a:latin typeface="Arial" charset="0"/>
            </a:endParaRPr>
          </a:p>
        </p:txBody>
      </p:sp>
      <p:graphicFrame>
        <p:nvGraphicFramePr>
          <p:cNvPr id="276537" name="Group 57"/>
          <p:cNvGraphicFramePr>
            <a:graphicFrameLocks noGrp="1"/>
          </p:cNvGraphicFramePr>
          <p:nvPr/>
        </p:nvGraphicFramePr>
        <p:xfrm>
          <a:off x="4724400" y="5105400"/>
          <a:ext cx="3657600" cy="1036320"/>
        </p:xfrm>
        <a:graphic>
          <a:graphicData uri="http://schemas.openxmlformats.org/drawingml/2006/table">
            <a:tbl>
              <a:tblPr/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92" name="Text Box 50"/>
          <p:cNvSpPr txBox="1">
            <a:spLocks noChangeArrowheads="1"/>
          </p:cNvSpPr>
          <p:nvPr/>
        </p:nvSpPr>
        <p:spPr bwMode="auto">
          <a:xfrm>
            <a:off x="8382000" y="289560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0293" name="Text Box 51"/>
          <p:cNvSpPr txBox="1">
            <a:spLocks noChangeArrowheads="1"/>
          </p:cNvSpPr>
          <p:nvPr/>
        </p:nvSpPr>
        <p:spPr bwMode="auto">
          <a:xfrm>
            <a:off x="7467600" y="411480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0294" name="Oval 52"/>
          <p:cNvSpPr>
            <a:spLocks noChangeArrowheads="1"/>
          </p:cNvSpPr>
          <p:nvPr/>
        </p:nvSpPr>
        <p:spPr bwMode="auto">
          <a:xfrm>
            <a:off x="5486400" y="3352800"/>
            <a:ext cx="3810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295" name="Line 53"/>
          <p:cNvSpPr>
            <a:spLocks noChangeShapeType="1"/>
          </p:cNvSpPr>
          <p:nvPr/>
        </p:nvSpPr>
        <p:spPr bwMode="auto">
          <a:xfrm flipV="1">
            <a:off x="9906000" y="3352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296" name="Text Box 54"/>
          <p:cNvSpPr txBox="1">
            <a:spLocks noChangeArrowheads="1"/>
          </p:cNvSpPr>
          <p:nvPr/>
        </p:nvSpPr>
        <p:spPr bwMode="auto">
          <a:xfrm>
            <a:off x="9982200" y="411480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0297" name="Freeform 55"/>
          <p:cNvSpPr>
            <a:spLocks/>
          </p:cNvSpPr>
          <p:nvPr/>
        </p:nvSpPr>
        <p:spPr bwMode="auto">
          <a:xfrm>
            <a:off x="2501900" y="3581400"/>
            <a:ext cx="4025900" cy="939800"/>
          </a:xfrm>
          <a:custGeom>
            <a:avLst/>
            <a:gdLst>
              <a:gd name="T0" fmla="*/ 2147483647 w 2536"/>
              <a:gd name="T1" fmla="*/ 0 h 592"/>
              <a:gd name="T2" fmla="*/ 2147483647 w 2536"/>
              <a:gd name="T3" fmla="*/ 2147483647 h 592"/>
              <a:gd name="T4" fmla="*/ 2147483647 w 2536"/>
              <a:gd name="T5" fmla="*/ 2147483647 h 592"/>
              <a:gd name="T6" fmla="*/ 2147483647 w 2536"/>
              <a:gd name="T7" fmla="*/ 2147483647 h 592"/>
              <a:gd name="T8" fmla="*/ 2147483647 w 2536"/>
              <a:gd name="T9" fmla="*/ 2147483647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6"/>
              <a:gd name="T16" fmla="*/ 0 h 592"/>
              <a:gd name="T17" fmla="*/ 2536 w 2536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6" h="592">
                <a:moveTo>
                  <a:pt x="2120" y="0"/>
                </a:moveTo>
                <a:cubicBezTo>
                  <a:pt x="2160" y="4"/>
                  <a:pt x="2200" y="8"/>
                  <a:pt x="2216" y="96"/>
                </a:cubicBezTo>
                <a:cubicBezTo>
                  <a:pt x="2232" y="184"/>
                  <a:pt x="2536" y="464"/>
                  <a:pt x="2216" y="528"/>
                </a:cubicBezTo>
                <a:cubicBezTo>
                  <a:pt x="1896" y="592"/>
                  <a:pt x="592" y="512"/>
                  <a:pt x="296" y="480"/>
                </a:cubicBezTo>
                <a:cubicBezTo>
                  <a:pt x="0" y="448"/>
                  <a:pt x="416" y="360"/>
                  <a:pt x="440" y="33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298" name="Text Box 56"/>
          <p:cNvSpPr txBox="1">
            <a:spLocks noChangeArrowheads="1"/>
          </p:cNvSpPr>
          <p:nvPr/>
        </p:nvSpPr>
        <p:spPr bwMode="auto">
          <a:xfrm>
            <a:off x="10134600" y="251460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4918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DFS of a Tree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idx="1"/>
          </p:nvPr>
        </p:nvSpPr>
        <p:spPr>
          <a:xfrm>
            <a:off x="2265527" y="1600200"/>
            <a:ext cx="8966579" cy="44958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/>
              <a:t>For a tree structure: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DFS</a:t>
            </a:r>
            <a:r>
              <a:rPr lang="en-US" sz="2800" b="1" dirty="0"/>
              <a:t> is equivalent to </a:t>
            </a:r>
            <a:r>
              <a:rPr lang="en-US" sz="2800" b="1" i="1" dirty="0">
                <a:solidFill>
                  <a:srgbClr val="0000FF"/>
                </a:solidFill>
              </a:rPr>
              <a:t>Pre-order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/>
              <a:t>traversal</a:t>
            </a:r>
          </a:p>
          <a:p>
            <a:pPr marL="0" indent="0" eaLnBrk="1" hangingPunct="1">
              <a:buNone/>
            </a:pPr>
            <a:endParaRPr lang="en-US" b="1" dirty="0"/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563ACC-9C7E-4FDA-90E9-E7A4DF6310F6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23A92-BAC7-4202-8E73-F8DF3D212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2762250"/>
            <a:ext cx="3333750" cy="33337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rgbClr val="00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93045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47132"/>
            <a:ext cx="7772400" cy="8382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Exercises</a:t>
            </a:r>
            <a:endParaRPr lang="en-GB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8133" name="Rectangle 3"/>
          <p:cNvSpPr>
            <a:spLocks noGrp="1" noChangeArrowheads="1"/>
          </p:cNvSpPr>
          <p:nvPr>
            <p:ph idx="1"/>
          </p:nvPr>
        </p:nvSpPr>
        <p:spPr>
          <a:xfrm>
            <a:off x="2781300" y="1600200"/>
            <a:ext cx="7772400" cy="4495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Show how DFS can be used to determine the number of connected components in a graph.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/>
              <a:t>	</a:t>
            </a:r>
          </a:p>
          <a:p>
            <a:pPr eaLnBrk="1" hangingPunct="1"/>
            <a:r>
              <a:rPr lang="en-US" sz="2800" b="1" dirty="0"/>
              <a:t>Explore the non-recursive version of the DFS using a stack. What will happen if you use a queue instead of the stack?</a:t>
            </a:r>
            <a:endParaRPr lang="en-GB" sz="2800" b="1" dirty="0"/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7729C4-9DD6-481B-8651-E96098DC4D7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69434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Non-Recursive DFS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2781300" y="1447800"/>
            <a:ext cx="7772400" cy="4953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73E306-BCE9-45E3-A37E-9D392C6AE08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2971799" y="1531434"/>
            <a:ext cx="9051621" cy="4564566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 Assume hold = node  discovered but not yet visited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 Val[1..v ] is set to “unseen” initially , order = 0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 Assume a stack, initially empty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ALGORITHM DFS(k)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push (k) on top of stack;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while stack is not empty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pop stack top into (k);  </a:t>
            </a:r>
            <a:r>
              <a:rPr lang="en-US" sz="24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</a:t>
            </a: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[k] = ++order;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for vertices t = v..1                    </a:t>
            </a:r>
            <a:r>
              <a:rPr lang="en-US" sz="24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 Scan from right to left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    if (vertices (t) and (k) are adjacent))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		      if (</a:t>
            </a:r>
            <a:r>
              <a:rPr lang="en-US" sz="24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</a:t>
            </a: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[t] == unseen) 	{ push (t) on top of stack;  </a:t>
            </a:r>
            <a:r>
              <a:rPr lang="en-US" sz="24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</a:t>
            </a: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[t] = hold; }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}	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2946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620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Non-Recursive DFS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idx="1"/>
          </p:nvPr>
        </p:nvSpPr>
        <p:spPr>
          <a:xfrm>
            <a:off x="2781300" y="1600200"/>
            <a:ext cx="7772400" cy="44958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Assume unseen = -2 and hold = -1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Val[ ] is set to “unseen” initially , order = 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Stact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S;  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A stack of integers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DFS(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t;		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S.push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while (!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S.stackIsEmpty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S.pop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(k); 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[k] = ++order;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for (t = v; t &gt;= 1; t--) 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Scan from right to left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if (a[k][t] != 0)  if (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[t] == unseen)  {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S.push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[t] = hold; 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313DCD-1B57-4228-9CD5-EB1FFFB7C55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95715"/>
            <a:ext cx="7772400" cy="11757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Graph Traversal</a:t>
            </a:r>
            <a:b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1.2 Breadth-First Search (BFS)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2781300" y="1447800"/>
            <a:ext cx="7772400" cy="487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 </a:t>
            </a:r>
          </a:p>
        </p:txBody>
      </p:sp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AC4B35-A9A8-4562-A7BE-A140B479018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2933700" y="1384610"/>
            <a:ext cx="8817022" cy="4751198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 Replacing the stack by a queue, gives the BFS algorithm</a:t>
            </a:r>
            <a:r>
              <a:rPr lang="en-US" sz="2400" b="1" i="1" kern="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 Also, an Exhaustive Search Algorithm</a:t>
            </a:r>
          </a:p>
          <a:p>
            <a:pPr marL="342900" indent="-342900">
              <a:lnSpc>
                <a:spcPct val="9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 Assume a queue, initially empty</a:t>
            </a:r>
          </a:p>
          <a:p>
            <a:pPr marL="342900" indent="-342900">
              <a:lnSpc>
                <a:spcPct val="9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ALGORITHM BFS(k)</a:t>
            </a:r>
          </a:p>
          <a:p>
            <a:pPr marL="342900" indent="-342900">
              <a:lnSpc>
                <a:spcPct val="9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marL="342900" indent="-342900">
              <a:lnSpc>
                <a:spcPct val="9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add (k) to end of queue;</a:t>
            </a:r>
          </a:p>
          <a:p>
            <a:pPr marL="342900" indent="-342900">
              <a:lnSpc>
                <a:spcPct val="9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while queue is not empty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remove queue front into (k);  </a:t>
            </a:r>
            <a:r>
              <a:rPr lang="en-US" sz="24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</a:t>
            </a: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[k] = ++order;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for vertices t = 1..v </a:t>
            </a:r>
            <a:r>
              <a:rPr lang="en-US" sz="24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 Scan from left to right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    if (vertices (t) and (k) are adjacent))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		      if (</a:t>
            </a:r>
            <a:r>
              <a:rPr lang="en-US" sz="24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</a:t>
            </a: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[t] == unseen) 			{ add (t) to end of queue;  </a:t>
            </a:r>
            <a:r>
              <a:rPr lang="en-US" sz="24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</a:t>
            </a: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[t] = hold;}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}	</a:t>
            </a:r>
          </a:p>
          <a:p>
            <a:pPr marL="342900" indent="-342900">
              <a:lnSpc>
                <a:spcPct val="80000"/>
              </a:lnSpc>
              <a:buClr>
                <a:srgbClr val="A5644E"/>
              </a:buClr>
            </a:pPr>
            <a:r>
              <a:rPr lang="en-US" sz="24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70279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299" y="562543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Breadth-First Search (BFS)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1"/>
          </p:nvPr>
        </p:nvSpPr>
        <p:spPr>
          <a:xfrm>
            <a:off x="2781299" y="1400743"/>
            <a:ext cx="9024013" cy="4735065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Replacing the stack by a queue, gives the BFS algorithm</a:t>
            </a:r>
            <a:r>
              <a:rPr lang="en-US" sz="2000" b="1" i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Q;  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A queue of integers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BFS(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int t;		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Q.enqueue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(k);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while (!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Q.queueIsEmpty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Q.dequeue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(k); 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[k] = ++order;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for (t = 1; t &lt;= v; t++)  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Scan from left to right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if (a[k][t] != 0)  if (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[t] == unseen) {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Q.enqueue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[t] = hold;}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E1B71E-3D12-43E3-9D97-D507006F5A8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2975A-BB94-C449-FC6D-0AD43C425259}"/>
              </a:ext>
            </a:extLst>
          </p:cNvPr>
          <p:cNvSpPr txBox="1"/>
          <p:nvPr/>
        </p:nvSpPr>
        <p:spPr>
          <a:xfrm>
            <a:off x="7382108" y="2687444"/>
            <a:ext cx="3769112" cy="480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Complexity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O(|V|</a:t>
            </a:r>
            <a:r>
              <a:rPr kumimoji="0" lang="en-US" sz="2800" b="1" i="1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34991" y="851988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 BFS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>
          <a:xfrm>
            <a:off x="2771078" y="1309189"/>
            <a:ext cx="7924800" cy="4998539"/>
          </a:xfrm>
          <a:noFill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 sz="2000"/>
          </a:p>
          <a:p>
            <a:pPr eaLnBrk="1" hangingPunct="1"/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 sz="2000"/>
              <a:t>	</a:t>
            </a:r>
            <a:endParaRPr lang="en-US"/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CD29A0-B29E-44C9-8B1E-C75C2FF158BE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51206" name="Oval 4"/>
          <p:cNvSpPr>
            <a:spLocks noChangeArrowheads="1"/>
          </p:cNvSpPr>
          <p:nvPr/>
        </p:nvSpPr>
        <p:spPr bwMode="auto">
          <a:xfrm>
            <a:off x="6026150" y="1463676"/>
            <a:ext cx="508000" cy="46831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207" name="Oval 5"/>
          <p:cNvSpPr>
            <a:spLocks noChangeArrowheads="1"/>
          </p:cNvSpPr>
          <p:nvPr/>
        </p:nvSpPr>
        <p:spPr bwMode="auto">
          <a:xfrm>
            <a:off x="4427538" y="2782888"/>
            <a:ext cx="508000" cy="4683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1208" name="Oval 6"/>
          <p:cNvSpPr>
            <a:spLocks noChangeArrowheads="1"/>
          </p:cNvSpPr>
          <p:nvPr/>
        </p:nvSpPr>
        <p:spPr bwMode="auto">
          <a:xfrm>
            <a:off x="5518150" y="2782888"/>
            <a:ext cx="508000" cy="4683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51209" name="Oval 7"/>
          <p:cNvSpPr>
            <a:spLocks noChangeArrowheads="1"/>
          </p:cNvSpPr>
          <p:nvPr/>
        </p:nvSpPr>
        <p:spPr bwMode="auto">
          <a:xfrm>
            <a:off x="7651750" y="2782888"/>
            <a:ext cx="508000" cy="4683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1210" name="Oval 8"/>
          <p:cNvSpPr>
            <a:spLocks noChangeArrowheads="1"/>
          </p:cNvSpPr>
          <p:nvPr/>
        </p:nvSpPr>
        <p:spPr bwMode="auto">
          <a:xfrm>
            <a:off x="6483350" y="2782888"/>
            <a:ext cx="508000" cy="4683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1211" name="Oval 9"/>
          <p:cNvSpPr>
            <a:spLocks noChangeArrowheads="1"/>
          </p:cNvSpPr>
          <p:nvPr/>
        </p:nvSpPr>
        <p:spPr bwMode="auto">
          <a:xfrm>
            <a:off x="5670550" y="3963988"/>
            <a:ext cx="508000" cy="4683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51212" name="Oval 10"/>
          <p:cNvSpPr>
            <a:spLocks noChangeArrowheads="1"/>
          </p:cNvSpPr>
          <p:nvPr/>
        </p:nvSpPr>
        <p:spPr bwMode="auto">
          <a:xfrm>
            <a:off x="7331075" y="3963988"/>
            <a:ext cx="508000" cy="46831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51213" name="Line 11"/>
          <p:cNvSpPr>
            <a:spLocks noChangeShapeType="1"/>
          </p:cNvSpPr>
          <p:nvPr/>
        </p:nvSpPr>
        <p:spPr bwMode="auto">
          <a:xfrm flipH="1">
            <a:off x="4702176" y="1703388"/>
            <a:ext cx="132397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214" name="Line 12"/>
          <p:cNvSpPr>
            <a:spLocks noChangeShapeType="1"/>
          </p:cNvSpPr>
          <p:nvPr/>
        </p:nvSpPr>
        <p:spPr bwMode="auto">
          <a:xfrm flipH="1">
            <a:off x="5851526" y="1931988"/>
            <a:ext cx="327025" cy="850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215" name="Line 13"/>
          <p:cNvSpPr>
            <a:spLocks noChangeShapeType="1"/>
          </p:cNvSpPr>
          <p:nvPr/>
        </p:nvSpPr>
        <p:spPr bwMode="auto">
          <a:xfrm>
            <a:off x="6467476" y="1909764"/>
            <a:ext cx="346075" cy="873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216" name="Line 14"/>
          <p:cNvSpPr>
            <a:spLocks noChangeShapeType="1"/>
          </p:cNvSpPr>
          <p:nvPr/>
        </p:nvSpPr>
        <p:spPr bwMode="auto">
          <a:xfrm>
            <a:off x="6534151" y="1703388"/>
            <a:ext cx="130492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217" name="Line 15"/>
          <p:cNvSpPr>
            <a:spLocks noChangeShapeType="1"/>
          </p:cNvSpPr>
          <p:nvPr/>
        </p:nvSpPr>
        <p:spPr bwMode="auto">
          <a:xfrm flipH="1">
            <a:off x="6026151" y="3205164"/>
            <a:ext cx="517525" cy="758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218" name="Line 16"/>
          <p:cNvSpPr>
            <a:spLocks noChangeShapeType="1"/>
          </p:cNvSpPr>
          <p:nvPr/>
        </p:nvSpPr>
        <p:spPr bwMode="auto">
          <a:xfrm>
            <a:off x="6813550" y="3251200"/>
            <a:ext cx="838200" cy="712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219" name="Line 17"/>
          <p:cNvSpPr>
            <a:spLocks noChangeShapeType="1"/>
          </p:cNvSpPr>
          <p:nvPr/>
        </p:nvSpPr>
        <p:spPr bwMode="auto">
          <a:xfrm flipH="1">
            <a:off x="7651751" y="3251200"/>
            <a:ext cx="187325" cy="712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220" name="Line 18"/>
          <p:cNvSpPr>
            <a:spLocks noChangeShapeType="1"/>
          </p:cNvSpPr>
          <p:nvPr/>
        </p:nvSpPr>
        <p:spPr bwMode="auto">
          <a:xfrm flipH="1" flipV="1">
            <a:off x="6178551" y="4203700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221" name="Text Box 19"/>
          <p:cNvSpPr txBox="1">
            <a:spLocks noChangeArrowheads="1"/>
          </p:cNvSpPr>
          <p:nvPr/>
        </p:nvSpPr>
        <p:spPr bwMode="auto">
          <a:xfrm>
            <a:off x="6172200" y="106680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222" name="Text Box 20"/>
          <p:cNvSpPr txBox="1">
            <a:spLocks noChangeArrowheads="1"/>
          </p:cNvSpPr>
          <p:nvPr/>
        </p:nvSpPr>
        <p:spPr bwMode="auto">
          <a:xfrm>
            <a:off x="4154488" y="2854326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1223" name="Text Box 21"/>
          <p:cNvSpPr txBox="1">
            <a:spLocks noChangeArrowheads="1"/>
          </p:cNvSpPr>
          <p:nvPr/>
        </p:nvSpPr>
        <p:spPr bwMode="auto">
          <a:xfrm>
            <a:off x="5207000" y="284321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1224" name="Text Box 22"/>
          <p:cNvSpPr txBox="1">
            <a:spLocks noChangeArrowheads="1"/>
          </p:cNvSpPr>
          <p:nvPr/>
        </p:nvSpPr>
        <p:spPr bwMode="auto">
          <a:xfrm>
            <a:off x="6238875" y="282416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1225" name="Text Box 23"/>
          <p:cNvSpPr txBox="1">
            <a:spLocks noChangeArrowheads="1"/>
          </p:cNvSpPr>
          <p:nvPr/>
        </p:nvSpPr>
        <p:spPr bwMode="auto">
          <a:xfrm>
            <a:off x="5324475" y="404336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51226" name="Text Box 24"/>
          <p:cNvSpPr txBox="1">
            <a:spLocks noChangeArrowheads="1"/>
          </p:cNvSpPr>
          <p:nvPr/>
        </p:nvSpPr>
        <p:spPr bwMode="auto">
          <a:xfrm>
            <a:off x="7839075" y="404336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51227" name="Text Box 25"/>
          <p:cNvSpPr txBox="1">
            <a:spLocks noChangeArrowheads="1"/>
          </p:cNvSpPr>
          <p:nvPr/>
        </p:nvSpPr>
        <p:spPr bwMode="auto">
          <a:xfrm>
            <a:off x="7391400" y="281940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5</a:t>
            </a:r>
          </a:p>
        </p:txBody>
      </p:sp>
      <p:graphicFrame>
        <p:nvGraphicFramePr>
          <p:cNvPr id="280602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776544"/>
              </p:ext>
            </p:extLst>
          </p:nvPr>
        </p:nvGraphicFramePr>
        <p:xfrm>
          <a:off x="4724400" y="4800600"/>
          <a:ext cx="3657600" cy="1036320"/>
        </p:xfrm>
        <a:graphic>
          <a:graphicData uri="http://schemas.openxmlformats.org/drawingml/2006/table">
            <a:tbl>
              <a:tblPr/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254" name="Line 52"/>
          <p:cNvSpPr>
            <a:spLocks noChangeShapeType="1"/>
          </p:cNvSpPr>
          <p:nvPr/>
        </p:nvSpPr>
        <p:spPr bwMode="auto">
          <a:xfrm flipH="1">
            <a:off x="4419600" y="1600200"/>
            <a:ext cx="1524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255" name="Line 53"/>
          <p:cNvSpPr>
            <a:spLocks noChangeShapeType="1"/>
          </p:cNvSpPr>
          <p:nvPr/>
        </p:nvSpPr>
        <p:spPr bwMode="auto">
          <a:xfrm>
            <a:off x="4800600" y="3276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256" name="Line 54"/>
          <p:cNvSpPr>
            <a:spLocks noChangeShapeType="1"/>
          </p:cNvSpPr>
          <p:nvPr/>
        </p:nvSpPr>
        <p:spPr bwMode="auto">
          <a:xfrm>
            <a:off x="8153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257" name="Line 55"/>
          <p:cNvSpPr>
            <a:spLocks noChangeShapeType="1"/>
          </p:cNvSpPr>
          <p:nvPr/>
        </p:nvSpPr>
        <p:spPr bwMode="auto">
          <a:xfrm flipH="1">
            <a:off x="5105400" y="35814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258" name="Line 56"/>
          <p:cNvSpPr>
            <a:spLocks noChangeShapeType="1"/>
          </p:cNvSpPr>
          <p:nvPr/>
        </p:nvSpPr>
        <p:spPr bwMode="auto">
          <a:xfrm>
            <a:off x="5105400" y="3581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259" name="Line 57"/>
          <p:cNvSpPr>
            <a:spLocks noChangeShapeType="1"/>
          </p:cNvSpPr>
          <p:nvPr/>
        </p:nvSpPr>
        <p:spPr bwMode="auto">
          <a:xfrm>
            <a:off x="5105400" y="4419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7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Examples of Graph Algorithms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>
          <a:xfrm>
            <a:off x="2781300" y="1905000"/>
            <a:ext cx="7772400" cy="4191000"/>
          </a:xfrm>
          <a:noFill/>
        </p:spPr>
        <p:txBody>
          <a:bodyPr>
            <a:normAutofit/>
          </a:bodyPr>
          <a:lstStyle/>
          <a:p>
            <a:pPr lvl="1" eaLnBrk="1" hangingPunct="1"/>
            <a:r>
              <a:rPr lang="en-GB" sz="3600" b="1" dirty="0">
                <a:solidFill>
                  <a:schemeClr val="tx1"/>
                </a:solidFill>
              </a:rPr>
              <a:t>Graph Traversal</a:t>
            </a:r>
          </a:p>
          <a:p>
            <a:pPr lvl="1"/>
            <a:r>
              <a:rPr lang="en-GB" sz="3600" b="1" dirty="0">
                <a:solidFill>
                  <a:schemeClr val="tx1"/>
                </a:solidFill>
              </a:rPr>
              <a:t>Minimum Cost Spanning Trees</a:t>
            </a:r>
          </a:p>
          <a:p>
            <a:pPr lvl="1" eaLnBrk="1" hangingPunct="1"/>
            <a:r>
              <a:rPr lang="en-GB" sz="3600" b="1" dirty="0">
                <a:solidFill>
                  <a:schemeClr val="tx1"/>
                </a:solidFill>
              </a:rPr>
              <a:t>Shortest Paths</a:t>
            </a:r>
          </a:p>
          <a:p>
            <a:pPr lvl="1" eaLnBrk="1" hangingPunct="1"/>
            <a:r>
              <a:rPr lang="en-GB" sz="3600" b="1" dirty="0">
                <a:solidFill>
                  <a:schemeClr val="tx1"/>
                </a:solidFill>
              </a:rPr>
              <a:t>Maximum Flow Problem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78E604-CFE3-45F3-8BA1-15A4F539D4C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BFS of a Tree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idx="1"/>
          </p:nvPr>
        </p:nvSpPr>
        <p:spPr>
          <a:xfrm>
            <a:off x="2265527" y="1600200"/>
            <a:ext cx="8966579" cy="44958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/>
              <a:t>For a tree structure: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BFS</a:t>
            </a:r>
            <a:r>
              <a:rPr lang="en-US" sz="2800" b="1" dirty="0"/>
              <a:t> is equivalent to </a:t>
            </a:r>
            <a:r>
              <a:rPr lang="en-US" sz="2800" b="1" i="1" dirty="0">
                <a:solidFill>
                  <a:srgbClr val="0000FF"/>
                </a:solidFill>
              </a:rPr>
              <a:t>Level-order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/>
              <a:t>traversal</a:t>
            </a:r>
          </a:p>
          <a:p>
            <a:pPr marL="0" indent="0" eaLnBrk="1" hangingPunct="1">
              <a:buNone/>
            </a:pPr>
            <a:endParaRPr lang="en-US" b="1" dirty="0"/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563ACC-9C7E-4FDA-90E9-E7A4DF6310F6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23A92-BAC7-4202-8E73-F8DF3D212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2762250"/>
            <a:ext cx="3333750" cy="33337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rgbClr val="00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38876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5279"/>
            <a:ext cx="7772400" cy="469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Exercise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idx="1"/>
          </p:nvPr>
        </p:nvSpPr>
        <p:spPr>
          <a:xfrm>
            <a:off x="1764254" y="1290918"/>
            <a:ext cx="8751346" cy="4740055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b="1" dirty="0"/>
              <a:t>Model the shown maze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/>
              <a:t>	as	a graph.</a:t>
            </a:r>
          </a:p>
          <a:p>
            <a:pPr eaLnBrk="1" hangingPunct="1"/>
            <a:r>
              <a:rPr lang="en-US" sz="2800" b="1" dirty="0"/>
              <a:t>Show how DFS can be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/>
              <a:t>	used to find the exit.</a:t>
            </a:r>
          </a:p>
          <a:p>
            <a:pPr eaLnBrk="1" hangingPunct="1">
              <a:buFont typeface="Wingdings" pitchFamily="2" charset="2"/>
              <a:buNone/>
            </a:pPr>
            <a:endParaRPr lang="en-GB" sz="2800" dirty="0"/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B5556B-9151-4ECB-90E4-0A79965A9C5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7310439" y="1784350"/>
            <a:ext cx="2217737" cy="2592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8629651" y="1784351"/>
            <a:ext cx="898525" cy="65722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6"/>
          <p:cNvSpPr>
            <a:spLocks noChangeArrowheads="1"/>
          </p:cNvSpPr>
          <p:nvPr/>
        </p:nvSpPr>
        <p:spPr bwMode="auto">
          <a:xfrm>
            <a:off x="7699376" y="2052639"/>
            <a:ext cx="600075" cy="388937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7"/>
          <p:cNvSpPr>
            <a:spLocks noChangeArrowheads="1"/>
          </p:cNvSpPr>
          <p:nvPr/>
        </p:nvSpPr>
        <p:spPr bwMode="auto">
          <a:xfrm>
            <a:off x="7699375" y="2922588"/>
            <a:ext cx="1828800" cy="9906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Rectangle 8"/>
          <p:cNvSpPr>
            <a:spLocks noChangeArrowheads="1"/>
          </p:cNvSpPr>
          <p:nvPr/>
        </p:nvSpPr>
        <p:spPr bwMode="auto">
          <a:xfrm>
            <a:off x="7699375" y="3297239"/>
            <a:ext cx="1365250" cy="211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Rectangle 9"/>
          <p:cNvSpPr>
            <a:spLocks noChangeArrowheads="1"/>
          </p:cNvSpPr>
          <p:nvPr/>
        </p:nvSpPr>
        <p:spPr bwMode="auto">
          <a:xfrm>
            <a:off x="9064625" y="3913188"/>
            <a:ext cx="463550" cy="4635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0"/>
          <p:cNvSpPr>
            <a:spLocks noChangeShapeType="1"/>
          </p:cNvSpPr>
          <p:nvPr/>
        </p:nvSpPr>
        <p:spPr bwMode="auto">
          <a:xfrm>
            <a:off x="7519988" y="14986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Line 11"/>
          <p:cNvSpPr>
            <a:spLocks noChangeShapeType="1"/>
          </p:cNvSpPr>
          <p:nvPr/>
        </p:nvSpPr>
        <p:spPr bwMode="auto">
          <a:xfrm flipV="1">
            <a:off x="9528176" y="2698750"/>
            <a:ext cx="45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Text Box 12"/>
          <p:cNvSpPr txBox="1">
            <a:spLocks noChangeArrowheads="1"/>
          </p:cNvSpPr>
          <p:nvPr/>
        </p:nvSpPr>
        <p:spPr bwMode="auto">
          <a:xfrm>
            <a:off x="7218364" y="1208089"/>
            <a:ext cx="39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None/>
            </a:pPr>
            <a:r>
              <a:rPr lang="en-US" sz="2000" b="1" dirty="0">
                <a:latin typeface="Times New Roman" pitchFamily="18" charset="0"/>
              </a:rPr>
              <a:t>in</a:t>
            </a:r>
            <a:endParaRPr lang="en-GB" sz="2000" b="1" dirty="0">
              <a:latin typeface="Times New Roman" pitchFamily="18" charset="0"/>
            </a:endParaRPr>
          </a:p>
        </p:txBody>
      </p:sp>
      <p:sp>
        <p:nvSpPr>
          <p:cNvPr id="54287" name="Text Box 13"/>
          <p:cNvSpPr txBox="1">
            <a:spLocks noChangeArrowheads="1"/>
          </p:cNvSpPr>
          <p:nvPr/>
        </p:nvSpPr>
        <p:spPr bwMode="auto">
          <a:xfrm>
            <a:off x="9613900" y="2241977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None/>
            </a:pPr>
            <a:r>
              <a:rPr lang="en-US" sz="2000" b="1" dirty="0">
                <a:latin typeface="Times New Roman" pitchFamily="18" charset="0"/>
              </a:rPr>
              <a:t>out</a:t>
            </a:r>
            <a:endParaRPr lang="en-GB" sz="2000" b="1" dirty="0">
              <a:latin typeface="Times New Roman" pitchFamily="18" charset="0"/>
            </a:endParaRPr>
          </a:p>
        </p:txBody>
      </p:sp>
      <p:sp>
        <p:nvSpPr>
          <p:cNvPr id="54288" name="Rectangle 14"/>
          <p:cNvSpPr>
            <a:spLocks noChangeArrowheads="1"/>
          </p:cNvSpPr>
          <p:nvPr/>
        </p:nvSpPr>
        <p:spPr bwMode="auto">
          <a:xfrm>
            <a:off x="7699376" y="1784351"/>
            <a:ext cx="930275" cy="7461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Times New Roman" pitchFamily="18" charset="0"/>
            </a:endParaRPr>
          </a:p>
        </p:txBody>
      </p:sp>
      <p:sp>
        <p:nvSpPr>
          <p:cNvPr id="54289" name="Rectangle 15"/>
          <p:cNvSpPr>
            <a:spLocks noChangeArrowheads="1"/>
          </p:cNvSpPr>
          <p:nvPr/>
        </p:nvSpPr>
        <p:spPr bwMode="auto">
          <a:xfrm>
            <a:off x="7310438" y="1784350"/>
            <a:ext cx="74612" cy="259238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Rectangle 16"/>
          <p:cNvSpPr>
            <a:spLocks noChangeArrowheads="1"/>
          </p:cNvSpPr>
          <p:nvPr/>
        </p:nvSpPr>
        <p:spPr bwMode="auto">
          <a:xfrm>
            <a:off x="7385051" y="4276726"/>
            <a:ext cx="1679575" cy="10001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9" descr="key chain maz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940" y="3560324"/>
            <a:ext cx="3153372" cy="203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876458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 Minimum Cost Spanning Trees (MST)</a:t>
            </a:r>
            <a:b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2.1 Spanning Tree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idx="1"/>
          </p:nvPr>
        </p:nvSpPr>
        <p:spPr>
          <a:noFill/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Consider a connected undirected graph </a:t>
            </a:r>
            <a:r>
              <a:rPr lang="en-US" sz="2400" b="1" dirty="0">
                <a:solidFill>
                  <a:srgbClr val="0000FF"/>
                </a:solidFill>
              </a:rPr>
              <a:t>G(V,E).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chemeClr val="tx1"/>
                </a:solidFill>
              </a:rPr>
              <a:t>A sub-graph </a:t>
            </a:r>
            <a:r>
              <a:rPr lang="en-US" sz="2400" b="1" dirty="0">
                <a:solidFill>
                  <a:srgbClr val="0000FF"/>
                </a:solidFill>
              </a:rPr>
              <a:t>S(V,T)</a:t>
            </a:r>
            <a:r>
              <a:rPr lang="en-US" sz="2400" b="1" dirty="0">
                <a:solidFill>
                  <a:schemeClr val="tx1"/>
                </a:solidFill>
              </a:rPr>
              <a:t> is a spanning tree of the graph (</a:t>
            </a:r>
            <a:r>
              <a:rPr lang="en-US" sz="2400" b="1" dirty="0">
                <a:solidFill>
                  <a:srgbClr val="0000FF"/>
                </a:solidFill>
              </a:rPr>
              <a:t>G</a:t>
            </a:r>
            <a:r>
              <a:rPr lang="en-US" sz="2400" b="1" dirty="0">
                <a:solidFill>
                  <a:schemeClr val="tx1"/>
                </a:solidFill>
              </a:rPr>
              <a:t>) if:</a:t>
            </a:r>
          </a:p>
          <a:p>
            <a:pPr marL="914400" indent="-452438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0000FF"/>
                </a:solidFill>
              </a:rPr>
              <a:t>V(S) = V(G) and T </a:t>
            </a: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 E</a:t>
            </a:r>
          </a:p>
          <a:p>
            <a:pPr marL="914400" indent="-452438" eaLnBrk="1" hangingPunct="1">
              <a:buFont typeface="+mj-lt"/>
              <a:buAutoNum type="arabicPeriod"/>
            </a:pPr>
            <a:r>
              <a:rPr lang="en-US" sz="2400" b="1" dirty="0">
                <a:solidFill>
                  <a:srgbClr val="0000FF"/>
                </a:solidFill>
                <a:sym typeface="Symbol" pitchFamily="18" charset="2"/>
              </a:rPr>
              <a:t>S is a tree, i.e., S is connected and has no cycles</a:t>
            </a:r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AF0E65-E75C-41E7-A43E-F1A5F379C25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020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652716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Spanning Tree</a:t>
            </a:r>
          </a:p>
        </p:txBody>
      </p:sp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243168"/>
            <a:ext cx="7619999" cy="365125"/>
          </a:xfrm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944F1EF-394B-49F2-8A5D-A1963F5377A6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grpSp>
        <p:nvGrpSpPr>
          <p:cNvPr id="76806" name="Group 4"/>
          <p:cNvGrpSpPr>
            <a:grpSpLocks noChangeAspect="1"/>
          </p:cNvGrpSpPr>
          <p:nvPr/>
        </p:nvGrpSpPr>
        <p:grpSpPr bwMode="auto">
          <a:xfrm>
            <a:off x="2303599" y="1538543"/>
            <a:ext cx="7780818" cy="4442907"/>
            <a:chOff x="1761" y="1045"/>
            <a:chExt cx="7200" cy="4320"/>
          </a:xfrm>
        </p:grpSpPr>
        <p:sp>
          <p:nvSpPr>
            <p:cNvPr id="76807" name="AutoShape 5"/>
            <p:cNvSpPr>
              <a:spLocks noChangeAspect="1" noChangeArrowheads="1"/>
            </p:cNvSpPr>
            <p:nvPr/>
          </p:nvSpPr>
          <p:spPr bwMode="auto">
            <a:xfrm>
              <a:off x="1761" y="1045"/>
              <a:ext cx="7200" cy="43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 charset="0"/>
                </a:rPr>
                <a:t>S(V,T):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 charset="0"/>
                </a:rPr>
                <a:t>V = {A,B,C,D,E,F,G}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Arial" charset="0"/>
                </a:rPr>
                <a:t>T = {AB,AF,CD,DE,EF,FG}</a:t>
              </a:r>
            </a:p>
          </p:txBody>
        </p:sp>
        <p:sp>
          <p:nvSpPr>
            <p:cNvPr id="76808" name="Oval 6"/>
            <p:cNvSpPr>
              <a:spLocks noChangeArrowheads="1"/>
            </p:cNvSpPr>
            <p:nvPr/>
          </p:nvSpPr>
          <p:spPr bwMode="auto">
            <a:xfrm>
              <a:off x="4777" y="163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76809" name="Oval 7"/>
            <p:cNvSpPr>
              <a:spLocks noChangeArrowheads="1"/>
            </p:cNvSpPr>
            <p:nvPr/>
          </p:nvSpPr>
          <p:spPr bwMode="auto">
            <a:xfrm>
              <a:off x="6427" y="1633"/>
              <a:ext cx="450" cy="46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76810" name="Oval 8"/>
            <p:cNvSpPr>
              <a:spLocks noChangeArrowheads="1"/>
            </p:cNvSpPr>
            <p:nvPr/>
          </p:nvSpPr>
          <p:spPr bwMode="auto">
            <a:xfrm>
              <a:off x="567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76811" name="Oval 9"/>
            <p:cNvSpPr>
              <a:spLocks noChangeArrowheads="1"/>
            </p:cNvSpPr>
            <p:nvPr/>
          </p:nvSpPr>
          <p:spPr bwMode="auto">
            <a:xfrm>
              <a:off x="402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76812" name="Oval 10"/>
            <p:cNvSpPr>
              <a:spLocks noChangeArrowheads="1"/>
            </p:cNvSpPr>
            <p:nvPr/>
          </p:nvSpPr>
          <p:spPr bwMode="auto">
            <a:xfrm>
              <a:off x="7327" y="2713"/>
              <a:ext cx="450" cy="46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76813" name="Oval 11"/>
            <p:cNvSpPr>
              <a:spLocks noChangeArrowheads="1"/>
            </p:cNvSpPr>
            <p:nvPr/>
          </p:nvSpPr>
          <p:spPr bwMode="auto">
            <a:xfrm>
              <a:off x="64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76814" name="Oval 12"/>
            <p:cNvSpPr>
              <a:spLocks noChangeArrowheads="1"/>
            </p:cNvSpPr>
            <p:nvPr/>
          </p:nvSpPr>
          <p:spPr bwMode="auto">
            <a:xfrm>
              <a:off x="49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76815" name="Line 13"/>
            <p:cNvSpPr>
              <a:spLocks noChangeShapeType="1"/>
            </p:cNvSpPr>
            <p:nvPr/>
          </p:nvSpPr>
          <p:spPr bwMode="auto">
            <a:xfrm flipH="1">
              <a:off x="4327" y="2096"/>
              <a:ext cx="600" cy="6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6816" name="Line 14"/>
            <p:cNvSpPr>
              <a:spLocks noChangeShapeType="1"/>
            </p:cNvSpPr>
            <p:nvPr/>
          </p:nvSpPr>
          <p:spPr bwMode="auto">
            <a:xfrm>
              <a:off x="4327" y="3176"/>
              <a:ext cx="750" cy="6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6817" name="Line 15"/>
            <p:cNvSpPr>
              <a:spLocks noChangeShapeType="1"/>
            </p:cNvSpPr>
            <p:nvPr/>
          </p:nvSpPr>
          <p:spPr bwMode="auto">
            <a:xfrm>
              <a:off x="5227" y="1941"/>
              <a:ext cx="1200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6818" name="Line 16"/>
            <p:cNvSpPr>
              <a:spLocks noChangeShapeType="1"/>
            </p:cNvSpPr>
            <p:nvPr/>
          </p:nvSpPr>
          <p:spPr bwMode="auto">
            <a:xfrm>
              <a:off x="5377" y="3947"/>
              <a:ext cx="10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6819" name="Line 17"/>
            <p:cNvSpPr>
              <a:spLocks noChangeShapeType="1"/>
            </p:cNvSpPr>
            <p:nvPr/>
          </p:nvSpPr>
          <p:spPr bwMode="auto">
            <a:xfrm flipH="1">
              <a:off x="6727" y="3176"/>
              <a:ext cx="750" cy="6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6820" name="Line 18"/>
            <p:cNvSpPr>
              <a:spLocks noChangeShapeType="1"/>
            </p:cNvSpPr>
            <p:nvPr/>
          </p:nvSpPr>
          <p:spPr bwMode="auto">
            <a:xfrm>
              <a:off x="6877" y="1941"/>
              <a:ext cx="600" cy="7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6821" name="Line 19"/>
            <p:cNvSpPr>
              <a:spLocks noChangeShapeType="1"/>
            </p:cNvSpPr>
            <p:nvPr/>
          </p:nvSpPr>
          <p:spPr bwMode="auto">
            <a:xfrm flipH="1">
              <a:off x="5977" y="2096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6822" name="Line 20"/>
            <p:cNvSpPr>
              <a:spLocks noChangeShapeType="1"/>
            </p:cNvSpPr>
            <p:nvPr/>
          </p:nvSpPr>
          <p:spPr bwMode="auto">
            <a:xfrm flipH="1">
              <a:off x="5227" y="3021"/>
              <a:ext cx="450" cy="7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6823" name="Line 21"/>
            <p:cNvSpPr>
              <a:spLocks noChangeShapeType="1"/>
            </p:cNvSpPr>
            <p:nvPr/>
          </p:nvSpPr>
          <p:spPr bwMode="auto">
            <a:xfrm>
              <a:off x="5077" y="2096"/>
              <a:ext cx="750" cy="6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6824" name="Line 22"/>
            <p:cNvSpPr>
              <a:spLocks noChangeShapeType="1"/>
            </p:cNvSpPr>
            <p:nvPr/>
          </p:nvSpPr>
          <p:spPr bwMode="auto">
            <a:xfrm>
              <a:off x="6127" y="2867"/>
              <a:ext cx="1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6825" name="Line 23"/>
            <p:cNvSpPr>
              <a:spLocks noChangeShapeType="1"/>
            </p:cNvSpPr>
            <p:nvPr/>
          </p:nvSpPr>
          <p:spPr bwMode="auto">
            <a:xfrm>
              <a:off x="4477" y="2867"/>
              <a:ext cx="1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6826" name="Line 24"/>
            <p:cNvSpPr>
              <a:spLocks noChangeShapeType="1"/>
            </p:cNvSpPr>
            <p:nvPr/>
          </p:nvSpPr>
          <p:spPr bwMode="auto">
            <a:xfrm>
              <a:off x="5977" y="3176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96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Spanning Tree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idx="1"/>
          </p:nvPr>
        </p:nvSpPr>
        <p:spPr>
          <a:xfrm>
            <a:off x="2781300" y="1651000"/>
            <a:ext cx="7772400" cy="444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sp>
        <p:nvSpPr>
          <p:cNvPr id="778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A1F5971-48B5-49E7-8424-BB84E5CC5A07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z="1400" dirty="0">
              <a:solidFill>
                <a:srgbClr val="333329"/>
              </a:solidFill>
              <a:latin typeface="Arial" charset="0"/>
            </a:endParaRPr>
          </a:p>
        </p:txBody>
      </p:sp>
      <p:grpSp>
        <p:nvGrpSpPr>
          <p:cNvPr id="77830" name="Group 4"/>
          <p:cNvGrpSpPr>
            <a:grpSpLocks noChangeAspect="1"/>
          </p:cNvGrpSpPr>
          <p:nvPr/>
        </p:nvGrpSpPr>
        <p:grpSpPr bwMode="auto">
          <a:xfrm>
            <a:off x="2971800" y="1366221"/>
            <a:ext cx="7010400" cy="4611452"/>
            <a:chOff x="2527" y="1170"/>
            <a:chExt cx="7200" cy="4320"/>
          </a:xfrm>
        </p:grpSpPr>
        <p:sp>
          <p:nvSpPr>
            <p:cNvPr id="77831" name="AutoShape 5"/>
            <p:cNvSpPr>
              <a:spLocks noChangeAspect="1" noChangeArrowheads="1"/>
            </p:cNvSpPr>
            <p:nvPr/>
          </p:nvSpPr>
          <p:spPr bwMode="auto">
            <a:xfrm>
              <a:off x="2527" y="1170"/>
              <a:ext cx="7200" cy="43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 dirty="0"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u="sng" dirty="0">
                  <a:latin typeface="Arial" charset="0"/>
                </a:rPr>
                <a:t>Notice that: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latin typeface="Arial" charset="0"/>
                </a:rPr>
                <a:t>|T| = |V| - 1 and adding any edge (</a:t>
              </a:r>
              <a:r>
                <a:rPr lang="en-US" sz="2400" b="1" dirty="0" err="1">
                  <a:latin typeface="Arial" charset="0"/>
                </a:rPr>
                <a:t>u,v</a:t>
              </a:r>
              <a:r>
                <a:rPr lang="en-US" sz="2400" b="1" dirty="0">
                  <a:latin typeface="Arial" charset="0"/>
                </a:rPr>
                <a:t>) </a:t>
              </a:r>
              <a:r>
                <a:rPr lang="en-US" sz="2400" b="1" dirty="0">
                  <a:latin typeface="Arial" charset="0"/>
                  <a:sym typeface="Symbol" pitchFamily="18" charset="2"/>
                </a:rPr>
                <a:t>T will produce a cycle so that S is no longer a spanning tree (e.g. adding (G,D))</a:t>
              </a:r>
            </a:p>
          </p:txBody>
        </p:sp>
        <p:sp>
          <p:nvSpPr>
            <p:cNvPr id="77832" name="Oval 6"/>
            <p:cNvSpPr>
              <a:spLocks noChangeArrowheads="1"/>
            </p:cNvSpPr>
            <p:nvPr/>
          </p:nvSpPr>
          <p:spPr bwMode="auto">
            <a:xfrm>
              <a:off x="4777" y="163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77833" name="Oval 7"/>
            <p:cNvSpPr>
              <a:spLocks noChangeArrowheads="1"/>
            </p:cNvSpPr>
            <p:nvPr/>
          </p:nvSpPr>
          <p:spPr bwMode="auto">
            <a:xfrm>
              <a:off x="6427" y="1633"/>
              <a:ext cx="450" cy="46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77834" name="Oval 8"/>
            <p:cNvSpPr>
              <a:spLocks noChangeArrowheads="1"/>
            </p:cNvSpPr>
            <p:nvPr/>
          </p:nvSpPr>
          <p:spPr bwMode="auto">
            <a:xfrm>
              <a:off x="567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77835" name="Oval 9"/>
            <p:cNvSpPr>
              <a:spLocks noChangeArrowheads="1"/>
            </p:cNvSpPr>
            <p:nvPr/>
          </p:nvSpPr>
          <p:spPr bwMode="auto">
            <a:xfrm>
              <a:off x="402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77836" name="Oval 10"/>
            <p:cNvSpPr>
              <a:spLocks noChangeArrowheads="1"/>
            </p:cNvSpPr>
            <p:nvPr/>
          </p:nvSpPr>
          <p:spPr bwMode="auto">
            <a:xfrm>
              <a:off x="7327" y="2713"/>
              <a:ext cx="450" cy="46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77837" name="Oval 11"/>
            <p:cNvSpPr>
              <a:spLocks noChangeArrowheads="1"/>
            </p:cNvSpPr>
            <p:nvPr/>
          </p:nvSpPr>
          <p:spPr bwMode="auto">
            <a:xfrm>
              <a:off x="64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77838" name="Oval 12"/>
            <p:cNvSpPr>
              <a:spLocks noChangeArrowheads="1"/>
            </p:cNvSpPr>
            <p:nvPr/>
          </p:nvSpPr>
          <p:spPr bwMode="auto">
            <a:xfrm>
              <a:off x="49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77839" name="Line 13"/>
            <p:cNvSpPr>
              <a:spLocks noChangeShapeType="1"/>
            </p:cNvSpPr>
            <p:nvPr/>
          </p:nvSpPr>
          <p:spPr bwMode="auto">
            <a:xfrm flipH="1">
              <a:off x="4327" y="2096"/>
              <a:ext cx="600" cy="6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7840" name="Line 14"/>
            <p:cNvSpPr>
              <a:spLocks noChangeShapeType="1"/>
            </p:cNvSpPr>
            <p:nvPr/>
          </p:nvSpPr>
          <p:spPr bwMode="auto">
            <a:xfrm>
              <a:off x="4327" y="3176"/>
              <a:ext cx="750" cy="6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7841" name="Line 15"/>
            <p:cNvSpPr>
              <a:spLocks noChangeShapeType="1"/>
            </p:cNvSpPr>
            <p:nvPr/>
          </p:nvSpPr>
          <p:spPr bwMode="auto">
            <a:xfrm>
              <a:off x="5227" y="1941"/>
              <a:ext cx="1200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7842" name="Line 16"/>
            <p:cNvSpPr>
              <a:spLocks noChangeShapeType="1"/>
            </p:cNvSpPr>
            <p:nvPr/>
          </p:nvSpPr>
          <p:spPr bwMode="auto">
            <a:xfrm>
              <a:off x="5377" y="3947"/>
              <a:ext cx="10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7843" name="Line 17"/>
            <p:cNvSpPr>
              <a:spLocks noChangeShapeType="1"/>
            </p:cNvSpPr>
            <p:nvPr/>
          </p:nvSpPr>
          <p:spPr bwMode="auto">
            <a:xfrm flipH="1">
              <a:off x="6727" y="3176"/>
              <a:ext cx="750" cy="6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7844" name="Line 18"/>
            <p:cNvSpPr>
              <a:spLocks noChangeShapeType="1"/>
            </p:cNvSpPr>
            <p:nvPr/>
          </p:nvSpPr>
          <p:spPr bwMode="auto">
            <a:xfrm>
              <a:off x="6877" y="1941"/>
              <a:ext cx="600" cy="7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7845" name="Line 19"/>
            <p:cNvSpPr>
              <a:spLocks noChangeShapeType="1"/>
            </p:cNvSpPr>
            <p:nvPr/>
          </p:nvSpPr>
          <p:spPr bwMode="auto">
            <a:xfrm flipH="1">
              <a:off x="5977" y="2096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7846" name="Line 20"/>
            <p:cNvSpPr>
              <a:spLocks noChangeShapeType="1"/>
            </p:cNvSpPr>
            <p:nvPr/>
          </p:nvSpPr>
          <p:spPr bwMode="auto">
            <a:xfrm flipH="1">
              <a:off x="5227" y="3021"/>
              <a:ext cx="450" cy="7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7847" name="Line 21"/>
            <p:cNvSpPr>
              <a:spLocks noChangeShapeType="1"/>
            </p:cNvSpPr>
            <p:nvPr/>
          </p:nvSpPr>
          <p:spPr bwMode="auto">
            <a:xfrm>
              <a:off x="5077" y="2096"/>
              <a:ext cx="750" cy="6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7848" name="Line 22"/>
            <p:cNvSpPr>
              <a:spLocks noChangeShapeType="1"/>
            </p:cNvSpPr>
            <p:nvPr/>
          </p:nvSpPr>
          <p:spPr bwMode="auto">
            <a:xfrm>
              <a:off x="6127" y="2867"/>
              <a:ext cx="1200" cy="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7849" name="Line 23"/>
            <p:cNvSpPr>
              <a:spLocks noChangeShapeType="1"/>
            </p:cNvSpPr>
            <p:nvPr/>
          </p:nvSpPr>
          <p:spPr bwMode="auto">
            <a:xfrm>
              <a:off x="4477" y="2867"/>
              <a:ext cx="1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7850" name="Line 24"/>
            <p:cNvSpPr>
              <a:spLocks noChangeShapeType="1"/>
            </p:cNvSpPr>
            <p:nvPr/>
          </p:nvSpPr>
          <p:spPr bwMode="auto">
            <a:xfrm>
              <a:off x="5977" y="3176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973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One Graph, Several Spanning Trees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idx="1"/>
          </p:nvPr>
        </p:nvSpPr>
        <p:spPr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056982E-BF63-4F6A-80CB-12E827748C48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78854" name="Rectangle 4"/>
          <p:cNvSpPr>
            <a:spLocks noChangeArrowheads="1"/>
          </p:cNvSpPr>
          <p:nvPr/>
        </p:nvSpPr>
        <p:spPr bwMode="auto">
          <a:xfrm>
            <a:off x="6003635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grpSp>
        <p:nvGrpSpPr>
          <p:cNvPr id="78855" name="Group 5"/>
          <p:cNvGrpSpPr>
            <a:grpSpLocks noChangeAspect="1"/>
          </p:cNvGrpSpPr>
          <p:nvPr/>
        </p:nvGrpSpPr>
        <p:grpSpPr bwMode="auto">
          <a:xfrm>
            <a:off x="7239000" y="1981200"/>
            <a:ext cx="3429000" cy="2489200"/>
            <a:chOff x="2527" y="1170"/>
            <a:chExt cx="7200" cy="4320"/>
          </a:xfrm>
        </p:grpSpPr>
        <p:sp>
          <p:nvSpPr>
            <p:cNvPr id="78919" name="AutoShape 6"/>
            <p:cNvSpPr>
              <a:spLocks noChangeAspect="1" noChangeArrowheads="1" noTextEdit="1"/>
            </p:cNvSpPr>
            <p:nvPr/>
          </p:nvSpPr>
          <p:spPr bwMode="auto">
            <a:xfrm>
              <a:off x="2527" y="1170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20" name="Oval 7"/>
            <p:cNvSpPr>
              <a:spLocks noChangeArrowheads="1"/>
            </p:cNvSpPr>
            <p:nvPr/>
          </p:nvSpPr>
          <p:spPr bwMode="auto">
            <a:xfrm>
              <a:off x="4777" y="163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21" name="Oval 8"/>
            <p:cNvSpPr>
              <a:spLocks noChangeArrowheads="1"/>
            </p:cNvSpPr>
            <p:nvPr/>
          </p:nvSpPr>
          <p:spPr bwMode="auto">
            <a:xfrm>
              <a:off x="6427" y="1633"/>
              <a:ext cx="450" cy="46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22" name="Oval 9"/>
            <p:cNvSpPr>
              <a:spLocks noChangeArrowheads="1"/>
            </p:cNvSpPr>
            <p:nvPr/>
          </p:nvSpPr>
          <p:spPr bwMode="auto">
            <a:xfrm>
              <a:off x="567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23" name="Oval 10"/>
            <p:cNvSpPr>
              <a:spLocks noChangeArrowheads="1"/>
            </p:cNvSpPr>
            <p:nvPr/>
          </p:nvSpPr>
          <p:spPr bwMode="auto">
            <a:xfrm>
              <a:off x="402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24" name="Oval 11"/>
            <p:cNvSpPr>
              <a:spLocks noChangeArrowheads="1"/>
            </p:cNvSpPr>
            <p:nvPr/>
          </p:nvSpPr>
          <p:spPr bwMode="auto">
            <a:xfrm>
              <a:off x="7327" y="2713"/>
              <a:ext cx="450" cy="46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25" name="Oval 12"/>
            <p:cNvSpPr>
              <a:spLocks noChangeArrowheads="1"/>
            </p:cNvSpPr>
            <p:nvPr/>
          </p:nvSpPr>
          <p:spPr bwMode="auto">
            <a:xfrm>
              <a:off x="64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26" name="Oval 13"/>
            <p:cNvSpPr>
              <a:spLocks noChangeArrowheads="1"/>
            </p:cNvSpPr>
            <p:nvPr/>
          </p:nvSpPr>
          <p:spPr bwMode="auto">
            <a:xfrm>
              <a:off x="49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27" name="Line 14"/>
            <p:cNvSpPr>
              <a:spLocks noChangeShapeType="1"/>
            </p:cNvSpPr>
            <p:nvPr/>
          </p:nvSpPr>
          <p:spPr bwMode="auto">
            <a:xfrm flipH="1">
              <a:off x="4327" y="2096"/>
              <a:ext cx="600" cy="6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28" name="Line 15"/>
            <p:cNvSpPr>
              <a:spLocks noChangeShapeType="1"/>
            </p:cNvSpPr>
            <p:nvPr/>
          </p:nvSpPr>
          <p:spPr bwMode="auto">
            <a:xfrm>
              <a:off x="4327" y="3176"/>
              <a:ext cx="75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29" name="Line 16"/>
            <p:cNvSpPr>
              <a:spLocks noChangeShapeType="1"/>
            </p:cNvSpPr>
            <p:nvPr/>
          </p:nvSpPr>
          <p:spPr bwMode="auto">
            <a:xfrm>
              <a:off x="5227" y="1941"/>
              <a:ext cx="12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30" name="Line 17"/>
            <p:cNvSpPr>
              <a:spLocks noChangeShapeType="1"/>
            </p:cNvSpPr>
            <p:nvPr/>
          </p:nvSpPr>
          <p:spPr bwMode="auto">
            <a:xfrm>
              <a:off x="5377" y="3947"/>
              <a:ext cx="10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31" name="Line 18"/>
            <p:cNvSpPr>
              <a:spLocks noChangeShapeType="1"/>
            </p:cNvSpPr>
            <p:nvPr/>
          </p:nvSpPr>
          <p:spPr bwMode="auto">
            <a:xfrm flipH="1">
              <a:off x="6727" y="3176"/>
              <a:ext cx="75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32" name="Line 19"/>
            <p:cNvSpPr>
              <a:spLocks noChangeShapeType="1"/>
            </p:cNvSpPr>
            <p:nvPr/>
          </p:nvSpPr>
          <p:spPr bwMode="auto">
            <a:xfrm>
              <a:off x="6877" y="1941"/>
              <a:ext cx="600" cy="7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33" name="Line 20"/>
            <p:cNvSpPr>
              <a:spLocks noChangeShapeType="1"/>
            </p:cNvSpPr>
            <p:nvPr/>
          </p:nvSpPr>
          <p:spPr bwMode="auto">
            <a:xfrm flipH="1">
              <a:off x="5977" y="2096"/>
              <a:ext cx="600" cy="6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34" name="Line 21"/>
            <p:cNvSpPr>
              <a:spLocks noChangeShapeType="1"/>
            </p:cNvSpPr>
            <p:nvPr/>
          </p:nvSpPr>
          <p:spPr bwMode="auto">
            <a:xfrm flipH="1">
              <a:off x="5227" y="3021"/>
              <a:ext cx="450" cy="7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35" name="Line 22"/>
            <p:cNvSpPr>
              <a:spLocks noChangeShapeType="1"/>
            </p:cNvSpPr>
            <p:nvPr/>
          </p:nvSpPr>
          <p:spPr bwMode="auto">
            <a:xfrm>
              <a:off x="5077" y="2096"/>
              <a:ext cx="750" cy="6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36" name="Line 23"/>
            <p:cNvSpPr>
              <a:spLocks noChangeShapeType="1"/>
            </p:cNvSpPr>
            <p:nvPr/>
          </p:nvSpPr>
          <p:spPr bwMode="auto">
            <a:xfrm>
              <a:off x="6127" y="2867"/>
              <a:ext cx="1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37" name="Line 24"/>
            <p:cNvSpPr>
              <a:spLocks noChangeShapeType="1"/>
            </p:cNvSpPr>
            <p:nvPr/>
          </p:nvSpPr>
          <p:spPr bwMode="auto">
            <a:xfrm>
              <a:off x="4477" y="2867"/>
              <a:ext cx="1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38" name="Line 25"/>
            <p:cNvSpPr>
              <a:spLocks noChangeShapeType="1"/>
            </p:cNvSpPr>
            <p:nvPr/>
          </p:nvSpPr>
          <p:spPr bwMode="auto">
            <a:xfrm>
              <a:off x="5977" y="3176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  <p:grpSp>
        <p:nvGrpSpPr>
          <p:cNvPr id="78856" name="Group 26"/>
          <p:cNvGrpSpPr>
            <a:grpSpLocks noChangeAspect="1"/>
          </p:cNvGrpSpPr>
          <p:nvPr/>
        </p:nvGrpSpPr>
        <p:grpSpPr bwMode="auto">
          <a:xfrm>
            <a:off x="3581400" y="1981200"/>
            <a:ext cx="3429000" cy="2489200"/>
            <a:chOff x="2527" y="1170"/>
            <a:chExt cx="7200" cy="4320"/>
          </a:xfrm>
        </p:grpSpPr>
        <p:sp>
          <p:nvSpPr>
            <p:cNvPr id="78899" name="AutoShape 27"/>
            <p:cNvSpPr>
              <a:spLocks noChangeAspect="1" noChangeArrowheads="1" noTextEdit="1"/>
            </p:cNvSpPr>
            <p:nvPr/>
          </p:nvSpPr>
          <p:spPr bwMode="auto">
            <a:xfrm>
              <a:off x="2527" y="1170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00" name="Oval 28"/>
            <p:cNvSpPr>
              <a:spLocks noChangeArrowheads="1"/>
            </p:cNvSpPr>
            <p:nvPr/>
          </p:nvSpPr>
          <p:spPr bwMode="auto">
            <a:xfrm>
              <a:off x="4777" y="163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01" name="Oval 29"/>
            <p:cNvSpPr>
              <a:spLocks noChangeArrowheads="1"/>
            </p:cNvSpPr>
            <p:nvPr/>
          </p:nvSpPr>
          <p:spPr bwMode="auto">
            <a:xfrm>
              <a:off x="6427" y="1633"/>
              <a:ext cx="450" cy="46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02" name="Oval 30"/>
            <p:cNvSpPr>
              <a:spLocks noChangeArrowheads="1"/>
            </p:cNvSpPr>
            <p:nvPr/>
          </p:nvSpPr>
          <p:spPr bwMode="auto">
            <a:xfrm>
              <a:off x="567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03" name="Oval 31"/>
            <p:cNvSpPr>
              <a:spLocks noChangeArrowheads="1"/>
            </p:cNvSpPr>
            <p:nvPr/>
          </p:nvSpPr>
          <p:spPr bwMode="auto">
            <a:xfrm>
              <a:off x="402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04" name="Oval 32"/>
            <p:cNvSpPr>
              <a:spLocks noChangeArrowheads="1"/>
            </p:cNvSpPr>
            <p:nvPr/>
          </p:nvSpPr>
          <p:spPr bwMode="auto">
            <a:xfrm>
              <a:off x="7327" y="2713"/>
              <a:ext cx="450" cy="46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05" name="Oval 33"/>
            <p:cNvSpPr>
              <a:spLocks noChangeArrowheads="1"/>
            </p:cNvSpPr>
            <p:nvPr/>
          </p:nvSpPr>
          <p:spPr bwMode="auto">
            <a:xfrm>
              <a:off x="64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06" name="Oval 34"/>
            <p:cNvSpPr>
              <a:spLocks noChangeArrowheads="1"/>
            </p:cNvSpPr>
            <p:nvPr/>
          </p:nvSpPr>
          <p:spPr bwMode="auto">
            <a:xfrm>
              <a:off x="49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07" name="Line 35"/>
            <p:cNvSpPr>
              <a:spLocks noChangeShapeType="1"/>
            </p:cNvSpPr>
            <p:nvPr/>
          </p:nvSpPr>
          <p:spPr bwMode="auto">
            <a:xfrm flipH="1">
              <a:off x="4327" y="2096"/>
              <a:ext cx="600" cy="6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08" name="Line 36"/>
            <p:cNvSpPr>
              <a:spLocks noChangeShapeType="1"/>
            </p:cNvSpPr>
            <p:nvPr/>
          </p:nvSpPr>
          <p:spPr bwMode="auto">
            <a:xfrm>
              <a:off x="4327" y="3176"/>
              <a:ext cx="75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09" name="Line 37"/>
            <p:cNvSpPr>
              <a:spLocks noChangeShapeType="1"/>
            </p:cNvSpPr>
            <p:nvPr/>
          </p:nvSpPr>
          <p:spPr bwMode="auto">
            <a:xfrm>
              <a:off x="5227" y="1941"/>
              <a:ext cx="120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10" name="Line 38"/>
            <p:cNvSpPr>
              <a:spLocks noChangeShapeType="1"/>
            </p:cNvSpPr>
            <p:nvPr/>
          </p:nvSpPr>
          <p:spPr bwMode="auto">
            <a:xfrm>
              <a:off x="5377" y="3947"/>
              <a:ext cx="10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11" name="Line 39"/>
            <p:cNvSpPr>
              <a:spLocks noChangeShapeType="1"/>
            </p:cNvSpPr>
            <p:nvPr/>
          </p:nvSpPr>
          <p:spPr bwMode="auto">
            <a:xfrm flipH="1">
              <a:off x="6727" y="3176"/>
              <a:ext cx="75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12" name="Line 40"/>
            <p:cNvSpPr>
              <a:spLocks noChangeShapeType="1"/>
            </p:cNvSpPr>
            <p:nvPr/>
          </p:nvSpPr>
          <p:spPr bwMode="auto">
            <a:xfrm>
              <a:off x="6877" y="1941"/>
              <a:ext cx="600" cy="7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13" name="Line 41"/>
            <p:cNvSpPr>
              <a:spLocks noChangeShapeType="1"/>
            </p:cNvSpPr>
            <p:nvPr/>
          </p:nvSpPr>
          <p:spPr bwMode="auto">
            <a:xfrm flipH="1">
              <a:off x="5977" y="2096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14" name="Line 42"/>
            <p:cNvSpPr>
              <a:spLocks noChangeShapeType="1"/>
            </p:cNvSpPr>
            <p:nvPr/>
          </p:nvSpPr>
          <p:spPr bwMode="auto">
            <a:xfrm flipH="1">
              <a:off x="5227" y="3021"/>
              <a:ext cx="450" cy="7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15" name="Line 43"/>
            <p:cNvSpPr>
              <a:spLocks noChangeShapeType="1"/>
            </p:cNvSpPr>
            <p:nvPr/>
          </p:nvSpPr>
          <p:spPr bwMode="auto">
            <a:xfrm>
              <a:off x="5077" y="2096"/>
              <a:ext cx="750" cy="6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16" name="Line 44"/>
            <p:cNvSpPr>
              <a:spLocks noChangeShapeType="1"/>
            </p:cNvSpPr>
            <p:nvPr/>
          </p:nvSpPr>
          <p:spPr bwMode="auto">
            <a:xfrm>
              <a:off x="6127" y="2867"/>
              <a:ext cx="1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17" name="Line 45"/>
            <p:cNvSpPr>
              <a:spLocks noChangeShapeType="1"/>
            </p:cNvSpPr>
            <p:nvPr/>
          </p:nvSpPr>
          <p:spPr bwMode="auto">
            <a:xfrm>
              <a:off x="4477" y="2867"/>
              <a:ext cx="1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918" name="Line 46"/>
            <p:cNvSpPr>
              <a:spLocks noChangeShapeType="1"/>
            </p:cNvSpPr>
            <p:nvPr/>
          </p:nvSpPr>
          <p:spPr bwMode="auto">
            <a:xfrm>
              <a:off x="5977" y="3176"/>
              <a:ext cx="600" cy="6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  <p:grpSp>
        <p:nvGrpSpPr>
          <p:cNvPr id="78857" name="Group 47"/>
          <p:cNvGrpSpPr>
            <a:grpSpLocks noChangeAspect="1"/>
          </p:cNvGrpSpPr>
          <p:nvPr/>
        </p:nvGrpSpPr>
        <p:grpSpPr bwMode="auto">
          <a:xfrm>
            <a:off x="7239000" y="3962400"/>
            <a:ext cx="3429000" cy="2489200"/>
            <a:chOff x="2527" y="1170"/>
            <a:chExt cx="7200" cy="4320"/>
          </a:xfrm>
        </p:grpSpPr>
        <p:sp>
          <p:nvSpPr>
            <p:cNvPr id="78879" name="AutoShape 48"/>
            <p:cNvSpPr>
              <a:spLocks noChangeAspect="1" noChangeArrowheads="1" noTextEdit="1"/>
            </p:cNvSpPr>
            <p:nvPr/>
          </p:nvSpPr>
          <p:spPr bwMode="auto">
            <a:xfrm>
              <a:off x="2527" y="1170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80" name="Oval 49"/>
            <p:cNvSpPr>
              <a:spLocks noChangeArrowheads="1"/>
            </p:cNvSpPr>
            <p:nvPr/>
          </p:nvSpPr>
          <p:spPr bwMode="auto">
            <a:xfrm>
              <a:off x="4777" y="163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81" name="Oval 50"/>
            <p:cNvSpPr>
              <a:spLocks noChangeArrowheads="1"/>
            </p:cNvSpPr>
            <p:nvPr/>
          </p:nvSpPr>
          <p:spPr bwMode="auto">
            <a:xfrm>
              <a:off x="6427" y="1633"/>
              <a:ext cx="450" cy="46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82" name="Oval 51"/>
            <p:cNvSpPr>
              <a:spLocks noChangeArrowheads="1"/>
            </p:cNvSpPr>
            <p:nvPr/>
          </p:nvSpPr>
          <p:spPr bwMode="auto">
            <a:xfrm>
              <a:off x="567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83" name="Oval 52"/>
            <p:cNvSpPr>
              <a:spLocks noChangeArrowheads="1"/>
            </p:cNvSpPr>
            <p:nvPr/>
          </p:nvSpPr>
          <p:spPr bwMode="auto">
            <a:xfrm>
              <a:off x="402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84" name="Oval 53"/>
            <p:cNvSpPr>
              <a:spLocks noChangeArrowheads="1"/>
            </p:cNvSpPr>
            <p:nvPr/>
          </p:nvSpPr>
          <p:spPr bwMode="auto">
            <a:xfrm>
              <a:off x="7327" y="2713"/>
              <a:ext cx="450" cy="46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85" name="Oval 54"/>
            <p:cNvSpPr>
              <a:spLocks noChangeArrowheads="1"/>
            </p:cNvSpPr>
            <p:nvPr/>
          </p:nvSpPr>
          <p:spPr bwMode="auto">
            <a:xfrm>
              <a:off x="64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86" name="Oval 55"/>
            <p:cNvSpPr>
              <a:spLocks noChangeArrowheads="1"/>
            </p:cNvSpPr>
            <p:nvPr/>
          </p:nvSpPr>
          <p:spPr bwMode="auto">
            <a:xfrm>
              <a:off x="49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87" name="Line 56"/>
            <p:cNvSpPr>
              <a:spLocks noChangeShapeType="1"/>
            </p:cNvSpPr>
            <p:nvPr/>
          </p:nvSpPr>
          <p:spPr bwMode="auto">
            <a:xfrm flipH="1">
              <a:off x="4327" y="2096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88" name="Line 57"/>
            <p:cNvSpPr>
              <a:spLocks noChangeShapeType="1"/>
            </p:cNvSpPr>
            <p:nvPr/>
          </p:nvSpPr>
          <p:spPr bwMode="auto">
            <a:xfrm>
              <a:off x="4327" y="3176"/>
              <a:ext cx="750" cy="6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89" name="Line 58"/>
            <p:cNvSpPr>
              <a:spLocks noChangeShapeType="1"/>
            </p:cNvSpPr>
            <p:nvPr/>
          </p:nvSpPr>
          <p:spPr bwMode="auto">
            <a:xfrm>
              <a:off x="5227" y="1941"/>
              <a:ext cx="1200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90" name="Line 59"/>
            <p:cNvSpPr>
              <a:spLocks noChangeShapeType="1"/>
            </p:cNvSpPr>
            <p:nvPr/>
          </p:nvSpPr>
          <p:spPr bwMode="auto">
            <a:xfrm>
              <a:off x="5377" y="3947"/>
              <a:ext cx="10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91" name="Line 60"/>
            <p:cNvSpPr>
              <a:spLocks noChangeShapeType="1"/>
            </p:cNvSpPr>
            <p:nvPr/>
          </p:nvSpPr>
          <p:spPr bwMode="auto">
            <a:xfrm flipH="1">
              <a:off x="6727" y="3176"/>
              <a:ext cx="750" cy="6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92" name="Line 61"/>
            <p:cNvSpPr>
              <a:spLocks noChangeShapeType="1"/>
            </p:cNvSpPr>
            <p:nvPr/>
          </p:nvSpPr>
          <p:spPr bwMode="auto">
            <a:xfrm>
              <a:off x="6877" y="1941"/>
              <a:ext cx="600" cy="7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93" name="Line 62"/>
            <p:cNvSpPr>
              <a:spLocks noChangeShapeType="1"/>
            </p:cNvSpPr>
            <p:nvPr/>
          </p:nvSpPr>
          <p:spPr bwMode="auto">
            <a:xfrm flipH="1">
              <a:off x="5977" y="2096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94" name="Line 63"/>
            <p:cNvSpPr>
              <a:spLocks noChangeShapeType="1"/>
            </p:cNvSpPr>
            <p:nvPr/>
          </p:nvSpPr>
          <p:spPr bwMode="auto">
            <a:xfrm flipH="1">
              <a:off x="5227" y="3021"/>
              <a:ext cx="450" cy="7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95" name="Line 64"/>
            <p:cNvSpPr>
              <a:spLocks noChangeShapeType="1"/>
            </p:cNvSpPr>
            <p:nvPr/>
          </p:nvSpPr>
          <p:spPr bwMode="auto">
            <a:xfrm>
              <a:off x="5077" y="2096"/>
              <a:ext cx="750" cy="6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96" name="Line 65"/>
            <p:cNvSpPr>
              <a:spLocks noChangeShapeType="1"/>
            </p:cNvSpPr>
            <p:nvPr/>
          </p:nvSpPr>
          <p:spPr bwMode="auto">
            <a:xfrm>
              <a:off x="6127" y="2867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97" name="Line 66"/>
            <p:cNvSpPr>
              <a:spLocks noChangeShapeType="1"/>
            </p:cNvSpPr>
            <p:nvPr/>
          </p:nvSpPr>
          <p:spPr bwMode="auto">
            <a:xfrm>
              <a:off x="4477" y="2867"/>
              <a:ext cx="1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98" name="Line 67"/>
            <p:cNvSpPr>
              <a:spLocks noChangeShapeType="1"/>
            </p:cNvSpPr>
            <p:nvPr/>
          </p:nvSpPr>
          <p:spPr bwMode="auto">
            <a:xfrm>
              <a:off x="5977" y="3176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  <p:grpSp>
        <p:nvGrpSpPr>
          <p:cNvPr id="78858" name="Group 68"/>
          <p:cNvGrpSpPr>
            <a:grpSpLocks noChangeAspect="1"/>
          </p:cNvGrpSpPr>
          <p:nvPr/>
        </p:nvGrpSpPr>
        <p:grpSpPr bwMode="auto">
          <a:xfrm>
            <a:off x="3581400" y="3886200"/>
            <a:ext cx="3429000" cy="2489200"/>
            <a:chOff x="2527" y="1170"/>
            <a:chExt cx="7200" cy="4320"/>
          </a:xfrm>
        </p:grpSpPr>
        <p:sp>
          <p:nvSpPr>
            <p:cNvPr id="78859" name="AutoShape 69"/>
            <p:cNvSpPr>
              <a:spLocks noChangeAspect="1" noChangeArrowheads="1" noTextEdit="1"/>
            </p:cNvSpPr>
            <p:nvPr/>
          </p:nvSpPr>
          <p:spPr bwMode="auto">
            <a:xfrm>
              <a:off x="2527" y="1170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60" name="Oval 70"/>
            <p:cNvSpPr>
              <a:spLocks noChangeArrowheads="1"/>
            </p:cNvSpPr>
            <p:nvPr/>
          </p:nvSpPr>
          <p:spPr bwMode="auto">
            <a:xfrm>
              <a:off x="4777" y="163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61" name="Oval 71"/>
            <p:cNvSpPr>
              <a:spLocks noChangeArrowheads="1"/>
            </p:cNvSpPr>
            <p:nvPr/>
          </p:nvSpPr>
          <p:spPr bwMode="auto">
            <a:xfrm>
              <a:off x="6427" y="1633"/>
              <a:ext cx="450" cy="46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62" name="Oval 72"/>
            <p:cNvSpPr>
              <a:spLocks noChangeArrowheads="1"/>
            </p:cNvSpPr>
            <p:nvPr/>
          </p:nvSpPr>
          <p:spPr bwMode="auto">
            <a:xfrm>
              <a:off x="567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63" name="Oval 73"/>
            <p:cNvSpPr>
              <a:spLocks noChangeArrowheads="1"/>
            </p:cNvSpPr>
            <p:nvPr/>
          </p:nvSpPr>
          <p:spPr bwMode="auto">
            <a:xfrm>
              <a:off x="402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64" name="Oval 74"/>
            <p:cNvSpPr>
              <a:spLocks noChangeArrowheads="1"/>
            </p:cNvSpPr>
            <p:nvPr/>
          </p:nvSpPr>
          <p:spPr bwMode="auto">
            <a:xfrm>
              <a:off x="7327" y="2713"/>
              <a:ext cx="450" cy="46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65" name="Oval 75"/>
            <p:cNvSpPr>
              <a:spLocks noChangeArrowheads="1"/>
            </p:cNvSpPr>
            <p:nvPr/>
          </p:nvSpPr>
          <p:spPr bwMode="auto">
            <a:xfrm>
              <a:off x="64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66" name="Oval 76"/>
            <p:cNvSpPr>
              <a:spLocks noChangeArrowheads="1"/>
            </p:cNvSpPr>
            <p:nvPr/>
          </p:nvSpPr>
          <p:spPr bwMode="auto">
            <a:xfrm>
              <a:off x="49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67" name="Line 77"/>
            <p:cNvSpPr>
              <a:spLocks noChangeShapeType="1"/>
            </p:cNvSpPr>
            <p:nvPr/>
          </p:nvSpPr>
          <p:spPr bwMode="auto">
            <a:xfrm flipH="1">
              <a:off x="4327" y="2096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68" name="Line 78"/>
            <p:cNvSpPr>
              <a:spLocks noChangeShapeType="1"/>
            </p:cNvSpPr>
            <p:nvPr/>
          </p:nvSpPr>
          <p:spPr bwMode="auto">
            <a:xfrm>
              <a:off x="4327" y="3176"/>
              <a:ext cx="75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69" name="Line 79"/>
            <p:cNvSpPr>
              <a:spLocks noChangeShapeType="1"/>
            </p:cNvSpPr>
            <p:nvPr/>
          </p:nvSpPr>
          <p:spPr bwMode="auto">
            <a:xfrm>
              <a:off x="5227" y="1941"/>
              <a:ext cx="12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70" name="Line 80"/>
            <p:cNvSpPr>
              <a:spLocks noChangeShapeType="1"/>
            </p:cNvSpPr>
            <p:nvPr/>
          </p:nvSpPr>
          <p:spPr bwMode="auto">
            <a:xfrm>
              <a:off x="5377" y="3947"/>
              <a:ext cx="10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71" name="Line 81"/>
            <p:cNvSpPr>
              <a:spLocks noChangeShapeType="1"/>
            </p:cNvSpPr>
            <p:nvPr/>
          </p:nvSpPr>
          <p:spPr bwMode="auto">
            <a:xfrm flipH="1">
              <a:off x="6727" y="3176"/>
              <a:ext cx="75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72" name="Line 82"/>
            <p:cNvSpPr>
              <a:spLocks noChangeShapeType="1"/>
            </p:cNvSpPr>
            <p:nvPr/>
          </p:nvSpPr>
          <p:spPr bwMode="auto">
            <a:xfrm>
              <a:off x="6877" y="1941"/>
              <a:ext cx="600" cy="7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73" name="Line 83"/>
            <p:cNvSpPr>
              <a:spLocks noChangeShapeType="1"/>
            </p:cNvSpPr>
            <p:nvPr/>
          </p:nvSpPr>
          <p:spPr bwMode="auto">
            <a:xfrm flipH="1">
              <a:off x="5977" y="2096"/>
              <a:ext cx="600" cy="6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74" name="Line 84"/>
            <p:cNvSpPr>
              <a:spLocks noChangeShapeType="1"/>
            </p:cNvSpPr>
            <p:nvPr/>
          </p:nvSpPr>
          <p:spPr bwMode="auto">
            <a:xfrm flipH="1">
              <a:off x="5227" y="3021"/>
              <a:ext cx="450" cy="7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75" name="Line 85"/>
            <p:cNvSpPr>
              <a:spLocks noChangeShapeType="1"/>
            </p:cNvSpPr>
            <p:nvPr/>
          </p:nvSpPr>
          <p:spPr bwMode="auto">
            <a:xfrm>
              <a:off x="5077" y="2096"/>
              <a:ext cx="750" cy="6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76" name="Line 86"/>
            <p:cNvSpPr>
              <a:spLocks noChangeShapeType="1"/>
            </p:cNvSpPr>
            <p:nvPr/>
          </p:nvSpPr>
          <p:spPr bwMode="auto">
            <a:xfrm>
              <a:off x="6127" y="2867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77" name="Line 87"/>
            <p:cNvSpPr>
              <a:spLocks noChangeShapeType="1"/>
            </p:cNvSpPr>
            <p:nvPr/>
          </p:nvSpPr>
          <p:spPr bwMode="auto">
            <a:xfrm>
              <a:off x="4477" y="2867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8878" name="Line 88"/>
            <p:cNvSpPr>
              <a:spLocks noChangeShapeType="1"/>
            </p:cNvSpPr>
            <p:nvPr/>
          </p:nvSpPr>
          <p:spPr bwMode="auto">
            <a:xfrm>
              <a:off x="5977" y="3176"/>
              <a:ext cx="600" cy="6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616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5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Spanning Forest</a:t>
            </a:r>
          </a:p>
        </p:txBody>
      </p:sp>
      <p:sp>
        <p:nvSpPr>
          <p:cNvPr id="79878" name="Rectangle 24"/>
          <p:cNvSpPr>
            <a:spLocks noGrp="1" noChangeArrowheads="1"/>
          </p:cNvSpPr>
          <p:nvPr>
            <p:ph idx="1"/>
          </p:nvPr>
        </p:nvSpPr>
        <p:spPr>
          <a:xfrm>
            <a:off x="2781300" y="1447800"/>
            <a:ext cx="77724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 </a:t>
            </a:r>
          </a:p>
        </p:txBody>
      </p:sp>
      <p:sp>
        <p:nvSpPr>
          <p:cNvPr id="798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F0D6094-132D-4745-A391-89DDE57B1A44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sz="1400" dirty="0">
              <a:solidFill>
                <a:srgbClr val="333329"/>
              </a:solidFill>
              <a:latin typeface="Arial" charset="0"/>
            </a:endParaRPr>
          </a:p>
        </p:txBody>
      </p:sp>
      <p:grpSp>
        <p:nvGrpSpPr>
          <p:cNvPr id="79876" name="Group 2"/>
          <p:cNvGrpSpPr>
            <a:grpSpLocks noChangeAspect="1"/>
          </p:cNvGrpSpPr>
          <p:nvPr/>
        </p:nvGrpSpPr>
        <p:grpSpPr bwMode="auto">
          <a:xfrm>
            <a:off x="3314573" y="1854147"/>
            <a:ext cx="6934454" cy="4241800"/>
            <a:chOff x="2566" y="963"/>
            <a:chExt cx="7122" cy="4320"/>
          </a:xfrm>
        </p:grpSpPr>
        <p:sp>
          <p:nvSpPr>
            <p:cNvPr id="79879" name="AutoShape 3"/>
            <p:cNvSpPr>
              <a:spLocks noChangeAspect="1" noChangeArrowheads="1"/>
            </p:cNvSpPr>
            <p:nvPr/>
          </p:nvSpPr>
          <p:spPr bwMode="auto">
            <a:xfrm>
              <a:off x="2566" y="963"/>
              <a:ext cx="7122" cy="43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333333"/>
                </a:solidFill>
                <a:latin typeface="Arial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latin typeface="Arial" charset="0"/>
                </a:rPr>
                <a:t>For a connected undirected graph G(V,E), a spanning forest is S(V,T) if S has no cycles and T</a:t>
              </a:r>
              <a:r>
                <a:rPr lang="en-US" sz="2000" b="1" dirty="0">
                  <a:latin typeface="Arial" charset="0"/>
                  <a:sym typeface="Symbol" pitchFamily="18" charset="2"/>
                </a:rPr>
                <a:t>E. S(V,T) will be composed of trees (V</a:t>
              </a:r>
              <a:r>
                <a:rPr lang="en-US" sz="2000" b="1" baseline="-25000" dirty="0">
                  <a:latin typeface="Arial" charset="0"/>
                  <a:sym typeface="Symbol" pitchFamily="18" charset="2"/>
                </a:rPr>
                <a:t>1</a:t>
              </a:r>
              <a:r>
                <a:rPr lang="en-US" sz="2000" b="1" dirty="0">
                  <a:latin typeface="Arial" charset="0"/>
                  <a:sym typeface="Symbol" pitchFamily="18" charset="2"/>
                </a:rPr>
                <a:t>,T</a:t>
              </a:r>
              <a:r>
                <a:rPr lang="en-US" sz="2000" b="1" baseline="-25000" dirty="0">
                  <a:latin typeface="Arial" charset="0"/>
                  <a:sym typeface="Symbol" pitchFamily="18" charset="2"/>
                </a:rPr>
                <a:t>1</a:t>
              </a:r>
              <a:r>
                <a:rPr lang="en-US" sz="2000" b="1" dirty="0">
                  <a:latin typeface="Arial" charset="0"/>
                  <a:sym typeface="Symbol" pitchFamily="18" charset="2"/>
                </a:rPr>
                <a:t>), (V</a:t>
              </a:r>
              <a:r>
                <a:rPr lang="en-US" sz="2000" b="1" baseline="-25000" dirty="0">
                  <a:latin typeface="Arial" charset="0"/>
                  <a:sym typeface="Symbol" pitchFamily="18" charset="2"/>
                </a:rPr>
                <a:t>2</a:t>
              </a:r>
              <a:r>
                <a:rPr lang="en-US" sz="2000" b="1" dirty="0">
                  <a:latin typeface="Arial" charset="0"/>
                  <a:sym typeface="Symbol" pitchFamily="18" charset="2"/>
                </a:rPr>
                <a:t>,T</a:t>
              </a:r>
              <a:r>
                <a:rPr lang="en-US" sz="2000" b="1" baseline="-25000" dirty="0">
                  <a:latin typeface="Arial" charset="0"/>
                  <a:sym typeface="Symbol" pitchFamily="18" charset="2"/>
                </a:rPr>
                <a:t>2</a:t>
              </a:r>
              <a:r>
                <a:rPr lang="en-US" sz="2000" b="1" dirty="0">
                  <a:latin typeface="Arial" charset="0"/>
                  <a:sym typeface="Symbol" pitchFamily="18" charset="2"/>
                </a:rPr>
                <a:t>), …, (</a:t>
              </a:r>
              <a:r>
                <a:rPr lang="en-US" sz="2000" b="1" dirty="0" err="1">
                  <a:latin typeface="Arial" charset="0"/>
                  <a:sym typeface="Symbol" pitchFamily="18" charset="2"/>
                </a:rPr>
                <a:t>V</a:t>
              </a:r>
              <a:r>
                <a:rPr lang="en-US" sz="2000" b="1" baseline="-25000" dirty="0" err="1">
                  <a:latin typeface="Arial" charset="0"/>
                  <a:sym typeface="Symbol" pitchFamily="18" charset="2"/>
                </a:rPr>
                <a:t>k</a:t>
              </a:r>
              <a:r>
                <a:rPr lang="en-US" sz="2000" b="1" dirty="0" err="1">
                  <a:latin typeface="Arial" charset="0"/>
                  <a:sym typeface="Symbol" pitchFamily="18" charset="2"/>
                </a:rPr>
                <a:t>,T</a:t>
              </a:r>
              <a:r>
                <a:rPr lang="en-US" sz="2000" b="1" baseline="-25000" dirty="0" err="1">
                  <a:latin typeface="Arial" charset="0"/>
                  <a:sym typeface="Symbol" pitchFamily="18" charset="2"/>
                </a:rPr>
                <a:t>k</a:t>
              </a:r>
              <a:r>
                <a:rPr lang="en-US" sz="2000" b="1" dirty="0">
                  <a:latin typeface="Arial" charset="0"/>
                  <a:sym typeface="Symbol" pitchFamily="18" charset="2"/>
                </a:rPr>
                <a:t>), k </a:t>
              </a:r>
              <a:r>
                <a:rPr lang="en-US" sz="2000" b="1" dirty="0">
                  <a:latin typeface="Arial" charset="0"/>
                  <a:cs typeface="Arial" charset="0"/>
                  <a:sym typeface="Symbol" pitchFamily="18" charset="2"/>
                </a:rPr>
                <a:t>≤ |V|</a:t>
              </a:r>
            </a:p>
          </p:txBody>
        </p:sp>
        <p:sp>
          <p:nvSpPr>
            <p:cNvPr id="79880" name="Oval 4"/>
            <p:cNvSpPr>
              <a:spLocks noChangeArrowheads="1"/>
            </p:cNvSpPr>
            <p:nvPr/>
          </p:nvSpPr>
          <p:spPr bwMode="auto">
            <a:xfrm>
              <a:off x="4777" y="163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79881" name="Oval 5"/>
            <p:cNvSpPr>
              <a:spLocks noChangeArrowheads="1"/>
            </p:cNvSpPr>
            <p:nvPr/>
          </p:nvSpPr>
          <p:spPr bwMode="auto">
            <a:xfrm>
              <a:off x="6427" y="1633"/>
              <a:ext cx="450" cy="46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79882" name="Oval 6"/>
            <p:cNvSpPr>
              <a:spLocks noChangeArrowheads="1"/>
            </p:cNvSpPr>
            <p:nvPr/>
          </p:nvSpPr>
          <p:spPr bwMode="auto">
            <a:xfrm>
              <a:off x="567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79883" name="Oval 7"/>
            <p:cNvSpPr>
              <a:spLocks noChangeArrowheads="1"/>
            </p:cNvSpPr>
            <p:nvPr/>
          </p:nvSpPr>
          <p:spPr bwMode="auto">
            <a:xfrm>
              <a:off x="4027" y="271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79884" name="Oval 8"/>
            <p:cNvSpPr>
              <a:spLocks noChangeArrowheads="1"/>
            </p:cNvSpPr>
            <p:nvPr/>
          </p:nvSpPr>
          <p:spPr bwMode="auto">
            <a:xfrm>
              <a:off x="7327" y="2713"/>
              <a:ext cx="450" cy="46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79885" name="Oval 9"/>
            <p:cNvSpPr>
              <a:spLocks noChangeArrowheads="1"/>
            </p:cNvSpPr>
            <p:nvPr/>
          </p:nvSpPr>
          <p:spPr bwMode="auto">
            <a:xfrm>
              <a:off x="64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79886" name="Oval 10"/>
            <p:cNvSpPr>
              <a:spLocks noChangeArrowheads="1"/>
            </p:cNvSpPr>
            <p:nvPr/>
          </p:nvSpPr>
          <p:spPr bwMode="auto">
            <a:xfrm>
              <a:off x="4927" y="3793"/>
              <a:ext cx="450" cy="46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srgbClr val="333333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79887" name="Line 11"/>
            <p:cNvSpPr>
              <a:spLocks noChangeShapeType="1"/>
            </p:cNvSpPr>
            <p:nvPr/>
          </p:nvSpPr>
          <p:spPr bwMode="auto">
            <a:xfrm flipH="1">
              <a:off x="4327" y="2096"/>
              <a:ext cx="600" cy="6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9888" name="Line 12"/>
            <p:cNvSpPr>
              <a:spLocks noChangeShapeType="1"/>
            </p:cNvSpPr>
            <p:nvPr/>
          </p:nvSpPr>
          <p:spPr bwMode="auto">
            <a:xfrm>
              <a:off x="4327" y="3176"/>
              <a:ext cx="750" cy="6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9889" name="Line 13"/>
            <p:cNvSpPr>
              <a:spLocks noChangeShapeType="1"/>
            </p:cNvSpPr>
            <p:nvPr/>
          </p:nvSpPr>
          <p:spPr bwMode="auto">
            <a:xfrm>
              <a:off x="5227" y="1941"/>
              <a:ext cx="1200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9890" name="Line 14"/>
            <p:cNvSpPr>
              <a:spLocks noChangeShapeType="1"/>
            </p:cNvSpPr>
            <p:nvPr/>
          </p:nvSpPr>
          <p:spPr bwMode="auto">
            <a:xfrm>
              <a:off x="5377" y="3947"/>
              <a:ext cx="10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9891" name="Line 15"/>
            <p:cNvSpPr>
              <a:spLocks noChangeShapeType="1"/>
            </p:cNvSpPr>
            <p:nvPr/>
          </p:nvSpPr>
          <p:spPr bwMode="auto">
            <a:xfrm flipH="1">
              <a:off x="6727" y="3176"/>
              <a:ext cx="750" cy="6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9892" name="Line 16"/>
            <p:cNvSpPr>
              <a:spLocks noChangeShapeType="1"/>
            </p:cNvSpPr>
            <p:nvPr/>
          </p:nvSpPr>
          <p:spPr bwMode="auto">
            <a:xfrm>
              <a:off x="6877" y="1941"/>
              <a:ext cx="600" cy="7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9893" name="Line 17"/>
            <p:cNvSpPr>
              <a:spLocks noChangeShapeType="1"/>
            </p:cNvSpPr>
            <p:nvPr/>
          </p:nvSpPr>
          <p:spPr bwMode="auto">
            <a:xfrm flipH="1">
              <a:off x="5977" y="2096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9894" name="Line 18"/>
            <p:cNvSpPr>
              <a:spLocks noChangeShapeType="1"/>
            </p:cNvSpPr>
            <p:nvPr/>
          </p:nvSpPr>
          <p:spPr bwMode="auto">
            <a:xfrm flipH="1">
              <a:off x="5227" y="3021"/>
              <a:ext cx="450" cy="7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9895" name="Line 19"/>
            <p:cNvSpPr>
              <a:spLocks noChangeShapeType="1"/>
            </p:cNvSpPr>
            <p:nvPr/>
          </p:nvSpPr>
          <p:spPr bwMode="auto">
            <a:xfrm>
              <a:off x="5077" y="2096"/>
              <a:ext cx="750" cy="6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9896" name="Line 20"/>
            <p:cNvSpPr>
              <a:spLocks noChangeShapeType="1"/>
            </p:cNvSpPr>
            <p:nvPr/>
          </p:nvSpPr>
          <p:spPr bwMode="auto">
            <a:xfrm>
              <a:off x="6127" y="2867"/>
              <a:ext cx="1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9897" name="Line 21"/>
            <p:cNvSpPr>
              <a:spLocks noChangeShapeType="1"/>
            </p:cNvSpPr>
            <p:nvPr/>
          </p:nvSpPr>
          <p:spPr bwMode="auto">
            <a:xfrm>
              <a:off x="4477" y="2867"/>
              <a:ext cx="1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9898" name="Line 22"/>
            <p:cNvSpPr>
              <a:spLocks noChangeShapeType="1"/>
            </p:cNvSpPr>
            <p:nvPr/>
          </p:nvSpPr>
          <p:spPr bwMode="auto">
            <a:xfrm>
              <a:off x="5977" y="3176"/>
              <a:ext cx="600" cy="6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914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0"/>
            <a:ext cx="7391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2.2 Minimum Cost Spanning Tree (MST)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idx="1"/>
          </p:nvPr>
        </p:nvSpPr>
        <p:spPr>
          <a:xfrm>
            <a:off x="2857500" y="1676400"/>
            <a:ext cx="7620000" cy="44196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/>
              <a:t>Consider houses A..F connected by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/>
              <a:t>muddy roads with the distances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/>
              <a:t>indicated. We want to pave some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/>
              <a:t>roads such that:</a:t>
            </a:r>
          </a:p>
          <a:p>
            <a:pPr eaLnBrk="1" hangingPunct="1"/>
            <a:r>
              <a:rPr lang="en-US" sz="2000" b="1" dirty="0"/>
              <a:t>We can reach a house from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/>
              <a:t>any other house via paved roads.</a:t>
            </a:r>
          </a:p>
          <a:p>
            <a:pPr eaLnBrk="1" hangingPunct="1"/>
            <a:r>
              <a:rPr lang="en-US" sz="2000" b="1" dirty="0"/>
              <a:t>The cost of paving is minimum.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/>
              <a:t>This problem is an example of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/>
              <a:t>finding a Minimum Spanning Tree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/>
              <a:t>(MST)</a:t>
            </a:r>
          </a:p>
        </p:txBody>
      </p:sp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29AE905-1F59-4442-86BE-30F382180B9D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80902" name="Oval 4"/>
          <p:cNvSpPr>
            <a:spLocks noChangeArrowheads="1"/>
          </p:cNvSpPr>
          <p:nvPr/>
        </p:nvSpPr>
        <p:spPr bwMode="auto">
          <a:xfrm>
            <a:off x="8420100" y="25146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03" name="Oval 5"/>
          <p:cNvSpPr>
            <a:spLocks noChangeArrowheads="1"/>
          </p:cNvSpPr>
          <p:nvPr/>
        </p:nvSpPr>
        <p:spPr bwMode="auto">
          <a:xfrm>
            <a:off x="9525000" y="2286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G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04" name="Oval 6"/>
          <p:cNvSpPr>
            <a:spLocks noChangeArrowheads="1"/>
          </p:cNvSpPr>
          <p:nvPr/>
        </p:nvSpPr>
        <p:spPr bwMode="auto">
          <a:xfrm>
            <a:off x="7429500" y="25908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05" name="Oval 7"/>
          <p:cNvSpPr>
            <a:spLocks noChangeArrowheads="1"/>
          </p:cNvSpPr>
          <p:nvPr/>
        </p:nvSpPr>
        <p:spPr bwMode="auto">
          <a:xfrm>
            <a:off x="7277100" y="38862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06" name="Oval 8"/>
          <p:cNvSpPr>
            <a:spLocks noChangeArrowheads="1"/>
          </p:cNvSpPr>
          <p:nvPr/>
        </p:nvSpPr>
        <p:spPr bwMode="auto">
          <a:xfrm>
            <a:off x="8305800" y="3810000"/>
            <a:ext cx="7048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07" name="Oval 9"/>
          <p:cNvSpPr>
            <a:spLocks noChangeArrowheads="1"/>
          </p:cNvSpPr>
          <p:nvPr/>
        </p:nvSpPr>
        <p:spPr bwMode="auto">
          <a:xfrm>
            <a:off x="9601200" y="39624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F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08" name="Oval 10"/>
          <p:cNvSpPr>
            <a:spLocks noChangeArrowheads="1"/>
          </p:cNvSpPr>
          <p:nvPr/>
        </p:nvSpPr>
        <p:spPr bwMode="auto">
          <a:xfrm>
            <a:off x="7734300" y="4953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09" name="Line 11"/>
          <p:cNvSpPr>
            <a:spLocks noChangeShapeType="1"/>
          </p:cNvSpPr>
          <p:nvPr/>
        </p:nvSpPr>
        <p:spPr bwMode="auto">
          <a:xfrm flipH="1">
            <a:off x="7653338" y="31242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0910" name="Line 12"/>
          <p:cNvSpPr>
            <a:spLocks noChangeShapeType="1"/>
          </p:cNvSpPr>
          <p:nvPr/>
        </p:nvSpPr>
        <p:spPr bwMode="auto">
          <a:xfrm>
            <a:off x="7616826" y="4419600"/>
            <a:ext cx="3524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0911" name="Line 13"/>
          <p:cNvSpPr>
            <a:spLocks noChangeShapeType="1"/>
          </p:cNvSpPr>
          <p:nvPr/>
        </p:nvSpPr>
        <p:spPr bwMode="auto">
          <a:xfrm flipV="1">
            <a:off x="8126414" y="4343400"/>
            <a:ext cx="528637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0912" name="Line 14"/>
          <p:cNvSpPr>
            <a:spLocks noChangeShapeType="1"/>
          </p:cNvSpPr>
          <p:nvPr/>
        </p:nvSpPr>
        <p:spPr bwMode="auto">
          <a:xfrm>
            <a:off x="7861300" y="3048000"/>
            <a:ext cx="7493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0913" name="Line 15"/>
          <p:cNvSpPr>
            <a:spLocks noChangeShapeType="1"/>
          </p:cNvSpPr>
          <p:nvPr/>
        </p:nvSpPr>
        <p:spPr bwMode="auto">
          <a:xfrm flipV="1">
            <a:off x="8001000" y="281940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0914" name="Line 16"/>
          <p:cNvSpPr>
            <a:spLocks noChangeShapeType="1"/>
          </p:cNvSpPr>
          <p:nvPr/>
        </p:nvSpPr>
        <p:spPr bwMode="auto">
          <a:xfrm flipV="1">
            <a:off x="9067800" y="2590800"/>
            <a:ext cx="50165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0915" name="Line 17"/>
          <p:cNvSpPr>
            <a:spLocks noChangeShapeType="1"/>
          </p:cNvSpPr>
          <p:nvPr/>
        </p:nvSpPr>
        <p:spPr bwMode="auto">
          <a:xfrm flipH="1">
            <a:off x="8720138" y="30480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0916" name="Line 18"/>
          <p:cNvSpPr>
            <a:spLocks noChangeShapeType="1"/>
          </p:cNvSpPr>
          <p:nvPr/>
        </p:nvSpPr>
        <p:spPr bwMode="auto">
          <a:xfrm>
            <a:off x="8915400" y="3048000"/>
            <a:ext cx="88265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0917" name="Line 19"/>
          <p:cNvSpPr>
            <a:spLocks noChangeShapeType="1"/>
          </p:cNvSpPr>
          <p:nvPr/>
        </p:nvSpPr>
        <p:spPr bwMode="auto">
          <a:xfrm flipH="1">
            <a:off x="8305800" y="4419600"/>
            <a:ext cx="14922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0918" name="Line 20"/>
          <p:cNvSpPr>
            <a:spLocks noChangeShapeType="1"/>
          </p:cNvSpPr>
          <p:nvPr/>
        </p:nvSpPr>
        <p:spPr bwMode="auto">
          <a:xfrm>
            <a:off x="9863138" y="2819400"/>
            <a:ext cx="87312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0919" name="Text Box 21"/>
          <p:cNvSpPr txBox="1">
            <a:spLocks noChangeArrowheads="1"/>
          </p:cNvSpPr>
          <p:nvPr/>
        </p:nvSpPr>
        <p:spPr bwMode="auto">
          <a:xfrm>
            <a:off x="8153400" y="236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20" name="Text Box 22"/>
          <p:cNvSpPr txBox="1">
            <a:spLocks noChangeArrowheads="1"/>
          </p:cNvSpPr>
          <p:nvPr/>
        </p:nvSpPr>
        <p:spPr bwMode="auto">
          <a:xfrm>
            <a:off x="9144001" y="2133600"/>
            <a:ext cx="26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21" name="Text Box 23"/>
          <p:cNvSpPr txBox="1">
            <a:spLocks noChangeArrowheads="1"/>
          </p:cNvSpPr>
          <p:nvPr/>
        </p:nvSpPr>
        <p:spPr bwMode="auto">
          <a:xfrm>
            <a:off x="9883775" y="3013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9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22" name="Text Box 24"/>
          <p:cNvSpPr txBox="1">
            <a:spLocks noChangeArrowheads="1"/>
          </p:cNvSpPr>
          <p:nvPr/>
        </p:nvSpPr>
        <p:spPr bwMode="auto">
          <a:xfrm>
            <a:off x="919797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2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23" name="Text Box 25"/>
          <p:cNvSpPr txBox="1">
            <a:spLocks noChangeArrowheads="1"/>
          </p:cNvSpPr>
          <p:nvPr/>
        </p:nvSpPr>
        <p:spPr bwMode="auto">
          <a:xfrm>
            <a:off x="8686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24" name="Text Box 26"/>
          <p:cNvSpPr txBox="1">
            <a:spLocks noChangeArrowheads="1"/>
          </p:cNvSpPr>
          <p:nvPr/>
        </p:nvSpPr>
        <p:spPr bwMode="auto">
          <a:xfrm>
            <a:off x="813117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25" name="Text Box 27"/>
          <p:cNvSpPr txBox="1">
            <a:spLocks noChangeArrowheads="1"/>
          </p:cNvSpPr>
          <p:nvPr/>
        </p:nvSpPr>
        <p:spPr bwMode="auto">
          <a:xfrm>
            <a:off x="7467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7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26" name="Text Box 28"/>
          <p:cNvSpPr txBox="1">
            <a:spLocks noChangeArrowheads="1"/>
          </p:cNvSpPr>
          <p:nvPr/>
        </p:nvSpPr>
        <p:spPr bwMode="auto">
          <a:xfrm>
            <a:off x="76739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6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27" name="Text Box 29"/>
          <p:cNvSpPr txBox="1">
            <a:spLocks noChangeArrowheads="1"/>
          </p:cNvSpPr>
          <p:nvPr/>
        </p:nvSpPr>
        <p:spPr bwMode="auto">
          <a:xfrm>
            <a:off x="83597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0928" name="Text Box 30"/>
          <p:cNvSpPr txBox="1">
            <a:spLocks noChangeArrowheads="1"/>
          </p:cNvSpPr>
          <p:nvPr/>
        </p:nvSpPr>
        <p:spPr bwMode="auto">
          <a:xfrm>
            <a:off x="92202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5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68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7391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Minimum Spanning Tree (MST)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1"/>
          </p:nvPr>
        </p:nvSpPr>
        <p:spPr>
          <a:xfrm>
            <a:off x="2241550" y="1676400"/>
            <a:ext cx="9107170" cy="44196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b="1" u="sng" dirty="0">
                <a:solidFill>
                  <a:srgbClr val="C00000"/>
                </a:solidFill>
              </a:rPr>
              <a:t>Cost: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b="1" dirty="0"/>
              <a:t>For a weighted graph,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	the cost of a spanning tree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	is the sum of the weights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	of the edges in that tree.</a:t>
            </a:r>
          </a:p>
          <a:p>
            <a:pPr eaLnBrk="1" hangingPunct="1"/>
            <a:r>
              <a:rPr lang="en-US" sz="2400" b="1" u="sng" dirty="0">
                <a:solidFill>
                  <a:srgbClr val="C00000"/>
                </a:solidFill>
              </a:rPr>
              <a:t>Minimum Spanning tree: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b="1" dirty="0"/>
              <a:t>A spanning tree of minimum cost</a:t>
            </a:r>
          </a:p>
          <a:p>
            <a:pPr eaLnBrk="1" hangingPunct="1"/>
            <a:r>
              <a:rPr lang="en-US" sz="2400" b="1" dirty="0"/>
              <a:t>For the shown graph,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	minimum cost is 22</a:t>
            </a:r>
            <a:endParaRPr lang="en-US" sz="3600" b="1" dirty="0"/>
          </a:p>
        </p:txBody>
      </p:sp>
      <p:sp>
        <p:nvSpPr>
          <p:cNvPr id="819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5389F23-3AC4-4EAF-A49C-0B9A11E76247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81926" name="Oval 4"/>
          <p:cNvSpPr>
            <a:spLocks noChangeArrowheads="1"/>
          </p:cNvSpPr>
          <p:nvPr/>
        </p:nvSpPr>
        <p:spPr bwMode="auto">
          <a:xfrm>
            <a:off x="8420100" y="25146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27" name="Oval 5"/>
          <p:cNvSpPr>
            <a:spLocks noChangeArrowheads="1"/>
          </p:cNvSpPr>
          <p:nvPr/>
        </p:nvSpPr>
        <p:spPr bwMode="auto">
          <a:xfrm>
            <a:off x="9525000" y="2286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G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28" name="Oval 6"/>
          <p:cNvSpPr>
            <a:spLocks noChangeArrowheads="1"/>
          </p:cNvSpPr>
          <p:nvPr/>
        </p:nvSpPr>
        <p:spPr bwMode="auto">
          <a:xfrm>
            <a:off x="7429500" y="25908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29" name="Oval 7"/>
          <p:cNvSpPr>
            <a:spLocks noChangeArrowheads="1"/>
          </p:cNvSpPr>
          <p:nvPr/>
        </p:nvSpPr>
        <p:spPr bwMode="auto">
          <a:xfrm>
            <a:off x="7277100" y="38862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30" name="Oval 8"/>
          <p:cNvSpPr>
            <a:spLocks noChangeArrowheads="1"/>
          </p:cNvSpPr>
          <p:nvPr/>
        </p:nvSpPr>
        <p:spPr bwMode="auto">
          <a:xfrm>
            <a:off x="8305800" y="3810000"/>
            <a:ext cx="7048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31" name="Oval 9"/>
          <p:cNvSpPr>
            <a:spLocks noChangeArrowheads="1"/>
          </p:cNvSpPr>
          <p:nvPr/>
        </p:nvSpPr>
        <p:spPr bwMode="auto">
          <a:xfrm>
            <a:off x="9601200" y="39624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F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32" name="Oval 10"/>
          <p:cNvSpPr>
            <a:spLocks noChangeArrowheads="1"/>
          </p:cNvSpPr>
          <p:nvPr/>
        </p:nvSpPr>
        <p:spPr bwMode="auto">
          <a:xfrm>
            <a:off x="7734300" y="4953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33" name="Line 11"/>
          <p:cNvSpPr>
            <a:spLocks noChangeShapeType="1"/>
          </p:cNvSpPr>
          <p:nvPr/>
        </p:nvSpPr>
        <p:spPr bwMode="auto">
          <a:xfrm flipH="1">
            <a:off x="7653338" y="31242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1934" name="Line 12"/>
          <p:cNvSpPr>
            <a:spLocks noChangeShapeType="1"/>
          </p:cNvSpPr>
          <p:nvPr/>
        </p:nvSpPr>
        <p:spPr bwMode="auto">
          <a:xfrm>
            <a:off x="7616826" y="4419600"/>
            <a:ext cx="352425" cy="5334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1935" name="Line 13"/>
          <p:cNvSpPr>
            <a:spLocks noChangeShapeType="1"/>
          </p:cNvSpPr>
          <p:nvPr/>
        </p:nvSpPr>
        <p:spPr bwMode="auto">
          <a:xfrm flipV="1">
            <a:off x="8126414" y="4343400"/>
            <a:ext cx="528637" cy="6096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1936" name="Line 14"/>
          <p:cNvSpPr>
            <a:spLocks noChangeShapeType="1"/>
          </p:cNvSpPr>
          <p:nvPr/>
        </p:nvSpPr>
        <p:spPr bwMode="auto">
          <a:xfrm>
            <a:off x="7861300" y="3048000"/>
            <a:ext cx="749300" cy="7620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1937" name="Line 15"/>
          <p:cNvSpPr>
            <a:spLocks noChangeShapeType="1"/>
          </p:cNvSpPr>
          <p:nvPr/>
        </p:nvSpPr>
        <p:spPr bwMode="auto">
          <a:xfrm flipV="1">
            <a:off x="8001000" y="2819400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1938" name="Line 16"/>
          <p:cNvSpPr>
            <a:spLocks noChangeShapeType="1"/>
          </p:cNvSpPr>
          <p:nvPr/>
        </p:nvSpPr>
        <p:spPr bwMode="auto">
          <a:xfrm flipV="1">
            <a:off x="9067800" y="2590800"/>
            <a:ext cx="501650" cy="1524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1939" name="Line 17"/>
          <p:cNvSpPr>
            <a:spLocks noChangeShapeType="1"/>
          </p:cNvSpPr>
          <p:nvPr/>
        </p:nvSpPr>
        <p:spPr bwMode="auto">
          <a:xfrm flipH="1">
            <a:off x="8720138" y="3048000"/>
            <a:ext cx="87312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1940" name="Line 18"/>
          <p:cNvSpPr>
            <a:spLocks noChangeShapeType="1"/>
          </p:cNvSpPr>
          <p:nvPr/>
        </p:nvSpPr>
        <p:spPr bwMode="auto">
          <a:xfrm>
            <a:off x="8915400" y="3048000"/>
            <a:ext cx="882650" cy="9906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1941" name="Line 19"/>
          <p:cNvSpPr>
            <a:spLocks noChangeShapeType="1"/>
          </p:cNvSpPr>
          <p:nvPr/>
        </p:nvSpPr>
        <p:spPr bwMode="auto">
          <a:xfrm flipH="1">
            <a:off x="8305800" y="4419600"/>
            <a:ext cx="14922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1942" name="Line 20"/>
          <p:cNvSpPr>
            <a:spLocks noChangeShapeType="1"/>
          </p:cNvSpPr>
          <p:nvPr/>
        </p:nvSpPr>
        <p:spPr bwMode="auto">
          <a:xfrm>
            <a:off x="9863138" y="2819400"/>
            <a:ext cx="87312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1943" name="Text Box 21"/>
          <p:cNvSpPr txBox="1">
            <a:spLocks noChangeArrowheads="1"/>
          </p:cNvSpPr>
          <p:nvPr/>
        </p:nvSpPr>
        <p:spPr bwMode="auto">
          <a:xfrm>
            <a:off x="8153400" y="236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44" name="Text Box 22"/>
          <p:cNvSpPr txBox="1">
            <a:spLocks noChangeArrowheads="1"/>
          </p:cNvSpPr>
          <p:nvPr/>
        </p:nvSpPr>
        <p:spPr bwMode="auto">
          <a:xfrm>
            <a:off x="9153526" y="2286000"/>
            <a:ext cx="26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45" name="Text Box 23"/>
          <p:cNvSpPr txBox="1">
            <a:spLocks noChangeArrowheads="1"/>
          </p:cNvSpPr>
          <p:nvPr/>
        </p:nvSpPr>
        <p:spPr bwMode="auto">
          <a:xfrm>
            <a:off x="9883775" y="3013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9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46" name="Text Box 24"/>
          <p:cNvSpPr txBox="1">
            <a:spLocks noChangeArrowheads="1"/>
          </p:cNvSpPr>
          <p:nvPr/>
        </p:nvSpPr>
        <p:spPr bwMode="auto">
          <a:xfrm>
            <a:off x="919797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2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47" name="Text Box 25"/>
          <p:cNvSpPr txBox="1">
            <a:spLocks noChangeArrowheads="1"/>
          </p:cNvSpPr>
          <p:nvPr/>
        </p:nvSpPr>
        <p:spPr bwMode="auto">
          <a:xfrm>
            <a:off x="8686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48" name="Text Box 26"/>
          <p:cNvSpPr txBox="1">
            <a:spLocks noChangeArrowheads="1"/>
          </p:cNvSpPr>
          <p:nvPr/>
        </p:nvSpPr>
        <p:spPr bwMode="auto">
          <a:xfrm>
            <a:off x="813117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49" name="Text Box 27"/>
          <p:cNvSpPr txBox="1">
            <a:spLocks noChangeArrowheads="1"/>
          </p:cNvSpPr>
          <p:nvPr/>
        </p:nvSpPr>
        <p:spPr bwMode="auto">
          <a:xfrm>
            <a:off x="7467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7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50" name="Text Box 28"/>
          <p:cNvSpPr txBox="1">
            <a:spLocks noChangeArrowheads="1"/>
          </p:cNvSpPr>
          <p:nvPr/>
        </p:nvSpPr>
        <p:spPr bwMode="auto">
          <a:xfrm>
            <a:off x="76739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6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51" name="Text Box 29"/>
          <p:cNvSpPr txBox="1">
            <a:spLocks noChangeArrowheads="1"/>
          </p:cNvSpPr>
          <p:nvPr/>
        </p:nvSpPr>
        <p:spPr bwMode="auto">
          <a:xfrm>
            <a:off x="83597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1952" name="Text Box 30"/>
          <p:cNvSpPr txBox="1">
            <a:spLocks noChangeArrowheads="1"/>
          </p:cNvSpPr>
          <p:nvPr/>
        </p:nvSpPr>
        <p:spPr bwMode="auto">
          <a:xfrm>
            <a:off x="92202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5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03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2.3 Kruskal’s Algorithm for MST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idx="1"/>
          </p:nvPr>
        </p:nvSpPr>
        <p:spPr>
          <a:xfrm>
            <a:off x="2589212" y="1366221"/>
            <a:ext cx="8915400" cy="4769587"/>
          </a:xfrm>
          <a:noFill/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2000" b="1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The algorithm was written by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</a:rPr>
              <a:t>	Joseph </a:t>
            </a:r>
            <a:r>
              <a:rPr lang="en-US" sz="2400" b="1" dirty="0" err="1">
                <a:solidFill>
                  <a:srgbClr val="0000FF"/>
                </a:solidFill>
              </a:rPr>
              <a:t>Kruskal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/>
              <a:t>in 1956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/>
          </a:p>
          <a:p>
            <a:pPr eaLnBrk="1" hangingPunct="1">
              <a:lnSpc>
                <a:spcPct val="80000"/>
              </a:lnSpc>
            </a:pPr>
            <a:endParaRPr lang="en-US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A Greedy Algorithm:</a:t>
            </a:r>
            <a:endParaRPr lang="en-US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b="1" dirty="0"/>
              <a:t>Builds the MST edge by edge into a set of edges (T). At a given stage, chooses an edge that results in minimum increase in the sum of costs included so far in (T).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/>
              <a:t>	The set (T) might not be a tree at all stages of the algorithm, but it can be completed into a tree </a:t>
            </a:r>
            <a:r>
              <a:rPr lang="en-US" sz="2400" b="1" dirty="0" err="1"/>
              <a:t>iff</a:t>
            </a:r>
            <a:r>
              <a:rPr lang="en-US" sz="2400" b="1" dirty="0"/>
              <a:t> there are no cycles in (T). 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6B69D9-A23E-464B-932C-B197DAB6049D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82950" name="Picture 5" descr="krusk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9577" y="1647994"/>
            <a:ext cx="1587049" cy="199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625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6888" y="78778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1. Graph Traversal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1.1 Depth-First Search (DFS)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Exhaustive Search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algorithm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Visits every node in the graph by following node connections in depth.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Recursive algorithm.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An Array </a:t>
            </a:r>
            <a:r>
              <a:rPr lang="en-US" sz="2400" b="1" dirty="0" err="1">
                <a:solidFill>
                  <a:srgbClr val="0000FF"/>
                </a:solidFill>
              </a:rPr>
              <a:t>val</a:t>
            </a:r>
            <a:r>
              <a:rPr lang="en-US" sz="2400" b="1" dirty="0">
                <a:solidFill>
                  <a:srgbClr val="0000FF"/>
                </a:solidFill>
              </a:rPr>
              <a:t>[v]</a:t>
            </a:r>
            <a:r>
              <a:rPr lang="en-US" sz="2400" b="1" dirty="0"/>
              <a:t> records the order in which vertices are visited. Initialized to “</a:t>
            </a:r>
            <a:r>
              <a:rPr lang="en-US" sz="2400" b="1" dirty="0">
                <a:solidFill>
                  <a:srgbClr val="0000FF"/>
                </a:solidFill>
              </a:rPr>
              <a:t>unseen</a:t>
            </a:r>
            <a:r>
              <a:rPr lang="en-US" sz="2400" b="1" dirty="0"/>
              <a:t>”.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Any edge to a vertex that has not been seen is followed via the recursive call.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Complexity </a:t>
            </a:r>
            <a:r>
              <a:rPr lang="en-US" sz="2400" b="1" i="1" dirty="0">
                <a:solidFill>
                  <a:srgbClr val="0000FF"/>
                </a:solidFill>
              </a:rPr>
              <a:t>O(|V|</a:t>
            </a:r>
            <a:r>
              <a:rPr lang="en-US" sz="2400" b="1" i="1" baseline="30000" dirty="0">
                <a:solidFill>
                  <a:srgbClr val="0000FF"/>
                </a:solidFill>
              </a:rPr>
              <a:t>2 </a:t>
            </a:r>
            <a:r>
              <a:rPr lang="en-US" sz="2400" b="1" i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5C3BCE-3932-4C14-BE5D-8AF70A667EE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Kruskal’s Algorithm for MST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idx="1"/>
          </p:nvPr>
        </p:nvSpPr>
        <p:spPr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Builds up forests </a:t>
            </a:r>
            <a:r>
              <a:rPr lang="en-US" sz="2800" b="1" dirty="0"/>
              <a:t>, then joins them in a single tree.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Constraints: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	- The graph must be connected.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	- Uses exactly V-1 edges.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	- Excludes edges that form a cycle.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Uses two representation changes:</a:t>
            </a:r>
          </a:p>
          <a:p>
            <a:pPr marL="9144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b="1" dirty="0"/>
              <a:t>A minimum heap for edge weights</a:t>
            </a:r>
          </a:p>
          <a:p>
            <a:pPr marL="9144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b="1" dirty="0"/>
              <a:t>A disjoint set for vertices</a:t>
            </a:r>
          </a:p>
        </p:txBody>
      </p:sp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B44FFF-9BF4-4612-9628-21468D32A7E6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03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0"/>
            <a:ext cx="7239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Abstract Algorithm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idx="1"/>
          </p:nvPr>
        </p:nvSpPr>
        <p:spPr>
          <a:xfrm>
            <a:off x="2781300" y="1981200"/>
            <a:ext cx="7772400" cy="411480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/>
              <a:t>-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Form Set E of edges in increasing order of costs.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 Set MST  T = empty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-Repeat</a:t>
            </a:r>
          </a:p>
          <a:p>
            <a:pPr marL="914400" eaLnBrk="1" hangingPunct="1">
              <a:lnSpc>
                <a:spcPct val="90000"/>
              </a:lnSpc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Select an edge (e) from top.</a:t>
            </a:r>
          </a:p>
          <a:p>
            <a:pPr marL="914400" eaLnBrk="1" hangingPunct="1">
              <a:lnSpc>
                <a:spcPct val="90000"/>
              </a:lnSpc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Delete edge from E set.</a:t>
            </a:r>
          </a:p>
          <a:p>
            <a:pPr marL="914400" eaLnBrk="1" hangingPunct="1">
              <a:lnSpc>
                <a:spcPct val="90000"/>
              </a:lnSpc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Add edge (e) to (T) if it does not form a cycle, otherwise, reject.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-Until we have V-1 successful edges.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DD47EB-FE03-4FD9-9159-635F6F5BE0D3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02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20725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371600"/>
            <a:ext cx="7619999" cy="4991734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sz="2800" b="1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b="1"/>
          </a:p>
        </p:txBody>
      </p:sp>
      <p:graphicFrame>
        <p:nvGraphicFramePr>
          <p:cNvPr id="334879" name="Group 31"/>
          <p:cNvGraphicFramePr>
            <a:graphicFrameLocks noGrp="1"/>
          </p:cNvGraphicFramePr>
          <p:nvPr>
            <p:ph sz="half" idx="2"/>
          </p:nvPr>
        </p:nvGraphicFramePr>
        <p:xfrm>
          <a:off x="3124200" y="1524000"/>
          <a:ext cx="3962400" cy="4663440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Edge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60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7151" y="6363334"/>
            <a:ext cx="7619999" cy="365125"/>
          </a:xfrm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86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7F9EF6F-1A8F-4B2D-AE64-FD74A002F7DA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86022" name="Oval 4"/>
          <p:cNvSpPr>
            <a:spLocks noChangeArrowheads="1"/>
          </p:cNvSpPr>
          <p:nvPr/>
        </p:nvSpPr>
        <p:spPr bwMode="auto">
          <a:xfrm>
            <a:off x="8420100" y="25146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23" name="Oval 5"/>
          <p:cNvSpPr>
            <a:spLocks noChangeArrowheads="1"/>
          </p:cNvSpPr>
          <p:nvPr/>
        </p:nvSpPr>
        <p:spPr bwMode="auto">
          <a:xfrm>
            <a:off x="9525000" y="2286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G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24" name="Oval 6"/>
          <p:cNvSpPr>
            <a:spLocks noChangeArrowheads="1"/>
          </p:cNvSpPr>
          <p:nvPr/>
        </p:nvSpPr>
        <p:spPr bwMode="auto">
          <a:xfrm>
            <a:off x="7429500" y="25908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25" name="Oval 7"/>
          <p:cNvSpPr>
            <a:spLocks noChangeArrowheads="1"/>
          </p:cNvSpPr>
          <p:nvPr/>
        </p:nvSpPr>
        <p:spPr bwMode="auto">
          <a:xfrm>
            <a:off x="7277100" y="38862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26" name="Oval 8"/>
          <p:cNvSpPr>
            <a:spLocks noChangeArrowheads="1"/>
          </p:cNvSpPr>
          <p:nvPr/>
        </p:nvSpPr>
        <p:spPr bwMode="auto">
          <a:xfrm>
            <a:off x="8305800" y="3810000"/>
            <a:ext cx="7048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27" name="Oval 9"/>
          <p:cNvSpPr>
            <a:spLocks noChangeArrowheads="1"/>
          </p:cNvSpPr>
          <p:nvPr/>
        </p:nvSpPr>
        <p:spPr bwMode="auto">
          <a:xfrm>
            <a:off x="9601200" y="39624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F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28" name="Oval 10"/>
          <p:cNvSpPr>
            <a:spLocks noChangeArrowheads="1"/>
          </p:cNvSpPr>
          <p:nvPr/>
        </p:nvSpPr>
        <p:spPr bwMode="auto">
          <a:xfrm>
            <a:off x="7734300" y="4953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29" name="Line 11"/>
          <p:cNvSpPr>
            <a:spLocks noChangeShapeType="1"/>
          </p:cNvSpPr>
          <p:nvPr/>
        </p:nvSpPr>
        <p:spPr bwMode="auto">
          <a:xfrm flipH="1">
            <a:off x="7653338" y="31242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6030" name="Line 12"/>
          <p:cNvSpPr>
            <a:spLocks noChangeShapeType="1"/>
          </p:cNvSpPr>
          <p:nvPr/>
        </p:nvSpPr>
        <p:spPr bwMode="auto">
          <a:xfrm>
            <a:off x="7616826" y="4419600"/>
            <a:ext cx="3524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6031" name="Line 13"/>
          <p:cNvSpPr>
            <a:spLocks noChangeShapeType="1"/>
          </p:cNvSpPr>
          <p:nvPr/>
        </p:nvSpPr>
        <p:spPr bwMode="auto">
          <a:xfrm flipV="1">
            <a:off x="8126414" y="4343400"/>
            <a:ext cx="528637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6032" name="Line 14"/>
          <p:cNvSpPr>
            <a:spLocks noChangeShapeType="1"/>
          </p:cNvSpPr>
          <p:nvPr/>
        </p:nvSpPr>
        <p:spPr bwMode="auto">
          <a:xfrm>
            <a:off x="7861300" y="3048000"/>
            <a:ext cx="7493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6033" name="Line 15"/>
          <p:cNvSpPr>
            <a:spLocks noChangeShapeType="1"/>
          </p:cNvSpPr>
          <p:nvPr/>
        </p:nvSpPr>
        <p:spPr bwMode="auto">
          <a:xfrm flipV="1">
            <a:off x="7962900" y="274320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6034" name="Line 16"/>
          <p:cNvSpPr>
            <a:spLocks noChangeShapeType="1"/>
          </p:cNvSpPr>
          <p:nvPr/>
        </p:nvSpPr>
        <p:spPr bwMode="auto">
          <a:xfrm flipV="1">
            <a:off x="8991600" y="2590800"/>
            <a:ext cx="57785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6035" name="Line 17"/>
          <p:cNvSpPr>
            <a:spLocks noChangeShapeType="1"/>
          </p:cNvSpPr>
          <p:nvPr/>
        </p:nvSpPr>
        <p:spPr bwMode="auto">
          <a:xfrm flipH="1">
            <a:off x="8720138" y="30480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6036" name="Line 18"/>
          <p:cNvSpPr>
            <a:spLocks noChangeShapeType="1"/>
          </p:cNvSpPr>
          <p:nvPr/>
        </p:nvSpPr>
        <p:spPr bwMode="auto">
          <a:xfrm>
            <a:off x="8828088" y="2971800"/>
            <a:ext cx="969962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6037" name="Line 19"/>
          <p:cNvSpPr>
            <a:spLocks noChangeShapeType="1"/>
          </p:cNvSpPr>
          <p:nvPr/>
        </p:nvSpPr>
        <p:spPr bwMode="auto">
          <a:xfrm flipH="1">
            <a:off x="8305800" y="4419600"/>
            <a:ext cx="14922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6038" name="Line 20"/>
          <p:cNvSpPr>
            <a:spLocks noChangeShapeType="1"/>
          </p:cNvSpPr>
          <p:nvPr/>
        </p:nvSpPr>
        <p:spPr bwMode="auto">
          <a:xfrm>
            <a:off x="9863138" y="2819400"/>
            <a:ext cx="87312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6039" name="Text Box 21"/>
          <p:cNvSpPr txBox="1">
            <a:spLocks noChangeArrowheads="1"/>
          </p:cNvSpPr>
          <p:nvPr/>
        </p:nvSpPr>
        <p:spPr bwMode="auto">
          <a:xfrm>
            <a:off x="8131175" y="2327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40" name="Text Box 22"/>
          <p:cNvSpPr txBox="1">
            <a:spLocks noChangeArrowheads="1"/>
          </p:cNvSpPr>
          <p:nvPr/>
        </p:nvSpPr>
        <p:spPr bwMode="auto">
          <a:xfrm>
            <a:off x="9153526" y="2286000"/>
            <a:ext cx="26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41" name="Text Box 23"/>
          <p:cNvSpPr txBox="1">
            <a:spLocks noChangeArrowheads="1"/>
          </p:cNvSpPr>
          <p:nvPr/>
        </p:nvSpPr>
        <p:spPr bwMode="auto">
          <a:xfrm>
            <a:off x="9883775" y="3013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9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42" name="Text Box 24"/>
          <p:cNvSpPr txBox="1">
            <a:spLocks noChangeArrowheads="1"/>
          </p:cNvSpPr>
          <p:nvPr/>
        </p:nvSpPr>
        <p:spPr bwMode="auto">
          <a:xfrm>
            <a:off x="919797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2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43" name="Text Box 25"/>
          <p:cNvSpPr txBox="1">
            <a:spLocks noChangeArrowheads="1"/>
          </p:cNvSpPr>
          <p:nvPr/>
        </p:nvSpPr>
        <p:spPr bwMode="auto">
          <a:xfrm>
            <a:off x="8686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44" name="Text Box 26"/>
          <p:cNvSpPr txBox="1">
            <a:spLocks noChangeArrowheads="1"/>
          </p:cNvSpPr>
          <p:nvPr/>
        </p:nvSpPr>
        <p:spPr bwMode="auto">
          <a:xfrm>
            <a:off x="813117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45" name="Text Box 27"/>
          <p:cNvSpPr txBox="1">
            <a:spLocks noChangeArrowheads="1"/>
          </p:cNvSpPr>
          <p:nvPr/>
        </p:nvSpPr>
        <p:spPr bwMode="auto">
          <a:xfrm>
            <a:off x="7467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7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46" name="Text Box 28"/>
          <p:cNvSpPr txBox="1">
            <a:spLocks noChangeArrowheads="1"/>
          </p:cNvSpPr>
          <p:nvPr/>
        </p:nvSpPr>
        <p:spPr bwMode="auto">
          <a:xfrm>
            <a:off x="76739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6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47" name="Text Box 29"/>
          <p:cNvSpPr txBox="1">
            <a:spLocks noChangeArrowheads="1"/>
          </p:cNvSpPr>
          <p:nvPr/>
        </p:nvSpPr>
        <p:spPr bwMode="auto">
          <a:xfrm>
            <a:off x="83597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6048" name="Text Box 30"/>
          <p:cNvSpPr txBox="1">
            <a:spLocks noChangeArrowheads="1"/>
          </p:cNvSpPr>
          <p:nvPr/>
        </p:nvSpPr>
        <p:spPr bwMode="auto">
          <a:xfrm>
            <a:off x="92202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5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22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06438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371600"/>
            <a:ext cx="7886700" cy="49530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sz="2800" b="1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b="1"/>
          </a:p>
        </p:txBody>
      </p:sp>
      <p:graphicFrame>
        <p:nvGraphicFramePr>
          <p:cNvPr id="335903" name="Group 31"/>
          <p:cNvGraphicFramePr>
            <a:graphicFrameLocks noGrp="1"/>
          </p:cNvGraphicFramePr>
          <p:nvPr>
            <p:ph sz="half" idx="2"/>
          </p:nvPr>
        </p:nvGraphicFramePr>
        <p:xfrm>
          <a:off x="3124200" y="1524000"/>
          <a:ext cx="3962400" cy="4663440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Edge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704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7151" y="6393814"/>
            <a:ext cx="7619999" cy="365125"/>
          </a:xfrm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87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D82FF11-6521-4C71-9A68-7FF2C5D7EE2F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87046" name="Oval 4"/>
          <p:cNvSpPr>
            <a:spLocks noChangeArrowheads="1"/>
          </p:cNvSpPr>
          <p:nvPr/>
        </p:nvSpPr>
        <p:spPr bwMode="auto">
          <a:xfrm>
            <a:off x="8420100" y="25146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47" name="Oval 5"/>
          <p:cNvSpPr>
            <a:spLocks noChangeArrowheads="1"/>
          </p:cNvSpPr>
          <p:nvPr/>
        </p:nvSpPr>
        <p:spPr bwMode="auto">
          <a:xfrm>
            <a:off x="9525000" y="2286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G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48" name="Oval 6"/>
          <p:cNvSpPr>
            <a:spLocks noChangeArrowheads="1"/>
          </p:cNvSpPr>
          <p:nvPr/>
        </p:nvSpPr>
        <p:spPr bwMode="auto">
          <a:xfrm>
            <a:off x="7429500" y="25908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49" name="Oval 7"/>
          <p:cNvSpPr>
            <a:spLocks noChangeArrowheads="1"/>
          </p:cNvSpPr>
          <p:nvPr/>
        </p:nvSpPr>
        <p:spPr bwMode="auto">
          <a:xfrm>
            <a:off x="7277100" y="38862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50" name="Oval 8"/>
          <p:cNvSpPr>
            <a:spLocks noChangeArrowheads="1"/>
          </p:cNvSpPr>
          <p:nvPr/>
        </p:nvSpPr>
        <p:spPr bwMode="auto">
          <a:xfrm>
            <a:off x="8305800" y="3810000"/>
            <a:ext cx="7048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51" name="Oval 9"/>
          <p:cNvSpPr>
            <a:spLocks noChangeArrowheads="1"/>
          </p:cNvSpPr>
          <p:nvPr/>
        </p:nvSpPr>
        <p:spPr bwMode="auto">
          <a:xfrm>
            <a:off x="9601200" y="39624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F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52" name="Oval 10"/>
          <p:cNvSpPr>
            <a:spLocks noChangeArrowheads="1"/>
          </p:cNvSpPr>
          <p:nvPr/>
        </p:nvSpPr>
        <p:spPr bwMode="auto">
          <a:xfrm>
            <a:off x="7734300" y="4953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53" name="Line 11"/>
          <p:cNvSpPr>
            <a:spLocks noChangeShapeType="1"/>
          </p:cNvSpPr>
          <p:nvPr/>
        </p:nvSpPr>
        <p:spPr bwMode="auto">
          <a:xfrm flipH="1">
            <a:off x="7653338" y="31242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7054" name="Line 12"/>
          <p:cNvSpPr>
            <a:spLocks noChangeShapeType="1"/>
          </p:cNvSpPr>
          <p:nvPr/>
        </p:nvSpPr>
        <p:spPr bwMode="auto">
          <a:xfrm>
            <a:off x="7616826" y="4419600"/>
            <a:ext cx="3524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7055" name="Line 13"/>
          <p:cNvSpPr>
            <a:spLocks noChangeShapeType="1"/>
          </p:cNvSpPr>
          <p:nvPr/>
        </p:nvSpPr>
        <p:spPr bwMode="auto">
          <a:xfrm flipV="1">
            <a:off x="8126414" y="4343400"/>
            <a:ext cx="528637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7056" name="Line 14"/>
          <p:cNvSpPr>
            <a:spLocks noChangeShapeType="1"/>
          </p:cNvSpPr>
          <p:nvPr/>
        </p:nvSpPr>
        <p:spPr bwMode="auto">
          <a:xfrm>
            <a:off x="7861300" y="3048000"/>
            <a:ext cx="7493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7057" name="Line 15"/>
          <p:cNvSpPr>
            <a:spLocks noChangeShapeType="1"/>
          </p:cNvSpPr>
          <p:nvPr/>
        </p:nvSpPr>
        <p:spPr bwMode="auto">
          <a:xfrm flipV="1">
            <a:off x="7962900" y="274320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7058" name="Line 16"/>
          <p:cNvSpPr>
            <a:spLocks noChangeShapeType="1"/>
          </p:cNvSpPr>
          <p:nvPr/>
        </p:nvSpPr>
        <p:spPr bwMode="auto">
          <a:xfrm flipV="1">
            <a:off x="8991600" y="2590800"/>
            <a:ext cx="57785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7059" name="Line 17"/>
          <p:cNvSpPr>
            <a:spLocks noChangeShapeType="1"/>
          </p:cNvSpPr>
          <p:nvPr/>
        </p:nvSpPr>
        <p:spPr bwMode="auto">
          <a:xfrm flipH="1">
            <a:off x="8720138" y="30480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7060" name="Line 18"/>
          <p:cNvSpPr>
            <a:spLocks noChangeShapeType="1"/>
          </p:cNvSpPr>
          <p:nvPr/>
        </p:nvSpPr>
        <p:spPr bwMode="auto">
          <a:xfrm>
            <a:off x="8828088" y="2971800"/>
            <a:ext cx="969962" cy="1066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7061" name="Line 19"/>
          <p:cNvSpPr>
            <a:spLocks noChangeShapeType="1"/>
          </p:cNvSpPr>
          <p:nvPr/>
        </p:nvSpPr>
        <p:spPr bwMode="auto">
          <a:xfrm flipH="1">
            <a:off x="8305800" y="4419600"/>
            <a:ext cx="14922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7062" name="Line 20"/>
          <p:cNvSpPr>
            <a:spLocks noChangeShapeType="1"/>
          </p:cNvSpPr>
          <p:nvPr/>
        </p:nvSpPr>
        <p:spPr bwMode="auto">
          <a:xfrm>
            <a:off x="9863138" y="2819400"/>
            <a:ext cx="87312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7063" name="Text Box 21"/>
          <p:cNvSpPr txBox="1">
            <a:spLocks noChangeArrowheads="1"/>
          </p:cNvSpPr>
          <p:nvPr/>
        </p:nvSpPr>
        <p:spPr bwMode="auto">
          <a:xfrm>
            <a:off x="8131175" y="2327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64" name="Text Box 22"/>
          <p:cNvSpPr txBox="1">
            <a:spLocks noChangeArrowheads="1"/>
          </p:cNvSpPr>
          <p:nvPr/>
        </p:nvSpPr>
        <p:spPr bwMode="auto">
          <a:xfrm>
            <a:off x="9153526" y="2286000"/>
            <a:ext cx="26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65" name="Text Box 23"/>
          <p:cNvSpPr txBox="1">
            <a:spLocks noChangeArrowheads="1"/>
          </p:cNvSpPr>
          <p:nvPr/>
        </p:nvSpPr>
        <p:spPr bwMode="auto">
          <a:xfrm>
            <a:off x="9883775" y="3013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9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66" name="Text Box 24"/>
          <p:cNvSpPr txBox="1">
            <a:spLocks noChangeArrowheads="1"/>
          </p:cNvSpPr>
          <p:nvPr/>
        </p:nvSpPr>
        <p:spPr bwMode="auto">
          <a:xfrm>
            <a:off x="919797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2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67" name="Text Box 25"/>
          <p:cNvSpPr txBox="1">
            <a:spLocks noChangeArrowheads="1"/>
          </p:cNvSpPr>
          <p:nvPr/>
        </p:nvSpPr>
        <p:spPr bwMode="auto">
          <a:xfrm>
            <a:off x="8686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68" name="Text Box 26"/>
          <p:cNvSpPr txBox="1">
            <a:spLocks noChangeArrowheads="1"/>
          </p:cNvSpPr>
          <p:nvPr/>
        </p:nvSpPr>
        <p:spPr bwMode="auto">
          <a:xfrm>
            <a:off x="813117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69" name="Text Box 27"/>
          <p:cNvSpPr txBox="1">
            <a:spLocks noChangeArrowheads="1"/>
          </p:cNvSpPr>
          <p:nvPr/>
        </p:nvSpPr>
        <p:spPr bwMode="auto">
          <a:xfrm>
            <a:off x="7467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7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70" name="Text Box 28"/>
          <p:cNvSpPr txBox="1">
            <a:spLocks noChangeArrowheads="1"/>
          </p:cNvSpPr>
          <p:nvPr/>
        </p:nvSpPr>
        <p:spPr bwMode="auto">
          <a:xfrm>
            <a:off x="76739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6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71" name="Text Box 29"/>
          <p:cNvSpPr txBox="1">
            <a:spLocks noChangeArrowheads="1"/>
          </p:cNvSpPr>
          <p:nvPr/>
        </p:nvSpPr>
        <p:spPr bwMode="auto">
          <a:xfrm>
            <a:off x="83597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7072" name="Text Box 30"/>
          <p:cNvSpPr txBox="1">
            <a:spLocks noChangeArrowheads="1"/>
          </p:cNvSpPr>
          <p:nvPr/>
        </p:nvSpPr>
        <p:spPr bwMode="auto">
          <a:xfrm>
            <a:off x="92202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5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26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3380" y="758825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371600"/>
            <a:ext cx="7886700" cy="49530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sz="2800" b="1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b="1"/>
          </a:p>
        </p:txBody>
      </p:sp>
      <p:graphicFrame>
        <p:nvGraphicFramePr>
          <p:cNvPr id="336927" name="Group 31"/>
          <p:cNvGraphicFramePr>
            <a:graphicFrameLocks noGrp="1"/>
          </p:cNvGraphicFramePr>
          <p:nvPr>
            <p:ph sz="half" idx="2"/>
          </p:nvPr>
        </p:nvGraphicFramePr>
        <p:xfrm>
          <a:off x="3124200" y="1524000"/>
          <a:ext cx="3962400" cy="4663440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Edge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806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7151" y="6370637"/>
            <a:ext cx="7619999" cy="365125"/>
          </a:xfrm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02F80F-1F5B-4C48-98D3-C50EB8A8EDC2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88070" name="Oval 4"/>
          <p:cNvSpPr>
            <a:spLocks noChangeArrowheads="1"/>
          </p:cNvSpPr>
          <p:nvPr/>
        </p:nvSpPr>
        <p:spPr bwMode="auto">
          <a:xfrm>
            <a:off x="8420100" y="25146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71" name="Oval 5"/>
          <p:cNvSpPr>
            <a:spLocks noChangeArrowheads="1"/>
          </p:cNvSpPr>
          <p:nvPr/>
        </p:nvSpPr>
        <p:spPr bwMode="auto">
          <a:xfrm>
            <a:off x="9525000" y="2286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G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72" name="Oval 6"/>
          <p:cNvSpPr>
            <a:spLocks noChangeArrowheads="1"/>
          </p:cNvSpPr>
          <p:nvPr/>
        </p:nvSpPr>
        <p:spPr bwMode="auto">
          <a:xfrm>
            <a:off x="7429500" y="25908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73" name="Oval 7"/>
          <p:cNvSpPr>
            <a:spLocks noChangeArrowheads="1"/>
          </p:cNvSpPr>
          <p:nvPr/>
        </p:nvSpPr>
        <p:spPr bwMode="auto">
          <a:xfrm>
            <a:off x="7277100" y="38862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74" name="Oval 8"/>
          <p:cNvSpPr>
            <a:spLocks noChangeArrowheads="1"/>
          </p:cNvSpPr>
          <p:nvPr/>
        </p:nvSpPr>
        <p:spPr bwMode="auto">
          <a:xfrm>
            <a:off x="8305800" y="3810000"/>
            <a:ext cx="7048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75" name="Oval 9"/>
          <p:cNvSpPr>
            <a:spLocks noChangeArrowheads="1"/>
          </p:cNvSpPr>
          <p:nvPr/>
        </p:nvSpPr>
        <p:spPr bwMode="auto">
          <a:xfrm>
            <a:off x="9601200" y="39624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F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76" name="Oval 10"/>
          <p:cNvSpPr>
            <a:spLocks noChangeArrowheads="1"/>
          </p:cNvSpPr>
          <p:nvPr/>
        </p:nvSpPr>
        <p:spPr bwMode="auto">
          <a:xfrm>
            <a:off x="7734300" y="4953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77" name="Line 11"/>
          <p:cNvSpPr>
            <a:spLocks noChangeShapeType="1"/>
          </p:cNvSpPr>
          <p:nvPr/>
        </p:nvSpPr>
        <p:spPr bwMode="auto">
          <a:xfrm flipH="1">
            <a:off x="7653338" y="31242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8078" name="Line 12"/>
          <p:cNvSpPr>
            <a:spLocks noChangeShapeType="1"/>
          </p:cNvSpPr>
          <p:nvPr/>
        </p:nvSpPr>
        <p:spPr bwMode="auto">
          <a:xfrm>
            <a:off x="7616826" y="4419600"/>
            <a:ext cx="3524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8079" name="Line 13"/>
          <p:cNvSpPr>
            <a:spLocks noChangeShapeType="1"/>
          </p:cNvSpPr>
          <p:nvPr/>
        </p:nvSpPr>
        <p:spPr bwMode="auto">
          <a:xfrm flipV="1">
            <a:off x="8126414" y="4343400"/>
            <a:ext cx="528637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8080" name="Line 14"/>
          <p:cNvSpPr>
            <a:spLocks noChangeShapeType="1"/>
          </p:cNvSpPr>
          <p:nvPr/>
        </p:nvSpPr>
        <p:spPr bwMode="auto">
          <a:xfrm>
            <a:off x="7861300" y="3048000"/>
            <a:ext cx="749300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8081" name="Line 15"/>
          <p:cNvSpPr>
            <a:spLocks noChangeShapeType="1"/>
          </p:cNvSpPr>
          <p:nvPr/>
        </p:nvSpPr>
        <p:spPr bwMode="auto">
          <a:xfrm flipV="1">
            <a:off x="7962900" y="274320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8082" name="Line 16"/>
          <p:cNvSpPr>
            <a:spLocks noChangeShapeType="1"/>
          </p:cNvSpPr>
          <p:nvPr/>
        </p:nvSpPr>
        <p:spPr bwMode="auto">
          <a:xfrm flipV="1">
            <a:off x="8991600" y="2590800"/>
            <a:ext cx="57785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8083" name="Line 17"/>
          <p:cNvSpPr>
            <a:spLocks noChangeShapeType="1"/>
          </p:cNvSpPr>
          <p:nvPr/>
        </p:nvSpPr>
        <p:spPr bwMode="auto">
          <a:xfrm flipH="1">
            <a:off x="8720138" y="30480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8084" name="Line 18"/>
          <p:cNvSpPr>
            <a:spLocks noChangeShapeType="1"/>
          </p:cNvSpPr>
          <p:nvPr/>
        </p:nvSpPr>
        <p:spPr bwMode="auto">
          <a:xfrm>
            <a:off x="8828088" y="2971800"/>
            <a:ext cx="969962" cy="1066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8085" name="Line 19"/>
          <p:cNvSpPr>
            <a:spLocks noChangeShapeType="1"/>
          </p:cNvSpPr>
          <p:nvPr/>
        </p:nvSpPr>
        <p:spPr bwMode="auto">
          <a:xfrm flipH="1">
            <a:off x="8305800" y="4419600"/>
            <a:ext cx="14922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8086" name="Line 20"/>
          <p:cNvSpPr>
            <a:spLocks noChangeShapeType="1"/>
          </p:cNvSpPr>
          <p:nvPr/>
        </p:nvSpPr>
        <p:spPr bwMode="auto">
          <a:xfrm>
            <a:off x="9863138" y="2819400"/>
            <a:ext cx="87312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8087" name="Text Box 21"/>
          <p:cNvSpPr txBox="1">
            <a:spLocks noChangeArrowheads="1"/>
          </p:cNvSpPr>
          <p:nvPr/>
        </p:nvSpPr>
        <p:spPr bwMode="auto">
          <a:xfrm>
            <a:off x="8131175" y="2327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88" name="Text Box 22"/>
          <p:cNvSpPr txBox="1">
            <a:spLocks noChangeArrowheads="1"/>
          </p:cNvSpPr>
          <p:nvPr/>
        </p:nvSpPr>
        <p:spPr bwMode="auto">
          <a:xfrm>
            <a:off x="9153526" y="2286000"/>
            <a:ext cx="26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89" name="Text Box 23"/>
          <p:cNvSpPr txBox="1">
            <a:spLocks noChangeArrowheads="1"/>
          </p:cNvSpPr>
          <p:nvPr/>
        </p:nvSpPr>
        <p:spPr bwMode="auto">
          <a:xfrm>
            <a:off x="9883775" y="3013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9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90" name="Text Box 24"/>
          <p:cNvSpPr txBox="1">
            <a:spLocks noChangeArrowheads="1"/>
          </p:cNvSpPr>
          <p:nvPr/>
        </p:nvSpPr>
        <p:spPr bwMode="auto">
          <a:xfrm>
            <a:off x="919797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2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91" name="Text Box 25"/>
          <p:cNvSpPr txBox="1">
            <a:spLocks noChangeArrowheads="1"/>
          </p:cNvSpPr>
          <p:nvPr/>
        </p:nvSpPr>
        <p:spPr bwMode="auto">
          <a:xfrm>
            <a:off x="8686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92" name="Text Box 26"/>
          <p:cNvSpPr txBox="1">
            <a:spLocks noChangeArrowheads="1"/>
          </p:cNvSpPr>
          <p:nvPr/>
        </p:nvSpPr>
        <p:spPr bwMode="auto">
          <a:xfrm>
            <a:off x="813117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93" name="Text Box 27"/>
          <p:cNvSpPr txBox="1">
            <a:spLocks noChangeArrowheads="1"/>
          </p:cNvSpPr>
          <p:nvPr/>
        </p:nvSpPr>
        <p:spPr bwMode="auto">
          <a:xfrm>
            <a:off x="7467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7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94" name="Text Box 28"/>
          <p:cNvSpPr txBox="1">
            <a:spLocks noChangeArrowheads="1"/>
          </p:cNvSpPr>
          <p:nvPr/>
        </p:nvSpPr>
        <p:spPr bwMode="auto">
          <a:xfrm>
            <a:off x="76739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6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95" name="Text Box 29"/>
          <p:cNvSpPr txBox="1">
            <a:spLocks noChangeArrowheads="1"/>
          </p:cNvSpPr>
          <p:nvPr/>
        </p:nvSpPr>
        <p:spPr bwMode="auto">
          <a:xfrm>
            <a:off x="83597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8096" name="Text Box 30"/>
          <p:cNvSpPr txBox="1">
            <a:spLocks noChangeArrowheads="1"/>
          </p:cNvSpPr>
          <p:nvPr/>
        </p:nvSpPr>
        <p:spPr bwMode="auto">
          <a:xfrm>
            <a:off x="92202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5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94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55147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371600"/>
            <a:ext cx="7886700" cy="49530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sz="2800" b="1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b="1"/>
          </a:p>
        </p:txBody>
      </p:sp>
      <p:graphicFrame>
        <p:nvGraphicFramePr>
          <p:cNvPr id="337951" name="Group 31"/>
          <p:cNvGraphicFramePr>
            <a:graphicFrameLocks noGrp="1"/>
          </p:cNvGraphicFramePr>
          <p:nvPr>
            <p:ph sz="half" idx="2"/>
          </p:nvPr>
        </p:nvGraphicFramePr>
        <p:xfrm>
          <a:off x="3124200" y="1524000"/>
          <a:ext cx="3962400" cy="4663440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Edge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909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6805" y="6381115"/>
            <a:ext cx="7619999" cy="365125"/>
          </a:xfrm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890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7865DE9-6B53-4DFD-A798-4AAAB1D55C2C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89094" name="Oval 4"/>
          <p:cNvSpPr>
            <a:spLocks noChangeArrowheads="1"/>
          </p:cNvSpPr>
          <p:nvPr/>
        </p:nvSpPr>
        <p:spPr bwMode="auto">
          <a:xfrm>
            <a:off x="8420100" y="25146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095" name="Oval 5"/>
          <p:cNvSpPr>
            <a:spLocks noChangeArrowheads="1"/>
          </p:cNvSpPr>
          <p:nvPr/>
        </p:nvSpPr>
        <p:spPr bwMode="auto">
          <a:xfrm>
            <a:off x="9525000" y="2286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G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096" name="Oval 6"/>
          <p:cNvSpPr>
            <a:spLocks noChangeArrowheads="1"/>
          </p:cNvSpPr>
          <p:nvPr/>
        </p:nvSpPr>
        <p:spPr bwMode="auto">
          <a:xfrm>
            <a:off x="7429500" y="25908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097" name="Oval 7"/>
          <p:cNvSpPr>
            <a:spLocks noChangeArrowheads="1"/>
          </p:cNvSpPr>
          <p:nvPr/>
        </p:nvSpPr>
        <p:spPr bwMode="auto">
          <a:xfrm>
            <a:off x="7277100" y="38862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098" name="Oval 8"/>
          <p:cNvSpPr>
            <a:spLocks noChangeArrowheads="1"/>
          </p:cNvSpPr>
          <p:nvPr/>
        </p:nvSpPr>
        <p:spPr bwMode="auto">
          <a:xfrm>
            <a:off x="8305800" y="3810000"/>
            <a:ext cx="7048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099" name="Oval 9"/>
          <p:cNvSpPr>
            <a:spLocks noChangeArrowheads="1"/>
          </p:cNvSpPr>
          <p:nvPr/>
        </p:nvSpPr>
        <p:spPr bwMode="auto">
          <a:xfrm>
            <a:off x="9601200" y="39624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F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100" name="Oval 10"/>
          <p:cNvSpPr>
            <a:spLocks noChangeArrowheads="1"/>
          </p:cNvSpPr>
          <p:nvPr/>
        </p:nvSpPr>
        <p:spPr bwMode="auto">
          <a:xfrm>
            <a:off x="7734300" y="4953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101" name="Line 11"/>
          <p:cNvSpPr>
            <a:spLocks noChangeShapeType="1"/>
          </p:cNvSpPr>
          <p:nvPr/>
        </p:nvSpPr>
        <p:spPr bwMode="auto">
          <a:xfrm flipH="1">
            <a:off x="7653338" y="31242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9102" name="Line 12"/>
          <p:cNvSpPr>
            <a:spLocks noChangeShapeType="1"/>
          </p:cNvSpPr>
          <p:nvPr/>
        </p:nvSpPr>
        <p:spPr bwMode="auto">
          <a:xfrm>
            <a:off x="7616826" y="4419600"/>
            <a:ext cx="3524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9103" name="Line 13"/>
          <p:cNvSpPr>
            <a:spLocks noChangeShapeType="1"/>
          </p:cNvSpPr>
          <p:nvPr/>
        </p:nvSpPr>
        <p:spPr bwMode="auto">
          <a:xfrm flipV="1">
            <a:off x="8126414" y="4343400"/>
            <a:ext cx="528637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9104" name="Line 14"/>
          <p:cNvSpPr>
            <a:spLocks noChangeShapeType="1"/>
          </p:cNvSpPr>
          <p:nvPr/>
        </p:nvSpPr>
        <p:spPr bwMode="auto">
          <a:xfrm>
            <a:off x="7861300" y="3048000"/>
            <a:ext cx="749300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9105" name="Line 15"/>
          <p:cNvSpPr>
            <a:spLocks noChangeShapeType="1"/>
          </p:cNvSpPr>
          <p:nvPr/>
        </p:nvSpPr>
        <p:spPr bwMode="auto">
          <a:xfrm flipV="1">
            <a:off x="7962900" y="274320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9106" name="Line 16"/>
          <p:cNvSpPr>
            <a:spLocks noChangeShapeType="1"/>
          </p:cNvSpPr>
          <p:nvPr/>
        </p:nvSpPr>
        <p:spPr bwMode="auto">
          <a:xfrm flipV="1">
            <a:off x="8991600" y="2590800"/>
            <a:ext cx="57785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9107" name="Line 17"/>
          <p:cNvSpPr>
            <a:spLocks noChangeShapeType="1"/>
          </p:cNvSpPr>
          <p:nvPr/>
        </p:nvSpPr>
        <p:spPr bwMode="auto">
          <a:xfrm flipH="1">
            <a:off x="8720138" y="3048000"/>
            <a:ext cx="87312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9108" name="Line 18"/>
          <p:cNvSpPr>
            <a:spLocks noChangeShapeType="1"/>
          </p:cNvSpPr>
          <p:nvPr/>
        </p:nvSpPr>
        <p:spPr bwMode="auto">
          <a:xfrm>
            <a:off x="8828088" y="2971800"/>
            <a:ext cx="969962" cy="1066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9109" name="Line 19"/>
          <p:cNvSpPr>
            <a:spLocks noChangeShapeType="1"/>
          </p:cNvSpPr>
          <p:nvPr/>
        </p:nvSpPr>
        <p:spPr bwMode="auto">
          <a:xfrm flipH="1">
            <a:off x="8305800" y="4419600"/>
            <a:ext cx="14922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9110" name="Line 20"/>
          <p:cNvSpPr>
            <a:spLocks noChangeShapeType="1"/>
          </p:cNvSpPr>
          <p:nvPr/>
        </p:nvSpPr>
        <p:spPr bwMode="auto">
          <a:xfrm>
            <a:off x="9863138" y="2819400"/>
            <a:ext cx="87312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89111" name="Text Box 21"/>
          <p:cNvSpPr txBox="1">
            <a:spLocks noChangeArrowheads="1"/>
          </p:cNvSpPr>
          <p:nvPr/>
        </p:nvSpPr>
        <p:spPr bwMode="auto">
          <a:xfrm>
            <a:off x="8131175" y="2327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112" name="Text Box 22"/>
          <p:cNvSpPr txBox="1">
            <a:spLocks noChangeArrowheads="1"/>
          </p:cNvSpPr>
          <p:nvPr/>
        </p:nvSpPr>
        <p:spPr bwMode="auto">
          <a:xfrm>
            <a:off x="9153526" y="2286000"/>
            <a:ext cx="26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113" name="Text Box 23"/>
          <p:cNvSpPr txBox="1">
            <a:spLocks noChangeArrowheads="1"/>
          </p:cNvSpPr>
          <p:nvPr/>
        </p:nvSpPr>
        <p:spPr bwMode="auto">
          <a:xfrm>
            <a:off x="9883775" y="3013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9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114" name="Text Box 24"/>
          <p:cNvSpPr txBox="1">
            <a:spLocks noChangeArrowheads="1"/>
          </p:cNvSpPr>
          <p:nvPr/>
        </p:nvSpPr>
        <p:spPr bwMode="auto">
          <a:xfrm>
            <a:off x="919797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2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115" name="Text Box 25"/>
          <p:cNvSpPr txBox="1">
            <a:spLocks noChangeArrowheads="1"/>
          </p:cNvSpPr>
          <p:nvPr/>
        </p:nvSpPr>
        <p:spPr bwMode="auto">
          <a:xfrm>
            <a:off x="8686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116" name="Text Box 26"/>
          <p:cNvSpPr txBox="1">
            <a:spLocks noChangeArrowheads="1"/>
          </p:cNvSpPr>
          <p:nvPr/>
        </p:nvSpPr>
        <p:spPr bwMode="auto">
          <a:xfrm>
            <a:off x="813117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117" name="Text Box 27"/>
          <p:cNvSpPr txBox="1">
            <a:spLocks noChangeArrowheads="1"/>
          </p:cNvSpPr>
          <p:nvPr/>
        </p:nvSpPr>
        <p:spPr bwMode="auto">
          <a:xfrm>
            <a:off x="7467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7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118" name="Text Box 28"/>
          <p:cNvSpPr txBox="1">
            <a:spLocks noChangeArrowheads="1"/>
          </p:cNvSpPr>
          <p:nvPr/>
        </p:nvSpPr>
        <p:spPr bwMode="auto">
          <a:xfrm>
            <a:off x="76739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6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119" name="Text Box 29"/>
          <p:cNvSpPr txBox="1">
            <a:spLocks noChangeArrowheads="1"/>
          </p:cNvSpPr>
          <p:nvPr/>
        </p:nvSpPr>
        <p:spPr bwMode="auto">
          <a:xfrm>
            <a:off x="83597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89120" name="Text Box 30"/>
          <p:cNvSpPr txBox="1">
            <a:spLocks noChangeArrowheads="1"/>
          </p:cNvSpPr>
          <p:nvPr/>
        </p:nvSpPr>
        <p:spPr bwMode="auto">
          <a:xfrm>
            <a:off x="92202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5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98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06438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371600"/>
            <a:ext cx="7886700" cy="49530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sz="2800" b="1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b="1"/>
          </a:p>
        </p:txBody>
      </p:sp>
      <p:graphicFrame>
        <p:nvGraphicFramePr>
          <p:cNvPr id="338975" name="Group 31"/>
          <p:cNvGraphicFramePr>
            <a:graphicFrameLocks noGrp="1"/>
          </p:cNvGraphicFramePr>
          <p:nvPr>
            <p:ph sz="half" idx="2"/>
          </p:nvPr>
        </p:nvGraphicFramePr>
        <p:xfrm>
          <a:off x="3124200" y="1524000"/>
          <a:ext cx="3962400" cy="4663440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Edge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01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7151" y="6384513"/>
            <a:ext cx="7619999" cy="365125"/>
          </a:xfrm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901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C923B0E-32B8-437E-8E20-3110E93C2746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90118" name="Oval 4"/>
          <p:cNvSpPr>
            <a:spLocks noChangeArrowheads="1"/>
          </p:cNvSpPr>
          <p:nvPr/>
        </p:nvSpPr>
        <p:spPr bwMode="auto">
          <a:xfrm>
            <a:off x="8420100" y="25146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19" name="Oval 5"/>
          <p:cNvSpPr>
            <a:spLocks noChangeArrowheads="1"/>
          </p:cNvSpPr>
          <p:nvPr/>
        </p:nvSpPr>
        <p:spPr bwMode="auto">
          <a:xfrm>
            <a:off x="9525000" y="2286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G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20" name="Oval 6"/>
          <p:cNvSpPr>
            <a:spLocks noChangeArrowheads="1"/>
          </p:cNvSpPr>
          <p:nvPr/>
        </p:nvSpPr>
        <p:spPr bwMode="auto">
          <a:xfrm>
            <a:off x="7429500" y="25908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21" name="Oval 7"/>
          <p:cNvSpPr>
            <a:spLocks noChangeArrowheads="1"/>
          </p:cNvSpPr>
          <p:nvPr/>
        </p:nvSpPr>
        <p:spPr bwMode="auto">
          <a:xfrm>
            <a:off x="7277100" y="38862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22" name="Oval 8"/>
          <p:cNvSpPr>
            <a:spLocks noChangeArrowheads="1"/>
          </p:cNvSpPr>
          <p:nvPr/>
        </p:nvSpPr>
        <p:spPr bwMode="auto">
          <a:xfrm>
            <a:off x="8305800" y="3810000"/>
            <a:ext cx="7048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23" name="Oval 9"/>
          <p:cNvSpPr>
            <a:spLocks noChangeArrowheads="1"/>
          </p:cNvSpPr>
          <p:nvPr/>
        </p:nvSpPr>
        <p:spPr bwMode="auto">
          <a:xfrm>
            <a:off x="9601200" y="39624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F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24" name="Oval 10"/>
          <p:cNvSpPr>
            <a:spLocks noChangeArrowheads="1"/>
          </p:cNvSpPr>
          <p:nvPr/>
        </p:nvSpPr>
        <p:spPr bwMode="auto">
          <a:xfrm>
            <a:off x="7734300" y="4953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25" name="Line 11"/>
          <p:cNvSpPr>
            <a:spLocks noChangeShapeType="1"/>
          </p:cNvSpPr>
          <p:nvPr/>
        </p:nvSpPr>
        <p:spPr bwMode="auto">
          <a:xfrm flipH="1">
            <a:off x="7653338" y="31242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0126" name="Line 12"/>
          <p:cNvSpPr>
            <a:spLocks noChangeShapeType="1"/>
          </p:cNvSpPr>
          <p:nvPr/>
        </p:nvSpPr>
        <p:spPr bwMode="auto">
          <a:xfrm>
            <a:off x="7616826" y="4419600"/>
            <a:ext cx="3524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0127" name="Line 13"/>
          <p:cNvSpPr>
            <a:spLocks noChangeShapeType="1"/>
          </p:cNvSpPr>
          <p:nvPr/>
        </p:nvSpPr>
        <p:spPr bwMode="auto">
          <a:xfrm flipV="1">
            <a:off x="8126414" y="4343400"/>
            <a:ext cx="528637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0128" name="Line 14"/>
          <p:cNvSpPr>
            <a:spLocks noChangeShapeType="1"/>
          </p:cNvSpPr>
          <p:nvPr/>
        </p:nvSpPr>
        <p:spPr bwMode="auto">
          <a:xfrm>
            <a:off x="7861300" y="3048000"/>
            <a:ext cx="749300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0129" name="Line 15"/>
          <p:cNvSpPr>
            <a:spLocks noChangeShapeType="1"/>
          </p:cNvSpPr>
          <p:nvPr/>
        </p:nvSpPr>
        <p:spPr bwMode="auto">
          <a:xfrm flipV="1">
            <a:off x="7962900" y="2743200"/>
            <a:ext cx="4191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0130" name="Line 16"/>
          <p:cNvSpPr>
            <a:spLocks noChangeShapeType="1"/>
          </p:cNvSpPr>
          <p:nvPr/>
        </p:nvSpPr>
        <p:spPr bwMode="auto">
          <a:xfrm flipV="1">
            <a:off x="8991600" y="2590800"/>
            <a:ext cx="57785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0131" name="Line 17"/>
          <p:cNvSpPr>
            <a:spLocks noChangeShapeType="1"/>
          </p:cNvSpPr>
          <p:nvPr/>
        </p:nvSpPr>
        <p:spPr bwMode="auto">
          <a:xfrm flipH="1">
            <a:off x="8720138" y="3048000"/>
            <a:ext cx="87312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0132" name="Line 18"/>
          <p:cNvSpPr>
            <a:spLocks noChangeShapeType="1"/>
          </p:cNvSpPr>
          <p:nvPr/>
        </p:nvSpPr>
        <p:spPr bwMode="auto">
          <a:xfrm>
            <a:off x="8828088" y="2971800"/>
            <a:ext cx="969962" cy="1066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0133" name="Line 19"/>
          <p:cNvSpPr>
            <a:spLocks noChangeShapeType="1"/>
          </p:cNvSpPr>
          <p:nvPr/>
        </p:nvSpPr>
        <p:spPr bwMode="auto">
          <a:xfrm flipH="1">
            <a:off x="8305800" y="4419600"/>
            <a:ext cx="14922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0134" name="Line 20"/>
          <p:cNvSpPr>
            <a:spLocks noChangeShapeType="1"/>
          </p:cNvSpPr>
          <p:nvPr/>
        </p:nvSpPr>
        <p:spPr bwMode="auto">
          <a:xfrm>
            <a:off x="9863138" y="2819400"/>
            <a:ext cx="87312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0135" name="Text Box 21"/>
          <p:cNvSpPr txBox="1">
            <a:spLocks noChangeArrowheads="1"/>
          </p:cNvSpPr>
          <p:nvPr/>
        </p:nvSpPr>
        <p:spPr bwMode="auto">
          <a:xfrm>
            <a:off x="8131175" y="2327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36" name="Text Box 22"/>
          <p:cNvSpPr txBox="1">
            <a:spLocks noChangeArrowheads="1"/>
          </p:cNvSpPr>
          <p:nvPr/>
        </p:nvSpPr>
        <p:spPr bwMode="auto">
          <a:xfrm>
            <a:off x="9153526" y="2286000"/>
            <a:ext cx="26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37" name="Text Box 23"/>
          <p:cNvSpPr txBox="1">
            <a:spLocks noChangeArrowheads="1"/>
          </p:cNvSpPr>
          <p:nvPr/>
        </p:nvSpPr>
        <p:spPr bwMode="auto">
          <a:xfrm>
            <a:off x="9883775" y="3013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9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38" name="Text Box 24"/>
          <p:cNvSpPr txBox="1">
            <a:spLocks noChangeArrowheads="1"/>
          </p:cNvSpPr>
          <p:nvPr/>
        </p:nvSpPr>
        <p:spPr bwMode="auto">
          <a:xfrm>
            <a:off x="919797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2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39" name="Text Box 25"/>
          <p:cNvSpPr txBox="1">
            <a:spLocks noChangeArrowheads="1"/>
          </p:cNvSpPr>
          <p:nvPr/>
        </p:nvSpPr>
        <p:spPr bwMode="auto">
          <a:xfrm>
            <a:off x="8686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40" name="Text Box 26"/>
          <p:cNvSpPr txBox="1">
            <a:spLocks noChangeArrowheads="1"/>
          </p:cNvSpPr>
          <p:nvPr/>
        </p:nvSpPr>
        <p:spPr bwMode="auto">
          <a:xfrm>
            <a:off x="813117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41" name="Text Box 27"/>
          <p:cNvSpPr txBox="1">
            <a:spLocks noChangeArrowheads="1"/>
          </p:cNvSpPr>
          <p:nvPr/>
        </p:nvSpPr>
        <p:spPr bwMode="auto">
          <a:xfrm>
            <a:off x="7467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7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42" name="Text Box 28"/>
          <p:cNvSpPr txBox="1">
            <a:spLocks noChangeArrowheads="1"/>
          </p:cNvSpPr>
          <p:nvPr/>
        </p:nvSpPr>
        <p:spPr bwMode="auto">
          <a:xfrm>
            <a:off x="76739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6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43" name="Text Box 29"/>
          <p:cNvSpPr txBox="1">
            <a:spLocks noChangeArrowheads="1"/>
          </p:cNvSpPr>
          <p:nvPr/>
        </p:nvSpPr>
        <p:spPr bwMode="auto">
          <a:xfrm>
            <a:off x="83597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0144" name="Text Box 30"/>
          <p:cNvSpPr txBox="1">
            <a:spLocks noChangeArrowheads="1"/>
          </p:cNvSpPr>
          <p:nvPr/>
        </p:nvSpPr>
        <p:spPr bwMode="auto">
          <a:xfrm>
            <a:off x="92202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5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88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0104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371600"/>
            <a:ext cx="7886700" cy="49530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sz="2800" b="1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b="1"/>
          </a:p>
        </p:txBody>
      </p:sp>
      <p:graphicFrame>
        <p:nvGraphicFramePr>
          <p:cNvPr id="339999" name="Group 31"/>
          <p:cNvGraphicFramePr>
            <a:graphicFrameLocks noGrp="1"/>
          </p:cNvGraphicFramePr>
          <p:nvPr>
            <p:ph sz="half" idx="2"/>
          </p:nvPr>
        </p:nvGraphicFramePr>
        <p:xfrm>
          <a:off x="3124200" y="1524000"/>
          <a:ext cx="3962400" cy="4663440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Edge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113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7151" y="6381115"/>
            <a:ext cx="7619999" cy="365125"/>
          </a:xfrm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911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A5CCC8-8657-4F10-A702-5BF78092733C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91142" name="Oval 4"/>
          <p:cNvSpPr>
            <a:spLocks noChangeArrowheads="1"/>
          </p:cNvSpPr>
          <p:nvPr/>
        </p:nvSpPr>
        <p:spPr bwMode="auto">
          <a:xfrm>
            <a:off x="8420100" y="25146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43" name="Oval 5"/>
          <p:cNvSpPr>
            <a:spLocks noChangeArrowheads="1"/>
          </p:cNvSpPr>
          <p:nvPr/>
        </p:nvSpPr>
        <p:spPr bwMode="auto">
          <a:xfrm>
            <a:off x="9525000" y="2286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G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44" name="Oval 6"/>
          <p:cNvSpPr>
            <a:spLocks noChangeArrowheads="1"/>
          </p:cNvSpPr>
          <p:nvPr/>
        </p:nvSpPr>
        <p:spPr bwMode="auto">
          <a:xfrm>
            <a:off x="7429500" y="25908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45" name="Oval 7"/>
          <p:cNvSpPr>
            <a:spLocks noChangeArrowheads="1"/>
          </p:cNvSpPr>
          <p:nvPr/>
        </p:nvSpPr>
        <p:spPr bwMode="auto">
          <a:xfrm>
            <a:off x="7277100" y="38862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46" name="Oval 8"/>
          <p:cNvSpPr>
            <a:spLocks noChangeArrowheads="1"/>
          </p:cNvSpPr>
          <p:nvPr/>
        </p:nvSpPr>
        <p:spPr bwMode="auto">
          <a:xfrm>
            <a:off x="8305800" y="3810000"/>
            <a:ext cx="7048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47" name="Oval 9"/>
          <p:cNvSpPr>
            <a:spLocks noChangeArrowheads="1"/>
          </p:cNvSpPr>
          <p:nvPr/>
        </p:nvSpPr>
        <p:spPr bwMode="auto">
          <a:xfrm>
            <a:off x="9601200" y="39624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F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48" name="Oval 10"/>
          <p:cNvSpPr>
            <a:spLocks noChangeArrowheads="1"/>
          </p:cNvSpPr>
          <p:nvPr/>
        </p:nvSpPr>
        <p:spPr bwMode="auto">
          <a:xfrm>
            <a:off x="7734300" y="4953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49" name="Line 11"/>
          <p:cNvSpPr>
            <a:spLocks noChangeShapeType="1"/>
          </p:cNvSpPr>
          <p:nvPr/>
        </p:nvSpPr>
        <p:spPr bwMode="auto">
          <a:xfrm flipH="1">
            <a:off x="7653338" y="31242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1150" name="Line 12"/>
          <p:cNvSpPr>
            <a:spLocks noChangeShapeType="1"/>
          </p:cNvSpPr>
          <p:nvPr/>
        </p:nvSpPr>
        <p:spPr bwMode="auto">
          <a:xfrm>
            <a:off x="7616826" y="4419600"/>
            <a:ext cx="3524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1151" name="Line 13"/>
          <p:cNvSpPr>
            <a:spLocks noChangeShapeType="1"/>
          </p:cNvSpPr>
          <p:nvPr/>
        </p:nvSpPr>
        <p:spPr bwMode="auto">
          <a:xfrm flipV="1">
            <a:off x="8126414" y="4343400"/>
            <a:ext cx="528637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1152" name="Line 14"/>
          <p:cNvSpPr>
            <a:spLocks noChangeShapeType="1"/>
          </p:cNvSpPr>
          <p:nvPr/>
        </p:nvSpPr>
        <p:spPr bwMode="auto">
          <a:xfrm>
            <a:off x="7861300" y="3048000"/>
            <a:ext cx="749300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1153" name="Line 15"/>
          <p:cNvSpPr>
            <a:spLocks noChangeShapeType="1"/>
          </p:cNvSpPr>
          <p:nvPr/>
        </p:nvSpPr>
        <p:spPr bwMode="auto">
          <a:xfrm flipV="1">
            <a:off x="7962900" y="2743200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1154" name="Line 16"/>
          <p:cNvSpPr>
            <a:spLocks noChangeShapeType="1"/>
          </p:cNvSpPr>
          <p:nvPr/>
        </p:nvSpPr>
        <p:spPr bwMode="auto">
          <a:xfrm flipV="1">
            <a:off x="8991600" y="2590800"/>
            <a:ext cx="57785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1155" name="Line 17"/>
          <p:cNvSpPr>
            <a:spLocks noChangeShapeType="1"/>
          </p:cNvSpPr>
          <p:nvPr/>
        </p:nvSpPr>
        <p:spPr bwMode="auto">
          <a:xfrm flipH="1">
            <a:off x="8720138" y="3048000"/>
            <a:ext cx="87312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1156" name="Line 18"/>
          <p:cNvSpPr>
            <a:spLocks noChangeShapeType="1"/>
          </p:cNvSpPr>
          <p:nvPr/>
        </p:nvSpPr>
        <p:spPr bwMode="auto">
          <a:xfrm>
            <a:off x="8828088" y="2971800"/>
            <a:ext cx="969962" cy="1066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1157" name="Line 19"/>
          <p:cNvSpPr>
            <a:spLocks noChangeShapeType="1"/>
          </p:cNvSpPr>
          <p:nvPr/>
        </p:nvSpPr>
        <p:spPr bwMode="auto">
          <a:xfrm flipH="1">
            <a:off x="8305800" y="4419600"/>
            <a:ext cx="14922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1158" name="Line 20"/>
          <p:cNvSpPr>
            <a:spLocks noChangeShapeType="1"/>
          </p:cNvSpPr>
          <p:nvPr/>
        </p:nvSpPr>
        <p:spPr bwMode="auto">
          <a:xfrm>
            <a:off x="9863138" y="2819400"/>
            <a:ext cx="87312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1159" name="Text Box 21"/>
          <p:cNvSpPr txBox="1">
            <a:spLocks noChangeArrowheads="1"/>
          </p:cNvSpPr>
          <p:nvPr/>
        </p:nvSpPr>
        <p:spPr bwMode="auto">
          <a:xfrm>
            <a:off x="8131175" y="2327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60" name="Text Box 22"/>
          <p:cNvSpPr txBox="1">
            <a:spLocks noChangeArrowheads="1"/>
          </p:cNvSpPr>
          <p:nvPr/>
        </p:nvSpPr>
        <p:spPr bwMode="auto">
          <a:xfrm>
            <a:off x="9153526" y="2286000"/>
            <a:ext cx="26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61" name="Text Box 23"/>
          <p:cNvSpPr txBox="1">
            <a:spLocks noChangeArrowheads="1"/>
          </p:cNvSpPr>
          <p:nvPr/>
        </p:nvSpPr>
        <p:spPr bwMode="auto">
          <a:xfrm>
            <a:off x="9883775" y="3013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9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62" name="Text Box 24"/>
          <p:cNvSpPr txBox="1">
            <a:spLocks noChangeArrowheads="1"/>
          </p:cNvSpPr>
          <p:nvPr/>
        </p:nvSpPr>
        <p:spPr bwMode="auto">
          <a:xfrm>
            <a:off x="919797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2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63" name="Text Box 25"/>
          <p:cNvSpPr txBox="1">
            <a:spLocks noChangeArrowheads="1"/>
          </p:cNvSpPr>
          <p:nvPr/>
        </p:nvSpPr>
        <p:spPr bwMode="auto">
          <a:xfrm>
            <a:off x="8686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64" name="Text Box 26"/>
          <p:cNvSpPr txBox="1">
            <a:spLocks noChangeArrowheads="1"/>
          </p:cNvSpPr>
          <p:nvPr/>
        </p:nvSpPr>
        <p:spPr bwMode="auto">
          <a:xfrm>
            <a:off x="813117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65" name="Text Box 27"/>
          <p:cNvSpPr txBox="1">
            <a:spLocks noChangeArrowheads="1"/>
          </p:cNvSpPr>
          <p:nvPr/>
        </p:nvSpPr>
        <p:spPr bwMode="auto">
          <a:xfrm>
            <a:off x="7467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7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66" name="Text Box 28"/>
          <p:cNvSpPr txBox="1">
            <a:spLocks noChangeArrowheads="1"/>
          </p:cNvSpPr>
          <p:nvPr/>
        </p:nvSpPr>
        <p:spPr bwMode="auto">
          <a:xfrm>
            <a:off x="76739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6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67" name="Text Box 29"/>
          <p:cNvSpPr txBox="1">
            <a:spLocks noChangeArrowheads="1"/>
          </p:cNvSpPr>
          <p:nvPr/>
        </p:nvSpPr>
        <p:spPr bwMode="auto">
          <a:xfrm>
            <a:off x="83597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1168" name="Text Box 30"/>
          <p:cNvSpPr txBox="1">
            <a:spLocks noChangeArrowheads="1"/>
          </p:cNvSpPr>
          <p:nvPr/>
        </p:nvSpPr>
        <p:spPr bwMode="auto">
          <a:xfrm>
            <a:off x="92202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5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33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54953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371600"/>
            <a:ext cx="7886700" cy="49530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sz="2800" b="1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b="1"/>
          </a:p>
        </p:txBody>
      </p:sp>
      <p:graphicFrame>
        <p:nvGraphicFramePr>
          <p:cNvPr id="341023" name="Group 31"/>
          <p:cNvGraphicFramePr>
            <a:graphicFrameLocks noGrp="1"/>
          </p:cNvGraphicFramePr>
          <p:nvPr>
            <p:ph sz="half" idx="2"/>
          </p:nvPr>
        </p:nvGraphicFramePr>
        <p:xfrm>
          <a:off x="3124200" y="1524000"/>
          <a:ext cx="3962400" cy="4663440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Edge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216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7151" y="6415019"/>
            <a:ext cx="7619999" cy="365125"/>
          </a:xfrm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921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2D88F8E-444E-4C11-A597-99259F88DA77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92166" name="Oval 4"/>
          <p:cNvSpPr>
            <a:spLocks noChangeArrowheads="1"/>
          </p:cNvSpPr>
          <p:nvPr/>
        </p:nvSpPr>
        <p:spPr bwMode="auto">
          <a:xfrm>
            <a:off x="8420100" y="25146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67" name="Oval 5"/>
          <p:cNvSpPr>
            <a:spLocks noChangeArrowheads="1"/>
          </p:cNvSpPr>
          <p:nvPr/>
        </p:nvSpPr>
        <p:spPr bwMode="auto">
          <a:xfrm>
            <a:off x="9525000" y="2286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G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68" name="Oval 6"/>
          <p:cNvSpPr>
            <a:spLocks noChangeArrowheads="1"/>
          </p:cNvSpPr>
          <p:nvPr/>
        </p:nvSpPr>
        <p:spPr bwMode="auto">
          <a:xfrm>
            <a:off x="7429500" y="25908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69" name="Oval 7"/>
          <p:cNvSpPr>
            <a:spLocks noChangeArrowheads="1"/>
          </p:cNvSpPr>
          <p:nvPr/>
        </p:nvSpPr>
        <p:spPr bwMode="auto">
          <a:xfrm>
            <a:off x="7277100" y="38862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70" name="Oval 8"/>
          <p:cNvSpPr>
            <a:spLocks noChangeArrowheads="1"/>
          </p:cNvSpPr>
          <p:nvPr/>
        </p:nvSpPr>
        <p:spPr bwMode="auto">
          <a:xfrm>
            <a:off x="8305800" y="3810000"/>
            <a:ext cx="7048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71" name="Oval 9"/>
          <p:cNvSpPr>
            <a:spLocks noChangeArrowheads="1"/>
          </p:cNvSpPr>
          <p:nvPr/>
        </p:nvSpPr>
        <p:spPr bwMode="auto">
          <a:xfrm>
            <a:off x="9601200" y="39624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F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72" name="Oval 10"/>
          <p:cNvSpPr>
            <a:spLocks noChangeArrowheads="1"/>
          </p:cNvSpPr>
          <p:nvPr/>
        </p:nvSpPr>
        <p:spPr bwMode="auto">
          <a:xfrm>
            <a:off x="7734300" y="4953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73" name="Line 11"/>
          <p:cNvSpPr>
            <a:spLocks noChangeShapeType="1"/>
          </p:cNvSpPr>
          <p:nvPr/>
        </p:nvSpPr>
        <p:spPr bwMode="auto">
          <a:xfrm flipH="1">
            <a:off x="7653338" y="31242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174" name="Line 12"/>
          <p:cNvSpPr>
            <a:spLocks noChangeShapeType="1"/>
          </p:cNvSpPr>
          <p:nvPr/>
        </p:nvSpPr>
        <p:spPr bwMode="auto">
          <a:xfrm>
            <a:off x="7616826" y="4419600"/>
            <a:ext cx="3524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175" name="Line 13"/>
          <p:cNvSpPr>
            <a:spLocks noChangeShapeType="1"/>
          </p:cNvSpPr>
          <p:nvPr/>
        </p:nvSpPr>
        <p:spPr bwMode="auto">
          <a:xfrm flipV="1">
            <a:off x="8126414" y="4343400"/>
            <a:ext cx="528637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176" name="Line 14"/>
          <p:cNvSpPr>
            <a:spLocks noChangeShapeType="1"/>
          </p:cNvSpPr>
          <p:nvPr/>
        </p:nvSpPr>
        <p:spPr bwMode="auto">
          <a:xfrm>
            <a:off x="7861300" y="3048000"/>
            <a:ext cx="749300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177" name="Line 15"/>
          <p:cNvSpPr>
            <a:spLocks noChangeShapeType="1"/>
          </p:cNvSpPr>
          <p:nvPr/>
        </p:nvSpPr>
        <p:spPr bwMode="auto">
          <a:xfrm flipV="1">
            <a:off x="7962900" y="2743200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178" name="Line 16"/>
          <p:cNvSpPr>
            <a:spLocks noChangeShapeType="1"/>
          </p:cNvSpPr>
          <p:nvPr/>
        </p:nvSpPr>
        <p:spPr bwMode="auto">
          <a:xfrm flipV="1">
            <a:off x="8991600" y="2590800"/>
            <a:ext cx="577850" cy="152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179" name="Line 17"/>
          <p:cNvSpPr>
            <a:spLocks noChangeShapeType="1"/>
          </p:cNvSpPr>
          <p:nvPr/>
        </p:nvSpPr>
        <p:spPr bwMode="auto">
          <a:xfrm flipH="1">
            <a:off x="8720138" y="3048000"/>
            <a:ext cx="87312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180" name="Line 18"/>
          <p:cNvSpPr>
            <a:spLocks noChangeShapeType="1"/>
          </p:cNvSpPr>
          <p:nvPr/>
        </p:nvSpPr>
        <p:spPr bwMode="auto">
          <a:xfrm>
            <a:off x="8828088" y="2971800"/>
            <a:ext cx="969962" cy="1066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181" name="Line 19"/>
          <p:cNvSpPr>
            <a:spLocks noChangeShapeType="1"/>
          </p:cNvSpPr>
          <p:nvPr/>
        </p:nvSpPr>
        <p:spPr bwMode="auto">
          <a:xfrm flipH="1">
            <a:off x="8305800" y="4419600"/>
            <a:ext cx="14922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182" name="Line 20"/>
          <p:cNvSpPr>
            <a:spLocks noChangeShapeType="1"/>
          </p:cNvSpPr>
          <p:nvPr/>
        </p:nvSpPr>
        <p:spPr bwMode="auto">
          <a:xfrm>
            <a:off x="9863138" y="2819400"/>
            <a:ext cx="87312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2183" name="Text Box 21"/>
          <p:cNvSpPr txBox="1">
            <a:spLocks noChangeArrowheads="1"/>
          </p:cNvSpPr>
          <p:nvPr/>
        </p:nvSpPr>
        <p:spPr bwMode="auto">
          <a:xfrm>
            <a:off x="8131175" y="2327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84" name="Text Box 22"/>
          <p:cNvSpPr txBox="1">
            <a:spLocks noChangeArrowheads="1"/>
          </p:cNvSpPr>
          <p:nvPr/>
        </p:nvSpPr>
        <p:spPr bwMode="auto">
          <a:xfrm>
            <a:off x="9153526" y="2286000"/>
            <a:ext cx="26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85" name="Text Box 23"/>
          <p:cNvSpPr txBox="1">
            <a:spLocks noChangeArrowheads="1"/>
          </p:cNvSpPr>
          <p:nvPr/>
        </p:nvSpPr>
        <p:spPr bwMode="auto">
          <a:xfrm>
            <a:off x="9883775" y="3013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9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86" name="Text Box 24"/>
          <p:cNvSpPr txBox="1">
            <a:spLocks noChangeArrowheads="1"/>
          </p:cNvSpPr>
          <p:nvPr/>
        </p:nvSpPr>
        <p:spPr bwMode="auto">
          <a:xfrm>
            <a:off x="919797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2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87" name="Text Box 25"/>
          <p:cNvSpPr txBox="1">
            <a:spLocks noChangeArrowheads="1"/>
          </p:cNvSpPr>
          <p:nvPr/>
        </p:nvSpPr>
        <p:spPr bwMode="auto">
          <a:xfrm>
            <a:off x="8686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88" name="Text Box 26"/>
          <p:cNvSpPr txBox="1">
            <a:spLocks noChangeArrowheads="1"/>
          </p:cNvSpPr>
          <p:nvPr/>
        </p:nvSpPr>
        <p:spPr bwMode="auto">
          <a:xfrm>
            <a:off x="813117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89" name="Text Box 27"/>
          <p:cNvSpPr txBox="1">
            <a:spLocks noChangeArrowheads="1"/>
          </p:cNvSpPr>
          <p:nvPr/>
        </p:nvSpPr>
        <p:spPr bwMode="auto">
          <a:xfrm>
            <a:off x="7467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7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90" name="Text Box 28"/>
          <p:cNvSpPr txBox="1">
            <a:spLocks noChangeArrowheads="1"/>
          </p:cNvSpPr>
          <p:nvPr/>
        </p:nvSpPr>
        <p:spPr bwMode="auto">
          <a:xfrm>
            <a:off x="76739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6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91" name="Text Box 29"/>
          <p:cNvSpPr txBox="1">
            <a:spLocks noChangeArrowheads="1"/>
          </p:cNvSpPr>
          <p:nvPr/>
        </p:nvSpPr>
        <p:spPr bwMode="auto">
          <a:xfrm>
            <a:off x="83597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92" name="Text Box 30"/>
          <p:cNvSpPr txBox="1">
            <a:spLocks noChangeArrowheads="1"/>
          </p:cNvSpPr>
          <p:nvPr/>
        </p:nvSpPr>
        <p:spPr bwMode="auto">
          <a:xfrm>
            <a:off x="92202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5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17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65175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371600"/>
            <a:ext cx="7886700" cy="49530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sz="2800" b="1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b="1"/>
          </a:p>
        </p:txBody>
      </p:sp>
      <p:graphicFrame>
        <p:nvGraphicFramePr>
          <p:cNvPr id="342047" name="Group 31"/>
          <p:cNvGraphicFramePr>
            <a:graphicFrameLocks noGrp="1"/>
          </p:cNvGraphicFramePr>
          <p:nvPr>
            <p:ph sz="half" idx="2"/>
          </p:nvPr>
        </p:nvGraphicFramePr>
        <p:xfrm>
          <a:off x="3124200" y="1524000"/>
          <a:ext cx="3962400" cy="4663440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Edge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318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7151" y="6381115"/>
            <a:ext cx="7619999" cy="365125"/>
          </a:xfrm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931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C837D0F-7C99-41A9-9CEB-3AF6D1B07C95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93190" name="Oval 4"/>
          <p:cNvSpPr>
            <a:spLocks noChangeArrowheads="1"/>
          </p:cNvSpPr>
          <p:nvPr/>
        </p:nvSpPr>
        <p:spPr bwMode="auto">
          <a:xfrm>
            <a:off x="8420100" y="25146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191" name="Oval 5"/>
          <p:cNvSpPr>
            <a:spLocks noChangeArrowheads="1"/>
          </p:cNvSpPr>
          <p:nvPr/>
        </p:nvSpPr>
        <p:spPr bwMode="auto">
          <a:xfrm>
            <a:off x="9525000" y="2286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G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192" name="Oval 6"/>
          <p:cNvSpPr>
            <a:spLocks noChangeArrowheads="1"/>
          </p:cNvSpPr>
          <p:nvPr/>
        </p:nvSpPr>
        <p:spPr bwMode="auto">
          <a:xfrm>
            <a:off x="7429500" y="25908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193" name="Oval 7"/>
          <p:cNvSpPr>
            <a:spLocks noChangeArrowheads="1"/>
          </p:cNvSpPr>
          <p:nvPr/>
        </p:nvSpPr>
        <p:spPr bwMode="auto">
          <a:xfrm>
            <a:off x="7277100" y="38862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194" name="Oval 8"/>
          <p:cNvSpPr>
            <a:spLocks noChangeArrowheads="1"/>
          </p:cNvSpPr>
          <p:nvPr/>
        </p:nvSpPr>
        <p:spPr bwMode="auto">
          <a:xfrm>
            <a:off x="8305800" y="3810000"/>
            <a:ext cx="7048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195" name="Oval 9"/>
          <p:cNvSpPr>
            <a:spLocks noChangeArrowheads="1"/>
          </p:cNvSpPr>
          <p:nvPr/>
        </p:nvSpPr>
        <p:spPr bwMode="auto">
          <a:xfrm>
            <a:off x="9601200" y="39624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F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196" name="Oval 10"/>
          <p:cNvSpPr>
            <a:spLocks noChangeArrowheads="1"/>
          </p:cNvSpPr>
          <p:nvPr/>
        </p:nvSpPr>
        <p:spPr bwMode="auto">
          <a:xfrm>
            <a:off x="7734300" y="4953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197" name="Line 11"/>
          <p:cNvSpPr>
            <a:spLocks noChangeShapeType="1"/>
          </p:cNvSpPr>
          <p:nvPr/>
        </p:nvSpPr>
        <p:spPr bwMode="auto">
          <a:xfrm flipH="1">
            <a:off x="7653338" y="31242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3198" name="Line 12"/>
          <p:cNvSpPr>
            <a:spLocks noChangeShapeType="1"/>
          </p:cNvSpPr>
          <p:nvPr/>
        </p:nvSpPr>
        <p:spPr bwMode="auto">
          <a:xfrm>
            <a:off x="7616826" y="4419600"/>
            <a:ext cx="3524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3199" name="Line 13"/>
          <p:cNvSpPr>
            <a:spLocks noChangeShapeType="1"/>
          </p:cNvSpPr>
          <p:nvPr/>
        </p:nvSpPr>
        <p:spPr bwMode="auto">
          <a:xfrm flipV="1">
            <a:off x="8126414" y="4343400"/>
            <a:ext cx="528637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3200" name="Line 14"/>
          <p:cNvSpPr>
            <a:spLocks noChangeShapeType="1"/>
          </p:cNvSpPr>
          <p:nvPr/>
        </p:nvSpPr>
        <p:spPr bwMode="auto">
          <a:xfrm>
            <a:off x="7861300" y="3048000"/>
            <a:ext cx="749300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3201" name="Line 15"/>
          <p:cNvSpPr>
            <a:spLocks noChangeShapeType="1"/>
          </p:cNvSpPr>
          <p:nvPr/>
        </p:nvSpPr>
        <p:spPr bwMode="auto">
          <a:xfrm flipV="1">
            <a:off x="7962900" y="2743200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3202" name="Line 16"/>
          <p:cNvSpPr>
            <a:spLocks noChangeShapeType="1"/>
          </p:cNvSpPr>
          <p:nvPr/>
        </p:nvSpPr>
        <p:spPr bwMode="auto">
          <a:xfrm flipV="1">
            <a:off x="8991600" y="2590800"/>
            <a:ext cx="577850" cy="152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3203" name="Line 17"/>
          <p:cNvSpPr>
            <a:spLocks noChangeShapeType="1"/>
          </p:cNvSpPr>
          <p:nvPr/>
        </p:nvSpPr>
        <p:spPr bwMode="auto">
          <a:xfrm flipH="1">
            <a:off x="8720138" y="3048000"/>
            <a:ext cx="87312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3204" name="Line 18"/>
          <p:cNvSpPr>
            <a:spLocks noChangeShapeType="1"/>
          </p:cNvSpPr>
          <p:nvPr/>
        </p:nvSpPr>
        <p:spPr bwMode="auto">
          <a:xfrm>
            <a:off x="8828088" y="2971800"/>
            <a:ext cx="969962" cy="1066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3205" name="Line 19"/>
          <p:cNvSpPr>
            <a:spLocks noChangeShapeType="1"/>
          </p:cNvSpPr>
          <p:nvPr/>
        </p:nvSpPr>
        <p:spPr bwMode="auto">
          <a:xfrm flipH="1">
            <a:off x="8305800" y="4419600"/>
            <a:ext cx="149225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3206" name="Line 20"/>
          <p:cNvSpPr>
            <a:spLocks noChangeShapeType="1"/>
          </p:cNvSpPr>
          <p:nvPr/>
        </p:nvSpPr>
        <p:spPr bwMode="auto">
          <a:xfrm>
            <a:off x="9863138" y="2819400"/>
            <a:ext cx="87312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3207" name="Text Box 21"/>
          <p:cNvSpPr txBox="1">
            <a:spLocks noChangeArrowheads="1"/>
          </p:cNvSpPr>
          <p:nvPr/>
        </p:nvSpPr>
        <p:spPr bwMode="auto">
          <a:xfrm>
            <a:off x="8131175" y="2327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208" name="Text Box 22"/>
          <p:cNvSpPr txBox="1">
            <a:spLocks noChangeArrowheads="1"/>
          </p:cNvSpPr>
          <p:nvPr/>
        </p:nvSpPr>
        <p:spPr bwMode="auto">
          <a:xfrm>
            <a:off x="9153526" y="2286000"/>
            <a:ext cx="26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209" name="Text Box 23"/>
          <p:cNvSpPr txBox="1">
            <a:spLocks noChangeArrowheads="1"/>
          </p:cNvSpPr>
          <p:nvPr/>
        </p:nvSpPr>
        <p:spPr bwMode="auto">
          <a:xfrm>
            <a:off x="9883775" y="3013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9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210" name="Text Box 24"/>
          <p:cNvSpPr txBox="1">
            <a:spLocks noChangeArrowheads="1"/>
          </p:cNvSpPr>
          <p:nvPr/>
        </p:nvSpPr>
        <p:spPr bwMode="auto">
          <a:xfrm>
            <a:off x="919797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2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211" name="Text Box 25"/>
          <p:cNvSpPr txBox="1">
            <a:spLocks noChangeArrowheads="1"/>
          </p:cNvSpPr>
          <p:nvPr/>
        </p:nvSpPr>
        <p:spPr bwMode="auto">
          <a:xfrm>
            <a:off x="8686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212" name="Text Box 26"/>
          <p:cNvSpPr txBox="1">
            <a:spLocks noChangeArrowheads="1"/>
          </p:cNvSpPr>
          <p:nvPr/>
        </p:nvSpPr>
        <p:spPr bwMode="auto">
          <a:xfrm>
            <a:off x="813117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213" name="Text Box 27"/>
          <p:cNvSpPr txBox="1">
            <a:spLocks noChangeArrowheads="1"/>
          </p:cNvSpPr>
          <p:nvPr/>
        </p:nvSpPr>
        <p:spPr bwMode="auto">
          <a:xfrm>
            <a:off x="7467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7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214" name="Text Box 28"/>
          <p:cNvSpPr txBox="1">
            <a:spLocks noChangeArrowheads="1"/>
          </p:cNvSpPr>
          <p:nvPr/>
        </p:nvSpPr>
        <p:spPr bwMode="auto">
          <a:xfrm>
            <a:off x="76739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6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215" name="Text Box 29"/>
          <p:cNvSpPr txBox="1">
            <a:spLocks noChangeArrowheads="1"/>
          </p:cNvSpPr>
          <p:nvPr/>
        </p:nvSpPr>
        <p:spPr bwMode="auto">
          <a:xfrm>
            <a:off x="83597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3216" name="Text Box 30"/>
          <p:cNvSpPr txBox="1">
            <a:spLocks noChangeArrowheads="1"/>
          </p:cNvSpPr>
          <p:nvPr/>
        </p:nvSpPr>
        <p:spPr bwMode="auto">
          <a:xfrm>
            <a:off x="92202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5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7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895600" y="838200"/>
            <a:ext cx="77724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Algorithm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086" name="Rectangle 4"/>
          <p:cNvSpPr>
            <a:spLocks noGrp="1" noChangeArrowheads="1"/>
          </p:cNvSpPr>
          <p:nvPr>
            <p:ph idx="1"/>
          </p:nvPr>
        </p:nvSpPr>
        <p:spPr>
          <a:xfrm>
            <a:off x="2895599" y="1804254"/>
            <a:ext cx="8757425" cy="415925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Clr>
                <a:srgbClr val="A5644E"/>
              </a:buClr>
              <a:buNone/>
            </a:pPr>
            <a:r>
              <a:rPr lang="en-US" sz="25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 Assume No. of vertices = v and order = 0 initially</a:t>
            </a:r>
          </a:p>
          <a:p>
            <a:pPr marL="0" indent="0">
              <a:lnSpc>
                <a:spcPct val="90000"/>
              </a:lnSpc>
              <a:buClr>
                <a:srgbClr val="A5644E"/>
              </a:buClr>
              <a:buNone/>
            </a:pPr>
            <a:r>
              <a:rPr lang="en-US" sz="25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500" b="1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val</a:t>
            </a:r>
            <a:r>
              <a:rPr lang="en-US" sz="25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[1..v] is an array recording the visit order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DFS(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k; 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unseen = -2;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Initialize all to unseen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 (k = 1; k &lt;= v; k++)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[k] = unseen;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Follow Nodes in Depth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 (k = 1; k &lt;= v; k++)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if 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[k] == unseen)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visit(k);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5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Visit node (k) if not visited before</a:t>
            </a:r>
            <a:endParaRPr lang="en-US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1968B-B2E8-4ABC-B84D-CDE3EB0D4BBE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37452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371600"/>
            <a:ext cx="7886700" cy="49530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sz="2800" b="1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b="1"/>
          </a:p>
        </p:txBody>
      </p:sp>
      <p:graphicFrame>
        <p:nvGraphicFramePr>
          <p:cNvPr id="343071" name="Group 31"/>
          <p:cNvGraphicFramePr>
            <a:graphicFrameLocks noGrp="1"/>
          </p:cNvGraphicFramePr>
          <p:nvPr>
            <p:ph sz="half" idx="2"/>
          </p:nvPr>
        </p:nvGraphicFramePr>
        <p:xfrm>
          <a:off x="3124200" y="1524000"/>
          <a:ext cx="3962400" cy="4663440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Edge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42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7151" y="6393972"/>
            <a:ext cx="7619999" cy="365125"/>
          </a:xfrm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942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A8F5AC-256E-4FEE-9321-AAD2FB3D4931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94214" name="Oval 4"/>
          <p:cNvSpPr>
            <a:spLocks noChangeArrowheads="1"/>
          </p:cNvSpPr>
          <p:nvPr/>
        </p:nvSpPr>
        <p:spPr bwMode="auto">
          <a:xfrm>
            <a:off x="8420100" y="25146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15" name="Oval 5"/>
          <p:cNvSpPr>
            <a:spLocks noChangeArrowheads="1"/>
          </p:cNvSpPr>
          <p:nvPr/>
        </p:nvSpPr>
        <p:spPr bwMode="auto">
          <a:xfrm>
            <a:off x="9525000" y="2286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G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16" name="Oval 6"/>
          <p:cNvSpPr>
            <a:spLocks noChangeArrowheads="1"/>
          </p:cNvSpPr>
          <p:nvPr/>
        </p:nvSpPr>
        <p:spPr bwMode="auto">
          <a:xfrm>
            <a:off x="7429500" y="25908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17" name="Oval 7"/>
          <p:cNvSpPr>
            <a:spLocks noChangeArrowheads="1"/>
          </p:cNvSpPr>
          <p:nvPr/>
        </p:nvSpPr>
        <p:spPr bwMode="auto">
          <a:xfrm>
            <a:off x="7277100" y="38862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18" name="Oval 8"/>
          <p:cNvSpPr>
            <a:spLocks noChangeArrowheads="1"/>
          </p:cNvSpPr>
          <p:nvPr/>
        </p:nvSpPr>
        <p:spPr bwMode="auto">
          <a:xfrm>
            <a:off x="8305800" y="3810000"/>
            <a:ext cx="7048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19" name="Oval 9"/>
          <p:cNvSpPr>
            <a:spLocks noChangeArrowheads="1"/>
          </p:cNvSpPr>
          <p:nvPr/>
        </p:nvSpPr>
        <p:spPr bwMode="auto">
          <a:xfrm>
            <a:off x="9601200" y="39624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F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20" name="Oval 10"/>
          <p:cNvSpPr>
            <a:spLocks noChangeArrowheads="1"/>
          </p:cNvSpPr>
          <p:nvPr/>
        </p:nvSpPr>
        <p:spPr bwMode="auto">
          <a:xfrm>
            <a:off x="7734300" y="4953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21" name="Line 11"/>
          <p:cNvSpPr>
            <a:spLocks noChangeShapeType="1"/>
          </p:cNvSpPr>
          <p:nvPr/>
        </p:nvSpPr>
        <p:spPr bwMode="auto">
          <a:xfrm flipH="1">
            <a:off x="7653338" y="3124200"/>
            <a:ext cx="87312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22" name="Line 12"/>
          <p:cNvSpPr>
            <a:spLocks noChangeShapeType="1"/>
          </p:cNvSpPr>
          <p:nvPr/>
        </p:nvSpPr>
        <p:spPr bwMode="auto">
          <a:xfrm>
            <a:off x="7616826" y="4419600"/>
            <a:ext cx="352425" cy="533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23" name="Line 13"/>
          <p:cNvSpPr>
            <a:spLocks noChangeShapeType="1"/>
          </p:cNvSpPr>
          <p:nvPr/>
        </p:nvSpPr>
        <p:spPr bwMode="auto">
          <a:xfrm flipV="1">
            <a:off x="8126414" y="4343400"/>
            <a:ext cx="528637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24" name="Line 14"/>
          <p:cNvSpPr>
            <a:spLocks noChangeShapeType="1"/>
          </p:cNvSpPr>
          <p:nvPr/>
        </p:nvSpPr>
        <p:spPr bwMode="auto">
          <a:xfrm>
            <a:off x="7861300" y="3048000"/>
            <a:ext cx="749300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25" name="Line 15"/>
          <p:cNvSpPr>
            <a:spLocks noChangeShapeType="1"/>
          </p:cNvSpPr>
          <p:nvPr/>
        </p:nvSpPr>
        <p:spPr bwMode="auto">
          <a:xfrm flipV="1">
            <a:off x="7962900" y="2743200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26" name="Line 16"/>
          <p:cNvSpPr>
            <a:spLocks noChangeShapeType="1"/>
          </p:cNvSpPr>
          <p:nvPr/>
        </p:nvSpPr>
        <p:spPr bwMode="auto">
          <a:xfrm flipV="1">
            <a:off x="8991600" y="2590800"/>
            <a:ext cx="577850" cy="152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27" name="Line 17"/>
          <p:cNvSpPr>
            <a:spLocks noChangeShapeType="1"/>
          </p:cNvSpPr>
          <p:nvPr/>
        </p:nvSpPr>
        <p:spPr bwMode="auto">
          <a:xfrm flipH="1">
            <a:off x="8720138" y="3048000"/>
            <a:ext cx="87312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28" name="Line 18"/>
          <p:cNvSpPr>
            <a:spLocks noChangeShapeType="1"/>
          </p:cNvSpPr>
          <p:nvPr/>
        </p:nvSpPr>
        <p:spPr bwMode="auto">
          <a:xfrm>
            <a:off x="8828088" y="2971800"/>
            <a:ext cx="969962" cy="1066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29" name="Line 19"/>
          <p:cNvSpPr>
            <a:spLocks noChangeShapeType="1"/>
          </p:cNvSpPr>
          <p:nvPr/>
        </p:nvSpPr>
        <p:spPr bwMode="auto">
          <a:xfrm flipH="1">
            <a:off x="8305800" y="4419600"/>
            <a:ext cx="149225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30" name="Line 20"/>
          <p:cNvSpPr>
            <a:spLocks noChangeShapeType="1"/>
          </p:cNvSpPr>
          <p:nvPr/>
        </p:nvSpPr>
        <p:spPr bwMode="auto">
          <a:xfrm>
            <a:off x="9863138" y="2819400"/>
            <a:ext cx="87312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31" name="Text Box 21"/>
          <p:cNvSpPr txBox="1">
            <a:spLocks noChangeArrowheads="1"/>
          </p:cNvSpPr>
          <p:nvPr/>
        </p:nvSpPr>
        <p:spPr bwMode="auto">
          <a:xfrm>
            <a:off x="8131175" y="2327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32" name="Text Box 22"/>
          <p:cNvSpPr txBox="1">
            <a:spLocks noChangeArrowheads="1"/>
          </p:cNvSpPr>
          <p:nvPr/>
        </p:nvSpPr>
        <p:spPr bwMode="auto">
          <a:xfrm>
            <a:off x="9153526" y="2286000"/>
            <a:ext cx="26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33" name="Text Box 23"/>
          <p:cNvSpPr txBox="1">
            <a:spLocks noChangeArrowheads="1"/>
          </p:cNvSpPr>
          <p:nvPr/>
        </p:nvSpPr>
        <p:spPr bwMode="auto">
          <a:xfrm>
            <a:off x="9883775" y="3013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9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34" name="Text Box 24"/>
          <p:cNvSpPr txBox="1">
            <a:spLocks noChangeArrowheads="1"/>
          </p:cNvSpPr>
          <p:nvPr/>
        </p:nvSpPr>
        <p:spPr bwMode="auto">
          <a:xfrm>
            <a:off x="919797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2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35" name="Text Box 25"/>
          <p:cNvSpPr txBox="1">
            <a:spLocks noChangeArrowheads="1"/>
          </p:cNvSpPr>
          <p:nvPr/>
        </p:nvSpPr>
        <p:spPr bwMode="auto">
          <a:xfrm>
            <a:off x="8686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36" name="Text Box 26"/>
          <p:cNvSpPr txBox="1">
            <a:spLocks noChangeArrowheads="1"/>
          </p:cNvSpPr>
          <p:nvPr/>
        </p:nvSpPr>
        <p:spPr bwMode="auto">
          <a:xfrm>
            <a:off x="813117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37" name="Text Box 27"/>
          <p:cNvSpPr txBox="1">
            <a:spLocks noChangeArrowheads="1"/>
          </p:cNvSpPr>
          <p:nvPr/>
        </p:nvSpPr>
        <p:spPr bwMode="auto">
          <a:xfrm>
            <a:off x="7467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7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38" name="Text Box 28"/>
          <p:cNvSpPr txBox="1">
            <a:spLocks noChangeArrowheads="1"/>
          </p:cNvSpPr>
          <p:nvPr/>
        </p:nvSpPr>
        <p:spPr bwMode="auto">
          <a:xfrm>
            <a:off x="76739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6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39" name="Text Box 29"/>
          <p:cNvSpPr txBox="1">
            <a:spLocks noChangeArrowheads="1"/>
          </p:cNvSpPr>
          <p:nvPr/>
        </p:nvSpPr>
        <p:spPr bwMode="auto">
          <a:xfrm>
            <a:off x="83597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40" name="Text Box 30"/>
          <p:cNvSpPr txBox="1">
            <a:spLocks noChangeArrowheads="1"/>
          </p:cNvSpPr>
          <p:nvPr/>
        </p:nvSpPr>
        <p:spPr bwMode="auto">
          <a:xfrm>
            <a:off x="92202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5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22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37452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Example: Final MST S(V,T)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371600"/>
            <a:ext cx="7886700" cy="49530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b="1" dirty="0"/>
          </a:p>
          <a:p>
            <a:pPr eaLnBrk="1" hangingPunct="1">
              <a:buFont typeface="Wingdings" pitchFamily="2" charset="2"/>
              <a:buNone/>
            </a:pPr>
            <a:r>
              <a:rPr lang="en-US" sz="2800" b="1" dirty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/>
          </a:p>
        </p:txBody>
      </p:sp>
      <p:graphicFrame>
        <p:nvGraphicFramePr>
          <p:cNvPr id="343071" name="Group 31"/>
          <p:cNvGraphicFramePr>
            <a:graphicFrameLocks noGrp="1"/>
          </p:cNvGraphicFramePr>
          <p:nvPr>
            <p:ph sz="half" idx="2"/>
          </p:nvPr>
        </p:nvGraphicFramePr>
        <p:xfrm>
          <a:off x="3124200" y="1524000"/>
          <a:ext cx="3962400" cy="4663440"/>
        </p:xfrm>
        <a:graphic>
          <a:graphicData uri="http://schemas.openxmlformats.org/drawingml/2006/table">
            <a:tbl>
              <a:tblPr/>
              <a:tblGrid>
                <a:gridCol w="74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Edge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accept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42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7151" y="6393972"/>
            <a:ext cx="7619999" cy="365125"/>
          </a:xfrm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942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A8F5AC-256E-4FEE-9321-AAD2FB3D4931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94214" name="Oval 4"/>
          <p:cNvSpPr>
            <a:spLocks noChangeArrowheads="1"/>
          </p:cNvSpPr>
          <p:nvPr/>
        </p:nvSpPr>
        <p:spPr bwMode="auto">
          <a:xfrm>
            <a:off x="8420100" y="25146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15" name="Oval 5"/>
          <p:cNvSpPr>
            <a:spLocks noChangeArrowheads="1"/>
          </p:cNvSpPr>
          <p:nvPr/>
        </p:nvSpPr>
        <p:spPr bwMode="auto">
          <a:xfrm>
            <a:off x="9525000" y="2286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G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16" name="Oval 6"/>
          <p:cNvSpPr>
            <a:spLocks noChangeArrowheads="1"/>
          </p:cNvSpPr>
          <p:nvPr/>
        </p:nvSpPr>
        <p:spPr bwMode="auto">
          <a:xfrm>
            <a:off x="7429500" y="25908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17" name="Oval 7"/>
          <p:cNvSpPr>
            <a:spLocks noChangeArrowheads="1"/>
          </p:cNvSpPr>
          <p:nvPr/>
        </p:nvSpPr>
        <p:spPr bwMode="auto">
          <a:xfrm>
            <a:off x="7277100" y="38862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18" name="Oval 8"/>
          <p:cNvSpPr>
            <a:spLocks noChangeArrowheads="1"/>
          </p:cNvSpPr>
          <p:nvPr/>
        </p:nvSpPr>
        <p:spPr bwMode="auto">
          <a:xfrm>
            <a:off x="8305800" y="3810000"/>
            <a:ext cx="7048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19" name="Oval 9"/>
          <p:cNvSpPr>
            <a:spLocks noChangeArrowheads="1"/>
          </p:cNvSpPr>
          <p:nvPr/>
        </p:nvSpPr>
        <p:spPr bwMode="auto">
          <a:xfrm>
            <a:off x="9601200" y="39624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F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20" name="Oval 10"/>
          <p:cNvSpPr>
            <a:spLocks noChangeArrowheads="1"/>
          </p:cNvSpPr>
          <p:nvPr/>
        </p:nvSpPr>
        <p:spPr bwMode="auto">
          <a:xfrm>
            <a:off x="7734300" y="4953000"/>
            <a:ext cx="61595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22" name="Line 12"/>
          <p:cNvSpPr>
            <a:spLocks noChangeShapeType="1"/>
          </p:cNvSpPr>
          <p:nvPr/>
        </p:nvSpPr>
        <p:spPr bwMode="auto">
          <a:xfrm>
            <a:off x="7616826" y="4419600"/>
            <a:ext cx="352425" cy="533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23" name="Line 13"/>
          <p:cNvSpPr>
            <a:spLocks noChangeShapeType="1"/>
          </p:cNvSpPr>
          <p:nvPr/>
        </p:nvSpPr>
        <p:spPr bwMode="auto">
          <a:xfrm flipV="1">
            <a:off x="8126414" y="4343400"/>
            <a:ext cx="528637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24" name="Line 14"/>
          <p:cNvSpPr>
            <a:spLocks noChangeShapeType="1"/>
          </p:cNvSpPr>
          <p:nvPr/>
        </p:nvSpPr>
        <p:spPr bwMode="auto">
          <a:xfrm>
            <a:off x="7861300" y="3048000"/>
            <a:ext cx="749300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26" name="Line 16"/>
          <p:cNvSpPr>
            <a:spLocks noChangeShapeType="1"/>
          </p:cNvSpPr>
          <p:nvPr/>
        </p:nvSpPr>
        <p:spPr bwMode="auto">
          <a:xfrm flipV="1">
            <a:off x="8991600" y="2590800"/>
            <a:ext cx="577850" cy="152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27" name="Line 17"/>
          <p:cNvSpPr>
            <a:spLocks noChangeShapeType="1"/>
          </p:cNvSpPr>
          <p:nvPr/>
        </p:nvSpPr>
        <p:spPr bwMode="auto">
          <a:xfrm flipH="1">
            <a:off x="8720138" y="3048000"/>
            <a:ext cx="87312" cy="762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28" name="Line 18"/>
          <p:cNvSpPr>
            <a:spLocks noChangeShapeType="1"/>
          </p:cNvSpPr>
          <p:nvPr/>
        </p:nvSpPr>
        <p:spPr bwMode="auto">
          <a:xfrm>
            <a:off x="8828088" y="2971800"/>
            <a:ext cx="969962" cy="10668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4232" name="Text Box 22"/>
          <p:cNvSpPr txBox="1">
            <a:spLocks noChangeArrowheads="1"/>
          </p:cNvSpPr>
          <p:nvPr/>
        </p:nvSpPr>
        <p:spPr bwMode="auto">
          <a:xfrm>
            <a:off x="9153526" y="2286000"/>
            <a:ext cx="26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34" name="Text Box 24"/>
          <p:cNvSpPr txBox="1">
            <a:spLocks noChangeArrowheads="1"/>
          </p:cNvSpPr>
          <p:nvPr/>
        </p:nvSpPr>
        <p:spPr bwMode="auto">
          <a:xfrm>
            <a:off x="9197975" y="30892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2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35" name="Text Box 25"/>
          <p:cNvSpPr txBox="1">
            <a:spLocks noChangeArrowheads="1"/>
          </p:cNvSpPr>
          <p:nvPr/>
        </p:nvSpPr>
        <p:spPr bwMode="auto">
          <a:xfrm>
            <a:off x="8686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36" name="Text Box 26"/>
          <p:cNvSpPr txBox="1">
            <a:spLocks noChangeArrowheads="1"/>
          </p:cNvSpPr>
          <p:nvPr/>
        </p:nvSpPr>
        <p:spPr bwMode="auto">
          <a:xfrm>
            <a:off x="813117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3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38" name="Text Box 28"/>
          <p:cNvSpPr txBox="1">
            <a:spLocks noChangeArrowheads="1"/>
          </p:cNvSpPr>
          <p:nvPr/>
        </p:nvSpPr>
        <p:spPr bwMode="auto">
          <a:xfrm>
            <a:off x="76739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6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4239" name="Text Box 29"/>
          <p:cNvSpPr txBox="1">
            <a:spLocks noChangeArrowheads="1"/>
          </p:cNvSpPr>
          <p:nvPr/>
        </p:nvSpPr>
        <p:spPr bwMode="auto">
          <a:xfrm>
            <a:off x="8359775" y="4384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Times New Roman" pitchFamily="18" charset="0"/>
              </a:rPr>
              <a:t>4</a:t>
            </a:r>
            <a:endParaRPr lang="en-GB" sz="24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63DB5-FBDF-499C-8E28-C80BEE466388}"/>
              </a:ext>
            </a:extLst>
          </p:cNvPr>
          <p:cNvSpPr txBox="1"/>
          <p:nvPr/>
        </p:nvSpPr>
        <p:spPr>
          <a:xfrm>
            <a:off x="7429500" y="5647765"/>
            <a:ext cx="3124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V(S) = 7, V(G) = 7</a:t>
            </a:r>
          </a:p>
          <a:p>
            <a:r>
              <a:rPr lang="en-US" b="1" dirty="0">
                <a:latin typeface="Arial" charset="0"/>
              </a:rPr>
              <a:t>|T| = |V| - 1 = 6</a:t>
            </a:r>
            <a:endParaRPr lang="en-US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7DDC2A6-3378-4703-A121-5E906C3356BB}"/>
              </a:ext>
            </a:extLst>
          </p:cNvPr>
          <p:cNvSpPr txBox="1"/>
          <p:nvPr/>
        </p:nvSpPr>
        <p:spPr>
          <a:xfrm>
            <a:off x="7315200" y="1486366"/>
            <a:ext cx="3124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Sum of edges = 22 = min</a:t>
            </a:r>
          </a:p>
        </p:txBody>
      </p:sp>
    </p:spTree>
    <p:extLst>
      <p:ext uri="{BB962C8B-B14F-4D97-AF65-F5344CB8AC3E}">
        <p14:creationId xmlns:p14="http://schemas.microsoft.com/office/powerpoint/2010/main" val="867371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838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How to test for Cycles?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Simple Union- Simple Find 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idx="1"/>
          </p:nvPr>
        </p:nvSpPr>
        <p:spPr>
          <a:xfrm>
            <a:off x="2589212" y="1981200"/>
            <a:ext cx="8915400" cy="4154608"/>
          </a:xfrm>
          <a:noFill/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Given a set (1,2,..,n} initially partitioned into 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/>
              <a:t>disjoint sets (each element is its own parent):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u="sng" dirty="0">
                <a:solidFill>
                  <a:srgbClr val="0000FF"/>
                </a:solidFill>
              </a:rPr>
              <a:t>Find (</a:t>
            </a:r>
            <a:r>
              <a:rPr lang="en-US" sz="2800" b="1" u="sng" dirty="0" err="1">
                <a:solidFill>
                  <a:srgbClr val="0000FF"/>
                </a:solidFill>
              </a:rPr>
              <a:t>i</a:t>
            </a:r>
            <a:r>
              <a:rPr lang="en-US" sz="2800" b="1" u="sng" dirty="0">
                <a:solidFill>
                  <a:srgbClr val="0000FF"/>
                </a:solidFill>
              </a:rPr>
              <a:t>):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/>
              <a:t>return the sub-set that (</a:t>
            </a:r>
            <a:r>
              <a:rPr lang="en-US" sz="2800" b="1" dirty="0" err="1"/>
              <a:t>i</a:t>
            </a:r>
            <a:r>
              <a:rPr lang="en-US" sz="2800" b="1" dirty="0"/>
              <a:t>) is in (i.e. return the parent set of </a:t>
            </a:r>
            <a:r>
              <a:rPr lang="en-US" sz="2800" b="1" dirty="0" err="1"/>
              <a:t>i</a:t>
            </a:r>
            <a:r>
              <a:rPr lang="en-US" sz="2800" b="1" dirty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u="sng" dirty="0">
                <a:solidFill>
                  <a:srgbClr val="0000FF"/>
                </a:solidFill>
              </a:rPr>
              <a:t>Union (</a:t>
            </a:r>
            <a:r>
              <a:rPr lang="en-US" sz="2800" b="1" u="sng" dirty="0" err="1">
                <a:solidFill>
                  <a:srgbClr val="0000FF"/>
                </a:solidFill>
              </a:rPr>
              <a:t>k,j</a:t>
            </a:r>
            <a:r>
              <a:rPr lang="en-US" sz="2800" b="1" u="sng" dirty="0">
                <a:solidFill>
                  <a:srgbClr val="0000FF"/>
                </a:solidFill>
              </a:rPr>
              <a:t>):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/>
              <a:t>combine the two sub-sets that (j) and (k) are in (make k the child of j)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u="sng" dirty="0">
                <a:solidFill>
                  <a:srgbClr val="0000FF"/>
                </a:solidFill>
              </a:rPr>
              <a:t>Union</a:t>
            </a:r>
            <a:r>
              <a:rPr lang="en-US" sz="2800" b="1" dirty="0"/>
              <a:t> builds up a tree, while </a:t>
            </a:r>
            <a:r>
              <a:rPr lang="en-US" sz="2800" b="1" u="sng" dirty="0">
                <a:solidFill>
                  <a:srgbClr val="0000FF"/>
                </a:solidFill>
              </a:rPr>
              <a:t>find</a:t>
            </a:r>
            <a:r>
              <a:rPr lang="en-US" sz="2800" b="1" dirty="0"/>
              <a:t> will search for the root of the tree.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/>
              <a:t>Cost is </a:t>
            </a:r>
            <a:r>
              <a:rPr lang="en-US" sz="2800" b="1" i="1" dirty="0">
                <a:solidFill>
                  <a:srgbClr val="0000FF"/>
                </a:solidFill>
              </a:rPr>
              <a:t>O(log n)</a:t>
            </a:r>
            <a:r>
              <a:rPr lang="en-US" sz="2400" b="1" dirty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</a:p>
        </p:txBody>
      </p:sp>
      <p:sp>
        <p:nvSpPr>
          <p:cNvPr id="952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33EC-C01C-4F8F-85A0-14D93EA17AB3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994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How to test for Cycles?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981200"/>
            <a:ext cx="7658100" cy="41148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b="1" dirty="0"/>
              <a:t>Represent vertices as Disjoint Sets</a:t>
            </a:r>
          </a:p>
          <a:p>
            <a:pPr eaLnBrk="1" hangingPunct="1"/>
            <a:endParaRPr lang="en-US" sz="2800" b="1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/>
              <a:t>Initially, each node is its own parent (-1)</a:t>
            </a:r>
          </a:p>
          <a:p>
            <a:pPr eaLnBrk="1" hangingPunct="1"/>
            <a:endParaRPr lang="en-US" sz="2800" b="1" dirty="0"/>
          </a:p>
          <a:p>
            <a:pPr eaLnBrk="1" hangingPunct="1"/>
            <a:endParaRPr lang="en-US" sz="2800" dirty="0"/>
          </a:p>
        </p:txBody>
      </p:sp>
      <p:graphicFrame>
        <p:nvGraphicFramePr>
          <p:cNvPr id="345099" name="Group 11"/>
          <p:cNvGraphicFramePr>
            <a:graphicFrameLocks noGrp="1"/>
          </p:cNvGraphicFramePr>
          <p:nvPr>
            <p:ph sz="half" idx="2"/>
          </p:nvPr>
        </p:nvGraphicFramePr>
        <p:xfrm>
          <a:off x="3200400" y="4191000"/>
          <a:ext cx="4114800" cy="1554480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62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962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9665C95-1F9F-44CD-85C7-22B4119B073E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96262" name="Oval 4"/>
          <p:cNvSpPr>
            <a:spLocks noChangeArrowheads="1"/>
          </p:cNvSpPr>
          <p:nvPr/>
        </p:nvSpPr>
        <p:spPr bwMode="auto">
          <a:xfrm>
            <a:off x="34290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A</a:t>
            </a:r>
          </a:p>
        </p:txBody>
      </p:sp>
      <p:sp>
        <p:nvSpPr>
          <p:cNvPr id="96263" name="Oval 5"/>
          <p:cNvSpPr>
            <a:spLocks noChangeArrowheads="1"/>
          </p:cNvSpPr>
          <p:nvPr/>
        </p:nvSpPr>
        <p:spPr bwMode="auto">
          <a:xfrm>
            <a:off x="44196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B</a:t>
            </a:r>
          </a:p>
        </p:txBody>
      </p:sp>
      <p:sp>
        <p:nvSpPr>
          <p:cNvPr id="96264" name="Oval 6"/>
          <p:cNvSpPr>
            <a:spLocks noChangeArrowheads="1"/>
          </p:cNvSpPr>
          <p:nvPr/>
        </p:nvSpPr>
        <p:spPr bwMode="auto">
          <a:xfrm>
            <a:off x="53340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C</a:t>
            </a:r>
          </a:p>
        </p:txBody>
      </p:sp>
      <p:sp>
        <p:nvSpPr>
          <p:cNvPr id="96265" name="Oval 7"/>
          <p:cNvSpPr>
            <a:spLocks noChangeArrowheads="1"/>
          </p:cNvSpPr>
          <p:nvPr/>
        </p:nvSpPr>
        <p:spPr bwMode="auto">
          <a:xfrm>
            <a:off x="62484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D</a:t>
            </a:r>
          </a:p>
        </p:txBody>
      </p:sp>
      <p:sp>
        <p:nvSpPr>
          <p:cNvPr id="96266" name="Oval 8"/>
          <p:cNvSpPr>
            <a:spLocks noChangeArrowheads="1"/>
          </p:cNvSpPr>
          <p:nvPr/>
        </p:nvSpPr>
        <p:spPr bwMode="auto">
          <a:xfrm>
            <a:off x="73152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E</a:t>
            </a:r>
          </a:p>
        </p:txBody>
      </p:sp>
      <p:sp>
        <p:nvSpPr>
          <p:cNvPr id="96267" name="Oval 9"/>
          <p:cNvSpPr>
            <a:spLocks noChangeArrowheads="1"/>
          </p:cNvSpPr>
          <p:nvPr/>
        </p:nvSpPr>
        <p:spPr bwMode="auto">
          <a:xfrm>
            <a:off x="83058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F</a:t>
            </a:r>
          </a:p>
        </p:txBody>
      </p:sp>
      <p:sp>
        <p:nvSpPr>
          <p:cNvPr id="96268" name="Oval 10"/>
          <p:cNvSpPr>
            <a:spLocks noChangeArrowheads="1"/>
          </p:cNvSpPr>
          <p:nvPr/>
        </p:nvSpPr>
        <p:spPr bwMode="auto">
          <a:xfrm>
            <a:off x="92964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G</a:t>
            </a:r>
          </a:p>
        </p:txBody>
      </p:sp>
      <p:sp>
        <p:nvSpPr>
          <p:cNvPr id="96303" name="Text Box 45"/>
          <p:cNvSpPr txBox="1">
            <a:spLocks noChangeArrowheads="1"/>
          </p:cNvSpPr>
          <p:nvPr/>
        </p:nvSpPr>
        <p:spPr bwMode="auto">
          <a:xfrm>
            <a:off x="7527926" y="4078289"/>
            <a:ext cx="27494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Arial" charset="0"/>
              </a:rPr>
              <a:t>Let the parent set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Arial" charset="0"/>
              </a:rPr>
              <a:t>of u be p(u)</a:t>
            </a:r>
          </a:p>
        </p:txBody>
      </p:sp>
    </p:spTree>
    <p:extLst>
      <p:ext uri="{BB962C8B-B14F-4D97-AF65-F5344CB8AC3E}">
        <p14:creationId xmlns:p14="http://schemas.microsoft.com/office/powerpoint/2010/main" val="2361936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How to test for Cycles?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752600"/>
            <a:ext cx="7658100" cy="43434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000" b="1" dirty="0"/>
              <a:t>When edge (E,F) is selected, we find that p(E) </a:t>
            </a:r>
            <a:r>
              <a:rPr lang="en-US" sz="2000" b="1" dirty="0">
                <a:sym typeface="Symbol" pitchFamily="18" charset="2"/>
              </a:rPr>
              <a:t> p(F)</a:t>
            </a:r>
            <a:r>
              <a:rPr lang="en-US" sz="2000" b="1" dirty="0"/>
              <a:t>. So, we make a </a:t>
            </a:r>
            <a:r>
              <a:rPr lang="en-US" sz="2000" b="1" u="sng" dirty="0"/>
              <a:t>union </a:t>
            </a:r>
            <a:r>
              <a:rPr lang="en-US" sz="2000" b="1" dirty="0"/>
              <a:t>between p(E) and p(F), i.e., p(F) becomes the child of p(E). Same for edge (A,C)</a:t>
            </a:r>
          </a:p>
          <a:p>
            <a:pPr eaLnBrk="1" hangingPunct="1"/>
            <a:endParaRPr lang="en-US" sz="2000" b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sz="2000" dirty="0"/>
              <a:t>					</a:t>
            </a:r>
          </a:p>
        </p:txBody>
      </p:sp>
      <p:graphicFrame>
        <p:nvGraphicFramePr>
          <p:cNvPr id="346123" name="Group 11"/>
          <p:cNvGraphicFramePr>
            <a:graphicFrameLocks noGrp="1"/>
          </p:cNvGraphicFramePr>
          <p:nvPr>
            <p:ph sz="half" idx="2"/>
          </p:nvPr>
        </p:nvGraphicFramePr>
        <p:xfrm>
          <a:off x="3200400" y="4191000"/>
          <a:ext cx="4114800" cy="1554480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72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972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225A360-4D02-478C-B08D-E8FB56B214BB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97286" name="Oval 4"/>
          <p:cNvSpPr>
            <a:spLocks noChangeArrowheads="1"/>
          </p:cNvSpPr>
          <p:nvPr/>
        </p:nvSpPr>
        <p:spPr bwMode="auto">
          <a:xfrm>
            <a:off x="3429000" y="2819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A</a:t>
            </a:r>
          </a:p>
        </p:txBody>
      </p:sp>
      <p:sp>
        <p:nvSpPr>
          <p:cNvPr id="97287" name="Oval 5"/>
          <p:cNvSpPr>
            <a:spLocks noChangeArrowheads="1"/>
          </p:cNvSpPr>
          <p:nvPr/>
        </p:nvSpPr>
        <p:spPr bwMode="auto">
          <a:xfrm>
            <a:off x="44196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B</a:t>
            </a:r>
          </a:p>
        </p:txBody>
      </p:sp>
      <p:sp>
        <p:nvSpPr>
          <p:cNvPr id="97288" name="Oval 6"/>
          <p:cNvSpPr>
            <a:spLocks noChangeArrowheads="1"/>
          </p:cNvSpPr>
          <p:nvPr/>
        </p:nvSpPr>
        <p:spPr bwMode="auto">
          <a:xfrm>
            <a:off x="53340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C</a:t>
            </a:r>
          </a:p>
        </p:txBody>
      </p:sp>
      <p:sp>
        <p:nvSpPr>
          <p:cNvPr id="97289" name="Oval 7"/>
          <p:cNvSpPr>
            <a:spLocks noChangeArrowheads="1"/>
          </p:cNvSpPr>
          <p:nvPr/>
        </p:nvSpPr>
        <p:spPr bwMode="auto">
          <a:xfrm>
            <a:off x="62484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D</a:t>
            </a:r>
          </a:p>
        </p:txBody>
      </p:sp>
      <p:sp>
        <p:nvSpPr>
          <p:cNvPr id="97290" name="Oval 8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E</a:t>
            </a:r>
          </a:p>
        </p:txBody>
      </p:sp>
      <p:sp>
        <p:nvSpPr>
          <p:cNvPr id="97291" name="Oval 9"/>
          <p:cNvSpPr>
            <a:spLocks noChangeArrowheads="1"/>
          </p:cNvSpPr>
          <p:nvPr/>
        </p:nvSpPr>
        <p:spPr bwMode="auto">
          <a:xfrm>
            <a:off x="83058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F</a:t>
            </a:r>
          </a:p>
        </p:txBody>
      </p:sp>
      <p:sp>
        <p:nvSpPr>
          <p:cNvPr id="97292" name="Oval 10"/>
          <p:cNvSpPr>
            <a:spLocks noChangeArrowheads="1"/>
          </p:cNvSpPr>
          <p:nvPr/>
        </p:nvSpPr>
        <p:spPr bwMode="auto">
          <a:xfrm>
            <a:off x="92964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G</a:t>
            </a:r>
          </a:p>
        </p:txBody>
      </p:sp>
      <p:sp>
        <p:nvSpPr>
          <p:cNvPr id="97327" name="Line 45"/>
          <p:cNvSpPr>
            <a:spLocks noChangeShapeType="1"/>
          </p:cNvSpPr>
          <p:nvPr/>
        </p:nvSpPr>
        <p:spPr bwMode="auto">
          <a:xfrm flipH="1" flipV="1">
            <a:off x="7696200" y="3657600"/>
            <a:ext cx="609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7328" name="Line 46"/>
          <p:cNvSpPr>
            <a:spLocks noChangeShapeType="1"/>
          </p:cNvSpPr>
          <p:nvPr/>
        </p:nvSpPr>
        <p:spPr bwMode="auto">
          <a:xfrm flipH="1" flipV="1">
            <a:off x="3810000" y="3124200"/>
            <a:ext cx="152400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7329" name="Text Box 47"/>
          <p:cNvSpPr txBox="1">
            <a:spLocks noChangeArrowheads="1"/>
          </p:cNvSpPr>
          <p:nvPr/>
        </p:nvSpPr>
        <p:spPr bwMode="auto">
          <a:xfrm>
            <a:off x="7680326" y="4078288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7330" name="Text Box 48"/>
          <p:cNvSpPr txBox="1">
            <a:spLocks noChangeArrowheads="1"/>
          </p:cNvSpPr>
          <p:nvPr/>
        </p:nvSpPr>
        <p:spPr bwMode="auto">
          <a:xfrm>
            <a:off x="7680326" y="4078289"/>
            <a:ext cx="2759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3333"/>
                </a:solidFill>
                <a:latin typeface="Arial" charset="0"/>
              </a:rPr>
              <a:t>Parent table after selecting (E,F) then (A,C)</a:t>
            </a:r>
          </a:p>
        </p:txBody>
      </p:sp>
    </p:spTree>
    <p:extLst>
      <p:ext uri="{BB962C8B-B14F-4D97-AF65-F5344CB8AC3E}">
        <p14:creationId xmlns:p14="http://schemas.microsoft.com/office/powerpoint/2010/main" val="2584136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How to test for Cycles?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981200"/>
            <a:ext cx="7658100" cy="41148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b="1" dirty="0"/>
              <a:t>When (C,E) is selected, we </a:t>
            </a:r>
            <a:r>
              <a:rPr lang="en-US" b="1" u="sng" dirty="0"/>
              <a:t>find</a:t>
            </a:r>
            <a:r>
              <a:rPr lang="en-US" b="1" dirty="0"/>
              <a:t> that P(C) </a:t>
            </a:r>
            <a:r>
              <a:rPr lang="en-US" b="1" dirty="0">
                <a:sym typeface="Symbol" pitchFamily="18" charset="2"/>
              </a:rPr>
              <a:t></a:t>
            </a:r>
            <a:r>
              <a:rPr lang="en-US" b="1" dirty="0"/>
              <a:t> P(E).  This means that the edge will be accepted.</a:t>
            </a:r>
          </a:p>
          <a:p>
            <a:pPr eaLnBrk="1" hangingPunct="1"/>
            <a:r>
              <a:rPr lang="en-US" b="1" dirty="0"/>
              <a:t>Select (A,E), </a:t>
            </a:r>
            <a:r>
              <a:rPr lang="en-US" b="1" u="sng" dirty="0"/>
              <a:t>Find </a:t>
            </a:r>
            <a:r>
              <a:rPr lang="en-US" b="1" dirty="0"/>
              <a:t>will give P(A) = P(E) (cycle, reject).</a:t>
            </a:r>
            <a:endParaRPr lang="en-US" b="1" u="sng" dirty="0"/>
          </a:p>
          <a:p>
            <a:pPr eaLnBrk="1" hangingPunct="1"/>
            <a:endParaRPr lang="en-US" b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sz="2000" dirty="0"/>
              <a:t>					</a:t>
            </a:r>
          </a:p>
        </p:txBody>
      </p:sp>
      <p:graphicFrame>
        <p:nvGraphicFramePr>
          <p:cNvPr id="347147" name="Group 11"/>
          <p:cNvGraphicFramePr>
            <a:graphicFrameLocks noGrp="1"/>
          </p:cNvGraphicFramePr>
          <p:nvPr>
            <p:ph sz="half" idx="2"/>
          </p:nvPr>
        </p:nvGraphicFramePr>
        <p:xfrm>
          <a:off x="3200400" y="4191000"/>
          <a:ext cx="4114800" cy="1554480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83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983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B83B256-2E3F-4C8C-98AA-B0C675F05B24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98310" name="Oval 4"/>
          <p:cNvSpPr>
            <a:spLocks noChangeArrowheads="1"/>
          </p:cNvSpPr>
          <p:nvPr/>
        </p:nvSpPr>
        <p:spPr bwMode="auto">
          <a:xfrm>
            <a:off x="342900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A</a:t>
            </a:r>
          </a:p>
        </p:txBody>
      </p:sp>
      <p:sp>
        <p:nvSpPr>
          <p:cNvPr id="98311" name="Oval 5"/>
          <p:cNvSpPr>
            <a:spLocks noChangeArrowheads="1"/>
          </p:cNvSpPr>
          <p:nvPr/>
        </p:nvSpPr>
        <p:spPr bwMode="auto">
          <a:xfrm>
            <a:off x="36576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B</a:t>
            </a:r>
          </a:p>
        </p:txBody>
      </p:sp>
      <p:sp>
        <p:nvSpPr>
          <p:cNvPr id="98312" name="Oval 6"/>
          <p:cNvSpPr>
            <a:spLocks noChangeArrowheads="1"/>
          </p:cNvSpPr>
          <p:nvPr/>
        </p:nvSpPr>
        <p:spPr bwMode="auto">
          <a:xfrm>
            <a:off x="42672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C</a:t>
            </a:r>
          </a:p>
        </p:txBody>
      </p:sp>
      <p:sp>
        <p:nvSpPr>
          <p:cNvPr id="98313" name="Oval 7"/>
          <p:cNvSpPr>
            <a:spLocks noChangeArrowheads="1"/>
          </p:cNvSpPr>
          <p:nvPr/>
        </p:nvSpPr>
        <p:spPr bwMode="auto">
          <a:xfrm>
            <a:off x="61722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D</a:t>
            </a:r>
          </a:p>
        </p:txBody>
      </p:sp>
      <p:sp>
        <p:nvSpPr>
          <p:cNvPr id="98314" name="Oval 8"/>
          <p:cNvSpPr>
            <a:spLocks noChangeArrowheads="1"/>
          </p:cNvSpPr>
          <p:nvPr/>
        </p:nvSpPr>
        <p:spPr bwMode="auto">
          <a:xfrm>
            <a:off x="71628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E</a:t>
            </a:r>
          </a:p>
        </p:txBody>
      </p:sp>
      <p:sp>
        <p:nvSpPr>
          <p:cNvPr id="98315" name="Oval 9"/>
          <p:cNvSpPr>
            <a:spLocks noChangeArrowheads="1"/>
          </p:cNvSpPr>
          <p:nvPr/>
        </p:nvSpPr>
        <p:spPr bwMode="auto">
          <a:xfrm>
            <a:off x="83058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F</a:t>
            </a:r>
          </a:p>
        </p:txBody>
      </p:sp>
      <p:sp>
        <p:nvSpPr>
          <p:cNvPr id="98316" name="Oval 10"/>
          <p:cNvSpPr>
            <a:spLocks noChangeArrowheads="1"/>
          </p:cNvSpPr>
          <p:nvPr/>
        </p:nvSpPr>
        <p:spPr bwMode="auto">
          <a:xfrm>
            <a:off x="92964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G</a:t>
            </a:r>
          </a:p>
        </p:txBody>
      </p:sp>
      <p:sp>
        <p:nvSpPr>
          <p:cNvPr id="98351" name="Line 45"/>
          <p:cNvSpPr>
            <a:spLocks noChangeShapeType="1"/>
          </p:cNvSpPr>
          <p:nvPr/>
        </p:nvSpPr>
        <p:spPr bwMode="auto">
          <a:xfrm flipH="1" flipV="1">
            <a:off x="7543800" y="3581400"/>
            <a:ext cx="685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8352" name="Line 46"/>
          <p:cNvSpPr>
            <a:spLocks noChangeShapeType="1"/>
          </p:cNvSpPr>
          <p:nvPr/>
        </p:nvSpPr>
        <p:spPr bwMode="auto">
          <a:xfrm flipH="1" flipV="1">
            <a:off x="3810000" y="3276600"/>
            <a:ext cx="533400" cy="381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8353" name="Text Box 47"/>
          <p:cNvSpPr txBox="1">
            <a:spLocks noChangeArrowheads="1"/>
          </p:cNvSpPr>
          <p:nvPr/>
        </p:nvSpPr>
        <p:spPr bwMode="auto">
          <a:xfrm>
            <a:off x="7680326" y="4078288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8354" name="Text Box 48"/>
          <p:cNvSpPr txBox="1">
            <a:spLocks noChangeArrowheads="1"/>
          </p:cNvSpPr>
          <p:nvPr/>
        </p:nvSpPr>
        <p:spPr bwMode="auto">
          <a:xfrm>
            <a:off x="7680326" y="4078289"/>
            <a:ext cx="2759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Arial" charset="0"/>
              </a:rPr>
              <a:t>Parent table after accepting (E,F) then (A,C), then (C,E), then rejecting (A,E)</a:t>
            </a:r>
          </a:p>
        </p:txBody>
      </p:sp>
      <p:sp>
        <p:nvSpPr>
          <p:cNvPr id="98355" name="Line 49"/>
          <p:cNvSpPr>
            <a:spLocks noChangeShapeType="1"/>
          </p:cNvSpPr>
          <p:nvPr/>
        </p:nvSpPr>
        <p:spPr bwMode="auto">
          <a:xfrm flipH="1">
            <a:off x="4648200" y="3657600"/>
            <a:ext cx="2514600" cy="152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4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How to test for Cycles?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981200"/>
            <a:ext cx="7658100" cy="41148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b="1" dirty="0"/>
              <a:t>When (C,D) is selected, we </a:t>
            </a:r>
            <a:r>
              <a:rPr lang="en-US" b="1" u="sng" dirty="0"/>
              <a:t>find</a:t>
            </a:r>
            <a:r>
              <a:rPr lang="en-US" b="1" dirty="0"/>
              <a:t> that P(C) </a:t>
            </a:r>
            <a:r>
              <a:rPr lang="en-US" b="1" dirty="0">
                <a:sym typeface="Symbol" pitchFamily="18" charset="2"/>
              </a:rPr>
              <a:t></a:t>
            </a:r>
            <a:r>
              <a:rPr lang="en-US" b="1" dirty="0"/>
              <a:t> P(D).  This means that the edge will be accepted.</a:t>
            </a:r>
          </a:p>
          <a:p>
            <a:pPr eaLnBrk="1" hangingPunct="1"/>
            <a:r>
              <a:rPr lang="en-US" b="1" dirty="0"/>
              <a:t>Select (E,G), </a:t>
            </a:r>
            <a:r>
              <a:rPr lang="en-US" b="1" u="sng" dirty="0"/>
              <a:t>Find </a:t>
            </a:r>
            <a:r>
              <a:rPr lang="en-US" b="1" dirty="0"/>
              <a:t>will give P(E) </a:t>
            </a:r>
            <a:r>
              <a:rPr lang="en-US" b="1" dirty="0">
                <a:sym typeface="Symbol" pitchFamily="18" charset="2"/>
              </a:rPr>
              <a:t></a:t>
            </a:r>
            <a:r>
              <a:rPr lang="en-US" b="1" dirty="0"/>
              <a:t> P(G) (accept).</a:t>
            </a:r>
            <a:endParaRPr lang="en-US" b="1" u="sng" dirty="0"/>
          </a:p>
          <a:p>
            <a:pPr eaLnBrk="1" hangingPunct="1"/>
            <a:endParaRPr lang="en-US" b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sz="2000" dirty="0"/>
              <a:t>					</a:t>
            </a:r>
          </a:p>
        </p:txBody>
      </p:sp>
      <p:graphicFrame>
        <p:nvGraphicFramePr>
          <p:cNvPr id="348171" name="Group 11"/>
          <p:cNvGraphicFramePr>
            <a:graphicFrameLocks noGrp="1"/>
          </p:cNvGraphicFramePr>
          <p:nvPr>
            <p:ph sz="half" idx="2"/>
          </p:nvPr>
        </p:nvGraphicFramePr>
        <p:xfrm>
          <a:off x="3200400" y="4191000"/>
          <a:ext cx="4114800" cy="1554480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933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993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3413DFB-E472-4DE1-8EBC-38FF450C1E87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99334" name="Oval 4"/>
          <p:cNvSpPr>
            <a:spLocks noChangeArrowheads="1"/>
          </p:cNvSpPr>
          <p:nvPr/>
        </p:nvSpPr>
        <p:spPr bwMode="auto">
          <a:xfrm>
            <a:off x="342900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A</a:t>
            </a:r>
          </a:p>
        </p:txBody>
      </p:sp>
      <p:sp>
        <p:nvSpPr>
          <p:cNvPr id="99335" name="Oval 5"/>
          <p:cNvSpPr>
            <a:spLocks noChangeArrowheads="1"/>
          </p:cNvSpPr>
          <p:nvPr/>
        </p:nvSpPr>
        <p:spPr bwMode="auto">
          <a:xfrm>
            <a:off x="36576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B</a:t>
            </a:r>
          </a:p>
        </p:txBody>
      </p:sp>
      <p:sp>
        <p:nvSpPr>
          <p:cNvPr id="99336" name="Oval 6"/>
          <p:cNvSpPr>
            <a:spLocks noChangeArrowheads="1"/>
          </p:cNvSpPr>
          <p:nvPr/>
        </p:nvSpPr>
        <p:spPr bwMode="auto">
          <a:xfrm>
            <a:off x="42672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C</a:t>
            </a:r>
          </a:p>
        </p:txBody>
      </p:sp>
      <p:sp>
        <p:nvSpPr>
          <p:cNvPr id="99337" name="Oval 7"/>
          <p:cNvSpPr>
            <a:spLocks noChangeArrowheads="1"/>
          </p:cNvSpPr>
          <p:nvPr/>
        </p:nvSpPr>
        <p:spPr bwMode="auto">
          <a:xfrm>
            <a:off x="61722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D</a:t>
            </a:r>
          </a:p>
        </p:txBody>
      </p:sp>
      <p:sp>
        <p:nvSpPr>
          <p:cNvPr id="99338" name="Oval 8"/>
          <p:cNvSpPr>
            <a:spLocks noChangeArrowheads="1"/>
          </p:cNvSpPr>
          <p:nvPr/>
        </p:nvSpPr>
        <p:spPr bwMode="auto">
          <a:xfrm>
            <a:off x="71628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E</a:t>
            </a:r>
          </a:p>
        </p:txBody>
      </p:sp>
      <p:sp>
        <p:nvSpPr>
          <p:cNvPr id="99339" name="Oval 9"/>
          <p:cNvSpPr>
            <a:spLocks noChangeArrowheads="1"/>
          </p:cNvSpPr>
          <p:nvPr/>
        </p:nvSpPr>
        <p:spPr bwMode="auto">
          <a:xfrm>
            <a:off x="83058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F</a:t>
            </a:r>
          </a:p>
        </p:txBody>
      </p:sp>
      <p:sp>
        <p:nvSpPr>
          <p:cNvPr id="99340" name="Oval 10"/>
          <p:cNvSpPr>
            <a:spLocks noChangeArrowheads="1"/>
          </p:cNvSpPr>
          <p:nvPr/>
        </p:nvSpPr>
        <p:spPr bwMode="auto">
          <a:xfrm>
            <a:off x="89916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G</a:t>
            </a:r>
          </a:p>
        </p:txBody>
      </p:sp>
      <p:sp>
        <p:nvSpPr>
          <p:cNvPr id="99375" name="Line 45"/>
          <p:cNvSpPr>
            <a:spLocks noChangeShapeType="1"/>
          </p:cNvSpPr>
          <p:nvPr/>
        </p:nvSpPr>
        <p:spPr bwMode="auto">
          <a:xfrm flipH="1" flipV="1">
            <a:off x="7543800" y="3581400"/>
            <a:ext cx="685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9376" name="Line 46"/>
          <p:cNvSpPr>
            <a:spLocks noChangeShapeType="1"/>
          </p:cNvSpPr>
          <p:nvPr/>
        </p:nvSpPr>
        <p:spPr bwMode="auto">
          <a:xfrm flipH="1" flipV="1">
            <a:off x="3810000" y="3276600"/>
            <a:ext cx="533400" cy="381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9377" name="Text Box 47"/>
          <p:cNvSpPr txBox="1">
            <a:spLocks noChangeArrowheads="1"/>
          </p:cNvSpPr>
          <p:nvPr/>
        </p:nvSpPr>
        <p:spPr bwMode="auto">
          <a:xfrm>
            <a:off x="7680326" y="4078288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9378" name="Text Box 48"/>
          <p:cNvSpPr txBox="1">
            <a:spLocks noChangeArrowheads="1"/>
          </p:cNvSpPr>
          <p:nvPr/>
        </p:nvSpPr>
        <p:spPr bwMode="auto">
          <a:xfrm>
            <a:off x="7467601" y="4648201"/>
            <a:ext cx="275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Arial" charset="0"/>
              </a:rPr>
              <a:t>Parent table after 5</a:t>
            </a:r>
            <a:r>
              <a:rPr lang="en-US" sz="2000" b="1" baseline="30000">
                <a:solidFill>
                  <a:srgbClr val="333333"/>
                </a:solidFill>
                <a:latin typeface="Arial" charset="0"/>
              </a:rPr>
              <a:t>th</a:t>
            </a:r>
            <a:r>
              <a:rPr lang="en-US" sz="2000" b="1">
                <a:solidFill>
                  <a:srgbClr val="333333"/>
                </a:solidFill>
                <a:latin typeface="Arial" charset="0"/>
              </a:rPr>
              <a:t> accepted edge</a:t>
            </a:r>
          </a:p>
        </p:txBody>
      </p:sp>
      <p:sp>
        <p:nvSpPr>
          <p:cNvPr id="99379" name="Line 49"/>
          <p:cNvSpPr>
            <a:spLocks noChangeShapeType="1"/>
          </p:cNvSpPr>
          <p:nvPr/>
        </p:nvSpPr>
        <p:spPr bwMode="auto">
          <a:xfrm flipH="1">
            <a:off x="4648200" y="3581400"/>
            <a:ext cx="2438400" cy="304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9380" name="Line 50"/>
          <p:cNvSpPr>
            <a:spLocks noChangeShapeType="1"/>
          </p:cNvSpPr>
          <p:nvPr/>
        </p:nvSpPr>
        <p:spPr bwMode="auto">
          <a:xfrm flipH="1">
            <a:off x="4572000" y="3200400"/>
            <a:ext cx="1600200" cy="533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99381" name="Line 51"/>
          <p:cNvSpPr>
            <a:spLocks noChangeShapeType="1"/>
          </p:cNvSpPr>
          <p:nvPr/>
        </p:nvSpPr>
        <p:spPr bwMode="auto">
          <a:xfrm flipH="1">
            <a:off x="7391400" y="3048000"/>
            <a:ext cx="160020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75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How to test for Cycles?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81300" y="1981200"/>
            <a:ext cx="7658100" cy="41148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b="1" dirty="0"/>
              <a:t>When (D,F) is selected, we </a:t>
            </a:r>
            <a:r>
              <a:rPr lang="en-US" b="1" u="sng" dirty="0"/>
              <a:t>find</a:t>
            </a:r>
            <a:r>
              <a:rPr lang="en-US" b="1" dirty="0"/>
              <a:t> that P(D) </a:t>
            </a:r>
            <a:r>
              <a:rPr lang="en-US" b="1" dirty="0">
                <a:sym typeface="Symbol" pitchFamily="18" charset="2"/>
              </a:rPr>
              <a:t>=</a:t>
            </a:r>
            <a:r>
              <a:rPr lang="en-US" b="1" dirty="0"/>
              <a:t> P(F).  This means that the edge will be rejected.</a:t>
            </a:r>
          </a:p>
          <a:p>
            <a:pPr eaLnBrk="1" hangingPunct="1"/>
            <a:r>
              <a:rPr lang="en-US" b="1" dirty="0"/>
              <a:t>Select (B,D), </a:t>
            </a:r>
            <a:r>
              <a:rPr lang="en-US" b="1" u="sng" dirty="0"/>
              <a:t>Find </a:t>
            </a:r>
            <a:r>
              <a:rPr lang="en-US" b="1" dirty="0"/>
              <a:t>will give P(B) </a:t>
            </a:r>
            <a:r>
              <a:rPr lang="en-US" b="1" dirty="0">
                <a:sym typeface="Symbol" pitchFamily="18" charset="2"/>
              </a:rPr>
              <a:t></a:t>
            </a:r>
            <a:r>
              <a:rPr lang="en-US" b="1" dirty="0"/>
              <a:t> P(D) (accept).</a:t>
            </a:r>
            <a:endParaRPr lang="en-US" b="1" u="sng" dirty="0"/>
          </a:p>
          <a:p>
            <a:pPr eaLnBrk="1" hangingPunct="1"/>
            <a:endParaRPr lang="en-US" b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lvl="2" eaLnBrk="1" hangingPunct="1">
              <a:buFont typeface="Wingdings" pitchFamily="2" charset="2"/>
              <a:buNone/>
            </a:pPr>
            <a:r>
              <a:rPr lang="en-US" sz="2000" dirty="0"/>
              <a:t>					</a:t>
            </a:r>
          </a:p>
        </p:txBody>
      </p:sp>
      <p:graphicFrame>
        <p:nvGraphicFramePr>
          <p:cNvPr id="349195" name="Group 11"/>
          <p:cNvGraphicFramePr>
            <a:graphicFrameLocks noGrp="1"/>
          </p:cNvGraphicFramePr>
          <p:nvPr>
            <p:ph sz="half" idx="2"/>
          </p:nvPr>
        </p:nvGraphicFramePr>
        <p:xfrm>
          <a:off x="3200400" y="4191000"/>
          <a:ext cx="4114800" cy="1554480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03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1003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7F0BA58-A1F5-452E-A868-461BE5E9D077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100358" name="Oval 4"/>
          <p:cNvSpPr>
            <a:spLocks noChangeArrowheads="1"/>
          </p:cNvSpPr>
          <p:nvPr/>
        </p:nvSpPr>
        <p:spPr bwMode="auto">
          <a:xfrm>
            <a:off x="342900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A</a:t>
            </a:r>
          </a:p>
        </p:txBody>
      </p:sp>
      <p:sp>
        <p:nvSpPr>
          <p:cNvPr id="100359" name="Oval 5"/>
          <p:cNvSpPr>
            <a:spLocks noChangeArrowheads="1"/>
          </p:cNvSpPr>
          <p:nvPr/>
        </p:nvSpPr>
        <p:spPr bwMode="auto">
          <a:xfrm>
            <a:off x="36576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B</a:t>
            </a:r>
          </a:p>
        </p:txBody>
      </p:sp>
      <p:sp>
        <p:nvSpPr>
          <p:cNvPr id="100360" name="Oval 6"/>
          <p:cNvSpPr>
            <a:spLocks noChangeArrowheads="1"/>
          </p:cNvSpPr>
          <p:nvPr/>
        </p:nvSpPr>
        <p:spPr bwMode="auto">
          <a:xfrm>
            <a:off x="42672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C</a:t>
            </a:r>
          </a:p>
        </p:txBody>
      </p:sp>
      <p:sp>
        <p:nvSpPr>
          <p:cNvPr id="100361" name="Oval 7"/>
          <p:cNvSpPr>
            <a:spLocks noChangeArrowheads="1"/>
          </p:cNvSpPr>
          <p:nvPr/>
        </p:nvSpPr>
        <p:spPr bwMode="auto">
          <a:xfrm>
            <a:off x="6172200" y="2971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D</a:t>
            </a:r>
          </a:p>
        </p:txBody>
      </p:sp>
      <p:sp>
        <p:nvSpPr>
          <p:cNvPr id="100362" name="Oval 8"/>
          <p:cNvSpPr>
            <a:spLocks noChangeArrowheads="1"/>
          </p:cNvSpPr>
          <p:nvPr/>
        </p:nvSpPr>
        <p:spPr bwMode="auto">
          <a:xfrm>
            <a:off x="71628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E</a:t>
            </a:r>
          </a:p>
        </p:txBody>
      </p:sp>
      <p:sp>
        <p:nvSpPr>
          <p:cNvPr id="100363" name="Oval 9"/>
          <p:cNvSpPr>
            <a:spLocks noChangeArrowheads="1"/>
          </p:cNvSpPr>
          <p:nvPr/>
        </p:nvSpPr>
        <p:spPr bwMode="auto">
          <a:xfrm>
            <a:off x="83058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F</a:t>
            </a:r>
          </a:p>
        </p:txBody>
      </p:sp>
      <p:sp>
        <p:nvSpPr>
          <p:cNvPr id="100364" name="Oval 10"/>
          <p:cNvSpPr>
            <a:spLocks noChangeArrowheads="1"/>
          </p:cNvSpPr>
          <p:nvPr/>
        </p:nvSpPr>
        <p:spPr bwMode="auto">
          <a:xfrm>
            <a:off x="89916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333333"/>
                </a:solidFill>
                <a:latin typeface="Arial" charset="0"/>
              </a:rPr>
              <a:t>G</a:t>
            </a:r>
          </a:p>
        </p:txBody>
      </p:sp>
      <p:sp>
        <p:nvSpPr>
          <p:cNvPr id="100399" name="Line 45"/>
          <p:cNvSpPr>
            <a:spLocks noChangeShapeType="1"/>
          </p:cNvSpPr>
          <p:nvPr/>
        </p:nvSpPr>
        <p:spPr bwMode="auto">
          <a:xfrm flipH="1" flipV="1">
            <a:off x="7543800" y="3581400"/>
            <a:ext cx="685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0400" name="Line 46"/>
          <p:cNvSpPr>
            <a:spLocks noChangeShapeType="1"/>
          </p:cNvSpPr>
          <p:nvPr/>
        </p:nvSpPr>
        <p:spPr bwMode="auto">
          <a:xfrm flipH="1" flipV="1">
            <a:off x="3810000" y="3276600"/>
            <a:ext cx="533400" cy="3810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0401" name="Text Box 47"/>
          <p:cNvSpPr txBox="1">
            <a:spLocks noChangeArrowheads="1"/>
          </p:cNvSpPr>
          <p:nvPr/>
        </p:nvSpPr>
        <p:spPr bwMode="auto">
          <a:xfrm>
            <a:off x="7680326" y="4078288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0402" name="Text Box 48"/>
          <p:cNvSpPr txBox="1">
            <a:spLocks noChangeArrowheads="1"/>
          </p:cNvSpPr>
          <p:nvPr/>
        </p:nvSpPr>
        <p:spPr bwMode="auto">
          <a:xfrm>
            <a:off x="7467601" y="4648201"/>
            <a:ext cx="2759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Arial" charset="0"/>
              </a:rPr>
              <a:t>Parent table after 6</a:t>
            </a:r>
            <a:r>
              <a:rPr lang="en-US" sz="2000" b="1" baseline="30000">
                <a:solidFill>
                  <a:srgbClr val="333333"/>
                </a:solidFill>
                <a:latin typeface="Arial" charset="0"/>
              </a:rPr>
              <a:t>th</a:t>
            </a:r>
            <a:r>
              <a:rPr lang="en-US" sz="2000" b="1">
                <a:solidFill>
                  <a:srgbClr val="333333"/>
                </a:solidFill>
                <a:latin typeface="Arial" charset="0"/>
              </a:rPr>
              <a:t> accepted edge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Arial" charset="0"/>
              </a:rPr>
              <a:t>(Final MST)</a:t>
            </a:r>
          </a:p>
        </p:txBody>
      </p:sp>
      <p:sp>
        <p:nvSpPr>
          <p:cNvPr id="100403" name="Line 49"/>
          <p:cNvSpPr>
            <a:spLocks noChangeShapeType="1"/>
          </p:cNvSpPr>
          <p:nvPr/>
        </p:nvSpPr>
        <p:spPr bwMode="auto">
          <a:xfrm flipH="1" flipV="1">
            <a:off x="3810000" y="3124200"/>
            <a:ext cx="327660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0404" name="Line 50"/>
          <p:cNvSpPr>
            <a:spLocks noChangeShapeType="1"/>
          </p:cNvSpPr>
          <p:nvPr/>
        </p:nvSpPr>
        <p:spPr bwMode="auto">
          <a:xfrm flipH="1">
            <a:off x="4572000" y="3200400"/>
            <a:ext cx="1600200" cy="5334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0405" name="Line 51"/>
          <p:cNvSpPr>
            <a:spLocks noChangeShapeType="1"/>
          </p:cNvSpPr>
          <p:nvPr/>
        </p:nvSpPr>
        <p:spPr bwMode="auto">
          <a:xfrm flipH="1">
            <a:off x="7391400" y="3048000"/>
            <a:ext cx="160020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100406" name="Line 52"/>
          <p:cNvSpPr>
            <a:spLocks noChangeShapeType="1"/>
          </p:cNvSpPr>
          <p:nvPr/>
        </p:nvSpPr>
        <p:spPr bwMode="auto">
          <a:xfrm flipV="1">
            <a:off x="3962400" y="3124200"/>
            <a:ext cx="220980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36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Kruskal’s Algorithm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1381" name="Rectangle 3"/>
          <p:cNvSpPr>
            <a:spLocks noGrp="1" noChangeArrowheads="1"/>
          </p:cNvSpPr>
          <p:nvPr>
            <p:ph idx="1"/>
          </p:nvPr>
        </p:nvSpPr>
        <p:spPr>
          <a:xfrm>
            <a:off x="1885608" y="1740946"/>
            <a:ext cx="9034631" cy="457200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a minimum heap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edge weights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 vertices as 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disjoint sets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= 0 ;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While ((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&lt; V-1) &amp;&amp; (heap not empty)) {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Remove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edge (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) from heap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set (j) of connected vertices having (u)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set (k) of connected vertices having (v)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if ( j != k ) {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++;   MST [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].u = u;  MST [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].v = v; MST [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].w = w;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 startAt="9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Make a 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Union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between set (j) and set (k); }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   } 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Complexity is O(\E\ log |V|)</a:t>
            </a:r>
          </a:p>
          <a:p>
            <a:pPr marL="381000" indent="-381000">
              <a:lnSpc>
                <a:spcPct val="80000"/>
              </a:lnSpc>
              <a:buNone/>
            </a:pPr>
            <a:endParaRPr lang="en-GB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2925" y="6324600"/>
            <a:ext cx="7619999" cy="365125"/>
          </a:xfrm>
          <a:noFill/>
        </p:spPr>
        <p:txBody>
          <a:bodyPr/>
          <a:lstStyle/>
          <a:p>
            <a:r>
              <a:rPr lang="en-GB" dirty="0"/>
              <a:t>Prof. Amr Goneid, AUC</a:t>
            </a: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8B0465-0A71-427B-9042-FB620FA19547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255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Kruskal’s Algorithm Demo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idx="1"/>
          </p:nvPr>
        </p:nvSpPr>
        <p:spPr>
          <a:xfrm>
            <a:off x="2589212" y="1559859"/>
            <a:ext cx="8915400" cy="4575949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2000" b="1" i="1" dirty="0"/>
              <a:t>	</a:t>
            </a:r>
            <a:r>
              <a:rPr lang="en-US" sz="24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MST (Kruskal) Demo</a:t>
            </a:r>
            <a:endParaRPr lang="en-US" sz="2400" b="1" dirty="0">
              <a:solidFill>
                <a:srgbClr val="0000FF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000" b="1" i="1" dirty="0"/>
              <a:t>	</a:t>
            </a:r>
          </a:p>
        </p:txBody>
      </p:sp>
      <p:sp>
        <p:nvSpPr>
          <p:cNvPr id="1024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A93C74-9763-489B-8FAE-380184D59B57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E0F82-81DD-4E35-8715-DF42D1956EF3}"/>
              </a:ext>
            </a:extLst>
          </p:cNvPr>
          <p:cNvSpPr txBox="1"/>
          <p:nvPr/>
        </p:nvSpPr>
        <p:spPr>
          <a:xfrm>
            <a:off x="2936837" y="2791609"/>
            <a:ext cx="3030071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/>
              <a:t>Kruskal's algorithm at work on a graph of distances between 128 North American cities. Almost </a:t>
            </a:r>
            <a:r>
              <a:rPr lang="en-US" b="1" i="1" dirty="0" err="1"/>
              <a:t>imperceptively</a:t>
            </a:r>
            <a:r>
              <a:rPr lang="en-US" b="1" i="1" dirty="0"/>
              <a:t> at first, short edges get added all around the continent, slowly building forests until the tree is completed.</a:t>
            </a:r>
            <a:r>
              <a:rPr lang="en-US" dirty="0"/>
              <a:t> </a:t>
            </a:r>
          </a:p>
          <a:p>
            <a:pPr algn="just"/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95FBB-4CA0-4A17-B7E2-56D2CF869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60" y="1660725"/>
            <a:ext cx="4374217" cy="437421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rgbClr val="00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30805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visit Function</a:t>
            </a:r>
          </a:p>
        </p:txBody>
      </p:sp>
      <p:sp>
        <p:nvSpPr>
          <p:cNvPr id="47110" name="Rectangle 4"/>
          <p:cNvSpPr>
            <a:spLocks noGrp="1" noChangeArrowheads="1"/>
          </p:cNvSpPr>
          <p:nvPr>
            <p:ph idx="1"/>
          </p:nvPr>
        </p:nvSpPr>
        <p:spPr>
          <a:xfrm>
            <a:off x="1828800" y="1981199"/>
            <a:ext cx="9675812" cy="3951249"/>
          </a:xfr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visit (int k)    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Recursive visit function</a:t>
            </a:r>
          </a:p>
          <a:p>
            <a:pPr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int t;				</a:t>
            </a:r>
            <a:r>
              <a:rPr lang="en-US" sz="28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//Assume an adjacency matrix a[1..v][1..v]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[k] = ++order;			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Record order of visiting node (k)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 (t = 1; t &lt;= v; t++)    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for each vertex t</a:t>
            </a:r>
          </a:p>
          <a:p>
            <a:pPr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if (a[k][t] != 0)    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2800" b="1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if vertices (t) and (k) are adjacent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if (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[t] == unseen) visit(t);  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visit (t) if not visited before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5677DE-4BBC-4F8E-B658-E1754467C06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3011" y="57981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2.4 Prim’s Algorithm for MST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  <p:sp>
        <p:nvSpPr>
          <p:cNvPr id="103429" name="Rectangle 3"/>
          <p:cNvSpPr>
            <a:spLocks noGrp="1" noChangeArrowheads="1"/>
          </p:cNvSpPr>
          <p:nvPr>
            <p:ph idx="1"/>
          </p:nvPr>
        </p:nvSpPr>
        <p:spPr>
          <a:xfrm>
            <a:off x="2046439" y="1792408"/>
            <a:ext cx="9242121" cy="4343400"/>
          </a:xfrm>
          <a:noFill/>
        </p:spPr>
        <p:txBody>
          <a:bodyPr>
            <a:normAutofit fontScale="92500" lnSpcReduction="10000"/>
          </a:bodyPr>
          <a:lstStyle/>
          <a:p>
            <a:pPr indent="0" eaLnBrk="1" hangingPunct="1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0000FF"/>
                </a:solidFill>
                <a:cs typeface="Times New Roman" pitchFamily="18" charset="0"/>
              </a:rPr>
              <a:t>Prim’s algorithm</a:t>
            </a:r>
            <a:r>
              <a:rPr lang="en-US" sz="2000" b="1" dirty="0">
                <a:cs typeface="Times New Roman" pitchFamily="18" charset="0"/>
              </a:rPr>
              <a:t> for Minimum Spanning Trees was developed in 1930 by Czech mathematician </a:t>
            </a:r>
            <a:r>
              <a:rPr lang="en-US" sz="2000" b="1" dirty="0" err="1">
                <a:cs typeface="Times New Roman" pitchFamily="18" charset="0"/>
              </a:rPr>
              <a:t>Vojtěch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Jarník</a:t>
            </a:r>
            <a:r>
              <a:rPr lang="en-US" sz="2000" b="1" dirty="0">
                <a:cs typeface="Times New Roman" pitchFamily="18" charset="0"/>
              </a:rPr>
              <a:t> 	and later independently by computer scientist Robert C. Prim in 1957 and rediscovered by </a:t>
            </a:r>
            <a:r>
              <a:rPr lang="en-US" sz="2000" b="1" dirty="0" err="1">
                <a:cs typeface="Times New Roman" pitchFamily="18" charset="0"/>
              </a:rPr>
              <a:t>Edsger</a:t>
            </a:r>
            <a:r>
              <a:rPr lang="en-US" sz="2000" b="1" dirty="0">
                <a:cs typeface="Times New Roman" pitchFamily="18" charset="0"/>
              </a:rPr>
              <a:t> Dijkstra in 1959. 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000" b="1" dirty="0">
                <a:cs typeface="Times New Roman" pitchFamily="18" charset="0"/>
              </a:rPr>
              <a:t>Therefore, it is also sometimes called the DJP algorithm, the </a:t>
            </a:r>
            <a:r>
              <a:rPr lang="en-US" sz="2000" b="1" dirty="0" err="1">
                <a:cs typeface="Times New Roman" pitchFamily="18" charset="0"/>
              </a:rPr>
              <a:t>Jarník</a:t>
            </a:r>
            <a:r>
              <a:rPr lang="en-US" sz="2000" b="1" dirty="0">
                <a:cs typeface="Times New Roman" pitchFamily="18" charset="0"/>
              </a:rPr>
              <a:t> algorithm, or the Prim–</a:t>
            </a:r>
            <a:r>
              <a:rPr lang="en-US" sz="2000" b="1" dirty="0" err="1">
                <a:cs typeface="Times New Roman" pitchFamily="18" charset="0"/>
              </a:rPr>
              <a:t>Jarník</a:t>
            </a:r>
            <a:r>
              <a:rPr lang="en-US" sz="2000" b="1" dirty="0">
                <a:cs typeface="Times New Roman" pitchFamily="18" charset="0"/>
              </a:rPr>
              <a:t> algorithm.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cs typeface="Times New Roman" pitchFamily="18" charset="0"/>
            </a:endParaRPr>
          </a:p>
          <a:p>
            <a:pPr eaLnBrk="1" hangingPunct="1"/>
            <a:r>
              <a:rPr lang="en-US" sz="2000" b="1" dirty="0">
                <a:cs typeface="Times New Roman" pitchFamily="18" charset="0"/>
              </a:rPr>
              <a:t>A Greedy Algorithm</a:t>
            </a:r>
          </a:p>
          <a:p>
            <a:pPr marL="398463" indent="0" eaLnBrk="1" hangingPunct="1">
              <a:buNone/>
            </a:pPr>
            <a:r>
              <a:rPr lang="en-US" sz="2000" b="1" dirty="0"/>
              <a:t>Choose any starting vertex.</a:t>
            </a:r>
          </a:p>
          <a:p>
            <a:pPr marL="398463" indent="0" eaLnBrk="1" hangingPunct="1">
              <a:buNone/>
            </a:pPr>
            <a:r>
              <a:rPr lang="en-US" sz="2000" b="1" dirty="0"/>
              <a:t>At any stage, the set of selected edges form a tree</a:t>
            </a:r>
          </a:p>
          <a:p>
            <a:pPr marL="398463" indent="0" eaLnBrk="1" hangingPunct="1">
              <a:buNone/>
            </a:pPr>
            <a:r>
              <a:rPr lang="en-US" sz="2000" b="1" dirty="0"/>
              <a:t>If </a:t>
            </a:r>
            <a:r>
              <a:rPr lang="en-US" sz="2000" b="1" i="1" dirty="0">
                <a:solidFill>
                  <a:srgbClr val="0000FF"/>
                </a:solidFill>
              </a:rPr>
              <a:t>T</a:t>
            </a:r>
            <a:r>
              <a:rPr lang="en-US" sz="2000" b="1" dirty="0"/>
              <a:t> is the set of edges selected so far, then </a:t>
            </a:r>
            <a:r>
              <a:rPr lang="en-US" sz="2000" b="1" i="1" dirty="0">
                <a:solidFill>
                  <a:srgbClr val="0000FF"/>
                </a:solidFill>
              </a:rPr>
              <a:t>T</a:t>
            </a:r>
            <a:r>
              <a:rPr lang="en-US" sz="2000" b="1" dirty="0"/>
              <a:t> is a tree. </a:t>
            </a:r>
          </a:p>
          <a:p>
            <a:pPr marL="398463" indent="0" eaLnBrk="1" hangingPunct="1">
              <a:buNone/>
            </a:pPr>
            <a:r>
              <a:rPr lang="en-US" sz="2000" b="1" dirty="0"/>
              <a:t>The next edge </a:t>
            </a:r>
            <a:r>
              <a:rPr lang="en-US" sz="2000" b="1" i="1" dirty="0">
                <a:solidFill>
                  <a:srgbClr val="0000FF"/>
                </a:solidFill>
              </a:rPr>
              <a:t>(</a:t>
            </a:r>
            <a:r>
              <a:rPr lang="en-US" sz="2000" b="1" i="1" dirty="0" err="1">
                <a:solidFill>
                  <a:srgbClr val="0000FF"/>
                </a:solidFill>
              </a:rPr>
              <a:t>u,v</a:t>
            </a:r>
            <a:r>
              <a:rPr lang="en-US" sz="2000" b="1" i="1" dirty="0">
                <a:solidFill>
                  <a:srgbClr val="0000FF"/>
                </a:solidFill>
              </a:rPr>
              <a:t>)</a:t>
            </a:r>
            <a:r>
              <a:rPr lang="en-US" sz="2000" b="1" i="1" dirty="0"/>
              <a:t> </a:t>
            </a:r>
            <a:r>
              <a:rPr lang="en-US" sz="2000" b="1" dirty="0"/>
              <a:t>is a minimum cost edge </a:t>
            </a:r>
            <a:r>
              <a:rPr lang="en-US" sz="2000" b="1" u="sng" dirty="0">
                <a:solidFill>
                  <a:srgbClr val="0000FF"/>
                </a:solidFill>
              </a:rPr>
              <a:t>not in </a:t>
            </a:r>
            <a:r>
              <a:rPr lang="en-US" sz="2000" b="1" i="1" u="sng" dirty="0">
                <a:solidFill>
                  <a:srgbClr val="0000FF"/>
                </a:solidFill>
              </a:rPr>
              <a:t>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/>
              <a:t>such that</a:t>
            </a:r>
          </a:p>
          <a:p>
            <a:pPr marL="398463" indent="0" eaLnBrk="1" hangingPunct="1">
              <a:buNone/>
            </a:pPr>
            <a:r>
              <a:rPr lang="en-US" sz="2000" b="1" i="1" dirty="0">
                <a:solidFill>
                  <a:srgbClr val="0000FF"/>
                </a:solidFill>
              </a:rPr>
              <a:t>T </a:t>
            </a:r>
            <a:r>
              <a:rPr lang="en-US" sz="2000" b="1" i="1" dirty="0">
                <a:solidFill>
                  <a:srgbClr val="0000FF"/>
                </a:solidFill>
                <a:cs typeface="Arial" charset="0"/>
                <a:sym typeface="Symbol" pitchFamily="18" charset="2"/>
              </a:rPr>
              <a:t> {(</a:t>
            </a:r>
            <a:r>
              <a:rPr lang="en-US" sz="2000" b="1" i="1" dirty="0" err="1">
                <a:solidFill>
                  <a:srgbClr val="0000FF"/>
                </a:solidFill>
                <a:cs typeface="Arial" charset="0"/>
                <a:sym typeface="Symbol" pitchFamily="18" charset="2"/>
              </a:rPr>
              <a:t>u,v</a:t>
            </a:r>
            <a:r>
              <a:rPr lang="en-US" sz="2000" b="1" i="1" dirty="0">
                <a:solidFill>
                  <a:srgbClr val="0000FF"/>
                </a:solidFill>
                <a:cs typeface="Arial" charset="0"/>
                <a:sym typeface="Symbol" pitchFamily="18" charset="2"/>
              </a:rPr>
              <a:t>)} </a:t>
            </a:r>
            <a:r>
              <a:rPr lang="en-US" sz="2000" b="1" dirty="0">
                <a:cs typeface="Arial" charset="0"/>
                <a:sym typeface="Symbol" pitchFamily="18" charset="2"/>
              </a:rPr>
              <a:t>is also a tree.</a:t>
            </a:r>
            <a:endParaRPr lang="en-US" sz="2000" b="1" u="sng" dirty="0">
              <a:cs typeface="Arial" charset="0"/>
              <a:sym typeface="Symbol" pitchFamily="18" charset="2"/>
            </a:endParaRP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</a:pP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1034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034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AFC4F5-6E12-4A9F-8EEC-55DFF6EA7CF3}" type="slidenum">
              <a:rPr lang="en-GB" smtClean="0"/>
              <a:pPr/>
              <a:t>50</a:t>
            </a:fld>
            <a:endParaRPr lang="en-GB"/>
          </a:p>
        </p:txBody>
      </p:sp>
      <p:pic>
        <p:nvPicPr>
          <p:cNvPr id="103430" name="Picture 5" descr="Robert C. Pri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8011" y="3303204"/>
            <a:ext cx="14351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3721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/>
              <a:t>Prof.</a:t>
            </a:r>
            <a:r>
              <a:rPr lang="en-GB" dirty="0"/>
              <a:t> Amr Goneid, AUC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D2DCFE-1E9A-4A62-BA99-F50C14E5B1A3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Prim’s Algorithm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300" y="1755843"/>
            <a:ext cx="7772400" cy="4379965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// Given a connected graph, a set of vertices V, and a tree T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ALGORITHM PRIM (G(E,V))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cs typeface="Arial" charset="0"/>
                <a:sym typeface="Symbol" pitchFamily="18" charset="2"/>
              </a:rPr>
              <a:t>	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set T = {empty} , V = {first vertex}  ,  done = false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while (T contains less than V-1 edges and not done)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{</a:t>
            </a:r>
          </a:p>
          <a:p>
            <a:pPr marL="747713" lvl="2" eaLnBrk="1" hangingPunct="1">
              <a:lnSpc>
                <a:spcPct val="80000"/>
              </a:lnSpc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choose an edge (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u,v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with (u) in V  and (v) not in V such that (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u,v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is of least cost ;</a:t>
            </a:r>
          </a:p>
          <a:p>
            <a:pPr marL="747713" lvl="2" eaLnBrk="1" hangingPunct="1">
              <a:lnSpc>
                <a:spcPct val="80000"/>
              </a:lnSpc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if there is no such edge then done = true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    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else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{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 ← V  {v} , T ← T {(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u,v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)}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};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84152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Prim’s Algorithm Example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1300" y="1326106"/>
            <a:ext cx="7772400" cy="4922294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2971800" y="1676399"/>
            <a:ext cx="2286000" cy="2184400"/>
            <a:chOff x="1440" y="2337"/>
            <a:chExt cx="1440" cy="1376"/>
          </a:xfrm>
        </p:grpSpPr>
        <p:sp>
          <p:nvSpPr>
            <p:cNvPr id="63558" name="Oval 5"/>
            <p:cNvSpPr>
              <a:spLocks noChangeArrowheads="1"/>
            </p:cNvSpPr>
            <p:nvPr/>
          </p:nvSpPr>
          <p:spPr bwMode="auto">
            <a:xfrm>
              <a:off x="2304" y="237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c</a:t>
              </a:r>
            </a:p>
          </p:txBody>
        </p:sp>
        <p:sp>
          <p:nvSpPr>
            <p:cNvPr id="63559" name="Oval 6"/>
            <p:cNvSpPr>
              <a:spLocks noChangeArrowheads="1"/>
            </p:cNvSpPr>
            <p:nvPr/>
          </p:nvSpPr>
          <p:spPr bwMode="auto">
            <a:xfrm>
              <a:off x="2688" y="33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d</a:t>
              </a:r>
            </a:p>
          </p:txBody>
        </p:sp>
        <p:sp>
          <p:nvSpPr>
            <p:cNvPr id="63560" name="Oval 7"/>
            <p:cNvSpPr>
              <a:spLocks noChangeArrowheads="1"/>
            </p:cNvSpPr>
            <p:nvPr/>
          </p:nvSpPr>
          <p:spPr bwMode="auto">
            <a:xfrm>
              <a:off x="1632" y="348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b</a:t>
              </a:r>
            </a:p>
          </p:txBody>
        </p:sp>
        <p:sp>
          <p:nvSpPr>
            <p:cNvPr id="63561" name="Oval 8"/>
            <p:cNvSpPr>
              <a:spLocks noChangeArrowheads="1"/>
            </p:cNvSpPr>
            <p:nvPr/>
          </p:nvSpPr>
          <p:spPr bwMode="auto">
            <a:xfrm>
              <a:off x="1488" y="261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 dirty="0"/>
                <a:t>a</a:t>
              </a:r>
            </a:p>
          </p:txBody>
        </p:sp>
        <p:sp>
          <p:nvSpPr>
            <p:cNvPr id="63562" name="Line 9"/>
            <p:cNvSpPr>
              <a:spLocks noChangeShapeType="1"/>
            </p:cNvSpPr>
            <p:nvPr/>
          </p:nvSpPr>
          <p:spPr bwMode="auto">
            <a:xfrm flipV="1">
              <a:off x="1680" y="252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63" name="Line 10"/>
            <p:cNvSpPr>
              <a:spLocks noChangeShapeType="1"/>
            </p:cNvSpPr>
            <p:nvPr/>
          </p:nvSpPr>
          <p:spPr bwMode="auto">
            <a:xfrm flipH="1" flipV="1">
              <a:off x="1584" y="2808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64" name="Line 11"/>
            <p:cNvSpPr>
              <a:spLocks noChangeShapeType="1"/>
            </p:cNvSpPr>
            <p:nvPr/>
          </p:nvSpPr>
          <p:spPr bwMode="auto">
            <a:xfrm flipV="1">
              <a:off x="1728" y="2568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65" name="Line 12"/>
            <p:cNvSpPr>
              <a:spLocks noChangeShapeType="1"/>
            </p:cNvSpPr>
            <p:nvPr/>
          </p:nvSpPr>
          <p:spPr bwMode="auto">
            <a:xfrm flipH="1" flipV="1">
              <a:off x="2400" y="2568"/>
              <a:ext cx="38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66" name="Text Box 13"/>
            <p:cNvSpPr txBox="1">
              <a:spLocks noChangeArrowheads="1"/>
            </p:cNvSpPr>
            <p:nvPr/>
          </p:nvSpPr>
          <p:spPr bwMode="auto">
            <a:xfrm>
              <a:off x="1862" y="2337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4</a:t>
              </a:r>
            </a:p>
          </p:txBody>
        </p:sp>
        <p:sp>
          <p:nvSpPr>
            <p:cNvPr id="63567" name="Text Box 14"/>
            <p:cNvSpPr txBox="1">
              <a:spLocks noChangeArrowheads="1"/>
            </p:cNvSpPr>
            <p:nvPr/>
          </p:nvSpPr>
          <p:spPr bwMode="auto">
            <a:xfrm>
              <a:off x="1440" y="3033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2</a:t>
              </a:r>
            </a:p>
          </p:txBody>
        </p:sp>
        <p:sp>
          <p:nvSpPr>
            <p:cNvPr id="63568" name="Text Box 15"/>
            <p:cNvSpPr txBox="1">
              <a:spLocks noChangeArrowheads="1"/>
            </p:cNvSpPr>
            <p:nvPr/>
          </p:nvSpPr>
          <p:spPr bwMode="auto">
            <a:xfrm>
              <a:off x="1920" y="2841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6</a:t>
              </a:r>
            </a:p>
          </p:txBody>
        </p:sp>
        <p:sp>
          <p:nvSpPr>
            <p:cNvPr id="63569" name="Text Box 16"/>
            <p:cNvSpPr txBox="1">
              <a:spLocks noChangeArrowheads="1"/>
            </p:cNvSpPr>
            <p:nvPr/>
          </p:nvSpPr>
          <p:spPr bwMode="auto">
            <a:xfrm>
              <a:off x="2544" y="2745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1</a:t>
              </a:r>
            </a:p>
          </p:txBody>
        </p:sp>
        <p:sp>
          <p:nvSpPr>
            <p:cNvPr id="63570" name="Text Box 17"/>
            <p:cNvSpPr txBox="1">
              <a:spLocks noChangeArrowheads="1"/>
            </p:cNvSpPr>
            <p:nvPr/>
          </p:nvSpPr>
          <p:spPr bwMode="auto">
            <a:xfrm>
              <a:off x="2160" y="3048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71" name="Text Box 18"/>
            <p:cNvSpPr txBox="1">
              <a:spLocks noChangeArrowheads="1"/>
            </p:cNvSpPr>
            <p:nvPr/>
          </p:nvSpPr>
          <p:spPr bwMode="auto">
            <a:xfrm>
              <a:off x="2160" y="3480"/>
              <a:ext cx="1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b="1"/>
                <a:t>3</a:t>
              </a:r>
            </a:p>
          </p:txBody>
        </p:sp>
        <p:sp>
          <p:nvSpPr>
            <p:cNvPr id="63572" name="Line 19"/>
            <p:cNvSpPr>
              <a:spLocks noChangeShapeType="1"/>
            </p:cNvSpPr>
            <p:nvPr/>
          </p:nvSpPr>
          <p:spPr bwMode="auto">
            <a:xfrm flipV="1">
              <a:off x="1824" y="3504"/>
              <a:ext cx="86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200400" y="4114799"/>
            <a:ext cx="2286000" cy="2184400"/>
            <a:chOff x="1440" y="2337"/>
            <a:chExt cx="1440" cy="1376"/>
          </a:xfrm>
        </p:grpSpPr>
        <p:sp>
          <p:nvSpPr>
            <p:cNvPr id="63543" name="Oval 21"/>
            <p:cNvSpPr>
              <a:spLocks noChangeArrowheads="1"/>
            </p:cNvSpPr>
            <p:nvPr/>
          </p:nvSpPr>
          <p:spPr bwMode="auto">
            <a:xfrm>
              <a:off x="2304" y="237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c</a:t>
              </a:r>
            </a:p>
          </p:txBody>
        </p:sp>
        <p:sp>
          <p:nvSpPr>
            <p:cNvPr id="63544" name="Oval 22"/>
            <p:cNvSpPr>
              <a:spLocks noChangeArrowheads="1"/>
            </p:cNvSpPr>
            <p:nvPr/>
          </p:nvSpPr>
          <p:spPr bwMode="auto">
            <a:xfrm>
              <a:off x="2688" y="3384"/>
              <a:ext cx="192" cy="19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d</a:t>
              </a:r>
            </a:p>
          </p:txBody>
        </p:sp>
        <p:sp>
          <p:nvSpPr>
            <p:cNvPr id="63545" name="Oval 23"/>
            <p:cNvSpPr>
              <a:spLocks noChangeArrowheads="1"/>
            </p:cNvSpPr>
            <p:nvPr/>
          </p:nvSpPr>
          <p:spPr bwMode="auto">
            <a:xfrm>
              <a:off x="1632" y="3480"/>
              <a:ext cx="192" cy="19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b</a:t>
              </a:r>
            </a:p>
          </p:txBody>
        </p:sp>
        <p:sp>
          <p:nvSpPr>
            <p:cNvPr id="63546" name="Oval 24"/>
            <p:cNvSpPr>
              <a:spLocks noChangeArrowheads="1"/>
            </p:cNvSpPr>
            <p:nvPr/>
          </p:nvSpPr>
          <p:spPr bwMode="auto">
            <a:xfrm>
              <a:off x="1488" y="2616"/>
              <a:ext cx="192" cy="19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a</a:t>
              </a:r>
            </a:p>
          </p:txBody>
        </p:sp>
        <p:sp>
          <p:nvSpPr>
            <p:cNvPr id="63547" name="Line 25"/>
            <p:cNvSpPr>
              <a:spLocks noChangeShapeType="1"/>
            </p:cNvSpPr>
            <p:nvPr/>
          </p:nvSpPr>
          <p:spPr bwMode="auto">
            <a:xfrm flipV="1">
              <a:off x="1680" y="252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48" name="Line 26"/>
            <p:cNvSpPr>
              <a:spLocks noChangeShapeType="1"/>
            </p:cNvSpPr>
            <p:nvPr/>
          </p:nvSpPr>
          <p:spPr bwMode="auto">
            <a:xfrm flipH="1" flipV="1">
              <a:off x="1584" y="2808"/>
              <a:ext cx="96" cy="67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49" name="Line 27"/>
            <p:cNvSpPr>
              <a:spLocks noChangeShapeType="1"/>
            </p:cNvSpPr>
            <p:nvPr/>
          </p:nvSpPr>
          <p:spPr bwMode="auto">
            <a:xfrm flipV="1">
              <a:off x="1728" y="2568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50" name="Line 28"/>
            <p:cNvSpPr>
              <a:spLocks noChangeShapeType="1"/>
            </p:cNvSpPr>
            <p:nvPr/>
          </p:nvSpPr>
          <p:spPr bwMode="auto">
            <a:xfrm flipH="1" flipV="1">
              <a:off x="2400" y="2568"/>
              <a:ext cx="38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51" name="Text Box 29"/>
            <p:cNvSpPr txBox="1">
              <a:spLocks noChangeArrowheads="1"/>
            </p:cNvSpPr>
            <p:nvPr/>
          </p:nvSpPr>
          <p:spPr bwMode="auto">
            <a:xfrm>
              <a:off x="1862" y="2337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4</a:t>
              </a:r>
            </a:p>
          </p:txBody>
        </p:sp>
        <p:sp>
          <p:nvSpPr>
            <p:cNvPr id="63552" name="Text Box 30"/>
            <p:cNvSpPr txBox="1">
              <a:spLocks noChangeArrowheads="1"/>
            </p:cNvSpPr>
            <p:nvPr/>
          </p:nvSpPr>
          <p:spPr bwMode="auto">
            <a:xfrm>
              <a:off x="1440" y="3033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2</a:t>
              </a:r>
            </a:p>
          </p:txBody>
        </p:sp>
        <p:sp>
          <p:nvSpPr>
            <p:cNvPr id="63553" name="Text Box 31"/>
            <p:cNvSpPr txBox="1">
              <a:spLocks noChangeArrowheads="1"/>
            </p:cNvSpPr>
            <p:nvPr/>
          </p:nvSpPr>
          <p:spPr bwMode="auto">
            <a:xfrm>
              <a:off x="1920" y="2841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6</a:t>
              </a:r>
            </a:p>
          </p:txBody>
        </p:sp>
        <p:sp>
          <p:nvSpPr>
            <p:cNvPr id="63554" name="Text Box 32"/>
            <p:cNvSpPr txBox="1">
              <a:spLocks noChangeArrowheads="1"/>
            </p:cNvSpPr>
            <p:nvPr/>
          </p:nvSpPr>
          <p:spPr bwMode="auto">
            <a:xfrm>
              <a:off x="2544" y="2745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1</a:t>
              </a:r>
            </a:p>
          </p:txBody>
        </p:sp>
        <p:sp>
          <p:nvSpPr>
            <p:cNvPr id="63555" name="Text Box 33"/>
            <p:cNvSpPr txBox="1">
              <a:spLocks noChangeArrowheads="1"/>
            </p:cNvSpPr>
            <p:nvPr/>
          </p:nvSpPr>
          <p:spPr bwMode="auto">
            <a:xfrm>
              <a:off x="2160" y="3048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56" name="Text Box 34"/>
            <p:cNvSpPr txBox="1">
              <a:spLocks noChangeArrowheads="1"/>
            </p:cNvSpPr>
            <p:nvPr/>
          </p:nvSpPr>
          <p:spPr bwMode="auto">
            <a:xfrm>
              <a:off x="2160" y="3480"/>
              <a:ext cx="1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b="1"/>
                <a:t>3</a:t>
              </a:r>
            </a:p>
          </p:txBody>
        </p:sp>
        <p:sp>
          <p:nvSpPr>
            <p:cNvPr id="63557" name="Line 35"/>
            <p:cNvSpPr>
              <a:spLocks noChangeShapeType="1"/>
            </p:cNvSpPr>
            <p:nvPr/>
          </p:nvSpPr>
          <p:spPr bwMode="auto">
            <a:xfrm flipV="1">
              <a:off x="1824" y="3504"/>
              <a:ext cx="864" cy="4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096000" y="4038599"/>
            <a:ext cx="2286000" cy="2184400"/>
            <a:chOff x="1440" y="2337"/>
            <a:chExt cx="1440" cy="1376"/>
          </a:xfrm>
        </p:grpSpPr>
        <p:sp>
          <p:nvSpPr>
            <p:cNvPr id="63528" name="Oval 37"/>
            <p:cNvSpPr>
              <a:spLocks noChangeArrowheads="1"/>
            </p:cNvSpPr>
            <p:nvPr/>
          </p:nvSpPr>
          <p:spPr bwMode="auto">
            <a:xfrm>
              <a:off x="2304" y="2376"/>
              <a:ext cx="192" cy="19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c</a:t>
              </a:r>
            </a:p>
          </p:txBody>
        </p:sp>
        <p:sp>
          <p:nvSpPr>
            <p:cNvPr id="63529" name="Oval 38"/>
            <p:cNvSpPr>
              <a:spLocks noChangeArrowheads="1"/>
            </p:cNvSpPr>
            <p:nvPr/>
          </p:nvSpPr>
          <p:spPr bwMode="auto">
            <a:xfrm>
              <a:off x="2688" y="3384"/>
              <a:ext cx="192" cy="19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d</a:t>
              </a:r>
            </a:p>
          </p:txBody>
        </p:sp>
        <p:sp>
          <p:nvSpPr>
            <p:cNvPr id="63530" name="Oval 39"/>
            <p:cNvSpPr>
              <a:spLocks noChangeArrowheads="1"/>
            </p:cNvSpPr>
            <p:nvPr/>
          </p:nvSpPr>
          <p:spPr bwMode="auto">
            <a:xfrm>
              <a:off x="1632" y="3480"/>
              <a:ext cx="192" cy="19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b</a:t>
              </a:r>
            </a:p>
          </p:txBody>
        </p:sp>
        <p:sp>
          <p:nvSpPr>
            <p:cNvPr id="63531" name="Oval 40"/>
            <p:cNvSpPr>
              <a:spLocks noChangeArrowheads="1"/>
            </p:cNvSpPr>
            <p:nvPr/>
          </p:nvSpPr>
          <p:spPr bwMode="auto">
            <a:xfrm>
              <a:off x="1488" y="2616"/>
              <a:ext cx="192" cy="19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a</a:t>
              </a:r>
            </a:p>
          </p:txBody>
        </p:sp>
        <p:sp>
          <p:nvSpPr>
            <p:cNvPr id="63532" name="Line 41"/>
            <p:cNvSpPr>
              <a:spLocks noChangeShapeType="1"/>
            </p:cNvSpPr>
            <p:nvPr/>
          </p:nvSpPr>
          <p:spPr bwMode="auto">
            <a:xfrm flipV="1">
              <a:off x="1680" y="252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33" name="Line 42"/>
            <p:cNvSpPr>
              <a:spLocks noChangeShapeType="1"/>
            </p:cNvSpPr>
            <p:nvPr/>
          </p:nvSpPr>
          <p:spPr bwMode="auto">
            <a:xfrm flipH="1" flipV="1">
              <a:off x="1584" y="2808"/>
              <a:ext cx="96" cy="67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34" name="Line 43"/>
            <p:cNvSpPr>
              <a:spLocks noChangeShapeType="1"/>
            </p:cNvSpPr>
            <p:nvPr/>
          </p:nvSpPr>
          <p:spPr bwMode="auto">
            <a:xfrm flipV="1">
              <a:off x="1728" y="2568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35" name="Line 44"/>
            <p:cNvSpPr>
              <a:spLocks noChangeShapeType="1"/>
            </p:cNvSpPr>
            <p:nvPr/>
          </p:nvSpPr>
          <p:spPr bwMode="auto">
            <a:xfrm flipH="1" flipV="1">
              <a:off x="2400" y="2568"/>
              <a:ext cx="384" cy="81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36" name="Text Box 45"/>
            <p:cNvSpPr txBox="1">
              <a:spLocks noChangeArrowheads="1"/>
            </p:cNvSpPr>
            <p:nvPr/>
          </p:nvSpPr>
          <p:spPr bwMode="auto">
            <a:xfrm>
              <a:off x="1862" y="2337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4</a:t>
              </a:r>
            </a:p>
          </p:txBody>
        </p:sp>
        <p:sp>
          <p:nvSpPr>
            <p:cNvPr id="63537" name="Text Box 46"/>
            <p:cNvSpPr txBox="1">
              <a:spLocks noChangeArrowheads="1"/>
            </p:cNvSpPr>
            <p:nvPr/>
          </p:nvSpPr>
          <p:spPr bwMode="auto">
            <a:xfrm>
              <a:off x="1440" y="3033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2</a:t>
              </a:r>
            </a:p>
          </p:txBody>
        </p:sp>
        <p:sp>
          <p:nvSpPr>
            <p:cNvPr id="63538" name="Text Box 47"/>
            <p:cNvSpPr txBox="1">
              <a:spLocks noChangeArrowheads="1"/>
            </p:cNvSpPr>
            <p:nvPr/>
          </p:nvSpPr>
          <p:spPr bwMode="auto">
            <a:xfrm>
              <a:off x="1920" y="2841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6</a:t>
              </a:r>
            </a:p>
          </p:txBody>
        </p:sp>
        <p:sp>
          <p:nvSpPr>
            <p:cNvPr id="63539" name="Text Box 48"/>
            <p:cNvSpPr txBox="1">
              <a:spLocks noChangeArrowheads="1"/>
            </p:cNvSpPr>
            <p:nvPr/>
          </p:nvSpPr>
          <p:spPr bwMode="auto">
            <a:xfrm>
              <a:off x="2544" y="2745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1</a:t>
              </a:r>
            </a:p>
          </p:txBody>
        </p:sp>
        <p:sp>
          <p:nvSpPr>
            <p:cNvPr id="63540" name="Text Box 49"/>
            <p:cNvSpPr txBox="1">
              <a:spLocks noChangeArrowheads="1"/>
            </p:cNvSpPr>
            <p:nvPr/>
          </p:nvSpPr>
          <p:spPr bwMode="auto">
            <a:xfrm>
              <a:off x="2160" y="3048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41" name="Text Box 50"/>
            <p:cNvSpPr txBox="1">
              <a:spLocks noChangeArrowheads="1"/>
            </p:cNvSpPr>
            <p:nvPr/>
          </p:nvSpPr>
          <p:spPr bwMode="auto">
            <a:xfrm>
              <a:off x="2160" y="3480"/>
              <a:ext cx="1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b="1"/>
                <a:t>3</a:t>
              </a:r>
            </a:p>
          </p:txBody>
        </p:sp>
        <p:sp>
          <p:nvSpPr>
            <p:cNvPr id="63542" name="Line 51"/>
            <p:cNvSpPr>
              <a:spLocks noChangeShapeType="1"/>
            </p:cNvSpPr>
            <p:nvPr/>
          </p:nvSpPr>
          <p:spPr bwMode="auto">
            <a:xfrm flipV="1">
              <a:off x="1824" y="3504"/>
              <a:ext cx="864" cy="4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257800" y="1600200"/>
            <a:ext cx="2286000" cy="2184400"/>
            <a:chOff x="1440" y="2337"/>
            <a:chExt cx="1440" cy="1376"/>
          </a:xfrm>
        </p:grpSpPr>
        <p:sp>
          <p:nvSpPr>
            <p:cNvPr id="63513" name="Oval 53"/>
            <p:cNvSpPr>
              <a:spLocks noChangeArrowheads="1"/>
            </p:cNvSpPr>
            <p:nvPr/>
          </p:nvSpPr>
          <p:spPr bwMode="auto">
            <a:xfrm>
              <a:off x="2304" y="237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c</a:t>
              </a:r>
            </a:p>
          </p:txBody>
        </p:sp>
        <p:sp>
          <p:nvSpPr>
            <p:cNvPr id="63514" name="Oval 54"/>
            <p:cNvSpPr>
              <a:spLocks noChangeArrowheads="1"/>
            </p:cNvSpPr>
            <p:nvPr/>
          </p:nvSpPr>
          <p:spPr bwMode="auto">
            <a:xfrm>
              <a:off x="2688" y="33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d</a:t>
              </a:r>
            </a:p>
          </p:txBody>
        </p:sp>
        <p:sp>
          <p:nvSpPr>
            <p:cNvPr id="63515" name="Oval 55"/>
            <p:cNvSpPr>
              <a:spLocks noChangeArrowheads="1"/>
            </p:cNvSpPr>
            <p:nvPr/>
          </p:nvSpPr>
          <p:spPr bwMode="auto">
            <a:xfrm>
              <a:off x="1632" y="348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b</a:t>
              </a:r>
            </a:p>
          </p:txBody>
        </p:sp>
        <p:sp>
          <p:nvSpPr>
            <p:cNvPr id="63516" name="Oval 56"/>
            <p:cNvSpPr>
              <a:spLocks noChangeArrowheads="1"/>
            </p:cNvSpPr>
            <p:nvPr/>
          </p:nvSpPr>
          <p:spPr bwMode="auto">
            <a:xfrm>
              <a:off x="1488" y="2616"/>
              <a:ext cx="192" cy="19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a</a:t>
              </a:r>
            </a:p>
          </p:txBody>
        </p:sp>
        <p:sp>
          <p:nvSpPr>
            <p:cNvPr id="63517" name="Line 57"/>
            <p:cNvSpPr>
              <a:spLocks noChangeShapeType="1"/>
            </p:cNvSpPr>
            <p:nvPr/>
          </p:nvSpPr>
          <p:spPr bwMode="auto">
            <a:xfrm flipV="1">
              <a:off x="1680" y="252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18" name="Line 58"/>
            <p:cNvSpPr>
              <a:spLocks noChangeShapeType="1"/>
            </p:cNvSpPr>
            <p:nvPr/>
          </p:nvSpPr>
          <p:spPr bwMode="auto">
            <a:xfrm flipH="1" flipV="1">
              <a:off x="1584" y="2808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19" name="Line 59"/>
            <p:cNvSpPr>
              <a:spLocks noChangeShapeType="1"/>
            </p:cNvSpPr>
            <p:nvPr/>
          </p:nvSpPr>
          <p:spPr bwMode="auto">
            <a:xfrm flipV="1">
              <a:off x="1728" y="2568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20" name="Line 60"/>
            <p:cNvSpPr>
              <a:spLocks noChangeShapeType="1"/>
            </p:cNvSpPr>
            <p:nvPr/>
          </p:nvSpPr>
          <p:spPr bwMode="auto">
            <a:xfrm flipH="1" flipV="1">
              <a:off x="2400" y="2568"/>
              <a:ext cx="38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21" name="Text Box 61"/>
            <p:cNvSpPr txBox="1">
              <a:spLocks noChangeArrowheads="1"/>
            </p:cNvSpPr>
            <p:nvPr/>
          </p:nvSpPr>
          <p:spPr bwMode="auto">
            <a:xfrm>
              <a:off x="1862" y="2337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4</a:t>
              </a:r>
            </a:p>
          </p:txBody>
        </p:sp>
        <p:sp>
          <p:nvSpPr>
            <p:cNvPr id="63522" name="Text Box 62"/>
            <p:cNvSpPr txBox="1">
              <a:spLocks noChangeArrowheads="1"/>
            </p:cNvSpPr>
            <p:nvPr/>
          </p:nvSpPr>
          <p:spPr bwMode="auto">
            <a:xfrm>
              <a:off x="1440" y="3033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2</a:t>
              </a:r>
            </a:p>
          </p:txBody>
        </p:sp>
        <p:sp>
          <p:nvSpPr>
            <p:cNvPr id="63523" name="Text Box 63"/>
            <p:cNvSpPr txBox="1">
              <a:spLocks noChangeArrowheads="1"/>
            </p:cNvSpPr>
            <p:nvPr/>
          </p:nvSpPr>
          <p:spPr bwMode="auto">
            <a:xfrm>
              <a:off x="1920" y="2841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6</a:t>
              </a:r>
            </a:p>
          </p:txBody>
        </p:sp>
        <p:sp>
          <p:nvSpPr>
            <p:cNvPr id="63524" name="Text Box 64"/>
            <p:cNvSpPr txBox="1">
              <a:spLocks noChangeArrowheads="1"/>
            </p:cNvSpPr>
            <p:nvPr/>
          </p:nvSpPr>
          <p:spPr bwMode="auto">
            <a:xfrm>
              <a:off x="2544" y="2745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1</a:t>
              </a:r>
            </a:p>
          </p:txBody>
        </p:sp>
        <p:sp>
          <p:nvSpPr>
            <p:cNvPr id="63525" name="Text Box 65"/>
            <p:cNvSpPr txBox="1">
              <a:spLocks noChangeArrowheads="1"/>
            </p:cNvSpPr>
            <p:nvPr/>
          </p:nvSpPr>
          <p:spPr bwMode="auto">
            <a:xfrm>
              <a:off x="2160" y="3048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26" name="Text Box 66"/>
            <p:cNvSpPr txBox="1">
              <a:spLocks noChangeArrowheads="1"/>
            </p:cNvSpPr>
            <p:nvPr/>
          </p:nvSpPr>
          <p:spPr bwMode="auto">
            <a:xfrm>
              <a:off x="2160" y="3480"/>
              <a:ext cx="1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b="1"/>
                <a:t>3</a:t>
              </a:r>
            </a:p>
          </p:txBody>
        </p:sp>
        <p:sp>
          <p:nvSpPr>
            <p:cNvPr id="63527" name="Line 67"/>
            <p:cNvSpPr>
              <a:spLocks noChangeShapeType="1"/>
            </p:cNvSpPr>
            <p:nvPr/>
          </p:nvSpPr>
          <p:spPr bwMode="auto">
            <a:xfrm flipV="1">
              <a:off x="1824" y="3504"/>
              <a:ext cx="86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8153400" y="1523999"/>
            <a:ext cx="2286000" cy="2184400"/>
            <a:chOff x="1440" y="2337"/>
            <a:chExt cx="1440" cy="1376"/>
          </a:xfrm>
        </p:grpSpPr>
        <p:sp>
          <p:nvSpPr>
            <p:cNvPr id="63498" name="Oval 69"/>
            <p:cNvSpPr>
              <a:spLocks noChangeArrowheads="1"/>
            </p:cNvSpPr>
            <p:nvPr/>
          </p:nvSpPr>
          <p:spPr bwMode="auto">
            <a:xfrm>
              <a:off x="2304" y="237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c</a:t>
              </a:r>
            </a:p>
          </p:txBody>
        </p:sp>
        <p:sp>
          <p:nvSpPr>
            <p:cNvPr id="63499" name="Oval 70"/>
            <p:cNvSpPr>
              <a:spLocks noChangeArrowheads="1"/>
            </p:cNvSpPr>
            <p:nvPr/>
          </p:nvSpPr>
          <p:spPr bwMode="auto">
            <a:xfrm>
              <a:off x="2688" y="33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d</a:t>
              </a:r>
            </a:p>
          </p:txBody>
        </p:sp>
        <p:sp>
          <p:nvSpPr>
            <p:cNvPr id="63500" name="Oval 71"/>
            <p:cNvSpPr>
              <a:spLocks noChangeArrowheads="1"/>
            </p:cNvSpPr>
            <p:nvPr/>
          </p:nvSpPr>
          <p:spPr bwMode="auto">
            <a:xfrm>
              <a:off x="1632" y="3480"/>
              <a:ext cx="192" cy="19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b</a:t>
              </a:r>
            </a:p>
          </p:txBody>
        </p:sp>
        <p:sp>
          <p:nvSpPr>
            <p:cNvPr id="63501" name="Oval 72"/>
            <p:cNvSpPr>
              <a:spLocks noChangeArrowheads="1"/>
            </p:cNvSpPr>
            <p:nvPr/>
          </p:nvSpPr>
          <p:spPr bwMode="auto">
            <a:xfrm>
              <a:off x="1488" y="2616"/>
              <a:ext cx="192" cy="19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r>
                <a:rPr lang="en-US" b="1"/>
                <a:t>a</a:t>
              </a:r>
            </a:p>
          </p:txBody>
        </p:sp>
        <p:sp>
          <p:nvSpPr>
            <p:cNvPr id="63502" name="Line 73"/>
            <p:cNvSpPr>
              <a:spLocks noChangeShapeType="1"/>
            </p:cNvSpPr>
            <p:nvPr/>
          </p:nvSpPr>
          <p:spPr bwMode="auto">
            <a:xfrm flipV="1">
              <a:off x="1680" y="252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03" name="Line 74"/>
            <p:cNvSpPr>
              <a:spLocks noChangeShapeType="1"/>
            </p:cNvSpPr>
            <p:nvPr/>
          </p:nvSpPr>
          <p:spPr bwMode="auto">
            <a:xfrm flipH="1" flipV="1">
              <a:off x="1584" y="2808"/>
              <a:ext cx="96" cy="6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04" name="Line 75"/>
            <p:cNvSpPr>
              <a:spLocks noChangeShapeType="1"/>
            </p:cNvSpPr>
            <p:nvPr/>
          </p:nvSpPr>
          <p:spPr bwMode="auto">
            <a:xfrm flipV="1">
              <a:off x="1728" y="2568"/>
              <a:ext cx="62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05" name="Line 76"/>
            <p:cNvSpPr>
              <a:spLocks noChangeShapeType="1"/>
            </p:cNvSpPr>
            <p:nvPr/>
          </p:nvSpPr>
          <p:spPr bwMode="auto">
            <a:xfrm flipH="1" flipV="1">
              <a:off x="2400" y="2568"/>
              <a:ext cx="384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06" name="Text Box 77"/>
            <p:cNvSpPr txBox="1">
              <a:spLocks noChangeArrowheads="1"/>
            </p:cNvSpPr>
            <p:nvPr/>
          </p:nvSpPr>
          <p:spPr bwMode="auto">
            <a:xfrm>
              <a:off x="1862" y="2337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4</a:t>
              </a:r>
            </a:p>
          </p:txBody>
        </p:sp>
        <p:sp>
          <p:nvSpPr>
            <p:cNvPr id="63507" name="Text Box 78"/>
            <p:cNvSpPr txBox="1">
              <a:spLocks noChangeArrowheads="1"/>
            </p:cNvSpPr>
            <p:nvPr/>
          </p:nvSpPr>
          <p:spPr bwMode="auto">
            <a:xfrm>
              <a:off x="1440" y="3033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2</a:t>
              </a:r>
            </a:p>
          </p:txBody>
        </p:sp>
        <p:sp>
          <p:nvSpPr>
            <p:cNvPr id="63508" name="Text Box 79"/>
            <p:cNvSpPr txBox="1">
              <a:spLocks noChangeArrowheads="1"/>
            </p:cNvSpPr>
            <p:nvPr/>
          </p:nvSpPr>
          <p:spPr bwMode="auto">
            <a:xfrm>
              <a:off x="1920" y="2841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6</a:t>
              </a:r>
            </a:p>
          </p:txBody>
        </p:sp>
        <p:sp>
          <p:nvSpPr>
            <p:cNvPr id="63509" name="Text Box 80"/>
            <p:cNvSpPr txBox="1">
              <a:spLocks noChangeArrowheads="1"/>
            </p:cNvSpPr>
            <p:nvPr/>
          </p:nvSpPr>
          <p:spPr bwMode="auto">
            <a:xfrm>
              <a:off x="2544" y="2745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="1"/>
                <a:t>1</a:t>
              </a:r>
            </a:p>
          </p:txBody>
        </p:sp>
        <p:sp>
          <p:nvSpPr>
            <p:cNvPr id="63510" name="Text Box 81"/>
            <p:cNvSpPr txBox="1">
              <a:spLocks noChangeArrowheads="1"/>
            </p:cNvSpPr>
            <p:nvPr/>
          </p:nvSpPr>
          <p:spPr bwMode="auto">
            <a:xfrm>
              <a:off x="2160" y="3048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endParaRPr lang="en-US" b="1"/>
            </a:p>
          </p:txBody>
        </p:sp>
        <p:sp>
          <p:nvSpPr>
            <p:cNvPr id="63511" name="Text Box 82"/>
            <p:cNvSpPr txBox="1">
              <a:spLocks noChangeArrowheads="1"/>
            </p:cNvSpPr>
            <p:nvPr/>
          </p:nvSpPr>
          <p:spPr bwMode="auto">
            <a:xfrm>
              <a:off x="2160" y="3480"/>
              <a:ext cx="1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b="1"/>
                <a:t>3</a:t>
              </a:r>
            </a:p>
          </p:txBody>
        </p:sp>
        <p:sp>
          <p:nvSpPr>
            <p:cNvPr id="63512" name="Line 83"/>
            <p:cNvSpPr>
              <a:spLocks noChangeShapeType="1"/>
            </p:cNvSpPr>
            <p:nvPr/>
          </p:nvSpPr>
          <p:spPr bwMode="auto">
            <a:xfrm flipV="1">
              <a:off x="1824" y="3504"/>
              <a:ext cx="86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None/>
              </a:pPr>
              <a:endParaRPr lang="en-US" b="1"/>
            </a:p>
          </p:txBody>
        </p:sp>
      </p:grpSp>
      <p:sp>
        <p:nvSpPr>
          <p:cNvPr id="634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B999-392E-4F3C-AB66-107CDE533E7E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3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/>
              <a:t>Prof.</a:t>
            </a:r>
            <a:r>
              <a:rPr lang="en-GB" dirty="0"/>
              <a:t> Amr Goneid, AUC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179D0B-4C2C-47DA-B6CA-03FB5B62B135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Prim’s Algorithm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0605" y="1981200"/>
            <a:ext cx="9467385" cy="411480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cs typeface="Arial" charset="0"/>
                <a:sym typeface="Symbol" pitchFamily="18" charset="2"/>
              </a:rPr>
              <a:t>Explore the differences between Prim’s Algorithm and Kruskal’s Algorithm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b="1" dirty="0">
              <a:cs typeface="Arial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cs typeface="Arial" charset="0"/>
                <a:sym typeface="Symbol" pitchFamily="18" charset="2"/>
              </a:rPr>
              <a:t>Make an analysis of the complexity of Prim’s Algorithm and show that it is:</a:t>
            </a:r>
          </a:p>
          <a:p>
            <a:pPr marL="346075" indent="-290513">
              <a:lnSpc>
                <a:spcPct val="80000"/>
              </a:lnSpc>
              <a:buNone/>
            </a:pPr>
            <a:r>
              <a:rPr lang="en-US" sz="2400" b="1" dirty="0">
                <a:cs typeface="Arial" charset="0"/>
                <a:sym typeface="Symbol" pitchFamily="18" charset="2"/>
              </a:rPr>
              <a:t>    </a:t>
            </a:r>
            <a:r>
              <a:rPr lang="en-US" sz="2400" b="1" i="1" dirty="0">
                <a:solidFill>
                  <a:srgbClr val="0000FF"/>
                </a:solidFill>
                <a:cs typeface="Arial" charset="0"/>
                <a:sym typeface="Symbol" pitchFamily="18" charset="2"/>
              </a:rPr>
              <a:t>O(|V|</a:t>
            </a:r>
            <a:r>
              <a:rPr lang="en-US" sz="2400" b="1" i="1" baseline="30000" dirty="0">
                <a:solidFill>
                  <a:srgbClr val="0000FF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2400" b="1" i="1" dirty="0">
                <a:solidFill>
                  <a:srgbClr val="0000FF"/>
                </a:solidFill>
                <a:cs typeface="Arial" charset="0"/>
                <a:sym typeface="Symbol" pitchFamily="18" charset="2"/>
              </a:rPr>
              <a:t>) </a:t>
            </a:r>
            <a:r>
              <a:rPr lang="en-US" sz="2400" b="1" dirty="0">
                <a:cs typeface="Arial" charset="0"/>
                <a:sym typeface="Symbol" pitchFamily="18" charset="2"/>
              </a:rPr>
              <a:t>when graph is represented as an adjacency matrix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n-US" sz="2400" b="1" dirty="0">
                <a:cs typeface="Arial" charset="0"/>
                <a:sym typeface="Symbol" pitchFamily="18" charset="2"/>
              </a:rPr>
              <a:t>     </a:t>
            </a:r>
            <a:r>
              <a:rPr lang="en-US" sz="2400" b="1" i="1" dirty="0">
                <a:solidFill>
                  <a:srgbClr val="0000FF"/>
                </a:solidFill>
              </a:rPr>
              <a:t>O(|E| log |V|)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>
                <a:cs typeface="Times New Roman" pitchFamily="18" charset="0"/>
              </a:rPr>
              <a:t>when graph is represented as an adjacency list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i="1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i="1" dirty="0">
              <a:solidFill>
                <a:srgbClr val="C00000"/>
              </a:solidFill>
              <a:cs typeface="Arial" charset="0"/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b="1" i="1" dirty="0">
              <a:solidFill>
                <a:srgbClr val="0000FF"/>
              </a:solidFill>
              <a:cs typeface="Arial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i="1" dirty="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11976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F727D7-F5C7-48DC-87F2-EF691650F2E0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0839" y="766014"/>
            <a:ext cx="1016247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3. Shortest Path Algorithms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3.1 Single Source All Shortest Paths (Dijkstra’s Algorithm)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1650" y="2133600"/>
            <a:ext cx="9472961" cy="3777622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 a graph </a:t>
            </a:r>
            <a:r>
              <a:rPr lang="en-US" sz="2400" b="1" i="1" dirty="0"/>
              <a:t>G(V,E)</a:t>
            </a:r>
            <a:r>
              <a:rPr lang="en-US" sz="2400" dirty="0"/>
              <a:t>, find shortest paths from a </a:t>
            </a:r>
            <a:r>
              <a:rPr lang="en-US" sz="2400" b="1" u="sng" dirty="0"/>
              <a:t>single source vertex (</a:t>
            </a:r>
            <a:r>
              <a:rPr lang="en-US" sz="2400" b="1" i="1" u="sng" dirty="0"/>
              <a:t>S</a:t>
            </a:r>
            <a:r>
              <a:rPr lang="en-US" sz="2400" b="1" u="sng" dirty="0"/>
              <a:t>) to all other vertices.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err="1">
                <a:solidFill>
                  <a:srgbClr val="0000FF"/>
                </a:solidFill>
              </a:rPr>
              <a:t>Edsger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Dijkstra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published an algorithm to solve this problem in 1959.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Works for </a:t>
            </a:r>
            <a:r>
              <a:rPr lang="en-US" sz="2400" b="1" dirty="0"/>
              <a:t>directed or non-directed </a:t>
            </a:r>
            <a:r>
              <a:rPr lang="en-US" sz="2400" dirty="0"/>
              <a:t>graphs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Correct only if </a:t>
            </a:r>
            <a:r>
              <a:rPr lang="en-US" sz="2400" b="1" dirty="0"/>
              <a:t>edge weights are non-negative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Greedy Algorithm </a:t>
            </a:r>
            <a:r>
              <a:rPr lang="en-US" sz="2400" dirty="0"/>
              <a:t>with some elements of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     Dynamic Programming</a:t>
            </a:r>
          </a:p>
        </p:txBody>
      </p:sp>
      <p:pic>
        <p:nvPicPr>
          <p:cNvPr id="65542" name="Picture 5" descr="220px-Edsger_Wybe_Dijkst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3427" y="4080041"/>
            <a:ext cx="1411185" cy="183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5395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971A90-9B08-4CE2-8502-B8DB1EB94FEA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Shortest Paths: </a:t>
            </a:r>
            <a:b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Dijkstra’s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Algorithm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b="1" dirty="0"/>
          </a:p>
          <a:p>
            <a:pPr eaLnBrk="1" hangingPunct="1">
              <a:lnSpc>
                <a:spcPct val="80000"/>
              </a:lnSpc>
            </a:pPr>
            <a:r>
              <a:rPr lang="en-US" sz="2800" b="1" dirty="0" err="1"/>
              <a:t>Dijkstra’s</a:t>
            </a:r>
            <a:r>
              <a:rPr lang="en-US" sz="2800" b="1" dirty="0"/>
              <a:t> Algorithm</a:t>
            </a:r>
            <a:r>
              <a:rPr lang="en-US" sz="2800" dirty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b="1" dirty="0"/>
              <a:t>Uses three arrays: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- </a:t>
            </a:r>
            <a:r>
              <a:rPr lang="en-US" sz="2800" b="1" i="1" dirty="0"/>
              <a:t>D</a:t>
            </a:r>
            <a:r>
              <a:rPr lang="en-US" sz="2800" b="1" i="1" baseline="-25000" dirty="0"/>
              <a:t>si</a:t>
            </a:r>
            <a:r>
              <a:rPr lang="en-US" sz="2800" b="1" dirty="0"/>
              <a:t> </a:t>
            </a:r>
            <a:r>
              <a:rPr lang="en-US" sz="2800" dirty="0"/>
              <a:t>    holds distance from (S) to vertex (</a:t>
            </a:r>
            <a:r>
              <a:rPr lang="en-US" sz="2800" dirty="0" err="1"/>
              <a:t>i</a:t>
            </a:r>
            <a:r>
              <a:rPr lang="en-US" sz="2800" dirty="0"/>
              <a:t>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- </a:t>
            </a:r>
            <a:r>
              <a:rPr lang="en-US" sz="2800" b="1" i="1" dirty="0"/>
              <a:t>P</a:t>
            </a:r>
            <a:r>
              <a:rPr lang="en-US" sz="2800" b="1" i="1" baseline="-25000" dirty="0"/>
              <a:t>i</a:t>
            </a:r>
            <a:r>
              <a:rPr lang="en-US" sz="2800" dirty="0"/>
              <a:t>       to flag processed vertices.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- </a:t>
            </a:r>
            <a:r>
              <a:rPr lang="en-US" sz="2800" b="1" i="1" dirty="0"/>
              <a:t>V</a:t>
            </a:r>
            <a:r>
              <a:rPr lang="en-US" sz="2800" b="1" i="1" baseline="-25000" dirty="0"/>
              <a:t>i</a:t>
            </a:r>
            <a:r>
              <a:rPr lang="en-US" sz="2800" b="1" dirty="0"/>
              <a:t> </a:t>
            </a:r>
            <a:r>
              <a:rPr lang="en-US" sz="2800" dirty="0"/>
              <a:t>  holds index of vertex from which we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   can directly reach vertex (</a:t>
            </a:r>
            <a:r>
              <a:rPr lang="en-US" sz="2800" dirty="0" err="1"/>
              <a:t>i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3074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B0715E-BA27-4EB3-9E8C-D9226892331F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Initialization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The 3 arrays are initialized as follows: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algorithm greedily selects the closest node </a:t>
            </a:r>
            <a:r>
              <a:rPr lang="en-US" sz="2800" b="1" dirty="0"/>
              <a:t>(j)</a:t>
            </a:r>
            <a:r>
              <a:rPr lang="en-US" sz="2800" dirty="0"/>
              <a:t> that has </a:t>
            </a:r>
            <a:r>
              <a:rPr lang="en-US" sz="2800" b="1" dirty="0"/>
              <a:t>not yet been processed </a:t>
            </a:r>
            <a:r>
              <a:rPr lang="en-US" sz="2800" dirty="0"/>
              <a:t>and relaxes the minimum distance on all its outgoing edges </a:t>
            </a:r>
            <a:r>
              <a:rPr lang="en-US" sz="2800" b="1" dirty="0"/>
              <a:t>(</a:t>
            </a:r>
            <a:r>
              <a:rPr lang="en-US" sz="2800" b="1" dirty="0" err="1"/>
              <a:t>i</a:t>
            </a:r>
            <a:r>
              <a:rPr lang="en-US" sz="2800" b="1" dirty="0"/>
              <a:t>)</a:t>
            </a:r>
            <a:r>
              <a:rPr lang="en-US" sz="2800" dirty="0"/>
              <a:t>. </a:t>
            </a:r>
            <a:endParaRPr lang="en-GB" sz="2800" dirty="0"/>
          </a:p>
          <a:p>
            <a:pPr marL="0" indent="0">
              <a:lnSpc>
                <a:spcPct val="90000"/>
              </a:lnSpc>
              <a:buNone/>
            </a:pPr>
            <a:endParaRPr lang="en-GB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609312"/>
              </p:ext>
            </p:extLst>
          </p:nvPr>
        </p:nvGraphicFramePr>
        <p:xfrm>
          <a:off x="2827338" y="2743200"/>
          <a:ext cx="8405812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78080" imgH="698400" progId="Equation.DSMT4">
                  <p:embed/>
                </p:oleObj>
              </mc:Choice>
              <mc:Fallback>
                <p:oleObj name="Equation" r:id="rId3" imgW="4978080" imgH="698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2743200"/>
                        <a:ext cx="8405812" cy="1438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0372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09601"/>
            <a:ext cx="7772400" cy="9493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Method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AFF742-0230-4846-BD18-FD87CC57EEFF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35088"/>
            <a:ext cx="10668000" cy="4989512"/>
          </a:xfrm>
        </p:spPr>
        <p:txBody>
          <a:bodyPr>
            <a:normAutofit/>
          </a:bodyPr>
          <a:lstStyle/>
          <a:p>
            <a:r>
              <a:rPr lang="en-GB" sz="2800" b="1" dirty="0"/>
              <a:t>Update Rule: </a:t>
            </a:r>
            <a:r>
              <a:rPr lang="en-GB" sz="2800" b="1" i="1" dirty="0">
                <a:solidFill>
                  <a:srgbClr val="0000FF"/>
                </a:solidFill>
              </a:rPr>
              <a:t>New </a:t>
            </a:r>
            <a:r>
              <a:rPr lang="en-GB" sz="2800" b="1" i="1" dirty="0" err="1">
                <a:solidFill>
                  <a:srgbClr val="0000FF"/>
                </a:solidFill>
              </a:rPr>
              <a:t>D</a:t>
            </a:r>
            <a:r>
              <a:rPr lang="en-GB" sz="2800" b="1" i="1" baseline="-25000" dirty="0" err="1">
                <a:solidFill>
                  <a:srgbClr val="0000FF"/>
                </a:solidFill>
              </a:rPr>
              <a:t>si</a:t>
            </a:r>
            <a:r>
              <a:rPr lang="en-GB" sz="2800" b="1" i="1" dirty="0">
                <a:solidFill>
                  <a:srgbClr val="0000FF"/>
                </a:solidFill>
              </a:rPr>
              <a:t> = min {</a:t>
            </a:r>
            <a:r>
              <a:rPr lang="en-GB" sz="2800" b="1" i="1" dirty="0" err="1">
                <a:solidFill>
                  <a:srgbClr val="0000FF"/>
                </a:solidFill>
              </a:rPr>
              <a:t>D</a:t>
            </a:r>
            <a:r>
              <a:rPr lang="en-GB" sz="2800" b="1" i="1" baseline="-25000" dirty="0" err="1">
                <a:solidFill>
                  <a:srgbClr val="0000FF"/>
                </a:solidFill>
              </a:rPr>
              <a:t>si</a:t>
            </a:r>
            <a:r>
              <a:rPr lang="en-GB" sz="2800" b="1" i="1" dirty="0">
                <a:solidFill>
                  <a:srgbClr val="0000FF"/>
                </a:solidFill>
              </a:rPr>
              <a:t> , </a:t>
            </a:r>
            <a:r>
              <a:rPr lang="en-GB" sz="2800" b="1" i="1" dirty="0" err="1">
                <a:solidFill>
                  <a:srgbClr val="0000FF"/>
                </a:solidFill>
              </a:rPr>
              <a:t>D</a:t>
            </a:r>
            <a:r>
              <a:rPr lang="en-GB" sz="2800" b="1" i="1" baseline="-25000" dirty="0" err="1">
                <a:solidFill>
                  <a:srgbClr val="0000FF"/>
                </a:solidFill>
              </a:rPr>
              <a:t>sj</a:t>
            </a:r>
            <a:r>
              <a:rPr lang="en-GB" sz="2800" b="1" i="1" dirty="0">
                <a:solidFill>
                  <a:srgbClr val="0000FF"/>
                </a:solidFill>
              </a:rPr>
              <a:t> + </a:t>
            </a:r>
            <a:r>
              <a:rPr lang="en-GB" sz="2800" b="1" i="1" dirty="0" err="1">
                <a:solidFill>
                  <a:srgbClr val="0000FF"/>
                </a:solidFill>
              </a:rPr>
              <a:t>w</a:t>
            </a:r>
            <a:r>
              <a:rPr lang="en-GB" sz="2800" b="1" i="1" baseline="-25000" dirty="0" err="1">
                <a:solidFill>
                  <a:srgbClr val="0000FF"/>
                </a:solidFill>
              </a:rPr>
              <a:t>ij</a:t>
            </a:r>
            <a:r>
              <a:rPr lang="en-GB" sz="2800" b="1" i="1" dirty="0">
                <a:solidFill>
                  <a:srgbClr val="0000FF"/>
                </a:solidFill>
              </a:rPr>
              <a:t> }</a:t>
            </a:r>
          </a:p>
          <a:p>
            <a:pPr marL="0" indent="0" eaLnBrk="1" hangingPunct="1">
              <a:buNone/>
            </a:pPr>
            <a:endParaRPr lang="en-GB" sz="2800" b="1" dirty="0"/>
          </a:p>
        </p:txBody>
      </p:sp>
      <p:sp>
        <p:nvSpPr>
          <p:cNvPr id="68612" name="Oval 23"/>
          <p:cNvSpPr>
            <a:spLocks noChangeArrowheads="1"/>
          </p:cNvSpPr>
          <p:nvPr/>
        </p:nvSpPr>
        <p:spPr bwMode="auto">
          <a:xfrm>
            <a:off x="3006725" y="2090182"/>
            <a:ext cx="6670675" cy="4160158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68615" name="Oval 4"/>
          <p:cNvSpPr>
            <a:spLocks noChangeArrowheads="1"/>
          </p:cNvSpPr>
          <p:nvPr/>
        </p:nvSpPr>
        <p:spPr bwMode="auto">
          <a:xfrm>
            <a:off x="3352800" y="3048001"/>
            <a:ext cx="4560888" cy="28733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endParaRPr lang="en-GB">
              <a:latin typeface="Times New Roman" pitchFamily="18" charset="0"/>
            </a:endParaRPr>
          </a:p>
        </p:txBody>
      </p:sp>
      <p:sp>
        <p:nvSpPr>
          <p:cNvPr id="68616" name="Oval 5"/>
          <p:cNvSpPr>
            <a:spLocks noChangeArrowheads="1"/>
          </p:cNvSpPr>
          <p:nvPr/>
        </p:nvSpPr>
        <p:spPr bwMode="auto">
          <a:xfrm>
            <a:off x="5181600" y="3733800"/>
            <a:ext cx="609600" cy="6096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S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68617" name="Oval 6"/>
          <p:cNvSpPr>
            <a:spLocks noChangeArrowheads="1"/>
          </p:cNvSpPr>
          <p:nvPr/>
        </p:nvSpPr>
        <p:spPr bwMode="auto">
          <a:xfrm>
            <a:off x="4114801" y="4833938"/>
            <a:ext cx="625475" cy="5762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z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68618" name="Oval 7"/>
          <p:cNvSpPr>
            <a:spLocks noChangeArrowheads="1"/>
          </p:cNvSpPr>
          <p:nvPr/>
        </p:nvSpPr>
        <p:spPr bwMode="auto">
          <a:xfrm>
            <a:off x="5181600" y="5029200"/>
            <a:ext cx="533400" cy="533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 dirty="0">
                <a:latin typeface="Times New Roman" pitchFamily="18" charset="0"/>
              </a:rPr>
              <a:t>y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68619" name="Oval 8"/>
          <p:cNvSpPr>
            <a:spLocks noChangeArrowheads="1"/>
          </p:cNvSpPr>
          <p:nvPr/>
        </p:nvSpPr>
        <p:spPr bwMode="auto">
          <a:xfrm>
            <a:off x="6096000" y="4800601"/>
            <a:ext cx="603250" cy="576263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x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68620" name="Oval 9"/>
          <p:cNvSpPr>
            <a:spLocks noChangeArrowheads="1"/>
          </p:cNvSpPr>
          <p:nvPr/>
        </p:nvSpPr>
        <p:spPr bwMode="auto">
          <a:xfrm>
            <a:off x="8001000" y="25908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j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68621" name="Oval 10"/>
          <p:cNvSpPr>
            <a:spLocks noChangeArrowheads="1"/>
          </p:cNvSpPr>
          <p:nvPr/>
        </p:nvSpPr>
        <p:spPr bwMode="auto">
          <a:xfrm>
            <a:off x="8458200" y="4495800"/>
            <a:ext cx="458788" cy="414338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i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68622" name="Freeform 11"/>
          <p:cNvSpPr>
            <a:spLocks/>
          </p:cNvSpPr>
          <p:nvPr/>
        </p:nvSpPr>
        <p:spPr bwMode="auto">
          <a:xfrm>
            <a:off x="5791200" y="2930526"/>
            <a:ext cx="2336800" cy="1108075"/>
          </a:xfrm>
          <a:custGeom>
            <a:avLst/>
            <a:gdLst>
              <a:gd name="T0" fmla="*/ 2147483647 w 1586"/>
              <a:gd name="T1" fmla="*/ 0 h 680"/>
              <a:gd name="T2" fmla="*/ 2147483647 w 1586"/>
              <a:gd name="T3" fmla="*/ 2147483647 h 680"/>
              <a:gd name="T4" fmla="*/ 2147483647 w 1586"/>
              <a:gd name="T5" fmla="*/ 2147483647 h 680"/>
              <a:gd name="T6" fmla="*/ 2147483647 w 1586"/>
              <a:gd name="T7" fmla="*/ 2147483647 h 680"/>
              <a:gd name="T8" fmla="*/ 2147483647 w 1586"/>
              <a:gd name="T9" fmla="*/ 2147483647 h 680"/>
              <a:gd name="T10" fmla="*/ 2147483647 w 1586"/>
              <a:gd name="T11" fmla="*/ 2147483647 h 680"/>
              <a:gd name="T12" fmla="*/ 2147483647 w 1586"/>
              <a:gd name="T13" fmla="*/ 2147483647 h 680"/>
              <a:gd name="T14" fmla="*/ 2147483647 w 1586"/>
              <a:gd name="T15" fmla="*/ 2147483647 h 680"/>
              <a:gd name="T16" fmla="*/ 2147483647 w 1586"/>
              <a:gd name="T17" fmla="*/ 2147483647 h 680"/>
              <a:gd name="T18" fmla="*/ 2147483647 w 1586"/>
              <a:gd name="T19" fmla="*/ 2147483647 h 680"/>
              <a:gd name="T20" fmla="*/ 2147483647 w 1586"/>
              <a:gd name="T21" fmla="*/ 2147483647 h 680"/>
              <a:gd name="T22" fmla="*/ 2147483647 w 1586"/>
              <a:gd name="T23" fmla="*/ 2147483647 h 680"/>
              <a:gd name="T24" fmla="*/ 2147483647 w 1586"/>
              <a:gd name="T25" fmla="*/ 2147483647 h 680"/>
              <a:gd name="T26" fmla="*/ 2147483647 w 1586"/>
              <a:gd name="T27" fmla="*/ 2147483647 h 680"/>
              <a:gd name="T28" fmla="*/ 2147483647 w 1586"/>
              <a:gd name="T29" fmla="*/ 2147483647 h 680"/>
              <a:gd name="T30" fmla="*/ 2147483647 w 1586"/>
              <a:gd name="T31" fmla="*/ 2147483647 h 680"/>
              <a:gd name="T32" fmla="*/ 2147483647 w 1586"/>
              <a:gd name="T33" fmla="*/ 2147483647 h 680"/>
              <a:gd name="T34" fmla="*/ 2147483647 w 1586"/>
              <a:gd name="T35" fmla="*/ 2147483647 h 680"/>
              <a:gd name="T36" fmla="*/ 2147483647 w 1586"/>
              <a:gd name="T37" fmla="*/ 2147483647 h 680"/>
              <a:gd name="T38" fmla="*/ 2147483647 w 1586"/>
              <a:gd name="T39" fmla="*/ 2147483647 h 680"/>
              <a:gd name="T40" fmla="*/ 2147483647 w 1586"/>
              <a:gd name="T41" fmla="*/ 2147483647 h 680"/>
              <a:gd name="T42" fmla="*/ 0 w 1586"/>
              <a:gd name="T43" fmla="*/ 2147483647 h 6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86"/>
              <a:gd name="T67" fmla="*/ 0 h 680"/>
              <a:gd name="T68" fmla="*/ 1586 w 1586"/>
              <a:gd name="T69" fmla="*/ 680 h 6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86" h="680">
                <a:moveTo>
                  <a:pt x="1586" y="0"/>
                </a:moveTo>
                <a:cubicBezTo>
                  <a:pt x="1554" y="6"/>
                  <a:pt x="1521" y="7"/>
                  <a:pt x="1491" y="19"/>
                </a:cubicBezTo>
                <a:cubicBezTo>
                  <a:pt x="1479" y="24"/>
                  <a:pt x="1474" y="40"/>
                  <a:pt x="1463" y="47"/>
                </a:cubicBezTo>
                <a:cubicBezTo>
                  <a:pt x="1448" y="57"/>
                  <a:pt x="1399" y="64"/>
                  <a:pt x="1388" y="66"/>
                </a:cubicBezTo>
                <a:cubicBezTo>
                  <a:pt x="1343" y="155"/>
                  <a:pt x="1318" y="141"/>
                  <a:pt x="1218" y="151"/>
                </a:cubicBezTo>
                <a:cubicBezTo>
                  <a:pt x="1205" y="161"/>
                  <a:pt x="1195" y="174"/>
                  <a:pt x="1180" y="180"/>
                </a:cubicBezTo>
                <a:cubicBezTo>
                  <a:pt x="1162" y="187"/>
                  <a:pt x="1140" y="180"/>
                  <a:pt x="1123" y="189"/>
                </a:cubicBezTo>
                <a:cubicBezTo>
                  <a:pt x="1114" y="194"/>
                  <a:pt x="1119" y="209"/>
                  <a:pt x="1114" y="217"/>
                </a:cubicBezTo>
                <a:cubicBezTo>
                  <a:pt x="1106" y="228"/>
                  <a:pt x="1097" y="240"/>
                  <a:pt x="1085" y="246"/>
                </a:cubicBezTo>
                <a:cubicBezTo>
                  <a:pt x="1047" y="263"/>
                  <a:pt x="963" y="269"/>
                  <a:pt x="925" y="274"/>
                </a:cubicBezTo>
                <a:cubicBezTo>
                  <a:pt x="895" y="304"/>
                  <a:pt x="836" y="392"/>
                  <a:pt x="793" y="397"/>
                </a:cubicBezTo>
                <a:cubicBezTo>
                  <a:pt x="743" y="402"/>
                  <a:pt x="692" y="403"/>
                  <a:pt x="642" y="406"/>
                </a:cubicBezTo>
                <a:cubicBezTo>
                  <a:pt x="623" y="409"/>
                  <a:pt x="601" y="406"/>
                  <a:pt x="585" y="416"/>
                </a:cubicBezTo>
                <a:cubicBezTo>
                  <a:pt x="573" y="423"/>
                  <a:pt x="575" y="442"/>
                  <a:pt x="566" y="453"/>
                </a:cubicBezTo>
                <a:cubicBezTo>
                  <a:pt x="559" y="462"/>
                  <a:pt x="548" y="467"/>
                  <a:pt x="538" y="472"/>
                </a:cubicBezTo>
                <a:cubicBezTo>
                  <a:pt x="507" y="488"/>
                  <a:pt x="464" y="487"/>
                  <a:pt x="434" y="491"/>
                </a:cubicBezTo>
                <a:cubicBezTo>
                  <a:pt x="421" y="500"/>
                  <a:pt x="406" y="507"/>
                  <a:pt x="396" y="519"/>
                </a:cubicBezTo>
                <a:cubicBezTo>
                  <a:pt x="387" y="530"/>
                  <a:pt x="387" y="547"/>
                  <a:pt x="377" y="557"/>
                </a:cubicBezTo>
                <a:cubicBezTo>
                  <a:pt x="351" y="583"/>
                  <a:pt x="291" y="582"/>
                  <a:pt x="264" y="586"/>
                </a:cubicBezTo>
                <a:cubicBezTo>
                  <a:pt x="230" y="597"/>
                  <a:pt x="234" y="591"/>
                  <a:pt x="207" y="623"/>
                </a:cubicBezTo>
                <a:cubicBezTo>
                  <a:pt x="193" y="640"/>
                  <a:pt x="187" y="667"/>
                  <a:pt x="160" y="671"/>
                </a:cubicBezTo>
                <a:cubicBezTo>
                  <a:pt x="103" y="680"/>
                  <a:pt x="54" y="680"/>
                  <a:pt x="0" y="6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8623" name="Freeform 12"/>
          <p:cNvSpPr>
            <a:spLocks/>
          </p:cNvSpPr>
          <p:nvPr/>
        </p:nvSpPr>
        <p:spPr bwMode="auto">
          <a:xfrm>
            <a:off x="4648201" y="4267200"/>
            <a:ext cx="644525" cy="615950"/>
          </a:xfrm>
          <a:custGeom>
            <a:avLst/>
            <a:gdLst>
              <a:gd name="T0" fmla="*/ 2147483647 w 406"/>
              <a:gd name="T1" fmla="*/ 2147483647 h 388"/>
              <a:gd name="T2" fmla="*/ 2147483647 w 406"/>
              <a:gd name="T3" fmla="*/ 2147483647 h 388"/>
              <a:gd name="T4" fmla="*/ 2147483647 w 406"/>
              <a:gd name="T5" fmla="*/ 2147483647 h 388"/>
              <a:gd name="T6" fmla="*/ 2147483647 w 406"/>
              <a:gd name="T7" fmla="*/ 2147483647 h 388"/>
              <a:gd name="T8" fmla="*/ 2147483647 w 406"/>
              <a:gd name="T9" fmla="*/ 2147483647 h 388"/>
              <a:gd name="T10" fmla="*/ 2147483647 w 406"/>
              <a:gd name="T11" fmla="*/ 2147483647 h 388"/>
              <a:gd name="T12" fmla="*/ 2147483647 w 406"/>
              <a:gd name="T13" fmla="*/ 2147483647 h 388"/>
              <a:gd name="T14" fmla="*/ 0 w 406"/>
              <a:gd name="T15" fmla="*/ 2147483647 h 3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6"/>
              <a:gd name="T25" fmla="*/ 0 h 388"/>
              <a:gd name="T26" fmla="*/ 406 w 406"/>
              <a:gd name="T27" fmla="*/ 388 h 3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6" h="388">
                <a:moveTo>
                  <a:pt x="406" y="1"/>
                </a:moveTo>
                <a:cubicBezTo>
                  <a:pt x="365" y="4"/>
                  <a:pt x="323" y="0"/>
                  <a:pt x="283" y="10"/>
                </a:cubicBezTo>
                <a:cubicBezTo>
                  <a:pt x="250" y="18"/>
                  <a:pt x="254" y="55"/>
                  <a:pt x="246" y="77"/>
                </a:cubicBezTo>
                <a:cubicBezTo>
                  <a:pt x="230" y="121"/>
                  <a:pt x="235" y="111"/>
                  <a:pt x="198" y="124"/>
                </a:cubicBezTo>
                <a:cubicBezTo>
                  <a:pt x="192" y="133"/>
                  <a:pt x="182" y="141"/>
                  <a:pt x="180" y="152"/>
                </a:cubicBezTo>
                <a:cubicBezTo>
                  <a:pt x="141" y="330"/>
                  <a:pt x="220" y="289"/>
                  <a:pt x="57" y="303"/>
                </a:cubicBezTo>
                <a:cubicBezTo>
                  <a:pt x="34" y="326"/>
                  <a:pt x="24" y="332"/>
                  <a:pt x="10" y="360"/>
                </a:cubicBezTo>
                <a:cubicBezTo>
                  <a:pt x="6" y="369"/>
                  <a:pt x="0" y="388"/>
                  <a:pt x="0" y="38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8624" name="Freeform 13"/>
          <p:cNvSpPr>
            <a:spLocks/>
          </p:cNvSpPr>
          <p:nvPr/>
        </p:nvSpPr>
        <p:spPr bwMode="auto">
          <a:xfrm>
            <a:off x="5429251" y="4310063"/>
            <a:ext cx="111125" cy="793750"/>
          </a:xfrm>
          <a:custGeom>
            <a:avLst/>
            <a:gdLst>
              <a:gd name="T0" fmla="*/ 2147483647 w 70"/>
              <a:gd name="T1" fmla="*/ 0 h 500"/>
              <a:gd name="T2" fmla="*/ 2147483647 w 70"/>
              <a:gd name="T3" fmla="*/ 2147483647 h 500"/>
              <a:gd name="T4" fmla="*/ 2147483647 w 70"/>
              <a:gd name="T5" fmla="*/ 2147483647 h 500"/>
              <a:gd name="T6" fmla="*/ 2147483647 w 70"/>
              <a:gd name="T7" fmla="*/ 2147483647 h 500"/>
              <a:gd name="T8" fmla="*/ 0 w 70"/>
              <a:gd name="T9" fmla="*/ 2147483647 h 500"/>
              <a:gd name="T10" fmla="*/ 2147483647 w 70"/>
              <a:gd name="T11" fmla="*/ 2147483647 h 500"/>
              <a:gd name="T12" fmla="*/ 2147483647 w 70"/>
              <a:gd name="T13" fmla="*/ 2147483647 h 5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500"/>
              <a:gd name="T23" fmla="*/ 70 w 70"/>
              <a:gd name="T24" fmla="*/ 500 h 5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500">
                <a:moveTo>
                  <a:pt x="29" y="0"/>
                </a:moveTo>
                <a:cubicBezTo>
                  <a:pt x="35" y="25"/>
                  <a:pt x="38" y="51"/>
                  <a:pt x="47" y="75"/>
                </a:cubicBezTo>
                <a:cubicBezTo>
                  <a:pt x="51" y="86"/>
                  <a:pt x="64" y="93"/>
                  <a:pt x="66" y="104"/>
                </a:cubicBezTo>
                <a:cubicBezTo>
                  <a:pt x="70" y="129"/>
                  <a:pt x="40" y="146"/>
                  <a:pt x="29" y="160"/>
                </a:cubicBezTo>
                <a:cubicBezTo>
                  <a:pt x="9" y="184"/>
                  <a:pt x="10" y="190"/>
                  <a:pt x="0" y="217"/>
                </a:cubicBezTo>
                <a:cubicBezTo>
                  <a:pt x="9" y="260"/>
                  <a:pt x="14" y="286"/>
                  <a:pt x="38" y="321"/>
                </a:cubicBezTo>
                <a:cubicBezTo>
                  <a:pt x="24" y="424"/>
                  <a:pt x="29" y="365"/>
                  <a:pt x="29" y="50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8625" name="Freeform 14"/>
          <p:cNvSpPr>
            <a:spLocks/>
          </p:cNvSpPr>
          <p:nvPr/>
        </p:nvSpPr>
        <p:spPr bwMode="auto">
          <a:xfrm>
            <a:off x="5715001" y="4267200"/>
            <a:ext cx="479425" cy="642938"/>
          </a:xfrm>
          <a:custGeom>
            <a:avLst/>
            <a:gdLst>
              <a:gd name="T0" fmla="*/ 0 w 368"/>
              <a:gd name="T1" fmla="*/ 2147483647 h 436"/>
              <a:gd name="T2" fmla="*/ 2147483647 w 368"/>
              <a:gd name="T3" fmla="*/ 2147483647 h 436"/>
              <a:gd name="T4" fmla="*/ 2147483647 w 368"/>
              <a:gd name="T5" fmla="*/ 2147483647 h 436"/>
              <a:gd name="T6" fmla="*/ 2147483647 w 368"/>
              <a:gd name="T7" fmla="*/ 2147483647 h 436"/>
              <a:gd name="T8" fmla="*/ 2147483647 w 368"/>
              <a:gd name="T9" fmla="*/ 2147483647 h 436"/>
              <a:gd name="T10" fmla="*/ 2147483647 w 368"/>
              <a:gd name="T11" fmla="*/ 2147483647 h 436"/>
              <a:gd name="T12" fmla="*/ 2147483647 w 368"/>
              <a:gd name="T13" fmla="*/ 2147483647 h 436"/>
              <a:gd name="T14" fmla="*/ 2147483647 w 368"/>
              <a:gd name="T15" fmla="*/ 2147483647 h 436"/>
              <a:gd name="T16" fmla="*/ 2147483647 w 368"/>
              <a:gd name="T17" fmla="*/ 2147483647 h 4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8"/>
              <a:gd name="T28" fmla="*/ 0 h 436"/>
              <a:gd name="T29" fmla="*/ 368 w 368"/>
              <a:gd name="T30" fmla="*/ 436 h 4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8" h="436">
                <a:moveTo>
                  <a:pt x="0" y="1"/>
                </a:moveTo>
                <a:cubicBezTo>
                  <a:pt x="44" y="4"/>
                  <a:pt x="89" y="0"/>
                  <a:pt x="132" y="11"/>
                </a:cubicBezTo>
                <a:cubicBezTo>
                  <a:pt x="168" y="20"/>
                  <a:pt x="144" y="118"/>
                  <a:pt x="160" y="162"/>
                </a:cubicBezTo>
                <a:cubicBezTo>
                  <a:pt x="170" y="188"/>
                  <a:pt x="218" y="219"/>
                  <a:pt x="245" y="237"/>
                </a:cubicBezTo>
                <a:cubicBezTo>
                  <a:pt x="251" y="256"/>
                  <a:pt x="258" y="275"/>
                  <a:pt x="264" y="294"/>
                </a:cubicBezTo>
                <a:cubicBezTo>
                  <a:pt x="271" y="315"/>
                  <a:pt x="263" y="340"/>
                  <a:pt x="273" y="360"/>
                </a:cubicBezTo>
                <a:cubicBezTo>
                  <a:pt x="280" y="374"/>
                  <a:pt x="299" y="378"/>
                  <a:pt x="311" y="388"/>
                </a:cubicBezTo>
                <a:cubicBezTo>
                  <a:pt x="321" y="397"/>
                  <a:pt x="329" y="408"/>
                  <a:pt x="339" y="417"/>
                </a:cubicBezTo>
                <a:cubicBezTo>
                  <a:pt x="348" y="424"/>
                  <a:pt x="368" y="436"/>
                  <a:pt x="368" y="43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8626" name="Freeform 15"/>
          <p:cNvSpPr>
            <a:spLocks/>
          </p:cNvSpPr>
          <p:nvPr/>
        </p:nvSpPr>
        <p:spPr bwMode="auto">
          <a:xfrm>
            <a:off x="5791200" y="4114800"/>
            <a:ext cx="2819400" cy="609600"/>
          </a:xfrm>
          <a:custGeom>
            <a:avLst/>
            <a:gdLst>
              <a:gd name="T0" fmla="*/ 0 w 2886"/>
              <a:gd name="T1" fmla="*/ 0 h 378"/>
              <a:gd name="T2" fmla="*/ 2147483647 w 2886"/>
              <a:gd name="T3" fmla="*/ 2147483647 h 378"/>
              <a:gd name="T4" fmla="*/ 2147483647 w 2886"/>
              <a:gd name="T5" fmla="*/ 2147483647 h 378"/>
              <a:gd name="T6" fmla="*/ 2147483647 w 2886"/>
              <a:gd name="T7" fmla="*/ 2147483647 h 378"/>
              <a:gd name="T8" fmla="*/ 2147483647 w 2886"/>
              <a:gd name="T9" fmla="*/ 2147483647 h 378"/>
              <a:gd name="T10" fmla="*/ 2147483647 w 2886"/>
              <a:gd name="T11" fmla="*/ 2147483647 h 378"/>
              <a:gd name="T12" fmla="*/ 2147483647 w 2886"/>
              <a:gd name="T13" fmla="*/ 2147483647 h 378"/>
              <a:gd name="T14" fmla="*/ 2147483647 w 2886"/>
              <a:gd name="T15" fmla="*/ 2147483647 h 378"/>
              <a:gd name="T16" fmla="*/ 2147483647 w 2886"/>
              <a:gd name="T17" fmla="*/ 2147483647 h 378"/>
              <a:gd name="T18" fmla="*/ 2147483647 w 2886"/>
              <a:gd name="T19" fmla="*/ 2147483647 h 378"/>
              <a:gd name="T20" fmla="*/ 2147483647 w 2886"/>
              <a:gd name="T21" fmla="*/ 2147483647 h 378"/>
              <a:gd name="T22" fmla="*/ 2147483647 w 2886"/>
              <a:gd name="T23" fmla="*/ 2147483647 h 3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86"/>
              <a:gd name="T37" fmla="*/ 0 h 378"/>
              <a:gd name="T38" fmla="*/ 2886 w 2886"/>
              <a:gd name="T39" fmla="*/ 378 h 37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86" h="378">
                <a:moveTo>
                  <a:pt x="0" y="0"/>
                </a:moveTo>
                <a:cubicBezTo>
                  <a:pt x="54" y="3"/>
                  <a:pt x="108" y="2"/>
                  <a:pt x="161" y="10"/>
                </a:cubicBezTo>
                <a:cubicBezTo>
                  <a:pt x="198" y="16"/>
                  <a:pt x="219" y="58"/>
                  <a:pt x="246" y="85"/>
                </a:cubicBezTo>
                <a:cubicBezTo>
                  <a:pt x="255" y="94"/>
                  <a:pt x="271" y="92"/>
                  <a:pt x="284" y="94"/>
                </a:cubicBezTo>
                <a:cubicBezTo>
                  <a:pt x="312" y="98"/>
                  <a:pt x="341" y="101"/>
                  <a:pt x="369" y="104"/>
                </a:cubicBezTo>
                <a:cubicBezTo>
                  <a:pt x="409" y="117"/>
                  <a:pt x="440" y="158"/>
                  <a:pt x="482" y="161"/>
                </a:cubicBezTo>
                <a:cubicBezTo>
                  <a:pt x="576" y="167"/>
                  <a:pt x="671" y="167"/>
                  <a:pt x="765" y="170"/>
                </a:cubicBezTo>
                <a:cubicBezTo>
                  <a:pt x="919" y="273"/>
                  <a:pt x="799" y="207"/>
                  <a:pt x="1171" y="227"/>
                </a:cubicBezTo>
                <a:cubicBezTo>
                  <a:pt x="1192" y="243"/>
                  <a:pt x="1202" y="280"/>
                  <a:pt x="1228" y="283"/>
                </a:cubicBezTo>
                <a:cubicBezTo>
                  <a:pt x="1444" y="310"/>
                  <a:pt x="1880" y="340"/>
                  <a:pt x="1880" y="340"/>
                </a:cubicBezTo>
                <a:cubicBezTo>
                  <a:pt x="1912" y="362"/>
                  <a:pt x="1937" y="368"/>
                  <a:pt x="1974" y="378"/>
                </a:cubicBezTo>
                <a:cubicBezTo>
                  <a:pt x="2055" y="373"/>
                  <a:pt x="2886" y="378"/>
                  <a:pt x="2635" y="37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8627" name="Line 16"/>
          <p:cNvSpPr>
            <a:spLocks noChangeShapeType="1"/>
          </p:cNvSpPr>
          <p:nvPr/>
        </p:nvSpPr>
        <p:spPr bwMode="auto">
          <a:xfrm>
            <a:off x="8305800" y="2971800"/>
            <a:ext cx="304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8628" name="Text Box 17"/>
          <p:cNvSpPr txBox="1">
            <a:spLocks noChangeArrowheads="1"/>
          </p:cNvSpPr>
          <p:nvPr/>
        </p:nvSpPr>
        <p:spPr bwMode="auto">
          <a:xfrm>
            <a:off x="4235560" y="3202438"/>
            <a:ext cx="2608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 b="1" dirty="0">
                <a:latin typeface="Times New Roman" pitchFamily="18" charset="0"/>
              </a:rPr>
              <a:t>Already Processed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68629" name="Text Box 18"/>
          <p:cNvSpPr txBox="1">
            <a:spLocks noChangeArrowheads="1"/>
          </p:cNvSpPr>
          <p:nvPr/>
        </p:nvSpPr>
        <p:spPr bwMode="auto">
          <a:xfrm>
            <a:off x="6416676" y="2776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endParaRPr lang="en-GB">
              <a:latin typeface="Times New Roman" pitchFamily="18" charset="0"/>
            </a:endParaRPr>
          </a:p>
        </p:txBody>
      </p:sp>
      <p:sp>
        <p:nvSpPr>
          <p:cNvPr id="68630" name="Text Box 19"/>
          <p:cNvSpPr txBox="1">
            <a:spLocks noChangeArrowheads="1"/>
          </p:cNvSpPr>
          <p:nvPr/>
        </p:nvSpPr>
        <p:spPr bwMode="auto">
          <a:xfrm>
            <a:off x="7140587" y="2740773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 b="1" i="1" dirty="0" err="1">
                <a:latin typeface="Times New Roman" pitchFamily="18" charset="0"/>
              </a:rPr>
              <a:t>D</a:t>
            </a:r>
            <a:r>
              <a:rPr lang="en-US" sz="2400" b="1" i="1" baseline="-25000" dirty="0" err="1">
                <a:latin typeface="Times New Roman" pitchFamily="18" charset="0"/>
              </a:rPr>
              <a:t>sj</a:t>
            </a:r>
            <a:endParaRPr lang="en-GB" sz="2400" b="1" i="1" dirty="0">
              <a:latin typeface="Times New Roman" pitchFamily="18" charset="0"/>
            </a:endParaRPr>
          </a:p>
        </p:txBody>
      </p:sp>
      <p:sp>
        <p:nvSpPr>
          <p:cNvPr id="68631" name="Text Box 20"/>
          <p:cNvSpPr txBox="1">
            <a:spLocks noChangeArrowheads="1"/>
          </p:cNvSpPr>
          <p:nvPr/>
        </p:nvSpPr>
        <p:spPr bwMode="auto">
          <a:xfrm>
            <a:off x="7239055" y="4615934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 b="1" i="1" dirty="0">
                <a:latin typeface="Times New Roman" pitchFamily="18" charset="0"/>
              </a:rPr>
              <a:t>D</a:t>
            </a:r>
            <a:r>
              <a:rPr lang="en-US" sz="2400" b="1" i="1" baseline="-25000" dirty="0">
                <a:latin typeface="Times New Roman" pitchFamily="18" charset="0"/>
              </a:rPr>
              <a:t>si</a:t>
            </a:r>
            <a:endParaRPr lang="en-GB" sz="2400" b="1" i="1" baseline="-25000" dirty="0">
              <a:latin typeface="Times New Roman" pitchFamily="18" charset="0"/>
            </a:endParaRPr>
          </a:p>
        </p:txBody>
      </p:sp>
      <p:sp>
        <p:nvSpPr>
          <p:cNvPr id="68632" name="Text Box 21"/>
          <p:cNvSpPr txBox="1">
            <a:spLocks noChangeArrowheads="1"/>
          </p:cNvSpPr>
          <p:nvPr/>
        </p:nvSpPr>
        <p:spPr bwMode="auto">
          <a:xfrm>
            <a:off x="8458200" y="3352800"/>
            <a:ext cx="562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 b="1" i="1" dirty="0" err="1">
                <a:latin typeface="Times New Roman" pitchFamily="18" charset="0"/>
              </a:rPr>
              <a:t>W</a:t>
            </a:r>
            <a:r>
              <a:rPr lang="en-US" sz="2400" b="1" i="1" baseline="-25000" dirty="0" err="1">
                <a:latin typeface="Times New Roman" pitchFamily="18" charset="0"/>
              </a:rPr>
              <a:t>ij</a:t>
            </a:r>
            <a:endParaRPr lang="en-GB" sz="2400" b="1" i="1" baseline="-25000" dirty="0">
              <a:latin typeface="Times New Roman" pitchFamily="18" charset="0"/>
            </a:endParaRPr>
          </a:p>
        </p:txBody>
      </p:sp>
      <p:sp>
        <p:nvSpPr>
          <p:cNvPr id="68633" name="Text Box 22"/>
          <p:cNvSpPr txBox="1">
            <a:spLocks noChangeArrowheads="1"/>
          </p:cNvSpPr>
          <p:nvPr/>
        </p:nvSpPr>
        <p:spPr bwMode="auto">
          <a:xfrm>
            <a:off x="4903382" y="2328822"/>
            <a:ext cx="2436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 b="1" dirty="0">
                <a:latin typeface="Times New Roman" pitchFamily="18" charset="0"/>
              </a:rPr>
              <a:t>not yet processed</a:t>
            </a:r>
            <a:endParaRPr lang="en-GB" sz="2400" b="1" dirty="0">
              <a:latin typeface="Times New Roman" pitchFamily="18" charset="0"/>
            </a:endParaRPr>
          </a:p>
        </p:txBody>
      </p:sp>
      <p:sp>
        <p:nvSpPr>
          <p:cNvPr id="68634" name="Text Box 24"/>
          <p:cNvSpPr txBox="1">
            <a:spLocks noChangeArrowheads="1"/>
          </p:cNvSpPr>
          <p:nvPr/>
        </p:nvSpPr>
        <p:spPr bwMode="auto">
          <a:xfrm>
            <a:off x="9203150" y="2181770"/>
            <a:ext cx="1412566" cy="369332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/>
              <a:t>closest to S</a:t>
            </a:r>
          </a:p>
        </p:txBody>
      </p:sp>
      <p:sp>
        <p:nvSpPr>
          <p:cNvPr id="68635" name="Text Box 25"/>
          <p:cNvSpPr txBox="1">
            <a:spLocks noChangeArrowheads="1"/>
          </p:cNvSpPr>
          <p:nvPr/>
        </p:nvSpPr>
        <p:spPr bwMode="auto">
          <a:xfrm>
            <a:off x="8594726" y="5754688"/>
            <a:ext cx="1627369" cy="369332"/>
          </a:xfrm>
          <a:prstGeom prst="rect">
            <a:avLst/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/>
              <a:t>adjacent to j</a:t>
            </a:r>
          </a:p>
        </p:txBody>
      </p:sp>
      <p:sp>
        <p:nvSpPr>
          <p:cNvPr id="68636" name="Line 26"/>
          <p:cNvSpPr>
            <a:spLocks noChangeShapeType="1"/>
          </p:cNvSpPr>
          <p:nvPr/>
        </p:nvSpPr>
        <p:spPr bwMode="auto">
          <a:xfrm flipH="1">
            <a:off x="8458200" y="2540545"/>
            <a:ext cx="1461554" cy="2249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/>
          </a:p>
        </p:txBody>
      </p:sp>
      <p:sp>
        <p:nvSpPr>
          <p:cNvPr id="68637" name="Line 27"/>
          <p:cNvSpPr>
            <a:spLocks noChangeShapeType="1"/>
          </p:cNvSpPr>
          <p:nvPr/>
        </p:nvSpPr>
        <p:spPr bwMode="auto">
          <a:xfrm flipH="1" flipV="1">
            <a:off x="8915400" y="4876800"/>
            <a:ext cx="762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6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CD9F15-DD53-48C1-9FE5-BDDCA21D00F3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521082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Dijkstra’s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Algorithm (Greedy Algorithm)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152907"/>
            <a:ext cx="7772400" cy="4879903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None/>
            </a:pPr>
            <a:endParaRPr lang="en-GB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ALGORITHM Dijkstra (G(V,E) , S , D, V)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1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 Input:  A weighted connected graph G(V,E) with non-negative weights and a source vertex 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// Output: Distance array D and Via array V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Initialize arrays D, P, V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Insert all vertices other than (S) in a minimum heap on distance from source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Repeat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Use the minimum heap to find j = index of unprocessed node closest to (S)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Mark (j) as now processed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for each node (</a:t>
            </a:r>
            <a:r>
              <a:rPr lang="en-GB" sz="19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not yet processed {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if (</a:t>
            </a:r>
            <a:r>
              <a:rPr lang="en-GB" sz="19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is adjacent to (j) {  </a:t>
            </a:r>
            <a:r>
              <a:rPr lang="en-GB" sz="19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Dnew</a:t>
            </a: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19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Dsj</a:t>
            </a: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GB" sz="19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Wij</a:t>
            </a: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if  (</a:t>
            </a:r>
            <a:r>
              <a:rPr lang="en-GB" sz="19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Dnew</a:t>
            </a: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GB" sz="19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Dsi</a:t>
            </a: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 { </a:t>
            </a:r>
            <a:r>
              <a:rPr lang="en-GB" sz="19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Dsi</a:t>
            </a: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19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Dnew</a:t>
            </a: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Vi = j; }  }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}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Until all vertices are processed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79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9D1381-9368-47DD-8255-B20A03DDABFC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Analysis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00200"/>
            <a:ext cx="7772400" cy="4535488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sym typeface="Symbol" pitchFamily="18" charset="2"/>
              </a:rPr>
              <a:t>Initialization and building minimum heap will cost </a:t>
            </a:r>
            <a:r>
              <a:rPr lang="en-US" sz="2800" b="1" i="1" dirty="0">
                <a:solidFill>
                  <a:srgbClr val="0000FF"/>
                </a:solidFill>
                <a:sym typeface="Symbol" pitchFamily="18" charset="2"/>
              </a:rPr>
              <a:t>O(|V|)</a:t>
            </a:r>
            <a:endParaRPr lang="en-US" sz="2800" dirty="0">
              <a:sym typeface="Symbol" pitchFamily="18" charset="2"/>
            </a:endParaRPr>
          </a:p>
          <a:p>
            <a:pPr eaLnBrk="1" hangingPunct="1"/>
            <a:r>
              <a:rPr lang="en-US" sz="2800" dirty="0">
                <a:sym typeface="Symbol" pitchFamily="18" charset="2"/>
              </a:rPr>
              <a:t>The repeat loop will be done </a:t>
            </a:r>
            <a:r>
              <a:rPr lang="en-US" sz="2800" b="1" dirty="0">
                <a:solidFill>
                  <a:srgbClr val="0000FF"/>
                </a:solidFill>
                <a:sym typeface="Symbol" pitchFamily="18" charset="2"/>
              </a:rPr>
              <a:t>V-1</a:t>
            </a:r>
            <a:r>
              <a:rPr lang="en-US" sz="2800" dirty="0">
                <a:sym typeface="Symbol" pitchFamily="18" charset="2"/>
              </a:rPr>
              <a:t> times</a:t>
            </a:r>
          </a:p>
          <a:p>
            <a:pPr eaLnBrk="1" hangingPunct="1"/>
            <a:r>
              <a:rPr lang="en-US" sz="2800" dirty="0">
                <a:sym typeface="Symbol" pitchFamily="18" charset="2"/>
              </a:rPr>
              <a:t>Finding the node (j) closest to (S) and not yet processed will cost </a:t>
            </a:r>
            <a:r>
              <a:rPr lang="en-US" sz="2800" b="1" i="1" dirty="0">
                <a:solidFill>
                  <a:srgbClr val="0000FF"/>
                </a:solidFill>
                <a:sym typeface="Symbol" pitchFamily="18" charset="2"/>
              </a:rPr>
              <a:t>O(|V|)</a:t>
            </a:r>
          </a:p>
          <a:p>
            <a:pPr eaLnBrk="1" hangingPunct="1"/>
            <a:r>
              <a:rPr lang="en-US" sz="2800" dirty="0">
                <a:sym typeface="Symbol" pitchFamily="18" charset="2"/>
              </a:rPr>
              <a:t>Updating distances to all nodes adjacent to (j) and not yet processed will cost </a:t>
            </a:r>
            <a:r>
              <a:rPr lang="en-US" sz="2800" b="1" i="1" dirty="0">
                <a:solidFill>
                  <a:srgbClr val="0000FF"/>
                </a:solidFill>
                <a:sym typeface="Symbol" pitchFamily="18" charset="2"/>
              </a:rPr>
              <a:t>O(|V|)</a:t>
            </a:r>
          </a:p>
          <a:p>
            <a:pPr eaLnBrk="1" hangingPunct="1"/>
            <a:r>
              <a:rPr lang="en-US" sz="2800" dirty="0">
                <a:sym typeface="Symbol" pitchFamily="18" charset="2"/>
              </a:rPr>
              <a:t>Hence, </a:t>
            </a:r>
            <a:r>
              <a:rPr lang="en-US" sz="2800" dirty="0" err="1">
                <a:sym typeface="Symbol" pitchFamily="18" charset="2"/>
              </a:rPr>
              <a:t>Dijkstra’s</a:t>
            </a:r>
            <a:r>
              <a:rPr lang="en-US" sz="2800" dirty="0">
                <a:sym typeface="Symbol" pitchFamily="18" charset="2"/>
              </a:rPr>
              <a:t> algorithm has a complexity of </a:t>
            </a:r>
            <a:r>
              <a:rPr lang="en-US" sz="2800" b="1" i="1" dirty="0">
                <a:solidFill>
                  <a:srgbClr val="0000FF"/>
                </a:solidFill>
                <a:sym typeface="Symbol" pitchFamily="18" charset="2"/>
              </a:rPr>
              <a:t>O(|V|</a:t>
            </a:r>
            <a:r>
              <a:rPr lang="en-US" sz="2800" b="1" i="1" baseline="30000" dirty="0">
                <a:solidFill>
                  <a:srgbClr val="0000FF"/>
                </a:solidFill>
                <a:sym typeface="Symbol" pitchFamily="18" charset="2"/>
              </a:rPr>
              <a:t>2</a:t>
            </a:r>
            <a:r>
              <a:rPr lang="en-US" sz="2800" b="1" i="1" dirty="0">
                <a:solidFill>
                  <a:srgbClr val="0000FF"/>
                </a:solidFill>
                <a:sym typeface="Symbol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630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1244919"/>
            <a:ext cx="7924800" cy="5192395"/>
          </a:xfrm>
          <a:noFill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 sz="2000"/>
          </a:p>
          <a:p>
            <a:pPr eaLnBrk="1" hangingPunct="1"/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 sz="2000"/>
              <a:t>	</a:t>
            </a:r>
            <a:endParaRPr lang="en-US"/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92F0065-8D48-4579-ADC7-52B83823893D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4103" name="Oval 5"/>
          <p:cNvSpPr>
            <a:spLocks noChangeArrowheads="1"/>
          </p:cNvSpPr>
          <p:nvPr/>
        </p:nvSpPr>
        <p:spPr bwMode="auto">
          <a:xfrm>
            <a:off x="8191500" y="1616075"/>
            <a:ext cx="508000" cy="4683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104" name="Oval 6"/>
          <p:cNvSpPr>
            <a:spLocks noChangeArrowheads="1"/>
          </p:cNvSpPr>
          <p:nvPr/>
        </p:nvSpPr>
        <p:spPr bwMode="auto">
          <a:xfrm>
            <a:off x="6592888" y="2935288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4105" name="Oval 7"/>
          <p:cNvSpPr>
            <a:spLocks noChangeArrowheads="1"/>
          </p:cNvSpPr>
          <p:nvPr/>
        </p:nvSpPr>
        <p:spPr bwMode="auto">
          <a:xfrm>
            <a:off x="7683500" y="2935288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106" name="Oval 8"/>
          <p:cNvSpPr>
            <a:spLocks noChangeArrowheads="1"/>
          </p:cNvSpPr>
          <p:nvPr/>
        </p:nvSpPr>
        <p:spPr bwMode="auto">
          <a:xfrm>
            <a:off x="9817100" y="2935288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4107" name="Oval 9"/>
          <p:cNvSpPr>
            <a:spLocks noChangeArrowheads="1"/>
          </p:cNvSpPr>
          <p:nvPr/>
        </p:nvSpPr>
        <p:spPr bwMode="auto">
          <a:xfrm>
            <a:off x="8648700" y="2935288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4108" name="Oval 10"/>
          <p:cNvSpPr>
            <a:spLocks noChangeArrowheads="1"/>
          </p:cNvSpPr>
          <p:nvPr/>
        </p:nvSpPr>
        <p:spPr bwMode="auto">
          <a:xfrm>
            <a:off x="7835900" y="4116388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109" name="Oval 11"/>
          <p:cNvSpPr>
            <a:spLocks noChangeArrowheads="1"/>
          </p:cNvSpPr>
          <p:nvPr/>
        </p:nvSpPr>
        <p:spPr bwMode="auto">
          <a:xfrm>
            <a:off x="9496425" y="4116388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4110" name="Line 12"/>
          <p:cNvSpPr>
            <a:spLocks noChangeShapeType="1"/>
          </p:cNvSpPr>
          <p:nvPr/>
        </p:nvSpPr>
        <p:spPr bwMode="auto">
          <a:xfrm flipH="1">
            <a:off x="6867526" y="1855787"/>
            <a:ext cx="132397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4111" name="Line 13"/>
          <p:cNvSpPr>
            <a:spLocks noChangeShapeType="1"/>
          </p:cNvSpPr>
          <p:nvPr/>
        </p:nvSpPr>
        <p:spPr bwMode="auto">
          <a:xfrm flipH="1">
            <a:off x="8016876" y="2084387"/>
            <a:ext cx="327025" cy="850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4112" name="Line 14"/>
          <p:cNvSpPr>
            <a:spLocks noChangeShapeType="1"/>
          </p:cNvSpPr>
          <p:nvPr/>
        </p:nvSpPr>
        <p:spPr bwMode="auto">
          <a:xfrm>
            <a:off x="8632826" y="2062163"/>
            <a:ext cx="346075" cy="873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4113" name="Line 15"/>
          <p:cNvSpPr>
            <a:spLocks noChangeShapeType="1"/>
          </p:cNvSpPr>
          <p:nvPr/>
        </p:nvSpPr>
        <p:spPr bwMode="auto">
          <a:xfrm>
            <a:off x="8699501" y="1855787"/>
            <a:ext cx="130492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4114" name="Line 16"/>
          <p:cNvSpPr>
            <a:spLocks noChangeShapeType="1"/>
          </p:cNvSpPr>
          <p:nvPr/>
        </p:nvSpPr>
        <p:spPr bwMode="auto">
          <a:xfrm flipH="1">
            <a:off x="8191501" y="3357563"/>
            <a:ext cx="517525" cy="758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4115" name="Line 17"/>
          <p:cNvSpPr>
            <a:spLocks noChangeShapeType="1"/>
          </p:cNvSpPr>
          <p:nvPr/>
        </p:nvSpPr>
        <p:spPr bwMode="auto">
          <a:xfrm>
            <a:off x="8978900" y="3403601"/>
            <a:ext cx="838200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4116" name="Line 18"/>
          <p:cNvSpPr>
            <a:spLocks noChangeShapeType="1"/>
          </p:cNvSpPr>
          <p:nvPr/>
        </p:nvSpPr>
        <p:spPr bwMode="auto">
          <a:xfrm flipH="1">
            <a:off x="9817101" y="3403601"/>
            <a:ext cx="187325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4117" name="Line 19"/>
          <p:cNvSpPr>
            <a:spLocks noChangeShapeType="1"/>
          </p:cNvSpPr>
          <p:nvPr/>
        </p:nvSpPr>
        <p:spPr bwMode="auto">
          <a:xfrm flipH="1" flipV="1">
            <a:off x="8343901" y="4356100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4118" name="Text Box 20"/>
          <p:cNvSpPr txBox="1">
            <a:spLocks noChangeArrowheads="1"/>
          </p:cNvSpPr>
          <p:nvPr/>
        </p:nvSpPr>
        <p:spPr bwMode="auto">
          <a:xfrm>
            <a:off x="8337550" y="121920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119" name="Text Box 27"/>
          <p:cNvSpPr txBox="1">
            <a:spLocks noChangeArrowheads="1"/>
          </p:cNvSpPr>
          <p:nvPr/>
        </p:nvSpPr>
        <p:spPr bwMode="auto">
          <a:xfrm>
            <a:off x="3147147" y="5057835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333333"/>
                </a:solidFill>
                <a:latin typeface="Arial" charset="0"/>
              </a:rPr>
              <a:t>VAL[K]</a:t>
            </a:r>
            <a:endParaRPr lang="en-GB" sz="2000" b="1" dirty="0">
              <a:solidFill>
                <a:srgbClr val="333333"/>
              </a:solidFill>
              <a:latin typeface="Arial" charset="0"/>
            </a:endParaRPr>
          </a:p>
        </p:txBody>
      </p:sp>
      <p:graphicFrame>
        <p:nvGraphicFramePr>
          <p:cNvPr id="271417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469240"/>
              </p:ext>
            </p:extLst>
          </p:nvPr>
        </p:nvGraphicFramePr>
        <p:xfrm>
          <a:off x="4270304" y="4738113"/>
          <a:ext cx="3657600" cy="1036320"/>
        </p:xfrm>
        <a:graphic>
          <a:graphicData uri="http://schemas.openxmlformats.org/drawingml/2006/table">
            <a:tbl>
              <a:tblPr/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46" name="Text Box 55"/>
          <p:cNvSpPr txBox="1">
            <a:spLocks noChangeArrowheads="1"/>
          </p:cNvSpPr>
          <p:nvPr/>
        </p:nvSpPr>
        <p:spPr bwMode="auto">
          <a:xfrm>
            <a:off x="2674937" y="1944688"/>
            <a:ext cx="7762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33"/>
                </a:solidFill>
                <a:latin typeface="Arial" charset="0"/>
              </a:rPr>
              <a:t>start</a:t>
            </a:r>
          </a:p>
        </p:txBody>
      </p:sp>
      <p:sp>
        <p:nvSpPr>
          <p:cNvPr id="4147" name="AutoShape 56"/>
          <p:cNvSpPr>
            <a:spLocks noChangeArrowheads="1"/>
          </p:cNvSpPr>
          <p:nvPr/>
        </p:nvSpPr>
        <p:spPr bwMode="auto">
          <a:xfrm>
            <a:off x="2827337" y="2401888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451225" y="2062163"/>
          <a:ext cx="2674938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45240" imgH="1344240" progId="Excel.Sheet.8">
                  <p:embed/>
                </p:oleObj>
              </mc:Choice>
              <mc:Fallback>
                <p:oleObj name="Worksheet" r:id="rId3" imgW="1245240" imgH="1344240" progId="Excel.Sheet.8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2062163"/>
                        <a:ext cx="2674938" cy="2314575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9730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4516" name="Text Box 2"/>
          <p:cNvSpPr>
            <a:spLocks noGrp="1" noChangeArrowheads="1"/>
          </p:cNvSpPr>
          <p:nvPr>
            <p:ph idx="1"/>
          </p:nvPr>
        </p:nvSpPr>
        <p:spPr>
          <a:xfrm>
            <a:off x="2743200" y="1600200"/>
            <a:ext cx="7924800" cy="4522788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/>
              <a:t>Initial	Source = A</a:t>
            </a:r>
            <a:endParaRPr lang="en-GB" sz="2000" b="1"/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FFD959C-6316-48AF-BFA4-BC07CBA5A896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64518" name="Oval 4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19" name="Oval 5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20" name="Oval 6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21" name="Oval 7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22" name="Oval 8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23" name="Line 9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4524" name="Line 10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4525" name="Line 11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4526" name="Line 12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4527" name="Line 13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4528" name="Line 14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4529" name="Text Box 15"/>
          <p:cNvSpPr txBox="1">
            <a:spLocks noChangeArrowheads="1"/>
          </p:cNvSpPr>
          <p:nvPr/>
        </p:nvSpPr>
        <p:spPr bwMode="auto">
          <a:xfrm>
            <a:off x="9017000" y="2827339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20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30" name="Text Box 16"/>
          <p:cNvSpPr txBox="1">
            <a:spLocks noChangeArrowheads="1"/>
          </p:cNvSpPr>
          <p:nvPr/>
        </p:nvSpPr>
        <p:spPr bwMode="auto">
          <a:xfrm>
            <a:off x="7696200" y="2743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31" name="Text Box 17"/>
          <p:cNvSpPr txBox="1">
            <a:spLocks noChangeArrowheads="1"/>
          </p:cNvSpPr>
          <p:nvPr/>
        </p:nvSpPr>
        <p:spPr bwMode="auto">
          <a:xfrm>
            <a:off x="7239000" y="3886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40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32" name="Text Box 18"/>
          <p:cNvSpPr txBox="1">
            <a:spLocks noChangeArrowheads="1"/>
          </p:cNvSpPr>
          <p:nvPr/>
        </p:nvSpPr>
        <p:spPr bwMode="auto">
          <a:xfrm>
            <a:off x="8162925" y="36068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33" name="Text Box 19"/>
          <p:cNvSpPr txBox="1">
            <a:spLocks noChangeArrowheads="1"/>
          </p:cNvSpPr>
          <p:nvPr/>
        </p:nvSpPr>
        <p:spPr bwMode="auto">
          <a:xfrm>
            <a:off x="9256713" y="396875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34" name="Text Box 20"/>
          <p:cNvSpPr txBox="1">
            <a:spLocks noChangeArrowheads="1"/>
          </p:cNvSpPr>
          <p:nvPr/>
        </p:nvSpPr>
        <p:spPr bwMode="auto">
          <a:xfrm>
            <a:off x="7591425" y="4829176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grpSp>
        <p:nvGrpSpPr>
          <p:cNvPr id="64535" name="Group 21"/>
          <p:cNvGrpSpPr>
            <a:grpSpLocks/>
          </p:cNvGrpSpPr>
          <p:nvPr/>
        </p:nvGrpSpPr>
        <p:grpSpPr bwMode="auto">
          <a:xfrm>
            <a:off x="2743200" y="2667000"/>
            <a:ext cx="3111500" cy="1430338"/>
            <a:chOff x="750" y="1690"/>
            <a:chExt cx="1960" cy="901"/>
          </a:xfrm>
        </p:grpSpPr>
        <p:sp>
          <p:nvSpPr>
            <p:cNvPr id="64548" name="Rectangle 22"/>
            <p:cNvSpPr>
              <a:spLocks noChangeArrowheads="1"/>
            </p:cNvSpPr>
            <p:nvPr/>
          </p:nvSpPr>
          <p:spPr bwMode="auto">
            <a:xfrm>
              <a:off x="2318" y="2265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49" name="Rectangle 23"/>
            <p:cNvSpPr>
              <a:spLocks noChangeArrowheads="1"/>
            </p:cNvSpPr>
            <p:nvPr/>
          </p:nvSpPr>
          <p:spPr bwMode="auto">
            <a:xfrm>
              <a:off x="1926" y="2265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50" name="Rectangle 24"/>
            <p:cNvSpPr>
              <a:spLocks noChangeArrowheads="1"/>
            </p:cNvSpPr>
            <p:nvPr/>
          </p:nvSpPr>
          <p:spPr bwMode="auto">
            <a:xfrm>
              <a:off x="1534" y="2265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51" name="Rectangle 25"/>
            <p:cNvSpPr>
              <a:spLocks noChangeArrowheads="1"/>
            </p:cNvSpPr>
            <p:nvPr/>
          </p:nvSpPr>
          <p:spPr bwMode="auto">
            <a:xfrm>
              <a:off x="1142" y="2265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52" name="Rectangle 26"/>
            <p:cNvSpPr>
              <a:spLocks noChangeArrowheads="1"/>
            </p:cNvSpPr>
            <p:nvPr/>
          </p:nvSpPr>
          <p:spPr bwMode="auto">
            <a:xfrm>
              <a:off x="750" y="2265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53" name="Rectangle 27"/>
            <p:cNvSpPr>
              <a:spLocks noChangeArrowheads="1"/>
            </p:cNvSpPr>
            <p:nvPr/>
          </p:nvSpPr>
          <p:spPr bwMode="auto">
            <a:xfrm>
              <a:off x="2318" y="2016"/>
              <a:ext cx="3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54" name="Rectangle 28"/>
            <p:cNvSpPr>
              <a:spLocks noChangeArrowheads="1"/>
            </p:cNvSpPr>
            <p:nvPr/>
          </p:nvSpPr>
          <p:spPr bwMode="auto">
            <a:xfrm>
              <a:off x="1926" y="2016"/>
              <a:ext cx="3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55" name="Rectangle 29"/>
            <p:cNvSpPr>
              <a:spLocks noChangeArrowheads="1"/>
            </p:cNvSpPr>
            <p:nvPr/>
          </p:nvSpPr>
          <p:spPr bwMode="auto">
            <a:xfrm>
              <a:off x="1534" y="2016"/>
              <a:ext cx="3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56" name="Rectangle 30"/>
            <p:cNvSpPr>
              <a:spLocks noChangeArrowheads="1"/>
            </p:cNvSpPr>
            <p:nvPr/>
          </p:nvSpPr>
          <p:spPr bwMode="auto">
            <a:xfrm>
              <a:off x="1142" y="2016"/>
              <a:ext cx="3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57" name="Rectangle 31"/>
            <p:cNvSpPr>
              <a:spLocks noChangeArrowheads="1"/>
            </p:cNvSpPr>
            <p:nvPr/>
          </p:nvSpPr>
          <p:spPr bwMode="auto">
            <a:xfrm>
              <a:off x="750" y="2016"/>
              <a:ext cx="392" cy="249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58" name="Rectangle 32"/>
            <p:cNvSpPr>
              <a:spLocks noChangeArrowheads="1"/>
            </p:cNvSpPr>
            <p:nvPr/>
          </p:nvSpPr>
          <p:spPr bwMode="auto">
            <a:xfrm>
              <a:off x="2318" y="1690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20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59" name="Rectangle 33"/>
            <p:cNvSpPr>
              <a:spLocks noChangeArrowheads="1"/>
            </p:cNvSpPr>
            <p:nvPr/>
          </p:nvSpPr>
          <p:spPr bwMode="auto">
            <a:xfrm>
              <a:off x="1926" y="1690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GB" sz="2800">
                  <a:solidFill>
                    <a:srgbClr val="333333"/>
                  </a:solidFill>
                  <a:latin typeface="Arial" charset="0"/>
                  <a:sym typeface="Symbol" pitchFamily="18" charset="2"/>
                </a:rPr>
                <a:t>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60" name="Rectangle 34"/>
            <p:cNvSpPr>
              <a:spLocks noChangeArrowheads="1"/>
            </p:cNvSpPr>
            <p:nvPr/>
          </p:nvSpPr>
          <p:spPr bwMode="auto">
            <a:xfrm>
              <a:off x="1534" y="1690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35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61" name="Rectangle 35"/>
            <p:cNvSpPr>
              <a:spLocks noChangeArrowheads="1"/>
            </p:cNvSpPr>
            <p:nvPr/>
          </p:nvSpPr>
          <p:spPr bwMode="auto">
            <a:xfrm>
              <a:off x="1142" y="1690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15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62" name="Rectangle 36"/>
            <p:cNvSpPr>
              <a:spLocks noChangeArrowheads="1"/>
            </p:cNvSpPr>
            <p:nvPr/>
          </p:nvSpPr>
          <p:spPr bwMode="auto">
            <a:xfrm>
              <a:off x="750" y="1690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63" name="Line 37"/>
            <p:cNvSpPr>
              <a:spLocks noChangeShapeType="1"/>
            </p:cNvSpPr>
            <p:nvPr/>
          </p:nvSpPr>
          <p:spPr bwMode="auto">
            <a:xfrm>
              <a:off x="750" y="1690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64" name="Line 38"/>
            <p:cNvSpPr>
              <a:spLocks noChangeShapeType="1"/>
            </p:cNvSpPr>
            <p:nvPr/>
          </p:nvSpPr>
          <p:spPr bwMode="auto">
            <a:xfrm>
              <a:off x="750" y="2016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65" name="Line 39"/>
            <p:cNvSpPr>
              <a:spLocks noChangeShapeType="1"/>
            </p:cNvSpPr>
            <p:nvPr/>
          </p:nvSpPr>
          <p:spPr bwMode="auto">
            <a:xfrm>
              <a:off x="750" y="2265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66" name="Line 40"/>
            <p:cNvSpPr>
              <a:spLocks noChangeShapeType="1"/>
            </p:cNvSpPr>
            <p:nvPr/>
          </p:nvSpPr>
          <p:spPr bwMode="auto">
            <a:xfrm>
              <a:off x="750" y="2591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67" name="Line 41"/>
            <p:cNvSpPr>
              <a:spLocks noChangeShapeType="1"/>
            </p:cNvSpPr>
            <p:nvPr/>
          </p:nvSpPr>
          <p:spPr bwMode="auto">
            <a:xfrm>
              <a:off x="75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68" name="Line 42"/>
            <p:cNvSpPr>
              <a:spLocks noChangeShapeType="1"/>
            </p:cNvSpPr>
            <p:nvPr/>
          </p:nvSpPr>
          <p:spPr bwMode="auto">
            <a:xfrm>
              <a:off x="1142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69" name="Line 43"/>
            <p:cNvSpPr>
              <a:spLocks noChangeShapeType="1"/>
            </p:cNvSpPr>
            <p:nvPr/>
          </p:nvSpPr>
          <p:spPr bwMode="auto">
            <a:xfrm>
              <a:off x="1534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70" name="Line 44"/>
            <p:cNvSpPr>
              <a:spLocks noChangeShapeType="1"/>
            </p:cNvSpPr>
            <p:nvPr/>
          </p:nvSpPr>
          <p:spPr bwMode="auto">
            <a:xfrm>
              <a:off x="1926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71" name="Line 45"/>
            <p:cNvSpPr>
              <a:spLocks noChangeShapeType="1"/>
            </p:cNvSpPr>
            <p:nvPr/>
          </p:nvSpPr>
          <p:spPr bwMode="auto">
            <a:xfrm>
              <a:off x="2318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4572" name="Line 46"/>
            <p:cNvSpPr>
              <a:spLocks noChangeShapeType="1"/>
            </p:cNvSpPr>
            <p:nvPr/>
          </p:nvSpPr>
          <p:spPr bwMode="auto">
            <a:xfrm>
              <a:off x="271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  <p:sp>
        <p:nvSpPr>
          <p:cNvPr id="64536" name="Text Box 47"/>
          <p:cNvSpPr txBox="1">
            <a:spLocks noChangeArrowheads="1"/>
          </p:cNvSpPr>
          <p:nvPr/>
        </p:nvSpPr>
        <p:spPr bwMode="auto">
          <a:xfrm>
            <a:off x="5851526" y="2617789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Dist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37" name="Text Box 48"/>
          <p:cNvSpPr txBox="1">
            <a:spLocks noChangeArrowheads="1"/>
          </p:cNvSpPr>
          <p:nvPr/>
        </p:nvSpPr>
        <p:spPr bwMode="auto">
          <a:xfrm>
            <a:off x="5851525" y="3200401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333333"/>
                </a:solidFill>
                <a:latin typeface="Times New Roman" pitchFamily="18" charset="0"/>
              </a:rPr>
              <a:t>Processed</a:t>
            </a:r>
            <a:endParaRPr lang="en-GB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38" name="Text Box 49"/>
          <p:cNvSpPr txBox="1">
            <a:spLocks noChangeArrowheads="1"/>
          </p:cNvSpPr>
          <p:nvPr/>
        </p:nvSpPr>
        <p:spPr bwMode="auto">
          <a:xfrm>
            <a:off x="5851525" y="3713164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Via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39" name="Text Box 50"/>
          <p:cNvSpPr txBox="1">
            <a:spLocks noChangeArrowheads="1"/>
          </p:cNvSpPr>
          <p:nvPr/>
        </p:nvSpPr>
        <p:spPr bwMode="auto">
          <a:xfrm>
            <a:off x="5943600" y="50165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40" name="Text Box 51"/>
          <p:cNvSpPr txBox="1">
            <a:spLocks noChangeArrowheads="1"/>
          </p:cNvSpPr>
          <p:nvPr/>
        </p:nvSpPr>
        <p:spPr bwMode="auto">
          <a:xfrm>
            <a:off x="5851525" y="5540376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41" name="Text Box 52"/>
          <p:cNvSpPr txBox="1">
            <a:spLocks noChangeArrowheads="1"/>
          </p:cNvSpPr>
          <p:nvPr/>
        </p:nvSpPr>
        <p:spPr bwMode="auto">
          <a:xfrm>
            <a:off x="2870200" y="424815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42" name="Text Box 53"/>
          <p:cNvSpPr txBox="1">
            <a:spLocks noChangeArrowheads="1"/>
          </p:cNvSpPr>
          <p:nvPr/>
        </p:nvSpPr>
        <p:spPr bwMode="auto">
          <a:xfrm>
            <a:off x="2778125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43" name="Text Box 54"/>
          <p:cNvSpPr txBox="1">
            <a:spLocks noChangeArrowheads="1"/>
          </p:cNvSpPr>
          <p:nvPr/>
        </p:nvSpPr>
        <p:spPr bwMode="auto">
          <a:xfrm>
            <a:off x="33829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44" name="Text Box 55"/>
          <p:cNvSpPr txBox="1">
            <a:spLocks noChangeArrowheads="1"/>
          </p:cNvSpPr>
          <p:nvPr/>
        </p:nvSpPr>
        <p:spPr bwMode="auto">
          <a:xfrm>
            <a:off x="4160838" y="222091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45" name="Text Box 56"/>
          <p:cNvSpPr txBox="1">
            <a:spLocks noChangeArrowheads="1"/>
          </p:cNvSpPr>
          <p:nvPr/>
        </p:nvSpPr>
        <p:spPr bwMode="auto">
          <a:xfrm>
            <a:off x="4075113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46" name="Text Box 57"/>
          <p:cNvSpPr txBox="1">
            <a:spLocks noChangeArrowheads="1"/>
          </p:cNvSpPr>
          <p:nvPr/>
        </p:nvSpPr>
        <p:spPr bwMode="auto">
          <a:xfrm>
            <a:off x="4729163" y="2220914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4547" name="Text Box 58"/>
          <p:cNvSpPr txBox="1">
            <a:spLocks noChangeArrowheads="1"/>
          </p:cNvSpPr>
          <p:nvPr/>
        </p:nvSpPr>
        <p:spPr bwMode="auto">
          <a:xfrm>
            <a:off x="53895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59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540" name="Text Box 2"/>
          <p:cNvSpPr>
            <a:spLocks noGrp="1" noChangeArrowheads="1"/>
          </p:cNvSpPr>
          <p:nvPr>
            <p:ph idx="1"/>
          </p:nvPr>
        </p:nvSpPr>
        <p:spPr>
          <a:xfrm>
            <a:off x="2743200" y="1600200"/>
            <a:ext cx="7924800" cy="4522788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/>
              <a:t>j = B	</a:t>
            </a:r>
            <a:endParaRPr lang="en-GB" sz="2000" b="1"/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5F49C4E-796E-4E92-B0D9-7CA0571EF5C4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65542" name="Oval 4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43" name="Oval 5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44" name="Oval 6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45" name="Oval 7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46" name="Oval 8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47" name="Line 9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5548" name="Line 10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5549" name="Line 11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5550" name="Line 12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5551" name="Line 13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5552" name="Line 14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5553" name="Text Box 15"/>
          <p:cNvSpPr txBox="1">
            <a:spLocks noChangeArrowheads="1"/>
          </p:cNvSpPr>
          <p:nvPr/>
        </p:nvSpPr>
        <p:spPr bwMode="auto">
          <a:xfrm>
            <a:off x="9017000" y="2827339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20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54" name="Text Box 16"/>
          <p:cNvSpPr txBox="1">
            <a:spLocks noChangeArrowheads="1"/>
          </p:cNvSpPr>
          <p:nvPr/>
        </p:nvSpPr>
        <p:spPr bwMode="auto">
          <a:xfrm>
            <a:off x="7696200" y="2743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55" name="Text Box 17"/>
          <p:cNvSpPr txBox="1">
            <a:spLocks noChangeArrowheads="1"/>
          </p:cNvSpPr>
          <p:nvPr/>
        </p:nvSpPr>
        <p:spPr bwMode="auto">
          <a:xfrm>
            <a:off x="7239000" y="3886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40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56" name="Text Box 18"/>
          <p:cNvSpPr txBox="1">
            <a:spLocks noChangeArrowheads="1"/>
          </p:cNvSpPr>
          <p:nvPr/>
        </p:nvSpPr>
        <p:spPr bwMode="auto">
          <a:xfrm>
            <a:off x="8162925" y="36068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57" name="Text Box 19"/>
          <p:cNvSpPr txBox="1">
            <a:spLocks noChangeArrowheads="1"/>
          </p:cNvSpPr>
          <p:nvPr/>
        </p:nvSpPr>
        <p:spPr bwMode="auto">
          <a:xfrm>
            <a:off x="9256713" y="396875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58" name="Text Box 20"/>
          <p:cNvSpPr txBox="1">
            <a:spLocks noChangeArrowheads="1"/>
          </p:cNvSpPr>
          <p:nvPr/>
        </p:nvSpPr>
        <p:spPr bwMode="auto">
          <a:xfrm>
            <a:off x="7591425" y="4829176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grpSp>
        <p:nvGrpSpPr>
          <p:cNvPr id="65559" name="Group 21"/>
          <p:cNvGrpSpPr>
            <a:grpSpLocks/>
          </p:cNvGrpSpPr>
          <p:nvPr/>
        </p:nvGrpSpPr>
        <p:grpSpPr bwMode="auto">
          <a:xfrm>
            <a:off x="2743200" y="2667000"/>
            <a:ext cx="3111500" cy="1430338"/>
            <a:chOff x="750" y="1690"/>
            <a:chExt cx="1960" cy="901"/>
          </a:xfrm>
        </p:grpSpPr>
        <p:sp>
          <p:nvSpPr>
            <p:cNvPr id="65572" name="Rectangle 22"/>
            <p:cNvSpPr>
              <a:spLocks noChangeArrowheads="1"/>
            </p:cNvSpPr>
            <p:nvPr/>
          </p:nvSpPr>
          <p:spPr bwMode="auto">
            <a:xfrm>
              <a:off x="2318" y="2265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73" name="Rectangle 23"/>
            <p:cNvSpPr>
              <a:spLocks noChangeArrowheads="1"/>
            </p:cNvSpPr>
            <p:nvPr/>
          </p:nvSpPr>
          <p:spPr bwMode="auto">
            <a:xfrm>
              <a:off x="1926" y="2265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74" name="Rectangle 24"/>
            <p:cNvSpPr>
              <a:spLocks noChangeArrowheads="1"/>
            </p:cNvSpPr>
            <p:nvPr/>
          </p:nvSpPr>
          <p:spPr bwMode="auto">
            <a:xfrm>
              <a:off x="1534" y="2265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75" name="Rectangle 25"/>
            <p:cNvSpPr>
              <a:spLocks noChangeArrowheads="1"/>
            </p:cNvSpPr>
            <p:nvPr/>
          </p:nvSpPr>
          <p:spPr bwMode="auto">
            <a:xfrm>
              <a:off x="1142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76" name="Rectangle 26"/>
            <p:cNvSpPr>
              <a:spLocks noChangeArrowheads="1"/>
            </p:cNvSpPr>
            <p:nvPr/>
          </p:nvSpPr>
          <p:spPr bwMode="auto">
            <a:xfrm>
              <a:off x="750" y="2265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77" name="Rectangle 27"/>
            <p:cNvSpPr>
              <a:spLocks noChangeArrowheads="1"/>
            </p:cNvSpPr>
            <p:nvPr/>
          </p:nvSpPr>
          <p:spPr bwMode="auto">
            <a:xfrm>
              <a:off x="2318" y="2016"/>
              <a:ext cx="3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78" name="Rectangle 28"/>
            <p:cNvSpPr>
              <a:spLocks noChangeArrowheads="1"/>
            </p:cNvSpPr>
            <p:nvPr/>
          </p:nvSpPr>
          <p:spPr bwMode="auto">
            <a:xfrm>
              <a:off x="1926" y="2016"/>
              <a:ext cx="3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79" name="Rectangle 29"/>
            <p:cNvSpPr>
              <a:spLocks noChangeArrowheads="1"/>
            </p:cNvSpPr>
            <p:nvPr/>
          </p:nvSpPr>
          <p:spPr bwMode="auto">
            <a:xfrm>
              <a:off x="1534" y="2016"/>
              <a:ext cx="3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80" name="Rectangle 30"/>
            <p:cNvSpPr>
              <a:spLocks noChangeArrowheads="1"/>
            </p:cNvSpPr>
            <p:nvPr/>
          </p:nvSpPr>
          <p:spPr bwMode="auto">
            <a:xfrm>
              <a:off x="1142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81" name="Rectangle 31"/>
            <p:cNvSpPr>
              <a:spLocks noChangeArrowheads="1"/>
            </p:cNvSpPr>
            <p:nvPr/>
          </p:nvSpPr>
          <p:spPr bwMode="auto">
            <a:xfrm>
              <a:off x="750" y="2016"/>
              <a:ext cx="392" cy="249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82" name="Rectangle 32"/>
            <p:cNvSpPr>
              <a:spLocks noChangeArrowheads="1"/>
            </p:cNvSpPr>
            <p:nvPr/>
          </p:nvSpPr>
          <p:spPr bwMode="auto">
            <a:xfrm>
              <a:off x="2318" y="1690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20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83" name="Rectangle 33"/>
            <p:cNvSpPr>
              <a:spLocks noChangeArrowheads="1"/>
            </p:cNvSpPr>
            <p:nvPr/>
          </p:nvSpPr>
          <p:spPr bwMode="auto">
            <a:xfrm>
              <a:off x="1926" y="1690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GB" sz="2800">
                  <a:solidFill>
                    <a:srgbClr val="333333"/>
                  </a:solidFill>
                  <a:latin typeface="Arial" charset="0"/>
                  <a:sym typeface="Symbol" pitchFamily="18" charset="2"/>
                </a:rPr>
                <a:t>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84" name="Rectangle 34"/>
            <p:cNvSpPr>
              <a:spLocks noChangeArrowheads="1"/>
            </p:cNvSpPr>
            <p:nvPr/>
          </p:nvSpPr>
          <p:spPr bwMode="auto">
            <a:xfrm>
              <a:off x="1534" y="1690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35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85" name="Rectangle 35"/>
            <p:cNvSpPr>
              <a:spLocks noChangeArrowheads="1"/>
            </p:cNvSpPr>
            <p:nvPr/>
          </p:nvSpPr>
          <p:spPr bwMode="auto">
            <a:xfrm>
              <a:off x="1142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15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86" name="Rectangle 36"/>
            <p:cNvSpPr>
              <a:spLocks noChangeArrowheads="1"/>
            </p:cNvSpPr>
            <p:nvPr/>
          </p:nvSpPr>
          <p:spPr bwMode="auto">
            <a:xfrm>
              <a:off x="750" y="1690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87" name="Line 37"/>
            <p:cNvSpPr>
              <a:spLocks noChangeShapeType="1"/>
            </p:cNvSpPr>
            <p:nvPr/>
          </p:nvSpPr>
          <p:spPr bwMode="auto">
            <a:xfrm>
              <a:off x="750" y="1690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88" name="Line 38"/>
            <p:cNvSpPr>
              <a:spLocks noChangeShapeType="1"/>
            </p:cNvSpPr>
            <p:nvPr/>
          </p:nvSpPr>
          <p:spPr bwMode="auto">
            <a:xfrm>
              <a:off x="750" y="2016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89" name="Line 39"/>
            <p:cNvSpPr>
              <a:spLocks noChangeShapeType="1"/>
            </p:cNvSpPr>
            <p:nvPr/>
          </p:nvSpPr>
          <p:spPr bwMode="auto">
            <a:xfrm>
              <a:off x="750" y="2265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90" name="Line 40"/>
            <p:cNvSpPr>
              <a:spLocks noChangeShapeType="1"/>
            </p:cNvSpPr>
            <p:nvPr/>
          </p:nvSpPr>
          <p:spPr bwMode="auto">
            <a:xfrm>
              <a:off x="750" y="2591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91" name="Line 41"/>
            <p:cNvSpPr>
              <a:spLocks noChangeShapeType="1"/>
            </p:cNvSpPr>
            <p:nvPr/>
          </p:nvSpPr>
          <p:spPr bwMode="auto">
            <a:xfrm>
              <a:off x="75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92" name="Line 42"/>
            <p:cNvSpPr>
              <a:spLocks noChangeShapeType="1"/>
            </p:cNvSpPr>
            <p:nvPr/>
          </p:nvSpPr>
          <p:spPr bwMode="auto">
            <a:xfrm>
              <a:off x="1142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93" name="Line 43"/>
            <p:cNvSpPr>
              <a:spLocks noChangeShapeType="1"/>
            </p:cNvSpPr>
            <p:nvPr/>
          </p:nvSpPr>
          <p:spPr bwMode="auto">
            <a:xfrm>
              <a:off x="1534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94" name="Line 44"/>
            <p:cNvSpPr>
              <a:spLocks noChangeShapeType="1"/>
            </p:cNvSpPr>
            <p:nvPr/>
          </p:nvSpPr>
          <p:spPr bwMode="auto">
            <a:xfrm>
              <a:off x="1926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95" name="Line 45"/>
            <p:cNvSpPr>
              <a:spLocks noChangeShapeType="1"/>
            </p:cNvSpPr>
            <p:nvPr/>
          </p:nvSpPr>
          <p:spPr bwMode="auto">
            <a:xfrm>
              <a:off x="2318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5596" name="Line 46"/>
            <p:cNvSpPr>
              <a:spLocks noChangeShapeType="1"/>
            </p:cNvSpPr>
            <p:nvPr/>
          </p:nvSpPr>
          <p:spPr bwMode="auto">
            <a:xfrm>
              <a:off x="271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  <p:sp>
        <p:nvSpPr>
          <p:cNvPr id="65560" name="Text Box 47"/>
          <p:cNvSpPr txBox="1">
            <a:spLocks noChangeArrowheads="1"/>
          </p:cNvSpPr>
          <p:nvPr/>
        </p:nvSpPr>
        <p:spPr bwMode="auto">
          <a:xfrm>
            <a:off x="5851526" y="2617789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Dist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61" name="Text Box 48"/>
          <p:cNvSpPr txBox="1">
            <a:spLocks noChangeArrowheads="1"/>
          </p:cNvSpPr>
          <p:nvPr/>
        </p:nvSpPr>
        <p:spPr bwMode="auto">
          <a:xfrm>
            <a:off x="5851525" y="3200401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333333"/>
                </a:solidFill>
                <a:latin typeface="Times New Roman" pitchFamily="18" charset="0"/>
              </a:rPr>
              <a:t>Processed</a:t>
            </a:r>
            <a:endParaRPr lang="en-GB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62" name="Text Box 49"/>
          <p:cNvSpPr txBox="1">
            <a:spLocks noChangeArrowheads="1"/>
          </p:cNvSpPr>
          <p:nvPr/>
        </p:nvSpPr>
        <p:spPr bwMode="auto">
          <a:xfrm>
            <a:off x="5851525" y="3713164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Via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63" name="Text Box 50"/>
          <p:cNvSpPr txBox="1">
            <a:spLocks noChangeArrowheads="1"/>
          </p:cNvSpPr>
          <p:nvPr/>
        </p:nvSpPr>
        <p:spPr bwMode="auto">
          <a:xfrm>
            <a:off x="5943600" y="50165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64" name="Text Box 51"/>
          <p:cNvSpPr txBox="1">
            <a:spLocks noChangeArrowheads="1"/>
          </p:cNvSpPr>
          <p:nvPr/>
        </p:nvSpPr>
        <p:spPr bwMode="auto">
          <a:xfrm>
            <a:off x="5851525" y="5540376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65" name="Text Box 52"/>
          <p:cNvSpPr txBox="1">
            <a:spLocks noChangeArrowheads="1"/>
          </p:cNvSpPr>
          <p:nvPr/>
        </p:nvSpPr>
        <p:spPr bwMode="auto">
          <a:xfrm>
            <a:off x="2870200" y="424815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66" name="Text Box 53"/>
          <p:cNvSpPr txBox="1">
            <a:spLocks noChangeArrowheads="1"/>
          </p:cNvSpPr>
          <p:nvPr/>
        </p:nvSpPr>
        <p:spPr bwMode="auto">
          <a:xfrm>
            <a:off x="2778125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67" name="Text Box 54"/>
          <p:cNvSpPr txBox="1">
            <a:spLocks noChangeArrowheads="1"/>
          </p:cNvSpPr>
          <p:nvPr/>
        </p:nvSpPr>
        <p:spPr bwMode="auto">
          <a:xfrm>
            <a:off x="33829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68" name="Text Box 55"/>
          <p:cNvSpPr txBox="1">
            <a:spLocks noChangeArrowheads="1"/>
          </p:cNvSpPr>
          <p:nvPr/>
        </p:nvSpPr>
        <p:spPr bwMode="auto">
          <a:xfrm>
            <a:off x="4160838" y="222091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69" name="Text Box 56"/>
          <p:cNvSpPr txBox="1">
            <a:spLocks noChangeArrowheads="1"/>
          </p:cNvSpPr>
          <p:nvPr/>
        </p:nvSpPr>
        <p:spPr bwMode="auto">
          <a:xfrm>
            <a:off x="4075113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70" name="Text Box 57"/>
          <p:cNvSpPr txBox="1">
            <a:spLocks noChangeArrowheads="1"/>
          </p:cNvSpPr>
          <p:nvPr/>
        </p:nvSpPr>
        <p:spPr bwMode="auto">
          <a:xfrm>
            <a:off x="4729163" y="2220914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5571" name="Text Box 58"/>
          <p:cNvSpPr txBox="1">
            <a:spLocks noChangeArrowheads="1"/>
          </p:cNvSpPr>
          <p:nvPr/>
        </p:nvSpPr>
        <p:spPr bwMode="auto">
          <a:xfrm>
            <a:off x="53895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453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6564" name="Text Box 2"/>
          <p:cNvSpPr>
            <a:spLocks noGrp="1" noChangeArrowheads="1"/>
          </p:cNvSpPr>
          <p:nvPr>
            <p:ph idx="1"/>
          </p:nvPr>
        </p:nvSpPr>
        <p:spPr>
          <a:xfrm>
            <a:off x="2743200" y="1600200"/>
            <a:ext cx="7924800" cy="4522788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/>
              <a:t>j = B	i = D</a:t>
            </a:r>
            <a:endParaRPr lang="en-GB" sz="2000" b="1"/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C35F28F-A863-4540-B971-30F377CF8C75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66566" name="Oval 4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67" name="Oval 5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68" name="Oval 6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69" name="Oval 7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70" name="Oval 8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71" name="Line 9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6572" name="Line 10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6573" name="Line 11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6574" name="Line 12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6575" name="Line 13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6576" name="Line 14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6577" name="Text Box 15"/>
          <p:cNvSpPr txBox="1">
            <a:spLocks noChangeArrowheads="1"/>
          </p:cNvSpPr>
          <p:nvPr/>
        </p:nvSpPr>
        <p:spPr bwMode="auto">
          <a:xfrm>
            <a:off x="9017000" y="2827339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20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78" name="Text Box 16"/>
          <p:cNvSpPr txBox="1">
            <a:spLocks noChangeArrowheads="1"/>
          </p:cNvSpPr>
          <p:nvPr/>
        </p:nvSpPr>
        <p:spPr bwMode="auto">
          <a:xfrm>
            <a:off x="7696200" y="2743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79" name="Text Box 17"/>
          <p:cNvSpPr txBox="1">
            <a:spLocks noChangeArrowheads="1"/>
          </p:cNvSpPr>
          <p:nvPr/>
        </p:nvSpPr>
        <p:spPr bwMode="auto">
          <a:xfrm>
            <a:off x="7239000" y="3886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40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80" name="Text Box 18"/>
          <p:cNvSpPr txBox="1">
            <a:spLocks noChangeArrowheads="1"/>
          </p:cNvSpPr>
          <p:nvPr/>
        </p:nvSpPr>
        <p:spPr bwMode="auto">
          <a:xfrm>
            <a:off x="8162925" y="36068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81" name="Text Box 19"/>
          <p:cNvSpPr txBox="1">
            <a:spLocks noChangeArrowheads="1"/>
          </p:cNvSpPr>
          <p:nvPr/>
        </p:nvSpPr>
        <p:spPr bwMode="auto">
          <a:xfrm>
            <a:off x="9256713" y="396875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82" name="Text Box 20"/>
          <p:cNvSpPr txBox="1">
            <a:spLocks noChangeArrowheads="1"/>
          </p:cNvSpPr>
          <p:nvPr/>
        </p:nvSpPr>
        <p:spPr bwMode="auto">
          <a:xfrm>
            <a:off x="7591425" y="4829176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grpSp>
        <p:nvGrpSpPr>
          <p:cNvPr id="66583" name="Group 21"/>
          <p:cNvGrpSpPr>
            <a:grpSpLocks/>
          </p:cNvGrpSpPr>
          <p:nvPr/>
        </p:nvGrpSpPr>
        <p:grpSpPr bwMode="auto">
          <a:xfrm>
            <a:off x="2743200" y="2667000"/>
            <a:ext cx="3111500" cy="1430338"/>
            <a:chOff x="750" y="1690"/>
            <a:chExt cx="1960" cy="901"/>
          </a:xfrm>
        </p:grpSpPr>
        <p:sp>
          <p:nvSpPr>
            <p:cNvPr id="66596" name="Rectangle 22"/>
            <p:cNvSpPr>
              <a:spLocks noChangeArrowheads="1"/>
            </p:cNvSpPr>
            <p:nvPr/>
          </p:nvSpPr>
          <p:spPr bwMode="auto">
            <a:xfrm>
              <a:off x="2318" y="2265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597" name="Rectangle 23"/>
            <p:cNvSpPr>
              <a:spLocks noChangeArrowheads="1"/>
            </p:cNvSpPr>
            <p:nvPr/>
          </p:nvSpPr>
          <p:spPr bwMode="auto">
            <a:xfrm>
              <a:off x="1926" y="2265"/>
              <a:ext cx="392" cy="32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B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598" name="Rectangle 24"/>
            <p:cNvSpPr>
              <a:spLocks noChangeArrowheads="1"/>
            </p:cNvSpPr>
            <p:nvPr/>
          </p:nvSpPr>
          <p:spPr bwMode="auto">
            <a:xfrm>
              <a:off x="1534" y="2265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599" name="Rectangle 25"/>
            <p:cNvSpPr>
              <a:spLocks noChangeArrowheads="1"/>
            </p:cNvSpPr>
            <p:nvPr/>
          </p:nvSpPr>
          <p:spPr bwMode="auto">
            <a:xfrm>
              <a:off x="1142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00" name="Rectangle 26"/>
            <p:cNvSpPr>
              <a:spLocks noChangeArrowheads="1"/>
            </p:cNvSpPr>
            <p:nvPr/>
          </p:nvSpPr>
          <p:spPr bwMode="auto">
            <a:xfrm>
              <a:off x="750" y="2265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01" name="Rectangle 27"/>
            <p:cNvSpPr>
              <a:spLocks noChangeArrowheads="1"/>
            </p:cNvSpPr>
            <p:nvPr/>
          </p:nvSpPr>
          <p:spPr bwMode="auto">
            <a:xfrm>
              <a:off x="2318" y="2016"/>
              <a:ext cx="3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02" name="Rectangle 28"/>
            <p:cNvSpPr>
              <a:spLocks noChangeArrowheads="1"/>
            </p:cNvSpPr>
            <p:nvPr/>
          </p:nvSpPr>
          <p:spPr bwMode="auto">
            <a:xfrm>
              <a:off x="1926" y="2016"/>
              <a:ext cx="392" cy="249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03" name="Rectangle 29"/>
            <p:cNvSpPr>
              <a:spLocks noChangeArrowheads="1"/>
            </p:cNvSpPr>
            <p:nvPr/>
          </p:nvSpPr>
          <p:spPr bwMode="auto">
            <a:xfrm>
              <a:off x="1534" y="2016"/>
              <a:ext cx="3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04" name="Rectangle 30"/>
            <p:cNvSpPr>
              <a:spLocks noChangeArrowheads="1"/>
            </p:cNvSpPr>
            <p:nvPr/>
          </p:nvSpPr>
          <p:spPr bwMode="auto">
            <a:xfrm>
              <a:off x="1142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05" name="Rectangle 31"/>
            <p:cNvSpPr>
              <a:spLocks noChangeArrowheads="1"/>
            </p:cNvSpPr>
            <p:nvPr/>
          </p:nvSpPr>
          <p:spPr bwMode="auto">
            <a:xfrm>
              <a:off x="750" y="2016"/>
              <a:ext cx="392" cy="249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06" name="Rectangle 32"/>
            <p:cNvSpPr>
              <a:spLocks noChangeArrowheads="1"/>
            </p:cNvSpPr>
            <p:nvPr/>
          </p:nvSpPr>
          <p:spPr bwMode="auto">
            <a:xfrm>
              <a:off x="2318" y="1690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20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07" name="Rectangle 33"/>
            <p:cNvSpPr>
              <a:spLocks noChangeArrowheads="1"/>
            </p:cNvSpPr>
            <p:nvPr/>
          </p:nvSpPr>
          <p:spPr bwMode="auto">
            <a:xfrm>
              <a:off x="1926" y="1690"/>
              <a:ext cx="392" cy="32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GB" sz="2800">
                  <a:solidFill>
                    <a:srgbClr val="333333"/>
                  </a:solidFill>
                  <a:latin typeface="Arial" charset="0"/>
                  <a:sym typeface="Symbol" pitchFamily="18" charset="2"/>
                </a:rPr>
                <a:t>55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08" name="Rectangle 34"/>
            <p:cNvSpPr>
              <a:spLocks noChangeArrowheads="1"/>
            </p:cNvSpPr>
            <p:nvPr/>
          </p:nvSpPr>
          <p:spPr bwMode="auto">
            <a:xfrm>
              <a:off x="1534" y="1690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35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09" name="Rectangle 35"/>
            <p:cNvSpPr>
              <a:spLocks noChangeArrowheads="1"/>
            </p:cNvSpPr>
            <p:nvPr/>
          </p:nvSpPr>
          <p:spPr bwMode="auto">
            <a:xfrm>
              <a:off x="1142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15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10" name="Rectangle 36"/>
            <p:cNvSpPr>
              <a:spLocks noChangeArrowheads="1"/>
            </p:cNvSpPr>
            <p:nvPr/>
          </p:nvSpPr>
          <p:spPr bwMode="auto">
            <a:xfrm>
              <a:off x="750" y="1690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11" name="Line 37"/>
            <p:cNvSpPr>
              <a:spLocks noChangeShapeType="1"/>
            </p:cNvSpPr>
            <p:nvPr/>
          </p:nvSpPr>
          <p:spPr bwMode="auto">
            <a:xfrm>
              <a:off x="750" y="1690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12" name="Line 38"/>
            <p:cNvSpPr>
              <a:spLocks noChangeShapeType="1"/>
            </p:cNvSpPr>
            <p:nvPr/>
          </p:nvSpPr>
          <p:spPr bwMode="auto">
            <a:xfrm>
              <a:off x="750" y="2016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13" name="Line 39"/>
            <p:cNvSpPr>
              <a:spLocks noChangeShapeType="1"/>
            </p:cNvSpPr>
            <p:nvPr/>
          </p:nvSpPr>
          <p:spPr bwMode="auto">
            <a:xfrm>
              <a:off x="750" y="2265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14" name="Line 40"/>
            <p:cNvSpPr>
              <a:spLocks noChangeShapeType="1"/>
            </p:cNvSpPr>
            <p:nvPr/>
          </p:nvSpPr>
          <p:spPr bwMode="auto">
            <a:xfrm>
              <a:off x="750" y="2591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15" name="Line 41"/>
            <p:cNvSpPr>
              <a:spLocks noChangeShapeType="1"/>
            </p:cNvSpPr>
            <p:nvPr/>
          </p:nvSpPr>
          <p:spPr bwMode="auto">
            <a:xfrm>
              <a:off x="75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16" name="Line 42"/>
            <p:cNvSpPr>
              <a:spLocks noChangeShapeType="1"/>
            </p:cNvSpPr>
            <p:nvPr/>
          </p:nvSpPr>
          <p:spPr bwMode="auto">
            <a:xfrm>
              <a:off x="1142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17" name="Line 43"/>
            <p:cNvSpPr>
              <a:spLocks noChangeShapeType="1"/>
            </p:cNvSpPr>
            <p:nvPr/>
          </p:nvSpPr>
          <p:spPr bwMode="auto">
            <a:xfrm>
              <a:off x="1534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18" name="Line 44"/>
            <p:cNvSpPr>
              <a:spLocks noChangeShapeType="1"/>
            </p:cNvSpPr>
            <p:nvPr/>
          </p:nvSpPr>
          <p:spPr bwMode="auto">
            <a:xfrm>
              <a:off x="1926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19" name="Line 45"/>
            <p:cNvSpPr>
              <a:spLocks noChangeShapeType="1"/>
            </p:cNvSpPr>
            <p:nvPr/>
          </p:nvSpPr>
          <p:spPr bwMode="auto">
            <a:xfrm>
              <a:off x="2318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6620" name="Line 46"/>
            <p:cNvSpPr>
              <a:spLocks noChangeShapeType="1"/>
            </p:cNvSpPr>
            <p:nvPr/>
          </p:nvSpPr>
          <p:spPr bwMode="auto">
            <a:xfrm>
              <a:off x="271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  <p:sp>
        <p:nvSpPr>
          <p:cNvPr id="66584" name="Text Box 47"/>
          <p:cNvSpPr txBox="1">
            <a:spLocks noChangeArrowheads="1"/>
          </p:cNvSpPr>
          <p:nvPr/>
        </p:nvSpPr>
        <p:spPr bwMode="auto">
          <a:xfrm>
            <a:off x="5851526" y="2617789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Dist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85" name="Text Box 48"/>
          <p:cNvSpPr txBox="1">
            <a:spLocks noChangeArrowheads="1"/>
          </p:cNvSpPr>
          <p:nvPr/>
        </p:nvSpPr>
        <p:spPr bwMode="auto">
          <a:xfrm>
            <a:off x="5851525" y="3200401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333333"/>
                </a:solidFill>
                <a:latin typeface="Times New Roman" pitchFamily="18" charset="0"/>
              </a:rPr>
              <a:t>Processed</a:t>
            </a:r>
            <a:endParaRPr lang="en-GB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86" name="Text Box 49"/>
          <p:cNvSpPr txBox="1">
            <a:spLocks noChangeArrowheads="1"/>
          </p:cNvSpPr>
          <p:nvPr/>
        </p:nvSpPr>
        <p:spPr bwMode="auto">
          <a:xfrm>
            <a:off x="5851525" y="3713164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Via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87" name="Text Box 50"/>
          <p:cNvSpPr txBox="1">
            <a:spLocks noChangeArrowheads="1"/>
          </p:cNvSpPr>
          <p:nvPr/>
        </p:nvSpPr>
        <p:spPr bwMode="auto">
          <a:xfrm>
            <a:off x="5943600" y="50165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88" name="Text Box 51"/>
          <p:cNvSpPr txBox="1">
            <a:spLocks noChangeArrowheads="1"/>
          </p:cNvSpPr>
          <p:nvPr/>
        </p:nvSpPr>
        <p:spPr bwMode="auto">
          <a:xfrm>
            <a:off x="5851525" y="5540376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89" name="Text Box 52"/>
          <p:cNvSpPr txBox="1">
            <a:spLocks noChangeArrowheads="1"/>
          </p:cNvSpPr>
          <p:nvPr/>
        </p:nvSpPr>
        <p:spPr bwMode="auto">
          <a:xfrm>
            <a:off x="2870200" y="424815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90" name="Text Box 53"/>
          <p:cNvSpPr txBox="1">
            <a:spLocks noChangeArrowheads="1"/>
          </p:cNvSpPr>
          <p:nvPr/>
        </p:nvSpPr>
        <p:spPr bwMode="auto">
          <a:xfrm>
            <a:off x="2778125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91" name="Text Box 54"/>
          <p:cNvSpPr txBox="1">
            <a:spLocks noChangeArrowheads="1"/>
          </p:cNvSpPr>
          <p:nvPr/>
        </p:nvSpPr>
        <p:spPr bwMode="auto">
          <a:xfrm>
            <a:off x="33829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92" name="Text Box 55"/>
          <p:cNvSpPr txBox="1">
            <a:spLocks noChangeArrowheads="1"/>
          </p:cNvSpPr>
          <p:nvPr/>
        </p:nvSpPr>
        <p:spPr bwMode="auto">
          <a:xfrm>
            <a:off x="4160838" y="222091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93" name="Text Box 56"/>
          <p:cNvSpPr txBox="1">
            <a:spLocks noChangeArrowheads="1"/>
          </p:cNvSpPr>
          <p:nvPr/>
        </p:nvSpPr>
        <p:spPr bwMode="auto">
          <a:xfrm>
            <a:off x="4075113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94" name="Text Box 57"/>
          <p:cNvSpPr txBox="1">
            <a:spLocks noChangeArrowheads="1"/>
          </p:cNvSpPr>
          <p:nvPr/>
        </p:nvSpPr>
        <p:spPr bwMode="auto">
          <a:xfrm>
            <a:off x="4729163" y="2220914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6595" name="Text Box 58"/>
          <p:cNvSpPr txBox="1">
            <a:spLocks noChangeArrowheads="1"/>
          </p:cNvSpPr>
          <p:nvPr/>
        </p:nvSpPr>
        <p:spPr bwMode="auto">
          <a:xfrm>
            <a:off x="53895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413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588" name="Text Box 2"/>
          <p:cNvSpPr>
            <a:spLocks noGrp="1" noChangeArrowheads="1"/>
          </p:cNvSpPr>
          <p:nvPr>
            <p:ph idx="1"/>
          </p:nvPr>
        </p:nvSpPr>
        <p:spPr>
          <a:xfrm>
            <a:off x="2743200" y="1600200"/>
            <a:ext cx="7924800" cy="4522788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/>
              <a:t>j = E</a:t>
            </a:r>
            <a:endParaRPr lang="en-GB" sz="2000" b="1"/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612F7CA-0C79-452A-9A42-D36B1617D7A5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67590" name="Oval 4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591" name="Oval 5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592" name="Oval 6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593" name="Oval 7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594" name="Oval 8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595" name="Line 9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7596" name="Line 10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7597" name="Line 11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7598" name="Line 12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7599" name="Line 13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7600" name="Line 14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7601" name="Text Box 15"/>
          <p:cNvSpPr txBox="1">
            <a:spLocks noChangeArrowheads="1"/>
          </p:cNvSpPr>
          <p:nvPr/>
        </p:nvSpPr>
        <p:spPr bwMode="auto">
          <a:xfrm>
            <a:off x="9017000" y="2827339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20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02" name="Text Box 16"/>
          <p:cNvSpPr txBox="1">
            <a:spLocks noChangeArrowheads="1"/>
          </p:cNvSpPr>
          <p:nvPr/>
        </p:nvSpPr>
        <p:spPr bwMode="auto">
          <a:xfrm>
            <a:off x="7696200" y="2743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03" name="Text Box 17"/>
          <p:cNvSpPr txBox="1">
            <a:spLocks noChangeArrowheads="1"/>
          </p:cNvSpPr>
          <p:nvPr/>
        </p:nvSpPr>
        <p:spPr bwMode="auto">
          <a:xfrm>
            <a:off x="7239000" y="3886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40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04" name="Text Box 18"/>
          <p:cNvSpPr txBox="1">
            <a:spLocks noChangeArrowheads="1"/>
          </p:cNvSpPr>
          <p:nvPr/>
        </p:nvSpPr>
        <p:spPr bwMode="auto">
          <a:xfrm>
            <a:off x="8162925" y="36068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05" name="Text Box 19"/>
          <p:cNvSpPr txBox="1">
            <a:spLocks noChangeArrowheads="1"/>
          </p:cNvSpPr>
          <p:nvPr/>
        </p:nvSpPr>
        <p:spPr bwMode="auto">
          <a:xfrm>
            <a:off x="9256713" y="396875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06" name="Text Box 20"/>
          <p:cNvSpPr txBox="1">
            <a:spLocks noChangeArrowheads="1"/>
          </p:cNvSpPr>
          <p:nvPr/>
        </p:nvSpPr>
        <p:spPr bwMode="auto">
          <a:xfrm>
            <a:off x="7591425" y="4829176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grpSp>
        <p:nvGrpSpPr>
          <p:cNvPr id="67607" name="Group 21"/>
          <p:cNvGrpSpPr>
            <a:grpSpLocks/>
          </p:cNvGrpSpPr>
          <p:nvPr/>
        </p:nvGrpSpPr>
        <p:grpSpPr bwMode="auto">
          <a:xfrm>
            <a:off x="2743200" y="2667000"/>
            <a:ext cx="3111500" cy="1430338"/>
            <a:chOff x="750" y="1690"/>
            <a:chExt cx="1960" cy="901"/>
          </a:xfrm>
        </p:grpSpPr>
        <p:sp>
          <p:nvSpPr>
            <p:cNvPr id="67620" name="Rectangle 22"/>
            <p:cNvSpPr>
              <a:spLocks noChangeArrowheads="1"/>
            </p:cNvSpPr>
            <p:nvPr/>
          </p:nvSpPr>
          <p:spPr bwMode="auto">
            <a:xfrm>
              <a:off x="2318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21" name="Rectangle 23"/>
            <p:cNvSpPr>
              <a:spLocks noChangeArrowheads="1"/>
            </p:cNvSpPr>
            <p:nvPr/>
          </p:nvSpPr>
          <p:spPr bwMode="auto">
            <a:xfrm>
              <a:off x="1926" y="2265"/>
              <a:ext cx="392" cy="32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B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22" name="Rectangle 24"/>
            <p:cNvSpPr>
              <a:spLocks noChangeArrowheads="1"/>
            </p:cNvSpPr>
            <p:nvPr/>
          </p:nvSpPr>
          <p:spPr bwMode="auto">
            <a:xfrm>
              <a:off x="1534" y="2265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23" name="Rectangle 25"/>
            <p:cNvSpPr>
              <a:spLocks noChangeArrowheads="1"/>
            </p:cNvSpPr>
            <p:nvPr/>
          </p:nvSpPr>
          <p:spPr bwMode="auto">
            <a:xfrm>
              <a:off x="1142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24" name="Rectangle 26"/>
            <p:cNvSpPr>
              <a:spLocks noChangeArrowheads="1"/>
            </p:cNvSpPr>
            <p:nvPr/>
          </p:nvSpPr>
          <p:spPr bwMode="auto">
            <a:xfrm>
              <a:off x="750" y="2265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25" name="Rectangle 27"/>
            <p:cNvSpPr>
              <a:spLocks noChangeArrowheads="1"/>
            </p:cNvSpPr>
            <p:nvPr/>
          </p:nvSpPr>
          <p:spPr bwMode="auto">
            <a:xfrm>
              <a:off x="2318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26" name="Rectangle 28"/>
            <p:cNvSpPr>
              <a:spLocks noChangeArrowheads="1"/>
            </p:cNvSpPr>
            <p:nvPr/>
          </p:nvSpPr>
          <p:spPr bwMode="auto">
            <a:xfrm>
              <a:off x="1926" y="2016"/>
              <a:ext cx="392" cy="249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27" name="Rectangle 29"/>
            <p:cNvSpPr>
              <a:spLocks noChangeArrowheads="1"/>
            </p:cNvSpPr>
            <p:nvPr/>
          </p:nvSpPr>
          <p:spPr bwMode="auto">
            <a:xfrm>
              <a:off x="1534" y="2016"/>
              <a:ext cx="39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28" name="Rectangle 30"/>
            <p:cNvSpPr>
              <a:spLocks noChangeArrowheads="1"/>
            </p:cNvSpPr>
            <p:nvPr/>
          </p:nvSpPr>
          <p:spPr bwMode="auto">
            <a:xfrm>
              <a:off x="1142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29" name="Rectangle 31"/>
            <p:cNvSpPr>
              <a:spLocks noChangeArrowheads="1"/>
            </p:cNvSpPr>
            <p:nvPr/>
          </p:nvSpPr>
          <p:spPr bwMode="auto">
            <a:xfrm>
              <a:off x="750" y="2016"/>
              <a:ext cx="392" cy="249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30" name="Rectangle 32"/>
            <p:cNvSpPr>
              <a:spLocks noChangeArrowheads="1"/>
            </p:cNvSpPr>
            <p:nvPr/>
          </p:nvSpPr>
          <p:spPr bwMode="auto">
            <a:xfrm>
              <a:off x="2318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20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31" name="Rectangle 33"/>
            <p:cNvSpPr>
              <a:spLocks noChangeArrowheads="1"/>
            </p:cNvSpPr>
            <p:nvPr/>
          </p:nvSpPr>
          <p:spPr bwMode="auto">
            <a:xfrm>
              <a:off x="1926" y="1690"/>
              <a:ext cx="392" cy="32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GB" sz="2800">
                  <a:solidFill>
                    <a:srgbClr val="333333"/>
                  </a:solidFill>
                  <a:latin typeface="Arial" charset="0"/>
                  <a:sym typeface="Symbol" pitchFamily="18" charset="2"/>
                </a:rPr>
                <a:t>55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32" name="Rectangle 34"/>
            <p:cNvSpPr>
              <a:spLocks noChangeArrowheads="1"/>
            </p:cNvSpPr>
            <p:nvPr/>
          </p:nvSpPr>
          <p:spPr bwMode="auto">
            <a:xfrm>
              <a:off x="1534" y="1690"/>
              <a:ext cx="39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35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33" name="Rectangle 35"/>
            <p:cNvSpPr>
              <a:spLocks noChangeArrowheads="1"/>
            </p:cNvSpPr>
            <p:nvPr/>
          </p:nvSpPr>
          <p:spPr bwMode="auto">
            <a:xfrm>
              <a:off x="1142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15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34" name="Rectangle 36"/>
            <p:cNvSpPr>
              <a:spLocks noChangeArrowheads="1"/>
            </p:cNvSpPr>
            <p:nvPr/>
          </p:nvSpPr>
          <p:spPr bwMode="auto">
            <a:xfrm>
              <a:off x="750" y="1690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35" name="Line 37"/>
            <p:cNvSpPr>
              <a:spLocks noChangeShapeType="1"/>
            </p:cNvSpPr>
            <p:nvPr/>
          </p:nvSpPr>
          <p:spPr bwMode="auto">
            <a:xfrm>
              <a:off x="750" y="1690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36" name="Line 38"/>
            <p:cNvSpPr>
              <a:spLocks noChangeShapeType="1"/>
            </p:cNvSpPr>
            <p:nvPr/>
          </p:nvSpPr>
          <p:spPr bwMode="auto">
            <a:xfrm>
              <a:off x="750" y="2016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37" name="Line 39"/>
            <p:cNvSpPr>
              <a:spLocks noChangeShapeType="1"/>
            </p:cNvSpPr>
            <p:nvPr/>
          </p:nvSpPr>
          <p:spPr bwMode="auto">
            <a:xfrm>
              <a:off x="750" y="2265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38" name="Line 40"/>
            <p:cNvSpPr>
              <a:spLocks noChangeShapeType="1"/>
            </p:cNvSpPr>
            <p:nvPr/>
          </p:nvSpPr>
          <p:spPr bwMode="auto">
            <a:xfrm>
              <a:off x="750" y="2591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39" name="Line 41"/>
            <p:cNvSpPr>
              <a:spLocks noChangeShapeType="1"/>
            </p:cNvSpPr>
            <p:nvPr/>
          </p:nvSpPr>
          <p:spPr bwMode="auto">
            <a:xfrm>
              <a:off x="75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40" name="Line 42"/>
            <p:cNvSpPr>
              <a:spLocks noChangeShapeType="1"/>
            </p:cNvSpPr>
            <p:nvPr/>
          </p:nvSpPr>
          <p:spPr bwMode="auto">
            <a:xfrm>
              <a:off x="1142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41" name="Line 43"/>
            <p:cNvSpPr>
              <a:spLocks noChangeShapeType="1"/>
            </p:cNvSpPr>
            <p:nvPr/>
          </p:nvSpPr>
          <p:spPr bwMode="auto">
            <a:xfrm>
              <a:off x="1534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42" name="Line 44"/>
            <p:cNvSpPr>
              <a:spLocks noChangeShapeType="1"/>
            </p:cNvSpPr>
            <p:nvPr/>
          </p:nvSpPr>
          <p:spPr bwMode="auto">
            <a:xfrm>
              <a:off x="1926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43" name="Line 45"/>
            <p:cNvSpPr>
              <a:spLocks noChangeShapeType="1"/>
            </p:cNvSpPr>
            <p:nvPr/>
          </p:nvSpPr>
          <p:spPr bwMode="auto">
            <a:xfrm>
              <a:off x="2318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7644" name="Line 46"/>
            <p:cNvSpPr>
              <a:spLocks noChangeShapeType="1"/>
            </p:cNvSpPr>
            <p:nvPr/>
          </p:nvSpPr>
          <p:spPr bwMode="auto">
            <a:xfrm>
              <a:off x="271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  <p:sp>
        <p:nvSpPr>
          <p:cNvPr id="67608" name="Text Box 47"/>
          <p:cNvSpPr txBox="1">
            <a:spLocks noChangeArrowheads="1"/>
          </p:cNvSpPr>
          <p:nvPr/>
        </p:nvSpPr>
        <p:spPr bwMode="auto">
          <a:xfrm>
            <a:off x="5851526" y="2617789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Dist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09" name="Text Box 48"/>
          <p:cNvSpPr txBox="1">
            <a:spLocks noChangeArrowheads="1"/>
          </p:cNvSpPr>
          <p:nvPr/>
        </p:nvSpPr>
        <p:spPr bwMode="auto">
          <a:xfrm>
            <a:off x="5851525" y="3200401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333333"/>
                </a:solidFill>
                <a:latin typeface="Times New Roman" pitchFamily="18" charset="0"/>
              </a:rPr>
              <a:t>Processed</a:t>
            </a:r>
            <a:endParaRPr lang="en-GB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10" name="Text Box 49"/>
          <p:cNvSpPr txBox="1">
            <a:spLocks noChangeArrowheads="1"/>
          </p:cNvSpPr>
          <p:nvPr/>
        </p:nvSpPr>
        <p:spPr bwMode="auto">
          <a:xfrm>
            <a:off x="5851525" y="3713164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Via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11" name="Text Box 50"/>
          <p:cNvSpPr txBox="1">
            <a:spLocks noChangeArrowheads="1"/>
          </p:cNvSpPr>
          <p:nvPr/>
        </p:nvSpPr>
        <p:spPr bwMode="auto">
          <a:xfrm>
            <a:off x="5943600" y="50165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12" name="Text Box 51"/>
          <p:cNvSpPr txBox="1">
            <a:spLocks noChangeArrowheads="1"/>
          </p:cNvSpPr>
          <p:nvPr/>
        </p:nvSpPr>
        <p:spPr bwMode="auto">
          <a:xfrm>
            <a:off x="5851525" y="5540376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13" name="Text Box 52"/>
          <p:cNvSpPr txBox="1">
            <a:spLocks noChangeArrowheads="1"/>
          </p:cNvSpPr>
          <p:nvPr/>
        </p:nvSpPr>
        <p:spPr bwMode="auto">
          <a:xfrm>
            <a:off x="2870200" y="424815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14" name="Text Box 53"/>
          <p:cNvSpPr txBox="1">
            <a:spLocks noChangeArrowheads="1"/>
          </p:cNvSpPr>
          <p:nvPr/>
        </p:nvSpPr>
        <p:spPr bwMode="auto">
          <a:xfrm>
            <a:off x="2778125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15" name="Text Box 54"/>
          <p:cNvSpPr txBox="1">
            <a:spLocks noChangeArrowheads="1"/>
          </p:cNvSpPr>
          <p:nvPr/>
        </p:nvSpPr>
        <p:spPr bwMode="auto">
          <a:xfrm>
            <a:off x="33829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16" name="Text Box 55"/>
          <p:cNvSpPr txBox="1">
            <a:spLocks noChangeArrowheads="1"/>
          </p:cNvSpPr>
          <p:nvPr/>
        </p:nvSpPr>
        <p:spPr bwMode="auto">
          <a:xfrm>
            <a:off x="4160838" y="222091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17" name="Text Box 56"/>
          <p:cNvSpPr txBox="1">
            <a:spLocks noChangeArrowheads="1"/>
          </p:cNvSpPr>
          <p:nvPr/>
        </p:nvSpPr>
        <p:spPr bwMode="auto">
          <a:xfrm>
            <a:off x="4075113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18" name="Text Box 57"/>
          <p:cNvSpPr txBox="1">
            <a:spLocks noChangeArrowheads="1"/>
          </p:cNvSpPr>
          <p:nvPr/>
        </p:nvSpPr>
        <p:spPr bwMode="auto">
          <a:xfrm>
            <a:off x="4729163" y="2220914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7619" name="Text Box 58"/>
          <p:cNvSpPr txBox="1">
            <a:spLocks noChangeArrowheads="1"/>
          </p:cNvSpPr>
          <p:nvPr/>
        </p:nvSpPr>
        <p:spPr bwMode="auto">
          <a:xfrm>
            <a:off x="53895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547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8612" name="Text Box 2"/>
          <p:cNvSpPr>
            <a:spLocks noGrp="1" noChangeArrowheads="1"/>
          </p:cNvSpPr>
          <p:nvPr>
            <p:ph idx="1"/>
          </p:nvPr>
        </p:nvSpPr>
        <p:spPr>
          <a:xfrm>
            <a:off x="2743200" y="1600200"/>
            <a:ext cx="7924800" cy="4522788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/>
              <a:t>j = E	</a:t>
            </a:r>
            <a:r>
              <a:rPr lang="en-US" sz="2000" b="1" dirty="0" err="1"/>
              <a:t>i</a:t>
            </a:r>
            <a:r>
              <a:rPr lang="en-US" sz="2000" b="1" dirty="0"/>
              <a:t> = C</a:t>
            </a:r>
            <a:endParaRPr lang="en-GB" sz="2000" b="1" dirty="0"/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FAB512D-5F9D-42CE-900A-76E41D23FC6E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68614" name="Oval 4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15" name="Oval 5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16" name="Oval 6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17" name="Oval 7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18" name="Oval 8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19" name="Line 9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8620" name="Line 10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8621" name="Line 11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8622" name="Line 12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8623" name="Line 13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8624" name="Line 14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8625" name="Text Box 15"/>
          <p:cNvSpPr txBox="1">
            <a:spLocks noChangeArrowheads="1"/>
          </p:cNvSpPr>
          <p:nvPr/>
        </p:nvSpPr>
        <p:spPr bwMode="auto">
          <a:xfrm>
            <a:off x="9017000" y="2827339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20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26" name="Text Box 16"/>
          <p:cNvSpPr txBox="1">
            <a:spLocks noChangeArrowheads="1"/>
          </p:cNvSpPr>
          <p:nvPr/>
        </p:nvSpPr>
        <p:spPr bwMode="auto">
          <a:xfrm>
            <a:off x="7696200" y="2743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27" name="Text Box 17"/>
          <p:cNvSpPr txBox="1">
            <a:spLocks noChangeArrowheads="1"/>
          </p:cNvSpPr>
          <p:nvPr/>
        </p:nvSpPr>
        <p:spPr bwMode="auto">
          <a:xfrm>
            <a:off x="7239000" y="3886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40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28" name="Text Box 18"/>
          <p:cNvSpPr txBox="1">
            <a:spLocks noChangeArrowheads="1"/>
          </p:cNvSpPr>
          <p:nvPr/>
        </p:nvSpPr>
        <p:spPr bwMode="auto">
          <a:xfrm>
            <a:off x="8162925" y="36068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29" name="Text Box 19"/>
          <p:cNvSpPr txBox="1">
            <a:spLocks noChangeArrowheads="1"/>
          </p:cNvSpPr>
          <p:nvPr/>
        </p:nvSpPr>
        <p:spPr bwMode="auto">
          <a:xfrm>
            <a:off x="9256713" y="396875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30" name="Text Box 20"/>
          <p:cNvSpPr txBox="1">
            <a:spLocks noChangeArrowheads="1"/>
          </p:cNvSpPr>
          <p:nvPr/>
        </p:nvSpPr>
        <p:spPr bwMode="auto">
          <a:xfrm>
            <a:off x="7591425" y="4829176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grpSp>
        <p:nvGrpSpPr>
          <p:cNvPr id="68631" name="Group 21"/>
          <p:cNvGrpSpPr>
            <a:grpSpLocks/>
          </p:cNvGrpSpPr>
          <p:nvPr/>
        </p:nvGrpSpPr>
        <p:grpSpPr bwMode="auto">
          <a:xfrm>
            <a:off x="2743200" y="2667000"/>
            <a:ext cx="3111500" cy="1430338"/>
            <a:chOff x="750" y="1690"/>
            <a:chExt cx="1960" cy="901"/>
          </a:xfrm>
        </p:grpSpPr>
        <p:sp>
          <p:nvSpPr>
            <p:cNvPr id="68644" name="Rectangle 22"/>
            <p:cNvSpPr>
              <a:spLocks noChangeArrowheads="1"/>
            </p:cNvSpPr>
            <p:nvPr/>
          </p:nvSpPr>
          <p:spPr bwMode="auto">
            <a:xfrm>
              <a:off x="2318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45" name="Rectangle 23"/>
            <p:cNvSpPr>
              <a:spLocks noChangeArrowheads="1"/>
            </p:cNvSpPr>
            <p:nvPr/>
          </p:nvSpPr>
          <p:spPr bwMode="auto">
            <a:xfrm>
              <a:off x="1926" y="2265"/>
              <a:ext cx="392" cy="32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B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46" name="Rectangle 24"/>
            <p:cNvSpPr>
              <a:spLocks noChangeArrowheads="1"/>
            </p:cNvSpPr>
            <p:nvPr/>
          </p:nvSpPr>
          <p:spPr bwMode="auto">
            <a:xfrm>
              <a:off x="1534" y="2265"/>
              <a:ext cx="392" cy="32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E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47" name="Rectangle 25"/>
            <p:cNvSpPr>
              <a:spLocks noChangeArrowheads="1"/>
            </p:cNvSpPr>
            <p:nvPr/>
          </p:nvSpPr>
          <p:spPr bwMode="auto">
            <a:xfrm>
              <a:off x="1142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48" name="Rectangle 26"/>
            <p:cNvSpPr>
              <a:spLocks noChangeArrowheads="1"/>
            </p:cNvSpPr>
            <p:nvPr/>
          </p:nvSpPr>
          <p:spPr bwMode="auto">
            <a:xfrm>
              <a:off x="750" y="2265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49" name="Rectangle 27"/>
            <p:cNvSpPr>
              <a:spLocks noChangeArrowheads="1"/>
            </p:cNvSpPr>
            <p:nvPr/>
          </p:nvSpPr>
          <p:spPr bwMode="auto">
            <a:xfrm>
              <a:off x="2318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50" name="Rectangle 28"/>
            <p:cNvSpPr>
              <a:spLocks noChangeArrowheads="1"/>
            </p:cNvSpPr>
            <p:nvPr/>
          </p:nvSpPr>
          <p:spPr bwMode="auto">
            <a:xfrm>
              <a:off x="1926" y="2016"/>
              <a:ext cx="392" cy="249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51" name="Rectangle 29"/>
            <p:cNvSpPr>
              <a:spLocks noChangeArrowheads="1"/>
            </p:cNvSpPr>
            <p:nvPr/>
          </p:nvSpPr>
          <p:spPr bwMode="auto">
            <a:xfrm>
              <a:off x="1534" y="2016"/>
              <a:ext cx="392" cy="249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52" name="Rectangle 30"/>
            <p:cNvSpPr>
              <a:spLocks noChangeArrowheads="1"/>
            </p:cNvSpPr>
            <p:nvPr/>
          </p:nvSpPr>
          <p:spPr bwMode="auto">
            <a:xfrm>
              <a:off x="1142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53" name="Rectangle 31"/>
            <p:cNvSpPr>
              <a:spLocks noChangeArrowheads="1"/>
            </p:cNvSpPr>
            <p:nvPr/>
          </p:nvSpPr>
          <p:spPr bwMode="auto">
            <a:xfrm>
              <a:off x="750" y="2016"/>
              <a:ext cx="392" cy="249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54" name="Rectangle 32"/>
            <p:cNvSpPr>
              <a:spLocks noChangeArrowheads="1"/>
            </p:cNvSpPr>
            <p:nvPr/>
          </p:nvSpPr>
          <p:spPr bwMode="auto">
            <a:xfrm>
              <a:off x="2318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20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55" name="Rectangle 33"/>
            <p:cNvSpPr>
              <a:spLocks noChangeArrowheads="1"/>
            </p:cNvSpPr>
            <p:nvPr/>
          </p:nvSpPr>
          <p:spPr bwMode="auto">
            <a:xfrm>
              <a:off x="1926" y="1690"/>
              <a:ext cx="392" cy="32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GB" sz="2800" dirty="0">
                  <a:solidFill>
                    <a:srgbClr val="333333"/>
                  </a:solidFill>
                  <a:latin typeface="Arial" charset="0"/>
                  <a:sym typeface="Symbol" pitchFamily="18" charset="2"/>
                </a:rPr>
                <a:t>55</a:t>
              </a:r>
              <a:endParaRPr lang="en-GB" sz="2800" dirty="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56" name="Rectangle 34"/>
            <p:cNvSpPr>
              <a:spLocks noChangeArrowheads="1"/>
            </p:cNvSpPr>
            <p:nvPr/>
          </p:nvSpPr>
          <p:spPr bwMode="auto">
            <a:xfrm>
              <a:off x="1534" y="1690"/>
              <a:ext cx="392" cy="32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30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57" name="Rectangle 35"/>
            <p:cNvSpPr>
              <a:spLocks noChangeArrowheads="1"/>
            </p:cNvSpPr>
            <p:nvPr/>
          </p:nvSpPr>
          <p:spPr bwMode="auto">
            <a:xfrm>
              <a:off x="1142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15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58" name="Rectangle 36"/>
            <p:cNvSpPr>
              <a:spLocks noChangeArrowheads="1"/>
            </p:cNvSpPr>
            <p:nvPr/>
          </p:nvSpPr>
          <p:spPr bwMode="auto">
            <a:xfrm>
              <a:off x="750" y="1690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59" name="Line 37"/>
            <p:cNvSpPr>
              <a:spLocks noChangeShapeType="1"/>
            </p:cNvSpPr>
            <p:nvPr/>
          </p:nvSpPr>
          <p:spPr bwMode="auto">
            <a:xfrm>
              <a:off x="750" y="1690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60" name="Line 38"/>
            <p:cNvSpPr>
              <a:spLocks noChangeShapeType="1"/>
            </p:cNvSpPr>
            <p:nvPr/>
          </p:nvSpPr>
          <p:spPr bwMode="auto">
            <a:xfrm>
              <a:off x="750" y="2016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61" name="Line 39"/>
            <p:cNvSpPr>
              <a:spLocks noChangeShapeType="1"/>
            </p:cNvSpPr>
            <p:nvPr/>
          </p:nvSpPr>
          <p:spPr bwMode="auto">
            <a:xfrm>
              <a:off x="750" y="2265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62" name="Line 40"/>
            <p:cNvSpPr>
              <a:spLocks noChangeShapeType="1"/>
            </p:cNvSpPr>
            <p:nvPr/>
          </p:nvSpPr>
          <p:spPr bwMode="auto">
            <a:xfrm>
              <a:off x="750" y="2591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63" name="Line 41"/>
            <p:cNvSpPr>
              <a:spLocks noChangeShapeType="1"/>
            </p:cNvSpPr>
            <p:nvPr/>
          </p:nvSpPr>
          <p:spPr bwMode="auto">
            <a:xfrm>
              <a:off x="75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64" name="Line 42"/>
            <p:cNvSpPr>
              <a:spLocks noChangeShapeType="1"/>
            </p:cNvSpPr>
            <p:nvPr/>
          </p:nvSpPr>
          <p:spPr bwMode="auto">
            <a:xfrm>
              <a:off x="1142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65" name="Line 43"/>
            <p:cNvSpPr>
              <a:spLocks noChangeShapeType="1"/>
            </p:cNvSpPr>
            <p:nvPr/>
          </p:nvSpPr>
          <p:spPr bwMode="auto">
            <a:xfrm>
              <a:off x="1534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66" name="Line 44"/>
            <p:cNvSpPr>
              <a:spLocks noChangeShapeType="1"/>
            </p:cNvSpPr>
            <p:nvPr/>
          </p:nvSpPr>
          <p:spPr bwMode="auto">
            <a:xfrm>
              <a:off x="1926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67" name="Line 45"/>
            <p:cNvSpPr>
              <a:spLocks noChangeShapeType="1"/>
            </p:cNvSpPr>
            <p:nvPr/>
          </p:nvSpPr>
          <p:spPr bwMode="auto">
            <a:xfrm>
              <a:off x="2318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8668" name="Line 46"/>
            <p:cNvSpPr>
              <a:spLocks noChangeShapeType="1"/>
            </p:cNvSpPr>
            <p:nvPr/>
          </p:nvSpPr>
          <p:spPr bwMode="auto">
            <a:xfrm>
              <a:off x="271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  <p:sp>
        <p:nvSpPr>
          <p:cNvPr id="68632" name="Text Box 47"/>
          <p:cNvSpPr txBox="1">
            <a:spLocks noChangeArrowheads="1"/>
          </p:cNvSpPr>
          <p:nvPr/>
        </p:nvSpPr>
        <p:spPr bwMode="auto">
          <a:xfrm>
            <a:off x="5851526" y="2617789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Dist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33" name="Text Box 48"/>
          <p:cNvSpPr txBox="1">
            <a:spLocks noChangeArrowheads="1"/>
          </p:cNvSpPr>
          <p:nvPr/>
        </p:nvSpPr>
        <p:spPr bwMode="auto">
          <a:xfrm>
            <a:off x="5851525" y="3200401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333333"/>
                </a:solidFill>
                <a:latin typeface="Times New Roman" pitchFamily="18" charset="0"/>
              </a:rPr>
              <a:t>Processed</a:t>
            </a:r>
            <a:endParaRPr lang="en-GB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34" name="Text Box 49"/>
          <p:cNvSpPr txBox="1">
            <a:spLocks noChangeArrowheads="1"/>
          </p:cNvSpPr>
          <p:nvPr/>
        </p:nvSpPr>
        <p:spPr bwMode="auto">
          <a:xfrm>
            <a:off x="5851525" y="3713164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Via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35" name="Text Box 50"/>
          <p:cNvSpPr txBox="1">
            <a:spLocks noChangeArrowheads="1"/>
          </p:cNvSpPr>
          <p:nvPr/>
        </p:nvSpPr>
        <p:spPr bwMode="auto">
          <a:xfrm>
            <a:off x="5943600" y="50165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36" name="Text Box 51"/>
          <p:cNvSpPr txBox="1">
            <a:spLocks noChangeArrowheads="1"/>
          </p:cNvSpPr>
          <p:nvPr/>
        </p:nvSpPr>
        <p:spPr bwMode="auto">
          <a:xfrm>
            <a:off x="5851525" y="5540376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37" name="Text Box 52"/>
          <p:cNvSpPr txBox="1">
            <a:spLocks noChangeArrowheads="1"/>
          </p:cNvSpPr>
          <p:nvPr/>
        </p:nvSpPr>
        <p:spPr bwMode="auto">
          <a:xfrm>
            <a:off x="2870200" y="424815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38" name="Text Box 53"/>
          <p:cNvSpPr txBox="1">
            <a:spLocks noChangeArrowheads="1"/>
          </p:cNvSpPr>
          <p:nvPr/>
        </p:nvSpPr>
        <p:spPr bwMode="auto">
          <a:xfrm>
            <a:off x="2778125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39" name="Text Box 54"/>
          <p:cNvSpPr txBox="1">
            <a:spLocks noChangeArrowheads="1"/>
          </p:cNvSpPr>
          <p:nvPr/>
        </p:nvSpPr>
        <p:spPr bwMode="auto">
          <a:xfrm>
            <a:off x="33829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40" name="Text Box 55"/>
          <p:cNvSpPr txBox="1">
            <a:spLocks noChangeArrowheads="1"/>
          </p:cNvSpPr>
          <p:nvPr/>
        </p:nvSpPr>
        <p:spPr bwMode="auto">
          <a:xfrm>
            <a:off x="4160838" y="222091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41" name="Text Box 56"/>
          <p:cNvSpPr txBox="1">
            <a:spLocks noChangeArrowheads="1"/>
          </p:cNvSpPr>
          <p:nvPr/>
        </p:nvSpPr>
        <p:spPr bwMode="auto">
          <a:xfrm>
            <a:off x="4075113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42" name="Text Box 57"/>
          <p:cNvSpPr txBox="1">
            <a:spLocks noChangeArrowheads="1"/>
          </p:cNvSpPr>
          <p:nvPr/>
        </p:nvSpPr>
        <p:spPr bwMode="auto">
          <a:xfrm>
            <a:off x="4729163" y="2220914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8643" name="Text Box 58"/>
          <p:cNvSpPr txBox="1">
            <a:spLocks noChangeArrowheads="1"/>
          </p:cNvSpPr>
          <p:nvPr/>
        </p:nvSpPr>
        <p:spPr bwMode="auto">
          <a:xfrm>
            <a:off x="53895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439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636" name="Text Box 2"/>
          <p:cNvSpPr>
            <a:spLocks noGrp="1" noChangeArrowheads="1"/>
          </p:cNvSpPr>
          <p:nvPr>
            <p:ph idx="1"/>
          </p:nvPr>
        </p:nvSpPr>
        <p:spPr>
          <a:xfrm>
            <a:off x="2743200" y="1600200"/>
            <a:ext cx="7924800" cy="4522788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/>
              <a:t>j = C	</a:t>
            </a:r>
            <a:endParaRPr lang="en-GB" sz="2000" b="1"/>
          </a:p>
        </p:txBody>
      </p:sp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410EF7A-02D6-4A68-9C0C-3F83D072F364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69638" name="Oval 4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39" name="Oval 5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40" name="Oval 6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41" name="Oval 7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42" name="Oval 8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43" name="Line 9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9644" name="Line 10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9645" name="Line 11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9646" name="Line 12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9647" name="Line 13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9648" name="Line 14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9649" name="Text Box 15"/>
          <p:cNvSpPr txBox="1">
            <a:spLocks noChangeArrowheads="1"/>
          </p:cNvSpPr>
          <p:nvPr/>
        </p:nvSpPr>
        <p:spPr bwMode="auto">
          <a:xfrm>
            <a:off x="9017000" y="2827339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20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50" name="Text Box 16"/>
          <p:cNvSpPr txBox="1">
            <a:spLocks noChangeArrowheads="1"/>
          </p:cNvSpPr>
          <p:nvPr/>
        </p:nvSpPr>
        <p:spPr bwMode="auto">
          <a:xfrm>
            <a:off x="7696200" y="2743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51" name="Text Box 17"/>
          <p:cNvSpPr txBox="1">
            <a:spLocks noChangeArrowheads="1"/>
          </p:cNvSpPr>
          <p:nvPr/>
        </p:nvSpPr>
        <p:spPr bwMode="auto">
          <a:xfrm>
            <a:off x="7239000" y="3886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40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52" name="Text Box 18"/>
          <p:cNvSpPr txBox="1">
            <a:spLocks noChangeArrowheads="1"/>
          </p:cNvSpPr>
          <p:nvPr/>
        </p:nvSpPr>
        <p:spPr bwMode="auto">
          <a:xfrm>
            <a:off x="8162925" y="36068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53" name="Text Box 19"/>
          <p:cNvSpPr txBox="1">
            <a:spLocks noChangeArrowheads="1"/>
          </p:cNvSpPr>
          <p:nvPr/>
        </p:nvSpPr>
        <p:spPr bwMode="auto">
          <a:xfrm>
            <a:off x="9256713" y="396875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54" name="Text Box 20"/>
          <p:cNvSpPr txBox="1">
            <a:spLocks noChangeArrowheads="1"/>
          </p:cNvSpPr>
          <p:nvPr/>
        </p:nvSpPr>
        <p:spPr bwMode="auto">
          <a:xfrm>
            <a:off x="7591425" y="4829176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grpSp>
        <p:nvGrpSpPr>
          <p:cNvPr id="69655" name="Group 21"/>
          <p:cNvGrpSpPr>
            <a:grpSpLocks/>
          </p:cNvGrpSpPr>
          <p:nvPr/>
        </p:nvGrpSpPr>
        <p:grpSpPr bwMode="auto">
          <a:xfrm>
            <a:off x="2743200" y="2667000"/>
            <a:ext cx="3111500" cy="1430338"/>
            <a:chOff x="750" y="1690"/>
            <a:chExt cx="1960" cy="901"/>
          </a:xfrm>
        </p:grpSpPr>
        <p:sp>
          <p:nvSpPr>
            <p:cNvPr id="69668" name="Rectangle 22"/>
            <p:cNvSpPr>
              <a:spLocks noChangeArrowheads="1"/>
            </p:cNvSpPr>
            <p:nvPr/>
          </p:nvSpPr>
          <p:spPr bwMode="auto">
            <a:xfrm>
              <a:off x="2318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69" name="Rectangle 23"/>
            <p:cNvSpPr>
              <a:spLocks noChangeArrowheads="1"/>
            </p:cNvSpPr>
            <p:nvPr/>
          </p:nvSpPr>
          <p:spPr bwMode="auto">
            <a:xfrm>
              <a:off x="1926" y="2265"/>
              <a:ext cx="392" cy="32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B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70" name="Rectangle 24"/>
            <p:cNvSpPr>
              <a:spLocks noChangeArrowheads="1"/>
            </p:cNvSpPr>
            <p:nvPr/>
          </p:nvSpPr>
          <p:spPr bwMode="auto">
            <a:xfrm>
              <a:off x="1534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E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71" name="Rectangle 25"/>
            <p:cNvSpPr>
              <a:spLocks noChangeArrowheads="1"/>
            </p:cNvSpPr>
            <p:nvPr/>
          </p:nvSpPr>
          <p:spPr bwMode="auto">
            <a:xfrm>
              <a:off x="1142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72" name="Rectangle 26"/>
            <p:cNvSpPr>
              <a:spLocks noChangeArrowheads="1"/>
            </p:cNvSpPr>
            <p:nvPr/>
          </p:nvSpPr>
          <p:spPr bwMode="auto">
            <a:xfrm>
              <a:off x="750" y="2265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73" name="Rectangle 27"/>
            <p:cNvSpPr>
              <a:spLocks noChangeArrowheads="1"/>
            </p:cNvSpPr>
            <p:nvPr/>
          </p:nvSpPr>
          <p:spPr bwMode="auto">
            <a:xfrm>
              <a:off x="2318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74" name="Rectangle 28"/>
            <p:cNvSpPr>
              <a:spLocks noChangeArrowheads="1"/>
            </p:cNvSpPr>
            <p:nvPr/>
          </p:nvSpPr>
          <p:spPr bwMode="auto">
            <a:xfrm>
              <a:off x="1926" y="2016"/>
              <a:ext cx="392" cy="249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75" name="Rectangle 29"/>
            <p:cNvSpPr>
              <a:spLocks noChangeArrowheads="1"/>
            </p:cNvSpPr>
            <p:nvPr/>
          </p:nvSpPr>
          <p:spPr bwMode="auto">
            <a:xfrm>
              <a:off x="1534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76" name="Rectangle 30"/>
            <p:cNvSpPr>
              <a:spLocks noChangeArrowheads="1"/>
            </p:cNvSpPr>
            <p:nvPr/>
          </p:nvSpPr>
          <p:spPr bwMode="auto">
            <a:xfrm>
              <a:off x="1142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77" name="Rectangle 31"/>
            <p:cNvSpPr>
              <a:spLocks noChangeArrowheads="1"/>
            </p:cNvSpPr>
            <p:nvPr/>
          </p:nvSpPr>
          <p:spPr bwMode="auto">
            <a:xfrm>
              <a:off x="750" y="2016"/>
              <a:ext cx="392" cy="249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78" name="Rectangle 32"/>
            <p:cNvSpPr>
              <a:spLocks noChangeArrowheads="1"/>
            </p:cNvSpPr>
            <p:nvPr/>
          </p:nvSpPr>
          <p:spPr bwMode="auto">
            <a:xfrm>
              <a:off x="2318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20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79" name="Rectangle 33"/>
            <p:cNvSpPr>
              <a:spLocks noChangeArrowheads="1"/>
            </p:cNvSpPr>
            <p:nvPr/>
          </p:nvSpPr>
          <p:spPr bwMode="auto">
            <a:xfrm>
              <a:off x="1926" y="1690"/>
              <a:ext cx="392" cy="326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GB" sz="2800">
                  <a:solidFill>
                    <a:srgbClr val="333333"/>
                  </a:solidFill>
                  <a:latin typeface="Arial" charset="0"/>
                  <a:sym typeface="Symbol" pitchFamily="18" charset="2"/>
                </a:rPr>
                <a:t>55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80" name="Rectangle 34"/>
            <p:cNvSpPr>
              <a:spLocks noChangeArrowheads="1"/>
            </p:cNvSpPr>
            <p:nvPr/>
          </p:nvSpPr>
          <p:spPr bwMode="auto">
            <a:xfrm>
              <a:off x="1534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30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81" name="Rectangle 35"/>
            <p:cNvSpPr>
              <a:spLocks noChangeArrowheads="1"/>
            </p:cNvSpPr>
            <p:nvPr/>
          </p:nvSpPr>
          <p:spPr bwMode="auto">
            <a:xfrm>
              <a:off x="1142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15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82" name="Rectangle 36"/>
            <p:cNvSpPr>
              <a:spLocks noChangeArrowheads="1"/>
            </p:cNvSpPr>
            <p:nvPr/>
          </p:nvSpPr>
          <p:spPr bwMode="auto">
            <a:xfrm>
              <a:off x="750" y="1690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83" name="Line 37"/>
            <p:cNvSpPr>
              <a:spLocks noChangeShapeType="1"/>
            </p:cNvSpPr>
            <p:nvPr/>
          </p:nvSpPr>
          <p:spPr bwMode="auto">
            <a:xfrm>
              <a:off x="750" y="1690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84" name="Line 38"/>
            <p:cNvSpPr>
              <a:spLocks noChangeShapeType="1"/>
            </p:cNvSpPr>
            <p:nvPr/>
          </p:nvSpPr>
          <p:spPr bwMode="auto">
            <a:xfrm>
              <a:off x="750" y="2016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85" name="Line 39"/>
            <p:cNvSpPr>
              <a:spLocks noChangeShapeType="1"/>
            </p:cNvSpPr>
            <p:nvPr/>
          </p:nvSpPr>
          <p:spPr bwMode="auto">
            <a:xfrm>
              <a:off x="750" y="2265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86" name="Line 40"/>
            <p:cNvSpPr>
              <a:spLocks noChangeShapeType="1"/>
            </p:cNvSpPr>
            <p:nvPr/>
          </p:nvSpPr>
          <p:spPr bwMode="auto">
            <a:xfrm>
              <a:off x="750" y="2591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87" name="Line 41"/>
            <p:cNvSpPr>
              <a:spLocks noChangeShapeType="1"/>
            </p:cNvSpPr>
            <p:nvPr/>
          </p:nvSpPr>
          <p:spPr bwMode="auto">
            <a:xfrm>
              <a:off x="75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88" name="Line 42"/>
            <p:cNvSpPr>
              <a:spLocks noChangeShapeType="1"/>
            </p:cNvSpPr>
            <p:nvPr/>
          </p:nvSpPr>
          <p:spPr bwMode="auto">
            <a:xfrm>
              <a:off x="1142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89" name="Line 43"/>
            <p:cNvSpPr>
              <a:spLocks noChangeShapeType="1"/>
            </p:cNvSpPr>
            <p:nvPr/>
          </p:nvSpPr>
          <p:spPr bwMode="auto">
            <a:xfrm>
              <a:off x="1534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90" name="Line 44"/>
            <p:cNvSpPr>
              <a:spLocks noChangeShapeType="1"/>
            </p:cNvSpPr>
            <p:nvPr/>
          </p:nvSpPr>
          <p:spPr bwMode="auto">
            <a:xfrm>
              <a:off x="1926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91" name="Line 45"/>
            <p:cNvSpPr>
              <a:spLocks noChangeShapeType="1"/>
            </p:cNvSpPr>
            <p:nvPr/>
          </p:nvSpPr>
          <p:spPr bwMode="auto">
            <a:xfrm>
              <a:off x="2318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69692" name="Line 46"/>
            <p:cNvSpPr>
              <a:spLocks noChangeShapeType="1"/>
            </p:cNvSpPr>
            <p:nvPr/>
          </p:nvSpPr>
          <p:spPr bwMode="auto">
            <a:xfrm>
              <a:off x="271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  <p:sp>
        <p:nvSpPr>
          <p:cNvPr id="69656" name="Text Box 47"/>
          <p:cNvSpPr txBox="1">
            <a:spLocks noChangeArrowheads="1"/>
          </p:cNvSpPr>
          <p:nvPr/>
        </p:nvSpPr>
        <p:spPr bwMode="auto">
          <a:xfrm>
            <a:off x="5851526" y="2617789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Dist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57" name="Text Box 48"/>
          <p:cNvSpPr txBox="1">
            <a:spLocks noChangeArrowheads="1"/>
          </p:cNvSpPr>
          <p:nvPr/>
        </p:nvSpPr>
        <p:spPr bwMode="auto">
          <a:xfrm>
            <a:off x="5851525" y="3200401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333333"/>
                </a:solidFill>
                <a:latin typeface="Times New Roman" pitchFamily="18" charset="0"/>
              </a:rPr>
              <a:t>Processed</a:t>
            </a:r>
            <a:endParaRPr lang="en-GB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58" name="Text Box 49"/>
          <p:cNvSpPr txBox="1">
            <a:spLocks noChangeArrowheads="1"/>
          </p:cNvSpPr>
          <p:nvPr/>
        </p:nvSpPr>
        <p:spPr bwMode="auto">
          <a:xfrm>
            <a:off x="5851525" y="3713164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Via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59" name="Text Box 50"/>
          <p:cNvSpPr txBox="1">
            <a:spLocks noChangeArrowheads="1"/>
          </p:cNvSpPr>
          <p:nvPr/>
        </p:nvSpPr>
        <p:spPr bwMode="auto">
          <a:xfrm>
            <a:off x="5943600" y="50165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60" name="Text Box 51"/>
          <p:cNvSpPr txBox="1">
            <a:spLocks noChangeArrowheads="1"/>
          </p:cNvSpPr>
          <p:nvPr/>
        </p:nvSpPr>
        <p:spPr bwMode="auto">
          <a:xfrm>
            <a:off x="5851525" y="5540376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61" name="Text Box 52"/>
          <p:cNvSpPr txBox="1">
            <a:spLocks noChangeArrowheads="1"/>
          </p:cNvSpPr>
          <p:nvPr/>
        </p:nvSpPr>
        <p:spPr bwMode="auto">
          <a:xfrm>
            <a:off x="2870200" y="424815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62" name="Text Box 53"/>
          <p:cNvSpPr txBox="1">
            <a:spLocks noChangeArrowheads="1"/>
          </p:cNvSpPr>
          <p:nvPr/>
        </p:nvSpPr>
        <p:spPr bwMode="auto">
          <a:xfrm>
            <a:off x="2778125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63" name="Text Box 54"/>
          <p:cNvSpPr txBox="1">
            <a:spLocks noChangeArrowheads="1"/>
          </p:cNvSpPr>
          <p:nvPr/>
        </p:nvSpPr>
        <p:spPr bwMode="auto">
          <a:xfrm>
            <a:off x="33829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64" name="Text Box 55"/>
          <p:cNvSpPr txBox="1">
            <a:spLocks noChangeArrowheads="1"/>
          </p:cNvSpPr>
          <p:nvPr/>
        </p:nvSpPr>
        <p:spPr bwMode="auto">
          <a:xfrm>
            <a:off x="4160838" y="222091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65" name="Text Box 56"/>
          <p:cNvSpPr txBox="1">
            <a:spLocks noChangeArrowheads="1"/>
          </p:cNvSpPr>
          <p:nvPr/>
        </p:nvSpPr>
        <p:spPr bwMode="auto">
          <a:xfrm>
            <a:off x="4075113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66" name="Text Box 57"/>
          <p:cNvSpPr txBox="1">
            <a:spLocks noChangeArrowheads="1"/>
          </p:cNvSpPr>
          <p:nvPr/>
        </p:nvSpPr>
        <p:spPr bwMode="auto">
          <a:xfrm>
            <a:off x="4729163" y="2220914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69667" name="Text Box 58"/>
          <p:cNvSpPr txBox="1">
            <a:spLocks noChangeArrowheads="1"/>
          </p:cNvSpPr>
          <p:nvPr/>
        </p:nvSpPr>
        <p:spPr bwMode="auto">
          <a:xfrm>
            <a:off x="53895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779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0660" name="Text Box 2"/>
          <p:cNvSpPr>
            <a:spLocks noGrp="1" noChangeArrowheads="1"/>
          </p:cNvSpPr>
          <p:nvPr>
            <p:ph idx="1"/>
          </p:nvPr>
        </p:nvSpPr>
        <p:spPr>
          <a:xfrm>
            <a:off x="2743200" y="1600200"/>
            <a:ext cx="7924800" cy="4522788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/>
              <a:t>j = C	i = D</a:t>
            </a:r>
            <a:endParaRPr lang="en-GB" sz="2000" b="1"/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EADC45A-5E1E-4147-99DE-15D79E7726E0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70662" name="Oval 4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63" name="Oval 5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64" name="Oval 6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65" name="Oval 7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66" name="Oval 8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67" name="Line 9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0668" name="Line 10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0669" name="Line 11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0670" name="Line 12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0671" name="Line 13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0672" name="Line 14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0673" name="Text Box 15"/>
          <p:cNvSpPr txBox="1">
            <a:spLocks noChangeArrowheads="1"/>
          </p:cNvSpPr>
          <p:nvPr/>
        </p:nvSpPr>
        <p:spPr bwMode="auto">
          <a:xfrm>
            <a:off x="9017000" y="2827339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20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74" name="Text Box 16"/>
          <p:cNvSpPr txBox="1">
            <a:spLocks noChangeArrowheads="1"/>
          </p:cNvSpPr>
          <p:nvPr/>
        </p:nvSpPr>
        <p:spPr bwMode="auto">
          <a:xfrm>
            <a:off x="7696200" y="2743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75" name="Text Box 17"/>
          <p:cNvSpPr txBox="1">
            <a:spLocks noChangeArrowheads="1"/>
          </p:cNvSpPr>
          <p:nvPr/>
        </p:nvSpPr>
        <p:spPr bwMode="auto">
          <a:xfrm>
            <a:off x="7239000" y="3886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40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76" name="Text Box 18"/>
          <p:cNvSpPr txBox="1">
            <a:spLocks noChangeArrowheads="1"/>
          </p:cNvSpPr>
          <p:nvPr/>
        </p:nvSpPr>
        <p:spPr bwMode="auto">
          <a:xfrm>
            <a:off x="8162925" y="36068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77" name="Text Box 19"/>
          <p:cNvSpPr txBox="1">
            <a:spLocks noChangeArrowheads="1"/>
          </p:cNvSpPr>
          <p:nvPr/>
        </p:nvSpPr>
        <p:spPr bwMode="auto">
          <a:xfrm>
            <a:off x="9256713" y="396875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78" name="Text Box 20"/>
          <p:cNvSpPr txBox="1">
            <a:spLocks noChangeArrowheads="1"/>
          </p:cNvSpPr>
          <p:nvPr/>
        </p:nvSpPr>
        <p:spPr bwMode="auto">
          <a:xfrm>
            <a:off x="7591425" y="4829176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grpSp>
        <p:nvGrpSpPr>
          <p:cNvPr id="70679" name="Group 21"/>
          <p:cNvGrpSpPr>
            <a:grpSpLocks/>
          </p:cNvGrpSpPr>
          <p:nvPr/>
        </p:nvGrpSpPr>
        <p:grpSpPr bwMode="auto">
          <a:xfrm>
            <a:off x="2743200" y="2667000"/>
            <a:ext cx="3111500" cy="1430338"/>
            <a:chOff x="750" y="1690"/>
            <a:chExt cx="1960" cy="901"/>
          </a:xfrm>
        </p:grpSpPr>
        <p:sp>
          <p:nvSpPr>
            <p:cNvPr id="70692" name="Rectangle 22"/>
            <p:cNvSpPr>
              <a:spLocks noChangeArrowheads="1"/>
            </p:cNvSpPr>
            <p:nvPr/>
          </p:nvSpPr>
          <p:spPr bwMode="auto">
            <a:xfrm>
              <a:off x="2318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693" name="Rectangle 23"/>
            <p:cNvSpPr>
              <a:spLocks noChangeArrowheads="1"/>
            </p:cNvSpPr>
            <p:nvPr/>
          </p:nvSpPr>
          <p:spPr bwMode="auto">
            <a:xfrm>
              <a:off x="1926" y="2265"/>
              <a:ext cx="392" cy="32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B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694" name="Rectangle 24"/>
            <p:cNvSpPr>
              <a:spLocks noChangeArrowheads="1"/>
            </p:cNvSpPr>
            <p:nvPr/>
          </p:nvSpPr>
          <p:spPr bwMode="auto">
            <a:xfrm>
              <a:off x="1534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E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695" name="Rectangle 25"/>
            <p:cNvSpPr>
              <a:spLocks noChangeArrowheads="1"/>
            </p:cNvSpPr>
            <p:nvPr/>
          </p:nvSpPr>
          <p:spPr bwMode="auto">
            <a:xfrm>
              <a:off x="1142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696" name="Rectangle 26"/>
            <p:cNvSpPr>
              <a:spLocks noChangeArrowheads="1"/>
            </p:cNvSpPr>
            <p:nvPr/>
          </p:nvSpPr>
          <p:spPr bwMode="auto">
            <a:xfrm>
              <a:off x="750" y="2265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697" name="Rectangle 27"/>
            <p:cNvSpPr>
              <a:spLocks noChangeArrowheads="1"/>
            </p:cNvSpPr>
            <p:nvPr/>
          </p:nvSpPr>
          <p:spPr bwMode="auto">
            <a:xfrm>
              <a:off x="2318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698" name="Rectangle 28"/>
            <p:cNvSpPr>
              <a:spLocks noChangeArrowheads="1"/>
            </p:cNvSpPr>
            <p:nvPr/>
          </p:nvSpPr>
          <p:spPr bwMode="auto">
            <a:xfrm>
              <a:off x="1926" y="2016"/>
              <a:ext cx="392" cy="249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No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699" name="Rectangle 29"/>
            <p:cNvSpPr>
              <a:spLocks noChangeArrowheads="1"/>
            </p:cNvSpPr>
            <p:nvPr/>
          </p:nvSpPr>
          <p:spPr bwMode="auto">
            <a:xfrm>
              <a:off x="1534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00" name="Rectangle 30"/>
            <p:cNvSpPr>
              <a:spLocks noChangeArrowheads="1"/>
            </p:cNvSpPr>
            <p:nvPr/>
          </p:nvSpPr>
          <p:spPr bwMode="auto">
            <a:xfrm>
              <a:off x="1142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01" name="Rectangle 31"/>
            <p:cNvSpPr>
              <a:spLocks noChangeArrowheads="1"/>
            </p:cNvSpPr>
            <p:nvPr/>
          </p:nvSpPr>
          <p:spPr bwMode="auto">
            <a:xfrm>
              <a:off x="750" y="2016"/>
              <a:ext cx="392" cy="249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02" name="Rectangle 32"/>
            <p:cNvSpPr>
              <a:spLocks noChangeArrowheads="1"/>
            </p:cNvSpPr>
            <p:nvPr/>
          </p:nvSpPr>
          <p:spPr bwMode="auto">
            <a:xfrm>
              <a:off x="2318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20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03" name="Rectangle 33"/>
            <p:cNvSpPr>
              <a:spLocks noChangeArrowheads="1"/>
            </p:cNvSpPr>
            <p:nvPr/>
          </p:nvSpPr>
          <p:spPr bwMode="auto">
            <a:xfrm>
              <a:off x="1926" y="1690"/>
              <a:ext cx="392" cy="32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GB" sz="2800">
                  <a:solidFill>
                    <a:srgbClr val="333333"/>
                  </a:solidFill>
                  <a:latin typeface="Arial" charset="0"/>
                  <a:sym typeface="Symbol" pitchFamily="18" charset="2"/>
                </a:rPr>
                <a:t>55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04" name="Rectangle 34"/>
            <p:cNvSpPr>
              <a:spLocks noChangeArrowheads="1"/>
            </p:cNvSpPr>
            <p:nvPr/>
          </p:nvSpPr>
          <p:spPr bwMode="auto">
            <a:xfrm>
              <a:off x="1534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30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05" name="Rectangle 35"/>
            <p:cNvSpPr>
              <a:spLocks noChangeArrowheads="1"/>
            </p:cNvSpPr>
            <p:nvPr/>
          </p:nvSpPr>
          <p:spPr bwMode="auto">
            <a:xfrm>
              <a:off x="1142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15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06" name="Rectangle 36"/>
            <p:cNvSpPr>
              <a:spLocks noChangeArrowheads="1"/>
            </p:cNvSpPr>
            <p:nvPr/>
          </p:nvSpPr>
          <p:spPr bwMode="auto">
            <a:xfrm>
              <a:off x="750" y="1690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07" name="Line 37"/>
            <p:cNvSpPr>
              <a:spLocks noChangeShapeType="1"/>
            </p:cNvSpPr>
            <p:nvPr/>
          </p:nvSpPr>
          <p:spPr bwMode="auto">
            <a:xfrm>
              <a:off x="750" y="1690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08" name="Line 38"/>
            <p:cNvSpPr>
              <a:spLocks noChangeShapeType="1"/>
            </p:cNvSpPr>
            <p:nvPr/>
          </p:nvSpPr>
          <p:spPr bwMode="auto">
            <a:xfrm>
              <a:off x="750" y="2016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09" name="Line 39"/>
            <p:cNvSpPr>
              <a:spLocks noChangeShapeType="1"/>
            </p:cNvSpPr>
            <p:nvPr/>
          </p:nvSpPr>
          <p:spPr bwMode="auto">
            <a:xfrm>
              <a:off x="750" y="2265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10" name="Line 40"/>
            <p:cNvSpPr>
              <a:spLocks noChangeShapeType="1"/>
            </p:cNvSpPr>
            <p:nvPr/>
          </p:nvSpPr>
          <p:spPr bwMode="auto">
            <a:xfrm>
              <a:off x="750" y="2591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11" name="Line 41"/>
            <p:cNvSpPr>
              <a:spLocks noChangeShapeType="1"/>
            </p:cNvSpPr>
            <p:nvPr/>
          </p:nvSpPr>
          <p:spPr bwMode="auto">
            <a:xfrm>
              <a:off x="75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12" name="Line 42"/>
            <p:cNvSpPr>
              <a:spLocks noChangeShapeType="1"/>
            </p:cNvSpPr>
            <p:nvPr/>
          </p:nvSpPr>
          <p:spPr bwMode="auto">
            <a:xfrm>
              <a:off x="1142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13" name="Line 43"/>
            <p:cNvSpPr>
              <a:spLocks noChangeShapeType="1"/>
            </p:cNvSpPr>
            <p:nvPr/>
          </p:nvSpPr>
          <p:spPr bwMode="auto">
            <a:xfrm>
              <a:off x="1534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14" name="Line 44"/>
            <p:cNvSpPr>
              <a:spLocks noChangeShapeType="1"/>
            </p:cNvSpPr>
            <p:nvPr/>
          </p:nvSpPr>
          <p:spPr bwMode="auto">
            <a:xfrm>
              <a:off x="1926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15" name="Line 45"/>
            <p:cNvSpPr>
              <a:spLocks noChangeShapeType="1"/>
            </p:cNvSpPr>
            <p:nvPr/>
          </p:nvSpPr>
          <p:spPr bwMode="auto">
            <a:xfrm>
              <a:off x="2318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0716" name="Line 46"/>
            <p:cNvSpPr>
              <a:spLocks noChangeShapeType="1"/>
            </p:cNvSpPr>
            <p:nvPr/>
          </p:nvSpPr>
          <p:spPr bwMode="auto">
            <a:xfrm>
              <a:off x="271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  <p:sp>
        <p:nvSpPr>
          <p:cNvPr id="70680" name="Text Box 47"/>
          <p:cNvSpPr txBox="1">
            <a:spLocks noChangeArrowheads="1"/>
          </p:cNvSpPr>
          <p:nvPr/>
        </p:nvSpPr>
        <p:spPr bwMode="auto">
          <a:xfrm>
            <a:off x="5851526" y="2617789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Dist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81" name="Text Box 48"/>
          <p:cNvSpPr txBox="1">
            <a:spLocks noChangeArrowheads="1"/>
          </p:cNvSpPr>
          <p:nvPr/>
        </p:nvSpPr>
        <p:spPr bwMode="auto">
          <a:xfrm>
            <a:off x="5851525" y="3200401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333333"/>
                </a:solidFill>
                <a:latin typeface="Times New Roman" pitchFamily="18" charset="0"/>
              </a:rPr>
              <a:t>Processed</a:t>
            </a:r>
            <a:endParaRPr lang="en-GB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82" name="Text Box 49"/>
          <p:cNvSpPr txBox="1">
            <a:spLocks noChangeArrowheads="1"/>
          </p:cNvSpPr>
          <p:nvPr/>
        </p:nvSpPr>
        <p:spPr bwMode="auto">
          <a:xfrm>
            <a:off x="5851525" y="3713164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Via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83" name="Text Box 50"/>
          <p:cNvSpPr txBox="1">
            <a:spLocks noChangeArrowheads="1"/>
          </p:cNvSpPr>
          <p:nvPr/>
        </p:nvSpPr>
        <p:spPr bwMode="auto">
          <a:xfrm>
            <a:off x="5943600" y="50165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84" name="Text Box 51"/>
          <p:cNvSpPr txBox="1">
            <a:spLocks noChangeArrowheads="1"/>
          </p:cNvSpPr>
          <p:nvPr/>
        </p:nvSpPr>
        <p:spPr bwMode="auto">
          <a:xfrm>
            <a:off x="5851525" y="5540376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85" name="Text Box 52"/>
          <p:cNvSpPr txBox="1">
            <a:spLocks noChangeArrowheads="1"/>
          </p:cNvSpPr>
          <p:nvPr/>
        </p:nvSpPr>
        <p:spPr bwMode="auto">
          <a:xfrm>
            <a:off x="2870200" y="424815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86" name="Text Box 53"/>
          <p:cNvSpPr txBox="1">
            <a:spLocks noChangeArrowheads="1"/>
          </p:cNvSpPr>
          <p:nvPr/>
        </p:nvSpPr>
        <p:spPr bwMode="auto">
          <a:xfrm>
            <a:off x="2778125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87" name="Text Box 54"/>
          <p:cNvSpPr txBox="1">
            <a:spLocks noChangeArrowheads="1"/>
          </p:cNvSpPr>
          <p:nvPr/>
        </p:nvSpPr>
        <p:spPr bwMode="auto">
          <a:xfrm>
            <a:off x="33829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88" name="Text Box 55"/>
          <p:cNvSpPr txBox="1">
            <a:spLocks noChangeArrowheads="1"/>
          </p:cNvSpPr>
          <p:nvPr/>
        </p:nvSpPr>
        <p:spPr bwMode="auto">
          <a:xfrm>
            <a:off x="4160838" y="222091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89" name="Text Box 56"/>
          <p:cNvSpPr txBox="1">
            <a:spLocks noChangeArrowheads="1"/>
          </p:cNvSpPr>
          <p:nvPr/>
        </p:nvSpPr>
        <p:spPr bwMode="auto">
          <a:xfrm>
            <a:off x="4075113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90" name="Text Box 57"/>
          <p:cNvSpPr txBox="1">
            <a:spLocks noChangeArrowheads="1"/>
          </p:cNvSpPr>
          <p:nvPr/>
        </p:nvSpPr>
        <p:spPr bwMode="auto">
          <a:xfrm>
            <a:off x="4729163" y="2220914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0691" name="Text Box 58"/>
          <p:cNvSpPr txBox="1">
            <a:spLocks noChangeArrowheads="1"/>
          </p:cNvSpPr>
          <p:nvPr/>
        </p:nvSpPr>
        <p:spPr bwMode="auto">
          <a:xfrm>
            <a:off x="53895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898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684" name="Text Box 2"/>
          <p:cNvSpPr>
            <a:spLocks noGrp="1" noChangeArrowheads="1"/>
          </p:cNvSpPr>
          <p:nvPr>
            <p:ph idx="1"/>
          </p:nvPr>
        </p:nvSpPr>
        <p:spPr>
          <a:xfrm>
            <a:off x="2743200" y="1600200"/>
            <a:ext cx="7924800" cy="4522788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/>
              <a:t>j = D</a:t>
            </a:r>
            <a:endParaRPr lang="en-GB" sz="2000" b="1"/>
          </a:p>
        </p:txBody>
      </p:sp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25AC49A-3EA2-4AC2-8837-E75F28F424F8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688" name="Oval 6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689" name="Oval 7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690" name="Oval 8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691" name="Line 9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692" name="Line 10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693" name="Line 11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694" name="Line 12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695" name="Line 13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696" name="Line 14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697" name="Text Box 15"/>
          <p:cNvSpPr txBox="1">
            <a:spLocks noChangeArrowheads="1"/>
          </p:cNvSpPr>
          <p:nvPr/>
        </p:nvSpPr>
        <p:spPr bwMode="auto">
          <a:xfrm>
            <a:off x="9017000" y="2827339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20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698" name="Text Box 16"/>
          <p:cNvSpPr txBox="1">
            <a:spLocks noChangeArrowheads="1"/>
          </p:cNvSpPr>
          <p:nvPr/>
        </p:nvSpPr>
        <p:spPr bwMode="auto">
          <a:xfrm>
            <a:off x="7696200" y="2743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699" name="Text Box 17"/>
          <p:cNvSpPr txBox="1">
            <a:spLocks noChangeArrowheads="1"/>
          </p:cNvSpPr>
          <p:nvPr/>
        </p:nvSpPr>
        <p:spPr bwMode="auto">
          <a:xfrm>
            <a:off x="7239000" y="3886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40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00" name="Text Box 18"/>
          <p:cNvSpPr txBox="1">
            <a:spLocks noChangeArrowheads="1"/>
          </p:cNvSpPr>
          <p:nvPr/>
        </p:nvSpPr>
        <p:spPr bwMode="auto">
          <a:xfrm>
            <a:off x="8162925" y="36068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01" name="Text Box 19"/>
          <p:cNvSpPr txBox="1">
            <a:spLocks noChangeArrowheads="1"/>
          </p:cNvSpPr>
          <p:nvPr/>
        </p:nvSpPr>
        <p:spPr bwMode="auto">
          <a:xfrm>
            <a:off x="9256713" y="396875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02" name="Text Box 20"/>
          <p:cNvSpPr txBox="1">
            <a:spLocks noChangeArrowheads="1"/>
          </p:cNvSpPr>
          <p:nvPr/>
        </p:nvSpPr>
        <p:spPr bwMode="auto">
          <a:xfrm>
            <a:off x="7591425" y="4829176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grpSp>
        <p:nvGrpSpPr>
          <p:cNvPr id="71703" name="Group 21"/>
          <p:cNvGrpSpPr>
            <a:grpSpLocks/>
          </p:cNvGrpSpPr>
          <p:nvPr/>
        </p:nvGrpSpPr>
        <p:grpSpPr bwMode="auto">
          <a:xfrm>
            <a:off x="2743200" y="2667000"/>
            <a:ext cx="3111500" cy="1430338"/>
            <a:chOff x="750" y="1690"/>
            <a:chExt cx="1960" cy="901"/>
          </a:xfrm>
        </p:grpSpPr>
        <p:sp>
          <p:nvSpPr>
            <p:cNvPr id="71716" name="Rectangle 22"/>
            <p:cNvSpPr>
              <a:spLocks noChangeArrowheads="1"/>
            </p:cNvSpPr>
            <p:nvPr/>
          </p:nvSpPr>
          <p:spPr bwMode="auto">
            <a:xfrm>
              <a:off x="2318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17" name="Rectangle 23"/>
            <p:cNvSpPr>
              <a:spLocks noChangeArrowheads="1"/>
            </p:cNvSpPr>
            <p:nvPr/>
          </p:nvSpPr>
          <p:spPr bwMode="auto">
            <a:xfrm>
              <a:off x="1926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B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18" name="Rectangle 24"/>
            <p:cNvSpPr>
              <a:spLocks noChangeArrowheads="1"/>
            </p:cNvSpPr>
            <p:nvPr/>
          </p:nvSpPr>
          <p:spPr bwMode="auto">
            <a:xfrm>
              <a:off x="1534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E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19" name="Rectangle 25"/>
            <p:cNvSpPr>
              <a:spLocks noChangeArrowheads="1"/>
            </p:cNvSpPr>
            <p:nvPr/>
          </p:nvSpPr>
          <p:spPr bwMode="auto">
            <a:xfrm>
              <a:off x="1142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20" name="Rectangle 26"/>
            <p:cNvSpPr>
              <a:spLocks noChangeArrowheads="1"/>
            </p:cNvSpPr>
            <p:nvPr/>
          </p:nvSpPr>
          <p:spPr bwMode="auto">
            <a:xfrm>
              <a:off x="750" y="2265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21" name="Rectangle 27"/>
            <p:cNvSpPr>
              <a:spLocks noChangeArrowheads="1"/>
            </p:cNvSpPr>
            <p:nvPr/>
          </p:nvSpPr>
          <p:spPr bwMode="auto">
            <a:xfrm>
              <a:off x="2318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22" name="Rectangle 28"/>
            <p:cNvSpPr>
              <a:spLocks noChangeArrowheads="1"/>
            </p:cNvSpPr>
            <p:nvPr/>
          </p:nvSpPr>
          <p:spPr bwMode="auto">
            <a:xfrm>
              <a:off x="1926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23" name="Rectangle 29"/>
            <p:cNvSpPr>
              <a:spLocks noChangeArrowheads="1"/>
            </p:cNvSpPr>
            <p:nvPr/>
          </p:nvSpPr>
          <p:spPr bwMode="auto">
            <a:xfrm>
              <a:off x="1534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24" name="Rectangle 30"/>
            <p:cNvSpPr>
              <a:spLocks noChangeArrowheads="1"/>
            </p:cNvSpPr>
            <p:nvPr/>
          </p:nvSpPr>
          <p:spPr bwMode="auto">
            <a:xfrm>
              <a:off x="1142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25" name="Rectangle 31"/>
            <p:cNvSpPr>
              <a:spLocks noChangeArrowheads="1"/>
            </p:cNvSpPr>
            <p:nvPr/>
          </p:nvSpPr>
          <p:spPr bwMode="auto">
            <a:xfrm>
              <a:off x="750" y="2016"/>
              <a:ext cx="392" cy="249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26" name="Rectangle 32"/>
            <p:cNvSpPr>
              <a:spLocks noChangeArrowheads="1"/>
            </p:cNvSpPr>
            <p:nvPr/>
          </p:nvSpPr>
          <p:spPr bwMode="auto">
            <a:xfrm>
              <a:off x="2318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20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27" name="Rectangle 33"/>
            <p:cNvSpPr>
              <a:spLocks noChangeArrowheads="1"/>
            </p:cNvSpPr>
            <p:nvPr/>
          </p:nvSpPr>
          <p:spPr bwMode="auto">
            <a:xfrm>
              <a:off x="1926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GB" sz="2800">
                  <a:solidFill>
                    <a:srgbClr val="333333"/>
                  </a:solidFill>
                  <a:latin typeface="Arial" charset="0"/>
                  <a:sym typeface="Symbol" pitchFamily="18" charset="2"/>
                </a:rPr>
                <a:t>55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28" name="Rectangle 34"/>
            <p:cNvSpPr>
              <a:spLocks noChangeArrowheads="1"/>
            </p:cNvSpPr>
            <p:nvPr/>
          </p:nvSpPr>
          <p:spPr bwMode="auto">
            <a:xfrm>
              <a:off x="1534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30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29" name="Rectangle 35"/>
            <p:cNvSpPr>
              <a:spLocks noChangeArrowheads="1"/>
            </p:cNvSpPr>
            <p:nvPr/>
          </p:nvSpPr>
          <p:spPr bwMode="auto">
            <a:xfrm>
              <a:off x="1142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15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30" name="Rectangle 36"/>
            <p:cNvSpPr>
              <a:spLocks noChangeArrowheads="1"/>
            </p:cNvSpPr>
            <p:nvPr/>
          </p:nvSpPr>
          <p:spPr bwMode="auto">
            <a:xfrm>
              <a:off x="750" y="1690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31" name="Line 37"/>
            <p:cNvSpPr>
              <a:spLocks noChangeShapeType="1"/>
            </p:cNvSpPr>
            <p:nvPr/>
          </p:nvSpPr>
          <p:spPr bwMode="auto">
            <a:xfrm>
              <a:off x="750" y="1690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32" name="Line 38"/>
            <p:cNvSpPr>
              <a:spLocks noChangeShapeType="1"/>
            </p:cNvSpPr>
            <p:nvPr/>
          </p:nvSpPr>
          <p:spPr bwMode="auto">
            <a:xfrm>
              <a:off x="750" y="2016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33" name="Line 39"/>
            <p:cNvSpPr>
              <a:spLocks noChangeShapeType="1"/>
            </p:cNvSpPr>
            <p:nvPr/>
          </p:nvSpPr>
          <p:spPr bwMode="auto">
            <a:xfrm>
              <a:off x="750" y="2265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34" name="Line 40"/>
            <p:cNvSpPr>
              <a:spLocks noChangeShapeType="1"/>
            </p:cNvSpPr>
            <p:nvPr/>
          </p:nvSpPr>
          <p:spPr bwMode="auto">
            <a:xfrm>
              <a:off x="750" y="2591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35" name="Line 41"/>
            <p:cNvSpPr>
              <a:spLocks noChangeShapeType="1"/>
            </p:cNvSpPr>
            <p:nvPr/>
          </p:nvSpPr>
          <p:spPr bwMode="auto">
            <a:xfrm>
              <a:off x="75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36" name="Line 42"/>
            <p:cNvSpPr>
              <a:spLocks noChangeShapeType="1"/>
            </p:cNvSpPr>
            <p:nvPr/>
          </p:nvSpPr>
          <p:spPr bwMode="auto">
            <a:xfrm>
              <a:off x="1142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37" name="Line 43"/>
            <p:cNvSpPr>
              <a:spLocks noChangeShapeType="1"/>
            </p:cNvSpPr>
            <p:nvPr/>
          </p:nvSpPr>
          <p:spPr bwMode="auto">
            <a:xfrm>
              <a:off x="1534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38" name="Line 44"/>
            <p:cNvSpPr>
              <a:spLocks noChangeShapeType="1"/>
            </p:cNvSpPr>
            <p:nvPr/>
          </p:nvSpPr>
          <p:spPr bwMode="auto">
            <a:xfrm>
              <a:off x="1926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39" name="Line 45"/>
            <p:cNvSpPr>
              <a:spLocks noChangeShapeType="1"/>
            </p:cNvSpPr>
            <p:nvPr/>
          </p:nvSpPr>
          <p:spPr bwMode="auto">
            <a:xfrm>
              <a:off x="2318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1740" name="Line 46"/>
            <p:cNvSpPr>
              <a:spLocks noChangeShapeType="1"/>
            </p:cNvSpPr>
            <p:nvPr/>
          </p:nvSpPr>
          <p:spPr bwMode="auto">
            <a:xfrm>
              <a:off x="271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  <p:sp>
        <p:nvSpPr>
          <p:cNvPr id="71704" name="Text Box 47"/>
          <p:cNvSpPr txBox="1">
            <a:spLocks noChangeArrowheads="1"/>
          </p:cNvSpPr>
          <p:nvPr/>
        </p:nvSpPr>
        <p:spPr bwMode="auto">
          <a:xfrm>
            <a:off x="5851526" y="2617789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Dist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05" name="Text Box 48"/>
          <p:cNvSpPr txBox="1">
            <a:spLocks noChangeArrowheads="1"/>
          </p:cNvSpPr>
          <p:nvPr/>
        </p:nvSpPr>
        <p:spPr bwMode="auto">
          <a:xfrm>
            <a:off x="5851525" y="3200401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333333"/>
                </a:solidFill>
                <a:latin typeface="Times New Roman" pitchFamily="18" charset="0"/>
              </a:rPr>
              <a:t>Processed</a:t>
            </a:r>
            <a:endParaRPr lang="en-GB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06" name="Text Box 49"/>
          <p:cNvSpPr txBox="1">
            <a:spLocks noChangeArrowheads="1"/>
          </p:cNvSpPr>
          <p:nvPr/>
        </p:nvSpPr>
        <p:spPr bwMode="auto">
          <a:xfrm>
            <a:off x="5851525" y="3713164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Via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07" name="Text Box 50"/>
          <p:cNvSpPr txBox="1">
            <a:spLocks noChangeArrowheads="1"/>
          </p:cNvSpPr>
          <p:nvPr/>
        </p:nvSpPr>
        <p:spPr bwMode="auto">
          <a:xfrm>
            <a:off x="5943600" y="50165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08" name="Text Box 51"/>
          <p:cNvSpPr txBox="1">
            <a:spLocks noChangeArrowheads="1"/>
          </p:cNvSpPr>
          <p:nvPr/>
        </p:nvSpPr>
        <p:spPr bwMode="auto">
          <a:xfrm>
            <a:off x="5851525" y="5540376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09" name="Text Box 52"/>
          <p:cNvSpPr txBox="1">
            <a:spLocks noChangeArrowheads="1"/>
          </p:cNvSpPr>
          <p:nvPr/>
        </p:nvSpPr>
        <p:spPr bwMode="auto">
          <a:xfrm>
            <a:off x="2870200" y="424815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10" name="Text Box 53"/>
          <p:cNvSpPr txBox="1">
            <a:spLocks noChangeArrowheads="1"/>
          </p:cNvSpPr>
          <p:nvPr/>
        </p:nvSpPr>
        <p:spPr bwMode="auto">
          <a:xfrm>
            <a:off x="2778125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11" name="Text Box 54"/>
          <p:cNvSpPr txBox="1">
            <a:spLocks noChangeArrowheads="1"/>
          </p:cNvSpPr>
          <p:nvPr/>
        </p:nvSpPr>
        <p:spPr bwMode="auto">
          <a:xfrm>
            <a:off x="33829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12" name="Text Box 55"/>
          <p:cNvSpPr txBox="1">
            <a:spLocks noChangeArrowheads="1"/>
          </p:cNvSpPr>
          <p:nvPr/>
        </p:nvSpPr>
        <p:spPr bwMode="auto">
          <a:xfrm>
            <a:off x="4160838" y="222091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13" name="Text Box 56"/>
          <p:cNvSpPr txBox="1">
            <a:spLocks noChangeArrowheads="1"/>
          </p:cNvSpPr>
          <p:nvPr/>
        </p:nvSpPr>
        <p:spPr bwMode="auto">
          <a:xfrm>
            <a:off x="4075113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14" name="Text Box 57"/>
          <p:cNvSpPr txBox="1">
            <a:spLocks noChangeArrowheads="1"/>
          </p:cNvSpPr>
          <p:nvPr/>
        </p:nvSpPr>
        <p:spPr bwMode="auto">
          <a:xfrm>
            <a:off x="4729163" y="2220914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1715" name="Text Box 58"/>
          <p:cNvSpPr txBox="1">
            <a:spLocks noChangeArrowheads="1"/>
          </p:cNvSpPr>
          <p:nvPr/>
        </p:nvSpPr>
        <p:spPr bwMode="auto">
          <a:xfrm>
            <a:off x="53895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313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2708" name="Text Box 2"/>
          <p:cNvSpPr>
            <a:spLocks noGrp="1" noChangeArrowheads="1"/>
          </p:cNvSpPr>
          <p:nvPr>
            <p:ph idx="1"/>
          </p:nvPr>
        </p:nvSpPr>
        <p:spPr>
          <a:xfrm>
            <a:off x="2743200" y="1600200"/>
            <a:ext cx="7924800" cy="4522788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/>
              <a:t>Final</a:t>
            </a:r>
            <a:endParaRPr lang="en-GB" sz="2000" b="1" dirty="0"/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B0A4AA-D1FB-469A-9502-BABB1774AAF8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sp>
        <p:nvSpPr>
          <p:cNvPr id="72710" name="Oval 4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11" name="Oval 5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12" name="Oval 6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13" name="Oval 7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14" name="Oval 8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15" name="Line 9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2716" name="Line 10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2717" name="Line 11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2718" name="Line 12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2719" name="Line 13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2720" name="Line 14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2721" name="Text Box 15"/>
          <p:cNvSpPr txBox="1">
            <a:spLocks noChangeArrowheads="1"/>
          </p:cNvSpPr>
          <p:nvPr/>
        </p:nvSpPr>
        <p:spPr bwMode="auto">
          <a:xfrm>
            <a:off x="9017000" y="2827339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20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22" name="Text Box 16"/>
          <p:cNvSpPr txBox="1">
            <a:spLocks noChangeArrowheads="1"/>
          </p:cNvSpPr>
          <p:nvPr/>
        </p:nvSpPr>
        <p:spPr bwMode="auto">
          <a:xfrm>
            <a:off x="7696200" y="2743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23" name="Text Box 17"/>
          <p:cNvSpPr txBox="1">
            <a:spLocks noChangeArrowheads="1"/>
          </p:cNvSpPr>
          <p:nvPr/>
        </p:nvSpPr>
        <p:spPr bwMode="auto">
          <a:xfrm>
            <a:off x="7239000" y="38862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40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24" name="Text Box 18"/>
          <p:cNvSpPr txBox="1">
            <a:spLocks noChangeArrowheads="1"/>
          </p:cNvSpPr>
          <p:nvPr/>
        </p:nvSpPr>
        <p:spPr bwMode="auto">
          <a:xfrm>
            <a:off x="8162925" y="360680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25" name="Text Box 19"/>
          <p:cNvSpPr txBox="1">
            <a:spLocks noChangeArrowheads="1"/>
          </p:cNvSpPr>
          <p:nvPr/>
        </p:nvSpPr>
        <p:spPr bwMode="auto">
          <a:xfrm>
            <a:off x="9256713" y="3968751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10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26" name="Text Box 20"/>
          <p:cNvSpPr txBox="1">
            <a:spLocks noChangeArrowheads="1"/>
          </p:cNvSpPr>
          <p:nvPr/>
        </p:nvSpPr>
        <p:spPr bwMode="auto">
          <a:xfrm>
            <a:off x="7591425" y="4829176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35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grpSp>
        <p:nvGrpSpPr>
          <p:cNvPr id="72727" name="Group 21"/>
          <p:cNvGrpSpPr>
            <a:grpSpLocks/>
          </p:cNvGrpSpPr>
          <p:nvPr/>
        </p:nvGrpSpPr>
        <p:grpSpPr bwMode="auto">
          <a:xfrm>
            <a:off x="2743200" y="2667000"/>
            <a:ext cx="3111500" cy="1430338"/>
            <a:chOff x="750" y="1690"/>
            <a:chExt cx="1960" cy="901"/>
          </a:xfrm>
        </p:grpSpPr>
        <p:sp>
          <p:nvSpPr>
            <p:cNvPr id="72741" name="Rectangle 22"/>
            <p:cNvSpPr>
              <a:spLocks noChangeArrowheads="1"/>
            </p:cNvSpPr>
            <p:nvPr/>
          </p:nvSpPr>
          <p:spPr bwMode="auto">
            <a:xfrm>
              <a:off x="2318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42" name="Rectangle 23"/>
            <p:cNvSpPr>
              <a:spLocks noChangeArrowheads="1"/>
            </p:cNvSpPr>
            <p:nvPr/>
          </p:nvSpPr>
          <p:spPr bwMode="auto">
            <a:xfrm>
              <a:off x="1926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B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43" name="Rectangle 24"/>
            <p:cNvSpPr>
              <a:spLocks noChangeArrowheads="1"/>
            </p:cNvSpPr>
            <p:nvPr/>
          </p:nvSpPr>
          <p:spPr bwMode="auto">
            <a:xfrm>
              <a:off x="1534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E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44" name="Rectangle 25"/>
            <p:cNvSpPr>
              <a:spLocks noChangeArrowheads="1"/>
            </p:cNvSpPr>
            <p:nvPr/>
          </p:nvSpPr>
          <p:spPr bwMode="auto">
            <a:xfrm>
              <a:off x="1142" y="2265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A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45" name="Rectangle 26"/>
            <p:cNvSpPr>
              <a:spLocks noChangeArrowheads="1"/>
            </p:cNvSpPr>
            <p:nvPr/>
          </p:nvSpPr>
          <p:spPr bwMode="auto">
            <a:xfrm>
              <a:off x="750" y="2265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46" name="Rectangle 27"/>
            <p:cNvSpPr>
              <a:spLocks noChangeArrowheads="1"/>
            </p:cNvSpPr>
            <p:nvPr/>
          </p:nvSpPr>
          <p:spPr bwMode="auto">
            <a:xfrm>
              <a:off x="2318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47" name="Rectangle 28"/>
            <p:cNvSpPr>
              <a:spLocks noChangeArrowheads="1"/>
            </p:cNvSpPr>
            <p:nvPr/>
          </p:nvSpPr>
          <p:spPr bwMode="auto">
            <a:xfrm>
              <a:off x="1926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48" name="Rectangle 29"/>
            <p:cNvSpPr>
              <a:spLocks noChangeArrowheads="1"/>
            </p:cNvSpPr>
            <p:nvPr/>
          </p:nvSpPr>
          <p:spPr bwMode="auto">
            <a:xfrm>
              <a:off x="1534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49" name="Rectangle 30"/>
            <p:cNvSpPr>
              <a:spLocks noChangeArrowheads="1"/>
            </p:cNvSpPr>
            <p:nvPr/>
          </p:nvSpPr>
          <p:spPr bwMode="auto">
            <a:xfrm>
              <a:off x="1142" y="2016"/>
              <a:ext cx="392" cy="249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50" name="Rectangle 31"/>
            <p:cNvSpPr>
              <a:spLocks noChangeArrowheads="1"/>
            </p:cNvSpPr>
            <p:nvPr/>
          </p:nvSpPr>
          <p:spPr bwMode="auto">
            <a:xfrm>
              <a:off x="750" y="2016"/>
              <a:ext cx="392" cy="249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000" b="1">
                  <a:solidFill>
                    <a:srgbClr val="333333"/>
                  </a:solidFill>
                  <a:latin typeface="Arial" charset="0"/>
                </a:rPr>
                <a:t>yes</a:t>
              </a:r>
              <a:endParaRPr lang="en-GB" sz="2000" b="1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51" name="Rectangle 32"/>
            <p:cNvSpPr>
              <a:spLocks noChangeArrowheads="1"/>
            </p:cNvSpPr>
            <p:nvPr/>
          </p:nvSpPr>
          <p:spPr bwMode="auto">
            <a:xfrm>
              <a:off x="2318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20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52" name="Rectangle 33"/>
            <p:cNvSpPr>
              <a:spLocks noChangeArrowheads="1"/>
            </p:cNvSpPr>
            <p:nvPr/>
          </p:nvSpPr>
          <p:spPr bwMode="auto">
            <a:xfrm>
              <a:off x="1926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GB" sz="2800">
                  <a:solidFill>
                    <a:srgbClr val="333333"/>
                  </a:solidFill>
                  <a:latin typeface="Arial" charset="0"/>
                  <a:sym typeface="Symbol" pitchFamily="18" charset="2"/>
                </a:rPr>
                <a:t>55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53" name="Rectangle 34"/>
            <p:cNvSpPr>
              <a:spLocks noChangeArrowheads="1"/>
            </p:cNvSpPr>
            <p:nvPr/>
          </p:nvSpPr>
          <p:spPr bwMode="auto">
            <a:xfrm>
              <a:off x="1534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30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54" name="Rectangle 35"/>
            <p:cNvSpPr>
              <a:spLocks noChangeArrowheads="1"/>
            </p:cNvSpPr>
            <p:nvPr/>
          </p:nvSpPr>
          <p:spPr bwMode="auto">
            <a:xfrm>
              <a:off x="1142" y="1690"/>
              <a:ext cx="392" cy="326"/>
            </a:xfrm>
            <a:prstGeom prst="rect">
              <a:avLst/>
            </a:prstGeom>
            <a:solidFill>
              <a:srgbClr val="99FF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15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55" name="Rectangle 36"/>
            <p:cNvSpPr>
              <a:spLocks noChangeArrowheads="1"/>
            </p:cNvSpPr>
            <p:nvPr/>
          </p:nvSpPr>
          <p:spPr bwMode="auto">
            <a:xfrm>
              <a:off x="750" y="1690"/>
              <a:ext cx="392" cy="326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E09142"/>
                </a:buClr>
                <a:buSzPct val="85000"/>
                <a:defRPr/>
              </a:pPr>
              <a:r>
                <a:rPr lang="en-US" sz="2800">
                  <a:solidFill>
                    <a:srgbClr val="333333"/>
                  </a:solidFill>
                  <a:latin typeface="Arial" charset="0"/>
                </a:rPr>
                <a:t> 0</a:t>
              </a:r>
              <a:endParaRPr lang="en-GB" sz="28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56" name="Line 37"/>
            <p:cNvSpPr>
              <a:spLocks noChangeShapeType="1"/>
            </p:cNvSpPr>
            <p:nvPr/>
          </p:nvSpPr>
          <p:spPr bwMode="auto">
            <a:xfrm>
              <a:off x="750" y="1690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57" name="Line 38"/>
            <p:cNvSpPr>
              <a:spLocks noChangeShapeType="1"/>
            </p:cNvSpPr>
            <p:nvPr/>
          </p:nvSpPr>
          <p:spPr bwMode="auto">
            <a:xfrm>
              <a:off x="750" y="2016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58" name="Line 39"/>
            <p:cNvSpPr>
              <a:spLocks noChangeShapeType="1"/>
            </p:cNvSpPr>
            <p:nvPr/>
          </p:nvSpPr>
          <p:spPr bwMode="auto">
            <a:xfrm>
              <a:off x="750" y="2265"/>
              <a:ext cx="1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59" name="Line 40"/>
            <p:cNvSpPr>
              <a:spLocks noChangeShapeType="1"/>
            </p:cNvSpPr>
            <p:nvPr/>
          </p:nvSpPr>
          <p:spPr bwMode="auto">
            <a:xfrm>
              <a:off x="750" y="2591"/>
              <a:ext cx="19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60" name="Line 41"/>
            <p:cNvSpPr>
              <a:spLocks noChangeShapeType="1"/>
            </p:cNvSpPr>
            <p:nvPr/>
          </p:nvSpPr>
          <p:spPr bwMode="auto">
            <a:xfrm>
              <a:off x="75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61" name="Line 42"/>
            <p:cNvSpPr>
              <a:spLocks noChangeShapeType="1"/>
            </p:cNvSpPr>
            <p:nvPr/>
          </p:nvSpPr>
          <p:spPr bwMode="auto">
            <a:xfrm>
              <a:off x="1142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62" name="Line 43"/>
            <p:cNvSpPr>
              <a:spLocks noChangeShapeType="1"/>
            </p:cNvSpPr>
            <p:nvPr/>
          </p:nvSpPr>
          <p:spPr bwMode="auto">
            <a:xfrm>
              <a:off x="1534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63" name="Line 44"/>
            <p:cNvSpPr>
              <a:spLocks noChangeShapeType="1"/>
            </p:cNvSpPr>
            <p:nvPr/>
          </p:nvSpPr>
          <p:spPr bwMode="auto">
            <a:xfrm>
              <a:off x="1926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64" name="Line 45"/>
            <p:cNvSpPr>
              <a:spLocks noChangeShapeType="1"/>
            </p:cNvSpPr>
            <p:nvPr/>
          </p:nvSpPr>
          <p:spPr bwMode="auto">
            <a:xfrm>
              <a:off x="2318" y="1690"/>
              <a:ext cx="0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  <p:sp>
          <p:nvSpPr>
            <p:cNvPr id="72765" name="Line 46"/>
            <p:cNvSpPr>
              <a:spLocks noChangeShapeType="1"/>
            </p:cNvSpPr>
            <p:nvPr/>
          </p:nvSpPr>
          <p:spPr bwMode="auto">
            <a:xfrm>
              <a:off x="2710" y="1690"/>
              <a:ext cx="0" cy="90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333333"/>
                </a:solidFill>
                <a:latin typeface="Arial" charset="0"/>
              </a:endParaRPr>
            </a:p>
          </p:txBody>
        </p:sp>
      </p:grpSp>
      <p:sp>
        <p:nvSpPr>
          <p:cNvPr id="72728" name="Text Box 47"/>
          <p:cNvSpPr txBox="1">
            <a:spLocks noChangeArrowheads="1"/>
          </p:cNvSpPr>
          <p:nvPr/>
        </p:nvSpPr>
        <p:spPr bwMode="auto">
          <a:xfrm>
            <a:off x="5851526" y="2617789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Dist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29" name="Text Box 48"/>
          <p:cNvSpPr txBox="1">
            <a:spLocks noChangeArrowheads="1"/>
          </p:cNvSpPr>
          <p:nvPr/>
        </p:nvSpPr>
        <p:spPr bwMode="auto">
          <a:xfrm>
            <a:off x="5851525" y="3200401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333333"/>
                </a:solidFill>
                <a:latin typeface="Times New Roman" pitchFamily="18" charset="0"/>
              </a:rPr>
              <a:t>Processed</a:t>
            </a:r>
            <a:endParaRPr lang="en-GB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30" name="Text Box 49"/>
          <p:cNvSpPr txBox="1">
            <a:spLocks noChangeArrowheads="1"/>
          </p:cNvSpPr>
          <p:nvPr/>
        </p:nvSpPr>
        <p:spPr bwMode="auto">
          <a:xfrm>
            <a:off x="5851525" y="3713164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Via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31" name="Text Box 50"/>
          <p:cNvSpPr txBox="1">
            <a:spLocks noChangeArrowheads="1"/>
          </p:cNvSpPr>
          <p:nvPr/>
        </p:nvSpPr>
        <p:spPr bwMode="auto">
          <a:xfrm>
            <a:off x="5943600" y="501650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32" name="Text Box 51"/>
          <p:cNvSpPr txBox="1">
            <a:spLocks noChangeArrowheads="1"/>
          </p:cNvSpPr>
          <p:nvPr/>
        </p:nvSpPr>
        <p:spPr bwMode="auto">
          <a:xfrm>
            <a:off x="5851525" y="5540376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33" name="Text Box 52"/>
          <p:cNvSpPr txBox="1">
            <a:spLocks noChangeArrowheads="1"/>
          </p:cNvSpPr>
          <p:nvPr/>
        </p:nvSpPr>
        <p:spPr bwMode="auto">
          <a:xfrm>
            <a:off x="2870200" y="4248151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34" name="Text Box 53"/>
          <p:cNvSpPr txBox="1">
            <a:spLocks noChangeArrowheads="1"/>
          </p:cNvSpPr>
          <p:nvPr/>
        </p:nvSpPr>
        <p:spPr bwMode="auto">
          <a:xfrm>
            <a:off x="2778125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35" name="Text Box 54"/>
          <p:cNvSpPr txBox="1">
            <a:spLocks noChangeArrowheads="1"/>
          </p:cNvSpPr>
          <p:nvPr/>
        </p:nvSpPr>
        <p:spPr bwMode="auto">
          <a:xfrm>
            <a:off x="33829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36" name="Text Box 55"/>
          <p:cNvSpPr txBox="1">
            <a:spLocks noChangeArrowheads="1"/>
          </p:cNvSpPr>
          <p:nvPr/>
        </p:nvSpPr>
        <p:spPr bwMode="auto">
          <a:xfrm>
            <a:off x="4160838" y="222091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37" name="Text Box 56"/>
          <p:cNvSpPr txBox="1">
            <a:spLocks noChangeArrowheads="1"/>
          </p:cNvSpPr>
          <p:nvPr/>
        </p:nvSpPr>
        <p:spPr bwMode="auto">
          <a:xfrm>
            <a:off x="4075113" y="2228851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38" name="Text Box 57"/>
          <p:cNvSpPr txBox="1">
            <a:spLocks noChangeArrowheads="1"/>
          </p:cNvSpPr>
          <p:nvPr/>
        </p:nvSpPr>
        <p:spPr bwMode="auto">
          <a:xfrm>
            <a:off x="4729163" y="2220914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39" name="Text Box 58"/>
          <p:cNvSpPr txBox="1">
            <a:spLocks noChangeArrowheads="1"/>
          </p:cNvSpPr>
          <p:nvPr/>
        </p:nvSpPr>
        <p:spPr bwMode="auto">
          <a:xfrm>
            <a:off x="5389563" y="2255839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  <a:endParaRPr lang="en-GB" sz="2000" b="1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2740" name="Text Box 59"/>
          <p:cNvSpPr txBox="1">
            <a:spLocks noChangeArrowheads="1"/>
          </p:cNvSpPr>
          <p:nvPr/>
        </p:nvSpPr>
        <p:spPr bwMode="auto">
          <a:xfrm>
            <a:off x="2803525" y="4308475"/>
            <a:ext cx="14686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itchFamily="18" charset="0"/>
              </a:rPr>
              <a:t>A→B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itchFamily="18" charset="0"/>
              </a:rPr>
              <a:t>A→E→C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itchFamily="18" charset="0"/>
              </a:rPr>
              <a:t>A→B→D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itchFamily="18" charset="0"/>
              </a:rPr>
              <a:t>A→E</a:t>
            </a:r>
          </a:p>
        </p:txBody>
      </p:sp>
    </p:spTree>
    <p:extLst>
      <p:ext uri="{BB962C8B-B14F-4D97-AF65-F5344CB8AC3E}">
        <p14:creationId xmlns:p14="http://schemas.microsoft.com/office/powerpoint/2010/main" val="5169060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How to print the path?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1600200"/>
            <a:ext cx="7772400" cy="4535488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200" b="1" dirty="0">
                <a:solidFill>
                  <a:srgbClr val="0000FF"/>
                </a:solidFill>
                <a:sym typeface="Symbol" pitchFamily="18" charset="2"/>
              </a:rPr>
              <a:t>/* The function </a:t>
            </a:r>
            <a:r>
              <a:rPr lang="en-US" sz="2200" b="1" dirty="0" err="1">
                <a:solidFill>
                  <a:srgbClr val="0000FF"/>
                </a:solidFill>
                <a:sym typeface="Symbol" pitchFamily="18" charset="2"/>
              </a:rPr>
              <a:t>Vname</a:t>
            </a:r>
            <a:r>
              <a:rPr lang="en-US" sz="2200" b="1" dirty="0">
                <a:solidFill>
                  <a:srgbClr val="0000FF"/>
                </a:solidFill>
                <a:sym typeface="Symbol" pitchFamily="18" charset="2"/>
              </a:rPr>
              <a:t>(k) maps a vertex number to a name (</a:t>
            </a:r>
            <a:r>
              <a:rPr lang="en-US" sz="2200" b="1" dirty="0" err="1">
                <a:solidFill>
                  <a:srgbClr val="0000FF"/>
                </a:solidFill>
                <a:sym typeface="Symbol" pitchFamily="18" charset="2"/>
              </a:rPr>
              <a:t>e.g</a:t>
            </a:r>
            <a:r>
              <a:rPr lang="en-US" sz="2200" b="1" dirty="0">
                <a:solidFill>
                  <a:srgbClr val="0000FF"/>
                </a:solidFill>
                <a:sym typeface="Symbol" pitchFamily="18" charset="2"/>
              </a:rPr>
              <a:t> a character A, B,.. </a:t>
            </a:r>
            <a:r>
              <a:rPr lang="en-US" sz="2200" b="1" dirty="0" err="1">
                <a:solidFill>
                  <a:srgbClr val="0000FF"/>
                </a:solidFill>
                <a:sym typeface="Symbol" pitchFamily="18" charset="2"/>
              </a:rPr>
              <a:t>etc</a:t>
            </a:r>
            <a:r>
              <a:rPr lang="en-US" sz="2200" b="1" dirty="0">
                <a:solidFill>
                  <a:srgbClr val="0000FF"/>
                </a:solidFill>
                <a:sym typeface="Symbol" pitchFamily="18" charset="2"/>
              </a:rPr>
              <a:t>). Given the via array V resulting from Dijkstra’s algorithm, the following recursive function prints the vertices on the shortest path from source (s) to destination (</a:t>
            </a:r>
            <a:r>
              <a:rPr lang="en-US" sz="2200" b="1" dirty="0" err="1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sz="2200" b="1" dirty="0">
                <a:solidFill>
                  <a:srgbClr val="0000FF"/>
                </a:solidFill>
                <a:sym typeface="Symbol" pitchFamily="18" charset="2"/>
              </a:rPr>
              <a:t>).  </a:t>
            </a:r>
            <a:r>
              <a:rPr lang="en-US" sz="2000" b="1" dirty="0">
                <a:solidFill>
                  <a:srgbClr val="0000FF"/>
                </a:solidFill>
                <a:sym typeface="Symbol" pitchFamily="18" charset="2"/>
              </a:rPr>
              <a:t>*/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void Graphs::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PrintPath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(int s, int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 const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{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if (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== s)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cout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&lt;&lt;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Vname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(s);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else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	{	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PrintPath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s,V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[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]); 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cout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&lt;&lt;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Vname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);	}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}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>
              <a:sym typeface="Symbol" pitchFamily="18" charset="2"/>
            </a:endParaRPr>
          </a:p>
        </p:txBody>
      </p:sp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CA1BE-4C43-428E-8C95-6B1B94D1BA43}" type="slidenum">
              <a:rPr lang="en-GB" smtClean="0"/>
              <a:pPr/>
              <a:t>69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50888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230314"/>
            <a:ext cx="8001000" cy="5218113"/>
          </a:xfrm>
          <a:noFill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 sz="2000"/>
          </a:p>
          <a:p>
            <a:pPr eaLnBrk="1" hangingPunct="1"/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 sz="2000"/>
              <a:t>	</a:t>
            </a:r>
            <a:endParaRPr lang="en-US"/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EC2B109-93D1-4DFE-AE95-8E23CDCADD4F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200400" y="1676401"/>
          <a:ext cx="2674938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45240" imgH="1344240" progId="Excel.Sheet.8">
                  <p:embed/>
                </p:oleObj>
              </mc:Choice>
              <mc:Fallback>
                <p:oleObj name="Worksheet" r:id="rId3" imgW="1245240" imgH="1344240" progId="Excel.Sheet.8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76401"/>
                        <a:ext cx="2674938" cy="2314575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Oval 5"/>
          <p:cNvSpPr>
            <a:spLocks noChangeArrowheads="1"/>
          </p:cNvSpPr>
          <p:nvPr/>
        </p:nvSpPr>
        <p:spPr bwMode="auto">
          <a:xfrm>
            <a:off x="8169275" y="1230313"/>
            <a:ext cx="508000" cy="4683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28" name="Oval 6"/>
          <p:cNvSpPr>
            <a:spLocks noChangeArrowheads="1"/>
          </p:cNvSpPr>
          <p:nvPr/>
        </p:nvSpPr>
        <p:spPr bwMode="auto">
          <a:xfrm>
            <a:off x="6570663" y="2549526"/>
            <a:ext cx="508000" cy="46831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5129" name="Oval 7"/>
          <p:cNvSpPr>
            <a:spLocks noChangeArrowheads="1"/>
          </p:cNvSpPr>
          <p:nvPr/>
        </p:nvSpPr>
        <p:spPr bwMode="auto">
          <a:xfrm>
            <a:off x="7661275" y="25495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5130" name="Oval 8"/>
          <p:cNvSpPr>
            <a:spLocks noChangeArrowheads="1"/>
          </p:cNvSpPr>
          <p:nvPr/>
        </p:nvSpPr>
        <p:spPr bwMode="auto">
          <a:xfrm>
            <a:off x="9794875" y="25495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131" name="Oval 9"/>
          <p:cNvSpPr>
            <a:spLocks noChangeArrowheads="1"/>
          </p:cNvSpPr>
          <p:nvPr/>
        </p:nvSpPr>
        <p:spPr bwMode="auto">
          <a:xfrm>
            <a:off x="8626475" y="25495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132" name="Oval 10"/>
          <p:cNvSpPr>
            <a:spLocks noChangeArrowheads="1"/>
          </p:cNvSpPr>
          <p:nvPr/>
        </p:nvSpPr>
        <p:spPr bwMode="auto">
          <a:xfrm>
            <a:off x="7813675" y="37306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5133" name="Oval 11"/>
          <p:cNvSpPr>
            <a:spLocks noChangeArrowheads="1"/>
          </p:cNvSpPr>
          <p:nvPr/>
        </p:nvSpPr>
        <p:spPr bwMode="auto">
          <a:xfrm>
            <a:off x="9474200" y="37306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5134" name="Line 12"/>
          <p:cNvSpPr>
            <a:spLocks noChangeShapeType="1"/>
          </p:cNvSpPr>
          <p:nvPr/>
        </p:nvSpPr>
        <p:spPr bwMode="auto">
          <a:xfrm flipH="1">
            <a:off x="6845301" y="1470025"/>
            <a:ext cx="132397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35" name="Line 13"/>
          <p:cNvSpPr>
            <a:spLocks noChangeShapeType="1"/>
          </p:cNvSpPr>
          <p:nvPr/>
        </p:nvSpPr>
        <p:spPr bwMode="auto">
          <a:xfrm flipH="1">
            <a:off x="7994651" y="1698625"/>
            <a:ext cx="327025" cy="850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36" name="Line 14"/>
          <p:cNvSpPr>
            <a:spLocks noChangeShapeType="1"/>
          </p:cNvSpPr>
          <p:nvPr/>
        </p:nvSpPr>
        <p:spPr bwMode="auto">
          <a:xfrm>
            <a:off x="8610601" y="1676401"/>
            <a:ext cx="346075" cy="873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37" name="Line 15"/>
          <p:cNvSpPr>
            <a:spLocks noChangeShapeType="1"/>
          </p:cNvSpPr>
          <p:nvPr/>
        </p:nvSpPr>
        <p:spPr bwMode="auto">
          <a:xfrm>
            <a:off x="8677276" y="1470025"/>
            <a:ext cx="130492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38" name="Line 16"/>
          <p:cNvSpPr>
            <a:spLocks noChangeShapeType="1"/>
          </p:cNvSpPr>
          <p:nvPr/>
        </p:nvSpPr>
        <p:spPr bwMode="auto">
          <a:xfrm flipH="1">
            <a:off x="8169276" y="2971801"/>
            <a:ext cx="517525" cy="758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39" name="Line 17"/>
          <p:cNvSpPr>
            <a:spLocks noChangeShapeType="1"/>
          </p:cNvSpPr>
          <p:nvPr/>
        </p:nvSpPr>
        <p:spPr bwMode="auto">
          <a:xfrm>
            <a:off x="8956675" y="3017839"/>
            <a:ext cx="838200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40" name="Line 18"/>
          <p:cNvSpPr>
            <a:spLocks noChangeShapeType="1"/>
          </p:cNvSpPr>
          <p:nvPr/>
        </p:nvSpPr>
        <p:spPr bwMode="auto">
          <a:xfrm flipH="1">
            <a:off x="9794876" y="3017839"/>
            <a:ext cx="187325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41" name="Line 19"/>
          <p:cNvSpPr>
            <a:spLocks noChangeShapeType="1"/>
          </p:cNvSpPr>
          <p:nvPr/>
        </p:nvSpPr>
        <p:spPr bwMode="auto">
          <a:xfrm flipH="1" flipV="1">
            <a:off x="8321676" y="3970338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42" name="Text Box 20"/>
          <p:cNvSpPr txBox="1">
            <a:spLocks noChangeArrowheads="1"/>
          </p:cNvSpPr>
          <p:nvPr/>
        </p:nvSpPr>
        <p:spPr bwMode="auto">
          <a:xfrm>
            <a:off x="8315325" y="833439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43" name="Text Box 21"/>
          <p:cNvSpPr txBox="1">
            <a:spLocks noChangeArrowheads="1"/>
          </p:cNvSpPr>
          <p:nvPr/>
        </p:nvSpPr>
        <p:spPr bwMode="auto">
          <a:xfrm>
            <a:off x="6297613" y="262096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144" name="Freeform 22"/>
          <p:cNvSpPr>
            <a:spLocks/>
          </p:cNvSpPr>
          <p:nvPr/>
        </p:nvSpPr>
        <p:spPr bwMode="auto">
          <a:xfrm>
            <a:off x="3892550" y="1985963"/>
            <a:ext cx="273050" cy="298450"/>
          </a:xfrm>
          <a:custGeom>
            <a:avLst/>
            <a:gdLst>
              <a:gd name="T0" fmla="*/ 2147483647 w 172"/>
              <a:gd name="T1" fmla="*/ 2147483647 h 188"/>
              <a:gd name="T2" fmla="*/ 2147483647 w 172"/>
              <a:gd name="T3" fmla="*/ 2147483647 h 188"/>
              <a:gd name="T4" fmla="*/ 2147483647 w 172"/>
              <a:gd name="T5" fmla="*/ 2147483647 h 188"/>
              <a:gd name="T6" fmla="*/ 2147483647 w 172"/>
              <a:gd name="T7" fmla="*/ 2147483647 h 188"/>
              <a:gd name="T8" fmla="*/ 2147483647 w 172"/>
              <a:gd name="T9" fmla="*/ 2147483647 h 188"/>
              <a:gd name="T10" fmla="*/ 2147483647 w 172"/>
              <a:gd name="T11" fmla="*/ 2147483647 h 188"/>
              <a:gd name="T12" fmla="*/ 2147483647 w 172"/>
              <a:gd name="T13" fmla="*/ 2147483647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2"/>
              <a:gd name="T22" fmla="*/ 0 h 188"/>
              <a:gd name="T23" fmla="*/ 172 w 172"/>
              <a:gd name="T24" fmla="*/ 188 h 1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2" h="188">
                <a:moveTo>
                  <a:pt x="138" y="26"/>
                </a:moveTo>
                <a:cubicBezTo>
                  <a:pt x="94" y="4"/>
                  <a:pt x="86" y="0"/>
                  <a:pt x="37" y="9"/>
                </a:cubicBezTo>
                <a:cubicBezTo>
                  <a:pt x="20" y="34"/>
                  <a:pt x="12" y="56"/>
                  <a:pt x="3" y="85"/>
                </a:cubicBezTo>
                <a:cubicBezTo>
                  <a:pt x="11" y="160"/>
                  <a:pt x="0" y="166"/>
                  <a:pt x="62" y="186"/>
                </a:cubicBezTo>
                <a:cubicBezTo>
                  <a:pt x="79" y="183"/>
                  <a:pt x="98" y="188"/>
                  <a:pt x="112" y="178"/>
                </a:cubicBezTo>
                <a:cubicBezTo>
                  <a:pt x="129" y="166"/>
                  <a:pt x="146" y="127"/>
                  <a:pt x="146" y="127"/>
                </a:cubicBezTo>
                <a:cubicBezTo>
                  <a:pt x="159" y="86"/>
                  <a:pt x="172" y="64"/>
                  <a:pt x="138" y="26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45" name="Freeform 23"/>
          <p:cNvSpPr>
            <a:spLocks/>
          </p:cNvSpPr>
          <p:nvPr/>
        </p:nvSpPr>
        <p:spPr bwMode="auto">
          <a:xfrm>
            <a:off x="2814639" y="2133600"/>
            <a:ext cx="1082675" cy="330200"/>
          </a:xfrm>
          <a:custGeom>
            <a:avLst/>
            <a:gdLst>
              <a:gd name="T0" fmla="*/ 2147483647 w 682"/>
              <a:gd name="T1" fmla="*/ 2147483647 h 208"/>
              <a:gd name="T2" fmla="*/ 2147483647 w 682"/>
              <a:gd name="T3" fmla="*/ 2147483647 h 208"/>
              <a:gd name="T4" fmla="*/ 2147483647 w 682"/>
              <a:gd name="T5" fmla="*/ 2147483647 h 208"/>
              <a:gd name="T6" fmla="*/ 2147483647 w 682"/>
              <a:gd name="T7" fmla="*/ 2147483647 h 208"/>
              <a:gd name="T8" fmla="*/ 2147483647 w 682"/>
              <a:gd name="T9" fmla="*/ 2147483647 h 208"/>
              <a:gd name="T10" fmla="*/ 2147483647 w 682"/>
              <a:gd name="T11" fmla="*/ 2147483647 h 208"/>
              <a:gd name="T12" fmla="*/ 2147483647 w 682"/>
              <a:gd name="T13" fmla="*/ 2147483647 h 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2"/>
              <a:gd name="T22" fmla="*/ 0 h 208"/>
              <a:gd name="T23" fmla="*/ 682 w 682"/>
              <a:gd name="T24" fmla="*/ 208 h 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2" h="208">
                <a:moveTo>
                  <a:pt x="682" y="1"/>
                </a:moveTo>
                <a:cubicBezTo>
                  <a:pt x="657" y="4"/>
                  <a:pt x="630" y="0"/>
                  <a:pt x="606" y="9"/>
                </a:cubicBezTo>
                <a:cubicBezTo>
                  <a:pt x="597" y="12"/>
                  <a:pt x="597" y="28"/>
                  <a:pt x="589" y="34"/>
                </a:cubicBezTo>
                <a:cubicBezTo>
                  <a:pt x="575" y="46"/>
                  <a:pt x="507" y="51"/>
                  <a:pt x="505" y="51"/>
                </a:cubicBezTo>
                <a:cubicBezTo>
                  <a:pt x="376" y="56"/>
                  <a:pt x="247" y="56"/>
                  <a:pt x="118" y="59"/>
                </a:cubicBezTo>
                <a:cubicBezTo>
                  <a:pt x="57" y="79"/>
                  <a:pt x="82" y="66"/>
                  <a:pt x="42" y="93"/>
                </a:cubicBezTo>
                <a:cubicBezTo>
                  <a:pt x="0" y="208"/>
                  <a:pt x="135" y="186"/>
                  <a:pt x="202" y="18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46" name="Freeform 24"/>
          <p:cNvSpPr>
            <a:spLocks/>
          </p:cNvSpPr>
          <p:nvPr/>
        </p:nvSpPr>
        <p:spPr bwMode="auto">
          <a:xfrm>
            <a:off x="4164013" y="981076"/>
            <a:ext cx="2176462" cy="1476375"/>
          </a:xfrm>
          <a:custGeom>
            <a:avLst/>
            <a:gdLst>
              <a:gd name="T0" fmla="*/ 2147483647 w 1371"/>
              <a:gd name="T1" fmla="*/ 2147483647 h 930"/>
              <a:gd name="T2" fmla="*/ 2147483647 w 1371"/>
              <a:gd name="T3" fmla="*/ 2147483647 h 930"/>
              <a:gd name="T4" fmla="*/ 2147483647 w 1371"/>
              <a:gd name="T5" fmla="*/ 2147483647 h 930"/>
              <a:gd name="T6" fmla="*/ 2147483647 w 1371"/>
              <a:gd name="T7" fmla="*/ 2147483647 h 930"/>
              <a:gd name="T8" fmla="*/ 2147483647 w 1371"/>
              <a:gd name="T9" fmla="*/ 2147483647 h 930"/>
              <a:gd name="T10" fmla="*/ 2147483647 w 1371"/>
              <a:gd name="T11" fmla="*/ 2147483647 h 930"/>
              <a:gd name="T12" fmla="*/ 2147483647 w 1371"/>
              <a:gd name="T13" fmla="*/ 2147483647 h 930"/>
              <a:gd name="T14" fmla="*/ 2147483647 w 1371"/>
              <a:gd name="T15" fmla="*/ 2147483647 h 930"/>
              <a:gd name="T16" fmla="*/ 2147483647 w 1371"/>
              <a:gd name="T17" fmla="*/ 2147483647 h 930"/>
              <a:gd name="T18" fmla="*/ 2147483647 w 1371"/>
              <a:gd name="T19" fmla="*/ 2147483647 h 930"/>
              <a:gd name="T20" fmla="*/ 2147483647 w 1371"/>
              <a:gd name="T21" fmla="*/ 2147483647 h 930"/>
              <a:gd name="T22" fmla="*/ 2147483647 w 1371"/>
              <a:gd name="T23" fmla="*/ 2147483647 h 930"/>
              <a:gd name="T24" fmla="*/ 0 w 1371"/>
              <a:gd name="T25" fmla="*/ 2147483647 h 930"/>
              <a:gd name="T26" fmla="*/ 2147483647 w 1371"/>
              <a:gd name="T27" fmla="*/ 2147483647 h 930"/>
              <a:gd name="T28" fmla="*/ 2147483647 w 1371"/>
              <a:gd name="T29" fmla="*/ 2147483647 h 9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71"/>
              <a:gd name="T46" fmla="*/ 0 h 930"/>
              <a:gd name="T47" fmla="*/ 1371 w 1371"/>
              <a:gd name="T48" fmla="*/ 930 h 9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71" h="930">
                <a:moveTo>
                  <a:pt x="1045" y="912"/>
                </a:moveTo>
                <a:cubicBezTo>
                  <a:pt x="1097" y="922"/>
                  <a:pt x="1116" y="930"/>
                  <a:pt x="1179" y="912"/>
                </a:cubicBezTo>
                <a:cubicBezTo>
                  <a:pt x="1191" y="909"/>
                  <a:pt x="1196" y="895"/>
                  <a:pt x="1205" y="887"/>
                </a:cubicBezTo>
                <a:cubicBezTo>
                  <a:pt x="1260" y="842"/>
                  <a:pt x="1275" y="784"/>
                  <a:pt x="1314" y="727"/>
                </a:cubicBezTo>
                <a:cubicBezTo>
                  <a:pt x="1331" y="634"/>
                  <a:pt x="1371" y="503"/>
                  <a:pt x="1314" y="423"/>
                </a:cubicBezTo>
                <a:cubicBezTo>
                  <a:pt x="1305" y="410"/>
                  <a:pt x="1290" y="402"/>
                  <a:pt x="1280" y="390"/>
                </a:cubicBezTo>
                <a:cubicBezTo>
                  <a:pt x="1190" y="287"/>
                  <a:pt x="1117" y="236"/>
                  <a:pt x="994" y="179"/>
                </a:cubicBezTo>
                <a:cubicBezTo>
                  <a:pt x="802" y="89"/>
                  <a:pt x="600" y="20"/>
                  <a:pt x="388" y="2"/>
                </a:cubicBezTo>
                <a:cubicBezTo>
                  <a:pt x="385" y="2"/>
                  <a:pt x="274" y="0"/>
                  <a:pt x="236" y="19"/>
                </a:cubicBezTo>
                <a:cubicBezTo>
                  <a:pt x="172" y="51"/>
                  <a:pt x="249" y="24"/>
                  <a:pt x="186" y="44"/>
                </a:cubicBezTo>
                <a:cubicBezTo>
                  <a:pt x="159" y="71"/>
                  <a:pt x="126" y="91"/>
                  <a:pt x="101" y="120"/>
                </a:cubicBezTo>
                <a:cubicBezTo>
                  <a:pt x="28" y="205"/>
                  <a:pt x="121" y="109"/>
                  <a:pt x="51" y="179"/>
                </a:cubicBezTo>
                <a:cubicBezTo>
                  <a:pt x="32" y="230"/>
                  <a:pt x="14" y="278"/>
                  <a:pt x="0" y="331"/>
                </a:cubicBezTo>
                <a:cubicBezTo>
                  <a:pt x="1" y="337"/>
                  <a:pt x="12" y="395"/>
                  <a:pt x="17" y="398"/>
                </a:cubicBezTo>
                <a:cubicBezTo>
                  <a:pt x="81" y="444"/>
                  <a:pt x="68" y="378"/>
                  <a:pt x="68" y="45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47" name="Freeform 25"/>
          <p:cNvSpPr>
            <a:spLocks/>
          </p:cNvSpPr>
          <p:nvPr/>
        </p:nvSpPr>
        <p:spPr bwMode="auto">
          <a:xfrm>
            <a:off x="6750050" y="1416051"/>
            <a:ext cx="1371600" cy="1058863"/>
          </a:xfrm>
          <a:custGeom>
            <a:avLst/>
            <a:gdLst>
              <a:gd name="T0" fmla="*/ 2147483647 w 864"/>
              <a:gd name="T1" fmla="*/ 0 h 667"/>
              <a:gd name="T2" fmla="*/ 2147483647 w 864"/>
              <a:gd name="T3" fmla="*/ 2147483647 h 667"/>
              <a:gd name="T4" fmla="*/ 2147483647 w 864"/>
              <a:gd name="T5" fmla="*/ 2147483647 h 667"/>
              <a:gd name="T6" fmla="*/ 2147483647 w 864"/>
              <a:gd name="T7" fmla="*/ 2147483647 h 667"/>
              <a:gd name="T8" fmla="*/ 2147483647 w 864"/>
              <a:gd name="T9" fmla="*/ 2147483647 h 667"/>
              <a:gd name="T10" fmla="*/ 2147483647 w 864"/>
              <a:gd name="T11" fmla="*/ 2147483647 h 667"/>
              <a:gd name="T12" fmla="*/ 2147483647 w 864"/>
              <a:gd name="T13" fmla="*/ 2147483647 h 667"/>
              <a:gd name="T14" fmla="*/ 2147483647 w 864"/>
              <a:gd name="T15" fmla="*/ 2147483647 h 667"/>
              <a:gd name="T16" fmla="*/ 2147483647 w 864"/>
              <a:gd name="T17" fmla="*/ 2147483647 h 667"/>
              <a:gd name="T18" fmla="*/ 2147483647 w 864"/>
              <a:gd name="T19" fmla="*/ 2147483647 h 667"/>
              <a:gd name="T20" fmla="*/ 2147483647 w 864"/>
              <a:gd name="T21" fmla="*/ 2147483647 h 667"/>
              <a:gd name="T22" fmla="*/ 2147483647 w 864"/>
              <a:gd name="T23" fmla="*/ 2147483647 h 667"/>
              <a:gd name="T24" fmla="*/ 2147483647 w 864"/>
              <a:gd name="T25" fmla="*/ 2147483647 h 667"/>
              <a:gd name="T26" fmla="*/ 2147483647 w 864"/>
              <a:gd name="T27" fmla="*/ 2147483647 h 667"/>
              <a:gd name="T28" fmla="*/ 2147483647 w 864"/>
              <a:gd name="T29" fmla="*/ 2147483647 h 667"/>
              <a:gd name="T30" fmla="*/ 0 w 864"/>
              <a:gd name="T31" fmla="*/ 2147483647 h 6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4"/>
              <a:gd name="T49" fmla="*/ 0 h 667"/>
              <a:gd name="T50" fmla="*/ 864 w 864"/>
              <a:gd name="T51" fmla="*/ 667 h 66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4" h="667">
                <a:moveTo>
                  <a:pt x="864" y="0"/>
                </a:moveTo>
                <a:cubicBezTo>
                  <a:pt x="834" y="47"/>
                  <a:pt x="788" y="67"/>
                  <a:pt x="740" y="91"/>
                </a:cubicBezTo>
                <a:cubicBezTo>
                  <a:pt x="717" y="102"/>
                  <a:pt x="697" y="117"/>
                  <a:pt x="672" y="124"/>
                </a:cubicBezTo>
                <a:cubicBezTo>
                  <a:pt x="658" y="139"/>
                  <a:pt x="646" y="146"/>
                  <a:pt x="627" y="153"/>
                </a:cubicBezTo>
                <a:cubicBezTo>
                  <a:pt x="609" y="171"/>
                  <a:pt x="584" y="185"/>
                  <a:pt x="559" y="192"/>
                </a:cubicBezTo>
                <a:cubicBezTo>
                  <a:pt x="545" y="207"/>
                  <a:pt x="530" y="207"/>
                  <a:pt x="514" y="220"/>
                </a:cubicBezTo>
                <a:cubicBezTo>
                  <a:pt x="485" y="244"/>
                  <a:pt x="455" y="268"/>
                  <a:pt x="424" y="288"/>
                </a:cubicBezTo>
                <a:cubicBezTo>
                  <a:pt x="396" y="306"/>
                  <a:pt x="417" y="301"/>
                  <a:pt x="396" y="322"/>
                </a:cubicBezTo>
                <a:cubicBezTo>
                  <a:pt x="375" y="343"/>
                  <a:pt x="376" y="334"/>
                  <a:pt x="356" y="350"/>
                </a:cubicBezTo>
                <a:cubicBezTo>
                  <a:pt x="333" y="369"/>
                  <a:pt x="358" y="355"/>
                  <a:pt x="333" y="379"/>
                </a:cubicBezTo>
                <a:cubicBezTo>
                  <a:pt x="294" y="417"/>
                  <a:pt x="244" y="456"/>
                  <a:pt x="198" y="486"/>
                </a:cubicBezTo>
                <a:cubicBezTo>
                  <a:pt x="184" y="508"/>
                  <a:pt x="162" y="522"/>
                  <a:pt x="141" y="537"/>
                </a:cubicBezTo>
                <a:cubicBezTo>
                  <a:pt x="111" y="583"/>
                  <a:pt x="150" y="531"/>
                  <a:pt x="113" y="559"/>
                </a:cubicBezTo>
                <a:cubicBezTo>
                  <a:pt x="102" y="567"/>
                  <a:pt x="96" y="581"/>
                  <a:pt x="85" y="588"/>
                </a:cubicBezTo>
                <a:cubicBezTo>
                  <a:pt x="79" y="592"/>
                  <a:pt x="74" y="595"/>
                  <a:pt x="68" y="599"/>
                </a:cubicBezTo>
                <a:cubicBezTo>
                  <a:pt x="57" y="617"/>
                  <a:pt x="18" y="658"/>
                  <a:pt x="0" y="66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48" name="Freeform 26"/>
          <p:cNvSpPr>
            <a:spLocks/>
          </p:cNvSpPr>
          <p:nvPr/>
        </p:nvSpPr>
        <p:spPr bwMode="auto">
          <a:xfrm>
            <a:off x="7000875" y="1631951"/>
            <a:ext cx="1112838" cy="931863"/>
          </a:xfrm>
          <a:custGeom>
            <a:avLst/>
            <a:gdLst>
              <a:gd name="T0" fmla="*/ 0 w 701"/>
              <a:gd name="T1" fmla="*/ 2147483647 h 587"/>
              <a:gd name="T2" fmla="*/ 2147483647 w 701"/>
              <a:gd name="T3" fmla="*/ 2147483647 h 587"/>
              <a:gd name="T4" fmla="*/ 2147483647 w 701"/>
              <a:gd name="T5" fmla="*/ 2147483647 h 587"/>
              <a:gd name="T6" fmla="*/ 2147483647 w 701"/>
              <a:gd name="T7" fmla="*/ 2147483647 h 587"/>
              <a:gd name="T8" fmla="*/ 2147483647 w 701"/>
              <a:gd name="T9" fmla="*/ 2147483647 h 587"/>
              <a:gd name="T10" fmla="*/ 2147483647 w 701"/>
              <a:gd name="T11" fmla="*/ 2147483647 h 587"/>
              <a:gd name="T12" fmla="*/ 2147483647 w 701"/>
              <a:gd name="T13" fmla="*/ 2147483647 h 587"/>
              <a:gd name="T14" fmla="*/ 2147483647 w 701"/>
              <a:gd name="T15" fmla="*/ 2147483647 h 587"/>
              <a:gd name="T16" fmla="*/ 2147483647 w 701"/>
              <a:gd name="T17" fmla="*/ 2147483647 h 587"/>
              <a:gd name="T18" fmla="*/ 2147483647 w 701"/>
              <a:gd name="T19" fmla="*/ 2147483647 h 587"/>
              <a:gd name="T20" fmla="*/ 2147483647 w 701"/>
              <a:gd name="T21" fmla="*/ 2147483647 h 587"/>
              <a:gd name="T22" fmla="*/ 2147483647 w 701"/>
              <a:gd name="T23" fmla="*/ 2147483647 h 587"/>
              <a:gd name="T24" fmla="*/ 2147483647 w 701"/>
              <a:gd name="T25" fmla="*/ 2147483647 h 587"/>
              <a:gd name="T26" fmla="*/ 2147483647 w 701"/>
              <a:gd name="T27" fmla="*/ 2147483647 h 587"/>
              <a:gd name="T28" fmla="*/ 2147483647 w 701"/>
              <a:gd name="T29" fmla="*/ 0 h 5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01"/>
              <a:gd name="T46" fmla="*/ 0 h 587"/>
              <a:gd name="T47" fmla="*/ 701 w 701"/>
              <a:gd name="T48" fmla="*/ 587 h 58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01" h="587">
                <a:moveTo>
                  <a:pt x="0" y="587"/>
                </a:moveTo>
                <a:cubicBezTo>
                  <a:pt x="19" y="584"/>
                  <a:pt x="40" y="586"/>
                  <a:pt x="57" y="576"/>
                </a:cubicBezTo>
                <a:cubicBezTo>
                  <a:pt x="78" y="564"/>
                  <a:pt x="98" y="545"/>
                  <a:pt x="119" y="531"/>
                </a:cubicBezTo>
                <a:cubicBezTo>
                  <a:pt x="134" y="521"/>
                  <a:pt x="154" y="516"/>
                  <a:pt x="170" y="508"/>
                </a:cubicBezTo>
                <a:cubicBezTo>
                  <a:pt x="176" y="505"/>
                  <a:pt x="182" y="501"/>
                  <a:pt x="187" y="497"/>
                </a:cubicBezTo>
                <a:cubicBezTo>
                  <a:pt x="191" y="494"/>
                  <a:pt x="193" y="488"/>
                  <a:pt x="198" y="485"/>
                </a:cubicBezTo>
                <a:cubicBezTo>
                  <a:pt x="213" y="476"/>
                  <a:pt x="236" y="469"/>
                  <a:pt x="254" y="463"/>
                </a:cubicBezTo>
                <a:cubicBezTo>
                  <a:pt x="269" y="449"/>
                  <a:pt x="280" y="441"/>
                  <a:pt x="300" y="435"/>
                </a:cubicBezTo>
                <a:cubicBezTo>
                  <a:pt x="318" y="416"/>
                  <a:pt x="341" y="404"/>
                  <a:pt x="362" y="389"/>
                </a:cubicBezTo>
                <a:cubicBezTo>
                  <a:pt x="393" y="367"/>
                  <a:pt x="423" y="340"/>
                  <a:pt x="452" y="316"/>
                </a:cubicBezTo>
                <a:cubicBezTo>
                  <a:pt x="468" y="303"/>
                  <a:pt x="477" y="285"/>
                  <a:pt x="492" y="271"/>
                </a:cubicBezTo>
                <a:cubicBezTo>
                  <a:pt x="502" y="236"/>
                  <a:pt x="552" y="188"/>
                  <a:pt x="582" y="169"/>
                </a:cubicBezTo>
                <a:cubicBezTo>
                  <a:pt x="593" y="152"/>
                  <a:pt x="622" y="124"/>
                  <a:pt x="622" y="124"/>
                </a:cubicBezTo>
                <a:cubicBezTo>
                  <a:pt x="630" y="98"/>
                  <a:pt x="650" y="82"/>
                  <a:pt x="667" y="62"/>
                </a:cubicBezTo>
                <a:cubicBezTo>
                  <a:pt x="681" y="45"/>
                  <a:pt x="690" y="20"/>
                  <a:pt x="70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5149" name="Text Box 27"/>
          <p:cNvSpPr txBox="1">
            <a:spLocks noChangeArrowheads="1"/>
          </p:cNvSpPr>
          <p:nvPr/>
        </p:nvSpPr>
        <p:spPr bwMode="auto">
          <a:xfrm>
            <a:off x="3581401" y="5410201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Arial" charset="0"/>
              </a:rPr>
              <a:t>VAL[K]</a:t>
            </a:r>
            <a:endParaRPr lang="en-GB" sz="2000" b="1">
              <a:solidFill>
                <a:srgbClr val="333333"/>
              </a:solidFill>
              <a:latin typeface="Arial" charset="0"/>
            </a:endParaRPr>
          </a:p>
        </p:txBody>
      </p:sp>
      <p:graphicFrame>
        <p:nvGraphicFramePr>
          <p:cNvPr id="328758" name="Group 54"/>
          <p:cNvGraphicFramePr>
            <a:graphicFrameLocks noGrp="1"/>
          </p:cNvGraphicFramePr>
          <p:nvPr/>
        </p:nvGraphicFramePr>
        <p:xfrm>
          <a:off x="4876800" y="4800600"/>
          <a:ext cx="3657600" cy="1036320"/>
        </p:xfrm>
        <a:graphic>
          <a:graphicData uri="http://schemas.openxmlformats.org/drawingml/2006/table">
            <a:tbl>
              <a:tblPr/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8022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Demo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1600200"/>
            <a:ext cx="7772400" cy="4535488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000" b="1" dirty="0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Shortest Paths Demo</a:t>
            </a:r>
            <a:endParaRPr lang="en-US" sz="2400" b="1" dirty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>
              <a:solidFill>
                <a:srgbClr val="0000FF"/>
              </a:solidFill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4D0B72-CCB7-465D-AEAE-11A7553F6D0B}" type="slidenum">
              <a:rPr lang="en-GB" smtClean="0"/>
              <a:pPr/>
              <a:t>70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1A012-9B95-4D7E-93A9-E791B7DB9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461" y="2278492"/>
            <a:ext cx="3333750" cy="33337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rgbClr val="0000FF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14400"/>
            <a:ext cx="7886700" cy="1066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3.2 Single-Source All Shortest Paths, General Weights (Bellman-Ford Algorithm)</a:t>
            </a:r>
            <a:endParaRPr lang="en-US" sz="3200" dirty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2330605" y="2133600"/>
            <a:ext cx="9367023" cy="4267200"/>
          </a:xfrm>
        </p:spPr>
        <p:txBody>
          <a:bodyPr>
            <a:normAutofit/>
          </a:bodyPr>
          <a:lstStyle/>
          <a:p>
            <a:r>
              <a:rPr lang="en-US" sz="2800" b="1" i="1" u="sng" dirty="0"/>
              <a:t>Dijkstra’s</a:t>
            </a:r>
            <a:r>
              <a:rPr lang="en-US" sz="2800" dirty="0"/>
              <a:t> Algorithm computes </a:t>
            </a:r>
            <a:r>
              <a:rPr lang="en-US" sz="2800" b="1" u="sng" dirty="0">
                <a:solidFill>
                  <a:srgbClr val="0000FF"/>
                </a:solidFill>
              </a:rPr>
              <a:t>Single –source all shortest paths</a:t>
            </a:r>
            <a:r>
              <a:rPr lang="en-US" sz="2800" dirty="0"/>
              <a:t> in a directed or undirected graph with </a:t>
            </a:r>
            <a:r>
              <a:rPr lang="en-US" sz="2800" b="1" dirty="0">
                <a:solidFill>
                  <a:srgbClr val="0000FF"/>
                </a:solidFill>
              </a:rPr>
              <a:t>positive weights (</a:t>
            </a:r>
            <a:r>
              <a:rPr lang="en-US" sz="2800" b="1" i="1" dirty="0" err="1">
                <a:solidFill>
                  <a:srgbClr val="0000FF"/>
                </a:solidFill>
              </a:rPr>
              <a:t>W</a:t>
            </a:r>
            <a:r>
              <a:rPr lang="en-US" sz="2800" b="1" i="1" baseline="-25000" dirty="0" err="1">
                <a:solidFill>
                  <a:srgbClr val="0000FF"/>
                </a:solidFill>
              </a:rPr>
              <a:t>ij</a:t>
            </a:r>
            <a:r>
              <a:rPr lang="en-US" sz="2800" b="1" i="1" baseline="-25000" dirty="0">
                <a:solidFill>
                  <a:srgbClr val="0000FF"/>
                </a:solidFill>
              </a:rPr>
              <a:t> </a:t>
            </a:r>
            <a:r>
              <a:rPr lang="en-US" sz="2800" b="1" i="1" dirty="0">
                <a:solidFill>
                  <a:srgbClr val="0000FF"/>
                </a:solidFill>
              </a:rPr>
              <a:t>&gt; 0)</a:t>
            </a:r>
          </a:p>
          <a:p>
            <a:r>
              <a:rPr lang="en-US" sz="2800" b="1" i="1" u="sng" dirty="0"/>
              <a:t>Bellman-Ford</a:t>
            </a:r>
            <a:r>
              <a:rPr lang="en-US" sz="2800" dirty="0"/>
              <a:t> Algorithm computes </a:t>
            </a:r>
            <a:r>
              <a:rPr lang="en-US" sz="2800" b="1" u="sng" dirty="0">
                <a:solidFill>
                  <a:srgbClr val="0000FF"/>
                </a:solidFill>
              </a:rPr>
              <a:t>Single –source all shortest paths </a:t>
            </a:r>
            <a:r>
              <a:rPr lang="en-US" sz="2800" dirty="0"/>
              <a:t>in a directed or undirected graph with </a:t>
            </a:r>
            <a:r>
              <a:rPr lang="en-US" sz="2800" b="1" u="sng" dirty="0">
                <a:solidFill>
                  <a:srgbClr val="0000FF"/>
                </a:solidFill>
              </a:rPr>
              <a:t>general weights</a:t>
            </a:r>
            <a:r>
              <a:rPr lang="en-US" sz="2800" dirty="0"/>
              <a:t>, provided that there is </a:t>
            </a:r>
            <a:r>
              <a:rPr lang="en-US" sz="2800" b="1" u="sng" dirty="0">
                <a:solidFill>
                  <a:srgbClr val="0000FF"/>
                </a:solidFill>
              </a:rPr>
              <a:t>no cycle with a negative length. 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1024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024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3EC29A-5AAE-4113-ABA2-B9F2C17FA05D}" type="slidenum">
              <a:rPr lang="en-GB" smtClean="0"/>
              <a:pPr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962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14400"/>
            <a:ext cx="7886700" cy="1066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Bellman-Ford Algorithm</a:t>
            </a:r>
            <a:endParaRPr lang="en-US" sz="3200" dirty="0"/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2781300" y="2133600"/>
            <a:ext cx="7772400" cy="3620429"/>
          </a:xfrm>
        </p:spPr>
        <p:txBody>
          <a:bodyPr/>
          <a:lstStyle/>
          <a:p>
            <a:r>
              <a:rPr lang="en-US" sz="2400" b="1" dirty="0"/>
              <a:t>Named after Richard Bellman and Lester Ford Jr. (1956,1958)</a:t>
            </a:r>
          </a:p>
          <a:p>
            <a:r>
              <a:rPr lang="en-US" sz="2400" b="1" dirty="0"/>
              <a:t>Cannot work if the graph contains a negative cycle reachable from the source, since any path can be made cheaper by more walk through the cycle.</a:t>
            </a:r>
          </a:p>
          <a:p>
            <a:r>
              <a:rPr lang="en-US" sz="2400" b="1" dirty="0"/>
              <a:t>It is a </a:t>
            </a:r>
            <a:r>
              <a:rPr lang="en-US" sz="2400" b="1" i="1" dirty="0">
                <a:solidFill>
                  <a:srgbClr val="0000FF"/>
                </a:solidFill>
              </a:rPr>
              <a:t>Dynamic Programming (DP) </a:t>
            </a:r>
            <a:r>
              <a:rPr lang="en-US" sz="2400" b="1" i="1" dirty="0"/>
              <a:t>algorithm</a:t>
            </a:r>
            <a:r>
              <a:rPr lang="en-US" sz="2400" b="1" dirty="0"/>
              <a:t> based on the </a:t>
            </a:r>
            <a:r>
              <a:rPr lang="en-US" sz="2400" b="1" i="1" dirty="0">
                <a:solidFill>
                  <a:srgbClr val="0000FF"/>
                </a:solidFill>
              </a:rPr>
              <a:t>Principle of Optimality</a:t>
            </a:r>
            <a:r>
              <a:rPr lang="en-US" sz="2400" b="1" i="1" dirty="0"/>
              <a:t>.</a:t>
            </a:r>
          </a:p>
        </p:txBody>
      </p:sp>
      <p:sp>
        <p:nvSpPr>
          <p:cNvPr id="1034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2972DE-BC4D-4783-8495-220B6171CA50}" type="slidenum">
              <a:rPr lang="en-GB" smtClean="0"/>
              <a:pPr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54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14400"/>
            <a:ext cx="7886700" cy="1066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Bellman-Ford Algorithm</a:t>
            </a:r>
            <a:endParaRPr lang="en-US" sz="3200" dirty="0"/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2781300" y="2133600"/>
            <a:ext cx="7772400" cy="426720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b="1" i="1" dirty="0"/>
              <a:t>Bellman–Ford</a:t>
            </a:r>
            <a:r>
              <a:rPr lang="en-US" sz="2400" dirty="0"/>
              <a:t> algorithm </a:t>
            </a:r>
            <a:r>
              <a:rPr lang="en-US" sz="2400" u="sng" dirty="0">
                <a:solidFill>
                  <a:srgbClr val="0000FF"/>
                </a:solidFill>
              </a:rPr>
              <a:t>relaxes </a:t>
            </a:r>
            <a:r>
              <a:rPr lang="en-US" sz="2400" i="1" u="sng" dirty="0">
                <a:solidFill>
                  <a:srgbClr val="0000FF"/>
                </a:solidFill>
              </a:rPr>
              <a:t>all</a:t>
            </a:r>
            <a:r>
              <a:rPr lang="en-US" sz="2400" u="sng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the edges, doing this |V|-1 times (</a:t>
            </a:r>
            <a:r>
              <a:rPr lang="en-US" sz="2400" u="sng" dirty="0"/>
              <a:t>when there are no cycles of negative length, there is a shortest path between any two vertices that has at most |V|-1 edges</a:t>
            </a:r>
            <a:r>
              <a:rPr lang="en-US" sz="2400" dirty="0"/>
              <a:t>).  Complexity is </a:t>
            </a:r>
            <a:r>
              <a:rPr lang="en-US" sz="2400" b="1" i="1" dirty="0"/>
              <a:t>O(VE).</a:t>
            </a:r>
          </a:p>
        </p:txBody>
      </p:sp>
      <p:sp>
        <p:nvSpPr>
          <p:cNvPr id="1044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044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0F200B-6846-48D8-BC78-CC94EA89CD8D}" type="slidenum">
              <a:rPr lang="en-GB" smtClean="0"/>
              <a:pPr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434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14400"/>
            <a:ext cx="7886700" cy="1066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Bellman-Ford Algorithm</a:t>
            </a:r>
            <a:endParaRPr lang="en-US" sz="3200" dirty="0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2781300" y="1594624"/>
            <a:ext cx="7772400" cy="434897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Given that </a:t>
            </a:r>
            <a:r>
              <a:rPr lang="en-US" sz="2800" b="1" i="1" dirty="0"/>
              <a:t>W</a:t>
            </a:r>
            <a:r>
              <a:rPr lang="en-US" sz="2800" b="1" i="1" baseline="-25000" dirty="0"/>
              <a:t>si</a:t>
            </a:r>
            <a:r>
              <a:rPr lang="en-US" sz="2800" dirty="0"/>
              <a:t> is the initial cost from source (s) to nodes (</a:t>
            </a:r>
            <a:r>
              <a:rPr lang="en-US" sz="2800" dirty="0" err="1"/>
              <a:t>i</a:t>
            </a:r>
            <a:r>
              <a:rPr lang="en-US" sz="2800" dirty="0"/>
              <a:t>), a distance array is initially set at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b="1" i="1" dirty="0"/>
              <a:t>D</a:t>
            </a:r>
            <a:r>
              <a:rPr lang="en-US" sz="2800" b="1" i="1" baseline="30000" dirty="0"/>
              <a:t>1</a:t>
            </a:r>
            <a:r>
              <a:rPr lang="en-US" sz="2800" b="1" i="1" baseline="-25000" dirty="0"/>
              <a:t>si</a:t>
            </a:r>
            <a:r>
              <a:rPr lang="en-US" sz="2800" b="1" i="1" dirty="0"/>
              <a:t> = W</a:t>
            </a:r>
            <a:r>
              <a:rPr lang="en-US" sz="2800" b="1" i="1" baseline="-25000" dirty="0"/>
              <a:t>si</a:t>
            </a:r>
            <a:r>
              <a:rPr lang="en-US" sz="2800" dirty="0"/>
              <a:t>		</a:t>
            </a:r>
            <a:r>
              <a:rPr lang="en-US" sz="2800" b="1" i="1" dirty="0"/>
              <a:t>for </a:t>
            </a:r>
            <a:r>
              <a:rPr lang="en-US" sz="2800" b="1" i="1" dirty="0" err="1"/>
              <a:t>i</a:t>
            </a:r>
            <a:r>
              <a:rPr lang="en-US" sz="2800" b="1" i="1" dirty="0"/>
              <a:t> = 1…|V|, </a:t>
            </a:r>
          </a:p>
          <a:p>
            <a:r>
              <a:rPr lang="en-US" sz="2800" dirty="0"/>
              <a:t>Consider a target vertex </a:t>
            </a:r>
            <a:r>
              <a:rPr lang="en-US" sz="2800" b="1" dirty="0"/>
              <a:t>(u </a:t>
            </a:r>
            <a:r>
              <a:rPr lang="en-US" sz="2800" b="1" dirty="0">
                <a:sym typeface="Symbol" panose="05050102010706020507" pitchFamily="18" charset="2"/>
              </a:rPr>
              <a:t></a:t>
            </a:r>
            <a:r>
              <a:rPr lang="en-US" sz="2800" b="1" dirty="0"/>
              <a:t> s) </a:t>
            </a:r>
            <a:r>
              <a:rPr lang="en-US" sz="2800" dirty="0"/>
              <a:t>with </a:t>
            </a:r>
            <a:r>
              <a:rPr lang="en-US" sz="2800" b="1" dirty="0"/>
              <a:t>u</a:t>
            </a:r>
            <a:r>
              <a:rPr lang="en-US" sz="2800" dirty="0"/>
              <a:t> having at least one incoming edge (at least one edge in a non-directed graph).</a:t>
            </a:r>
          </a:p>
          <a:p>
            <a:r>
              <a:rPr lang="en-US" sz="2800" dirty="0"/>
              <a:t>All vertices (</a:t>
            </a:r>
            <a:r>
              <a:rPr lang="en-US" sz="2800" dirty="0" err="1"/>
              <a:t>i</a:t>
            </a:r>
            <a:r>
              <a:rPr lang="en-US" sz="2800" dirty="0"/>
              <a:t>) such that edge </a:t>
            </a:r>
            <a:r>
              <a:rPr lang="en-US" sz="2800" b="1" i="1" dirty="0"/>
              <a:t>(</a:t>
            </a:r>
            <a:r>
              <a:rPr lang="en-US" sz="2800" b="1" i="1" dirty="0" err="1"/>
              <a:t>i,u</a:t>
            </a:r>
            <a:r>
              <a:rPr lang="en-US" sz="2800" b="1" i="1" dirty="0"/>
              <a:t>) </a:t>
            </a:r>
            <a:r>
              <a:rPr lang="en-US" sz="2800" b="1" i="1" dirty="0">
                <a:sym typeface="Symbol" panose="05050102010706020507" pitchFamily="18" charset="2"/>
              </a:rPr>
              <a:t> E </a:t>
            </a:r>
            <a:r>
              <a:rPr lang="en-US" sz="2800" dirty="0">
                <a:sym typeface="Symbol" panose="05050102010706020507" pitchFamily="18" charset="2"/>
              </a:rPr>
              <a:t>are </a:t>
            </a:r>
            <a:r>
              <a:rPr lang="en-US" sz="2800" dirty="0"/>
              <a:t>candidates to reach (u). Hence, there are two distances to compete: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b="1" i="1" dirty="0" err="1"/>
              <a:t>D</a:t>
            </a:r>
            <a:r>
              <a:rPr lang="en-US" sz="2800" b="1" i="1" baseline="-25000" dirty="0" err="1"/>
              <a:t>su</a:t>
            </a:r>
            <a:r>
              <a:rPr lang="en-US" sz="2800" dirty="0"/>
              <a:t>		and 	</a:t>
            </a:r>
            <a:r>
              <a:rPr lang="en-US" sz="2800" b="1" i="1" dirty="0"/>
              <a:t>min</a:t>
            </a:r>
            <a:r>
              <a:rPr lang="en-US" sz="2800" b="1" i="1" baseline="-25000" dirty="0"/>
              <a:t>i</a:t>
            </a:r>
            <a:r>
              <a:rPr lang="en-US" sz="2800" b="1" i="1" dirty="0"/>
              <a:t> (</a:t>
            </a:r>
            <a:r>
              <a:rPr lang="en-US" sz="2800" b="1" i="1" dirty="0" err="1"/>
              <a:t>D</a:t>
            </a:r>
            <a:r>
              <a:rPr lang="en-US" sz="2800" b="1" i="1" baseline="-25000" dirty="0" err="1"/>
              <a:t>si</a:t>
            </a:r>
            <a:r>
              <a:rPr lang="en-US" sz="2800" b="1" i="1" dirty="0"/>
              <a:t> + </a:t>
            </a:r>
            <a:r>
              <a:rPr lang="en-US" sz="2800" b="1" i="1" dirty="0" err="1"/>
              <a:t>W</a:t>
            </a:r>
            <a:r>
              <a:rPr lang="en-US" sz="2800" b="1" i="1" baseline="-25000" dirty="0" err="1"/>
              <a:t>iu</a:t>
            </a:r>
            <a:r>
              <a:rPr lang="en-US" sz="2800" b="1" i="1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800" b="1" i="1" dirty="0"/>
              <a:t>   Hence, the update rule is:</a:t>
            </a:r>
          </a:p>
          <a:p>
            <a:pPr>
              <a:buFont typeface="Wingdings" pitchFamily="2" charset="2"/>
              <a:buNone/>
            </a:pPr>
            <a:r>
              <a:rPr lang="en-US" sz="2400" b="1" i="1" dirty="0"/>
              <a:t>   </a:t>
            </a:r>
          </a:p>
        </p:txBody>
      </p:sp>
      <p:sp>
        <p:nvSpPr>
          <p:cNvPr id="1054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054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73177D-87B7-4147-85E4-1198CD2E6DB3}" type="slidenum">
              <a:rPr lang="en-GB" smtClean="0"/>
              <a:pPr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2987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14401"/>
            <a:ext cx="7886700" cy="739775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Bellman-Ford Algorithm</a:t>
            </a:r>
            <a:endParaRPr lang="en-US" sz="3200" dirty="0"/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2781300" y="1676400"/>
            <a:ext cx="77724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i="1" u="sng" dirty="0"/>
              <a:t>DP Update Rule (a Recurrence Relation):</a:t>
            </a:r>
          </a:p>
          <a:p>
            <a:pPr>
              <a:buFont typeface="Wingdings" pitchFamily="2" charset="2"/>
              <a:buNone/>
            </a:pPr>
            <a:endParaRPr lang="en-US" sz="2400" b="1" i="1" dirty="0"/>
          </a:p>
          <a:p>
            <a:pPr>
              <a:buFont typeface="Wingdings" pitchFamily="2" charset="2"/>
              <a:buNone/>
            </a:pPr>
            <a:endParaRPr lang="en-US" sz="2400" b="1" i="1" dirty="0"/>
          </a:p>
          <a:p>
            <a:pPr>
              <a:buFont typeface="Wingdings" pitchFamily="2" charset="2"/>
              <a:buNone/>
            </a:pPr>
            <a:endParaRPr lang="en-US" sz="2400" b="1" i="1" dirty="0"/>
          </a:p>
          <a:p>
            <a:pPr>
              <a:buFont typeface="Wingdings" pitchFamily="2" charset="2"/>
              <a:buNone/>
            </a:pPr>
            <a:endParaRPr lang="en-US" sz="2400" b="1" i="1" dirty="0"/>
          </a:p>
          <a:p>
            <a:pPr>
              <a:buFont typeface="Wingdings" pitchFamily="2" charset="2"/>
              <a:buNone/>
            </a:pPr>
            <a:endParaRPr lang="en-US" sz="2400" b="1" i="1" dirty="0"/>
          </a:p>
          <a:p>
            <a:pPr>
              <a:buFont typeface="Wingdings" pitchFamily="2" charset="2"/>
              <a:buNone/>
            </a:pPr>
            <a:endParaRPr lang="en-US" sz="2400" b="1" i="1" dirty="0"/>
          </a:p>
          <a:p>
            <a:pPr>
              <a:buFont typeface="Wingdings" pitchFamily="2" charset="2"/>
              <a:buNone/>
            </a:pPr>
            <a:endParaRPr lang="en-US" sz="2400" b="1" i="1" dirty="0"/>
          </a:p>
        </p:txBody>
      </p:sp>
      <p:sp>
        <p:nvSpPr>
          <p:cNvPr id="1065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065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27FF7-BD0C-451B-8514-39050ED34E66}" type="slidenum">
              <a:rPr lang="en-GB" smtClean="0"/>
              <a:pPr/>
              <a:t>75</a:t>
            </a:fld>
            <a:endParaRPr lang="en-GB"/>
          </a:p>
        </p:txBody>
      </p:sp>
      <p:sp>
        <p:nvSpPr>
          <p:cNvPr id="106502" name="Oval 5"/>
          <p:cNvSpPr>
            <a:spLocks noChangeArrowheads="1"/>
          </p:cNvSpPr>
          <p:nvPr/>
        </p:nvSpPr>
        <p:spPr bwMode="auto">
          <a:xfrm>
            <a:off x="3352800" y="3336131"/>
            <a:ext cx="609600" cy="6096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 dirty="0">
                <a:latin typeface="Times New Roman" pitchFamily="18" charset="0"/>
              </a:rPr>
              <a:t>S</a:t>
            </a:r>
            <a:endParaRPr lang="en-GB" sz="2000" b="1" dirty="0">
              <a:latin typeface="Times New Roman" pitchFamily="18" charset="0"/>
            </a:endParaRPr>
          </a:p>
        </p:txBody>
      </p:sp>
      <p:sp>
        <p:nvSpPr>
          <p:cNvPr id="106503" name="Oval 9"/>
          <p:cNvSpPr>
            <a:spLocks noChangeArrowheads="1"/>
          </p:cNvSpPr>
          <p:nvPr/>
        </p:nvSpPr>
        <p:spPr bwMode="auto">
          <a:xfrm>
            <a:off x="6172200" y="2193131"/>
            <a:ext cx="457200" cy="457200"/>
          </a:xfrm>
          <a:prstGeom prst="ellipse">
            <a:avLst/>
          </a:prstGeom>
          <a:solidFill>
            <a:srgbClr val="CCE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>
                <a:latin typeface="Times New Roman" pitchFamily="18" charset="0"/>
              </a:rPr>
              <a:t>u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106504" name="Oval 10"/>
          <p:cNvSpPr>
            <a:spLocks noChangeArrowheads="1"/>
          </p:cNvSpPr>
          <p:nvPr/>
        </p:nvSpPr>
        <p:spPr bwMode="auto">
          <a:xfrm>
            <a:off x="6705600" y="4707731"/>
            <a:ext cx="458788" cy="414338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>
                <a:latin typeface="Times New Roman" pitchFamily="18" charset="0"/>
              </a:rPr>
              <a:t>i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106505" name="Freeform 11"/>
          <p:cNvSpPr>
            <a:spLocks/>
          </p:cNvSpPr>
          <p:nvPr/>
        </p:nvSpPr>
        <p:spPr bwMode="auto">
          <a:xfrm>
            <a:off x="3962400" y="2556669"/>
            <a:ext cx="2284412" cy="1084262"/>
          </a:xfrm>
          <a:custGeom>
            <a:avLst/>
            <a:gdLst>
              <a:gd name="T0" fmla="*/ 2147483647 w 1586"/>
              <a:gd name="T1" fmla="*/ 0 h 680"/>
              <a:gd name="T2" fmla="*/ 2147483647 w 1586"/>
              <a:gd name="T3" fmla="*/ 2147483647 h 680"/>
              <a:gd name="T4" fmla="*/ 2147483647 w 1586"/>
              <a:gd name="T5" fmla="*/ 2147483647 h 680"/>
              <a:gd name="T6" fmla="*/ 2147483647 w 1586"/>
              <a:gd name="T7" fmla="*/ 2147483647 h 680"/>
              <a:gd name="T8" fmla="*/ 2147483647 w 1586"/>
              <a:gd name="T9" fmla="*/ 2147483647 h 680"/>
              <a:gd name="T10" fmla="*/ 2147483647 w 1586"/>
              <a:gd name="T11" fmla="*/ 2147483647 h 680"/>
              <a:gd name="T12" fmla="*/ 2147483647 w 1586"/>
              <a:gd name="T13" fmla="*/ 2147483647 h 680"/>
              <a:gd name="T14" fmla="*/ 2147483647 w 1586"/>
              <a:gd name="T15" fmla="*/ 2147483647 h 680"/>
              <a:gd name="T16" fmla="*/ 2147483647 w 1586"/>
              <a:gd name="T17" fmla="*/ 2147483647 h 680"/>
              <a:gd name="T18" fmla="*/ 2147483647 w 1586"/>
              <a:gd name="T19" fmla="*/ 2147483647 h 680"/>
              <a:gd name="T20" fmla="*/ 2147483647 w 1586"/>
              <a:gd name="T21" fmla="*/ 2147483647 h 680"/>
              <a:gd name="T22" fmla="*/ 2147483647 w 1586"/>
              <a:gd name="T23" fmla="*/ 2147483647 h 680"/>
              <a:gd name="T24" fmla="*/ 2147483647 w 1586"/>
              <a:gd name="T25" fmla="*/ 2147483647 h 680"/>
              <a:gd name="T26" fmla="*/ 2147483647 w 1586"/>
              <a:gd name="T27" fmla="*/ 2147483647 h 680"/>
              <a:gd name="T28" fmla="*/ 2147483647 w 1586"/>
              <a:gd name="T29" fmla="*/ 2147483647 h 680"/>
              <a:gd name="T30" fmla="*/ 2147483647 w 1586"/>
              <a:gd name="T31" fmla="*/ 2147483647 h 680"/>
              <a:gd name="T32" fmla="*/ 2147483647 w 1586"/>
              <a:gd name="T33" fmla="*/ 2147483647 h 680"/>
              <a:gd name="T34" fmla="*/ 2147483647 w 1586"/>
              <a:gd name="T35" fmla="*/ 2147483647 h 680"/>
              <a:gd name="T36" fmla="*/ 2147483647 w 1586"/>
              <a:gd name="T37" fmla="*/ 2147483647 h 680"/>
              <a:gd name="T38" fmla="*/ 2147483647 w 1586"/>
              <a:gd name="T39" fmla="*/ 2147483647 h 680"/>
              <a:gd name="T40" fmla="*/ 2147483647 w 1586"/>
              <a:gd name="T41" fmla="*/ 2147483647 h 680"/>
              <a:gd name="T42" fmla="*/ 0 w 1586"/>
              <a:gd name="T43" fmla="*/ 2147483647 h 6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86"/>
              <a:gd name="T67" fmla="*/ 0 h 680"/>
              <a:gd name="T68" fmla="*/ 1586 w 1586"/>
              <a:gd name="T69" fmla="*/ 680 h 6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86" h="680">
                <a:moveTo>
                  <a:pt x="1586" y="0"/>
                </a:moveTo>
                <a:cubicBezTo>
                  <a:pt x="1554" y="6"/>
                  <a:pt x="1521" y="7"/>
                  <a:pt x="1491" y="19"/>
                </a:cubicBezTo>
                <a:cubicBezTo>
                  <a:pt x="1479" y="24"/>
                  <a:pt x="1474" y="40"/>
                  <a:pt x="1463" y="47"/>
                </a:cubicBezTo>
                <a:cubicBezTo>
                  <a:pt x="1448" y="57"/>
                  <a:pt x="1399" y="64"/>
                  <a:pt x="1388" y="66"/>
                </a:cubicBezTo>
                <a:cubicBezTo>
                  <a:pt x="1343" y="155"/>
                  <a:pt x="1318" y="141"/>
                  <a:pt x="1218" y="151"/>
                </a:cubicBezTo>
                <a:cubicBezTo>
                  <a:pt x="1205" y="161"/>
                  <a:pt x="1195" y="174"/>
                  <a:pt x="1180" y="180"/>
                </a:cubicBezTo>
                <a:cubicBezTo>
                  <a:pt x="1162" y="187"/>
                  <a:pt x="1140" y="180"/>
                  <a:pt x="1123" y="189"/>
                </a:cubicBezTo>
                <a:cubicBezTo>
                  <a:pt x="1114" y="194"/>
                  <a:pt x="1119" y="209"/>
                  <a:pt x="1114" y="217"/>
                </a:cubicBezTo>
                <a:cubicBezTo>
                  <a:pt x="1106" y="228"/>
                  <a:pt x="1097" y="240"/>
                  <a:pt x="1085" y="246"/>
                </a:cubicBezTo>
                <a:cubicBezTo>
                  <a:pt x="1047" y="263"/>
                  <a:pt x="963" y="269"/>
                  <a:pt x="925" y="274"/>
                </a:cubicBezTo>
                <a:cubicBezTo>
                  <a:pt x="895" y="304"/>
                  <a:pt x="836" y="392"/>
                  <a:pt x="793" y="397"/>
                </a:cubicBezTo>
                <a:cubicBezTo>
                  <a:pt x="743" y="402"/>
                  <a:pt x="692" y="403"/>
                  <a:pt x="642" y="406"/>
                </a:cubicBezTo>
                <a:cubicBezTo>
                  <a:pt x="623" y="409"/>
                  <a:pt x="601" y="406"/>
                  <a:pt x="585" y="416"/>
                </a:cubicBezTo>
                <a:cubicBezTo>
                  <a:pt x="573" y="423"/>
                  <a:pt x="575" y="442"/>
                  <a:pt x="566" y="453"/>
                </a:cubicBezTo>
                <a:cubicBezTo>
                  <a:pt x="559" y="462"/>
                  <a:pt x="548" y="467"/>
                  <a:pt x="538" y="472"/>
                </a:cubicBezTo>
                <a:cubicBezTo>
                  <a:pt x="507" y="488"/>
                  <a:pt x="464" y="487"/>
                  <a:pt x="434" y="491"/>
                </a:cubicBezTo>
                <a:cubicBezTo>
                  <a:pt x="421" y="500"/>
                  <a:pt x="406" y="507"/>
                  <a:pt x="396" y="519"/>
                </a:cubicBezTo>
                <a:cubicBezTo>
                  <a:pt x="387" y="530"/>
                  <a:pt x="387" y="547"/>
                  <a:pt x="377" y="557"/>
                </a:cubicBezTo>
                <a:cubicBezTo>
                  <a:pt x="351" y="583"/>
                  <a:pt x="291" y="582"/>
                  <a:pt x="264" y="586"/>
                </a:cubicBezTo>
                <a:cubicBezTo>
                  <a:pt x="230" y="597"/>
                  <a:pt x="234" y="591"/>
                  <a:pt x="207" y="623"/>
                </a:cubicBezTo>
                <a:cubicBezTo>
                  <a:pt x="193" y="640"/>
                  <a:pt x="187" y="667"/>
                  <a:pt x="160" y="671"/>
                </a:cubicBezTo>
                <a:cubicBezTo>
                  <a:pt x="103" y="680"/>
                  <a:pt x="54" y="680"/>
                  <a:pt x="0" y="6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000"/>
          </a:p>
        </p:txBody>
      </p:sp>
      <p:sp>
        <p:nvSpPr>
          <p:cNvPr id="106506" name="Freeform 15"/>
          <p:cNvSpPr>
            <a:spLocks/>
          </p:cNvSpPr>
          <p:nvPr/>
        </p:nvSpPr>
        <p:spPr bwMode="auto">
          <a:xfrm>
            <a:off x="3901931" y="3717131"/>
            <a:ext cx="3048000" cy="1066800"/>
          </a:xfrm>
          <a:custGeom>
            <a:avLst/>
            <a:gdLst>
              <a:gd name="T0" fmla="*/ 0 w 2886"/>
              <a:gd name="T1" fmla="*/ 0 h 378"/>
              <a:gd name="T2" fmla="*/ 2147483647 w 2886"/>
              <a:gd name="T3" fmla="*/ 2147483647 h 378"/>
              <a:gd name="T4" fmla="*/ 2147483647 w 2886"/>
              <a:gd name="T5" fmla="*/ 2147483647 h 378"/>
              <a:gd name="T6" fmla="*/ 2147483647 w 2886"/>
              <a:gd name="T7" fmla="*/ 2147483647 h 378"/>
              <a:gd name="T8" fmla="*/ 2147483647 w 2886"/>
              <a:gd name="T9" fmla="*/ 2147483647 h 378"/>
              <a:gd name="T10" fmla="*/ 2147483647 w 2886"/>
              <a:gd name="T11" fmla="*/ 2147483647 h 378"/>
              <a:gd name="T12" fmla="*/ 2147483647 w 2886"/>
              <a:gd name="T13" fmla="*/ 2147483647 h 378"/>
              <a:gd name="T14" fmla="*/ 2147483647 w 2886"/>
              <a:gd name="T15" fmla="*/ 2147483647 h 378"/>
              <a:gd name="T16" fmla="*/ 2147483647 w 2886"/>
              <a:gd name="T17" fmla="*/ 2147483647 h 378"/>
              <a:gd name="T18" fmla="*/ 2147483647 w 2886"/>
              <a:gd name="T19" fmla="*/ 2147483647 h 378"/>
              <a:gd name="T20" fmla="*/ 2147483647 w 2886"/>
              <a:gd name="T21" fmla="*/ 2147483647 h 378"/>
              <a:gd name="T22" fmla="*/ 2147483647 w 2886"/>
              <a:gd name="T23" fmla="*/ 2147483647 h 37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86"/>
              <a:gd name="T37" fmla="*/ 0 h 378"/>
              <a:gd name="T38" fmla="*/ 2886 w 2886"/>
              <a:gd name="T39" fmla="*/ 378 h 37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86" h="378">
                <a:moveTo>
                  <a:pt x="0" y="0"/>
                </a:moveTo>
                <a:cubicBezTo>
                  <a:pt x="54" y="3"/>
                  <a:pt x="108" y="2"/>
                  <a:pt x="161" y="10"/>
                </a:cubicBezTo>
                <a:cubicBezTo>
                  <a:pt x="198" y="16"/>
                  <a:pt x="219" y="58"/>
                  <a:pt x="246" y="85"/>
                </a:cubicBezTo>
                <a:cubicBezTo>
                  <a:pt x="255" y="94"/>
                  <a:pt x="271" y="92"/>
                  <a:pt x="284" y="94"/>
                </a:cubicBezTo>
                <a:cubicBezTo>
                  <a:pt x="312" y="98"/>
                  <a:pt x="341" y="101"/>
                  <a:pt x="369" y="104"/>
                </a:cubicBezTo>
                <a:cubicBezTo>
                  <a:pt x="409" y="117"/>
                  <a:pt x="440" y="158"/>
                  <a:pt x="482" y="161"/>
                </a:cubicBezTo>
                <a:cubicBezTo>
                  <a:pt x="576" y="167"/>
                  <a:pt x="671" y="167"/>
                  <a:pt x="765" y="170"/>
                </a:cubicBezTo>
                <a:cubicBezTo>
                  <a:pt x="919" y="273"/>
                  <a:pt x="799" y="207"/>
                  <a:pt x="1171" y="227"/>
                </a:cubicBezTo>
                <a:cubicBezTo>
                  <a:pt x="1192" y="243"/>
                  <a:pt x="1202" y="280"/>
                  <a:pt x="1228" y="283"/>
                </a:cubicBezTo>
                <a:cubicBezTo>
                  <a:pt x="1444" y="310"/>
                  <a:pt x="1880" y="340"/>
                  <a:pt x="1880" y="340"/>
                </a:cubicBezTo>
                <a:cubicBezTo>
                  <a:pt x="1912" y="362"/>
                  <a:pt x="1937" y="368"/>
                  <a:pt x="1974" y="378"/>
                </a:cubicBezTo>
                <a:cubicBezTo>
                  <a:pt x="2055" y="373"/>
                  <a:pt x="2886" y="378"/>
                  <a:pt x="2635" y="37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000"/>
          </a:p>
        </p:txBody>
      </p:sp>
      <p:sp>
        <p:nvSpPr>
          <p:cNvPr id="106507" name="Line 16"/>
          <p:cNvSpPr>
            <a:spLocks noChangeShapeType="1"/>
          </p:cNvSpPr>
          <p:nvPr/>
        </p:nvSpPr>
        <p:spPr bwMode="auto">
          <a:xfrm>
            <a:off x="6503987" y="2650331"/>
            <a:ext cx="428626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000"/>
          </a:p>
        </p:txBody>
      </p:sp>
      <p:sp>
        <p:nvSpPr>
          <p:cNvPr id="106508" name="Oval 10"/>
          <p:cNvSpPr>
            <a:spLocks noChangeArrowheads="1"/>
          </p:cNvSpPr>
          <p:nvPr/>
        </p:nvSpPr>
        <p:spPr bwMode="auto">
          <a:xfrm>
            <a:off x="7620000" y="3717131"/>
            <a:ext cx="458788" cy="414338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>
                <a:latin typeface="Times New Roman" pitchFamily="18" charset="0"/>
              </a:rPr>
              <a:t>i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106509" name="Line 16"/>
          <p:cNvSpPr>
            <a:spLocks noChangeShapeType="1"/>
          </p:cNvSpPr>
          <p:nvPr/>
        </p:nvSpPr>
        <p:spPr bwMode="auto">
          <a:xfrm>
            <a:off x="6629400" y="2556669"/>
            <a:ext cx="1143000" cy="1160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000"/>
          </a:p>
        </p:txBody>
      </p:sp>
      <p:sp>
        <p:nvSpPr>
          <p:cNvPr id="106510" name="Oval 10"/>
          <p:cNvSpPr>
            <a:spLocks noChangeArrowheads="1"/>
          </p:cNvSpPr>
          <p:nvPr/>
        </p:nvSpPr>
        <p:spPr bwMode="auto">
          <a:xfrm>
            <a:off x="7924800" y="3107531"/>
            <a:ext cx="458788" cy="414338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>
                <a:latin typeface="Times New Roman" pitchFamily="18" charset="0"/>
              </a:rPr>
              <a:t>i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106511" name="Line 16"/>
          <p:cNvSpPr>
            <a:spLocks noChangeShapeType="1"/>
          </p:cNvSpPr>
          <p:nvPr/>
        </p:nvSpPr>
        <p:spPr bwMode="auto">
          <a:xfrm>
            <a:off x="6629400" y="2421731"/>
            <a:ext cx="1447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 sz="2000"/>
          </a:p>
        </p:txBody>
      </p:sp>
      <p:sp>
        <p:nvSpPr>
          <p:cNvPr id="106512" name="TextBox 18"/>
          <p:cNvSpPr txBox="1">
            <a:spLocks noChangeArrowheads="1"/>
          </p:cNvSpPr>
          <p:nvPr/>
        </p:nvSpPr>
        <p:spPr bwMode="auto">
          <a:xfrm>
            <a:off x="4655496" y="2742185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2000" b="1" i="1" dirty="0" err="1"/>
              <a:t>D</a:t>
            </a:r>
            <a:r>
              <a:rPr lang="en-US" sz="2000" b="1" i="1" baseline="-25000" dirty="0" err="1"/>
              <a:t>su</a:t>
            </a:r>
            <a:endParaRPr lang="en-US" sz="2000" b="1" i="1" baseline="-25000" dirty="0"/>
          </a:p>
        </p:txBody>
      </p:sp>
      <p:sp>
        <p:nvSpPr>
          <p:cNvPr id="106513" name="TextBox 19"/>
          <p:cNvSpPr txBox="1">
            <a:spLocks noChangeArrowheads="1"/>
          </p:cNvSpPr>
          <p:nvPr/>
        </p:nvSpPr>
        <p:spPr bwMode="auto">
          <a:xfrm>
            <a:off x="4381500" y="4193584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2000" b="1" i="1" dirty="0" err="1"/>
              <a:t>D</a:t>
            </a:r>
            <a:r>
              <a:rPr lang="en-US" sz="2000" b="1" i="1" baseline="-25000" dirty="0" err="1"/>
              <a:t>si</a:t>
            </a:r>
            <a:endParaRPr lang="en-US" sz="2000" b="1" i="1" baseline="-25000" dirty="0"/>
          </a:p>
        </p:txBody>
      </p:sp>
      <p:sp>
        <p:nvSpPr>
          <p:cNvPr id="106514" name="TextBox 20"/>
          <p:cNvSpPr txBox="1">
            <a:spLocks noChangeArrowheads="1"/>
          </p:cNvSpPr>
          <p:nvPr/>
        </p:nvSpPr>
        <p:spPr bwMode="auto">
          <a:xfrm>
            <a:off x="6096000" y="3088421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2000" b="1" i="1" dirty="0" err="1"/>
              <a:t>W</a:t>
            </a:r>
            <a:r>
              <a:rPr lang="en-US" sz="2000" b="1" i="1" baseline="-25000" dirty="0" err="1"/>
              <a:t>ui</a:t>
            </a:r>
            <a:endParaRPr lang="en-US" sz="2000" b="1" i="1" baseline="-25000" dirty="0"/>
          </a:p>
        </p:txBody>
      </p:sp>
      <p:sp>
        <p:nvSpPr>
          <p:cNvPr id="106515" name="Freeform 21"/>
          <p:cNvSpPr>
            <a:spLocks/>
          </p:cNvSpPr>
          <p:nvPr/>
        </p:nvSpPr>
        <p:spPr bwMode="auto">
          <a:xfrm>
            <a:off x="4011613" y="3663157"/>
            <a:ext cx="3617912" cy="295275"/>
          </a:xfrm>
          <a:custGeom>
            <a:avLst/>
            <a:gdLst>
              <a:gd name="T0" fmla="*/ 0 w 3617259"/>
              <a:gd name="T1" fmla="*/ 523 h 296358"/>
              <a:gd name="T2" fmla="*/ 147918 w 3617259"/>
              <a:gd name="T3" fmla="*/ 13970 h 296358"/>
              <a:gd name="T4" fmla="*/ 228600 w 3617259"/>
              <a:gd name="T5" fmla="*/ 67758 h 296358"/>
              <a:gd name="T6" fmla="*/ 322729 w 3617259"/>
              <a:gd name="T7" fmla="*/ 94652 h 296358"/>
              <a:gd name="T8" fmla="*/ 672353 w 3617259"/>
              <a:gd name="T9" fmla="*/ 108099 h 296358"/>
              <a:gd name="T10" fmla="*/ 712694 w 3617259"/>
              <a:gd name="T11" fmla="*/ 121546 h 296358"/>
              <a:gd name="T12" fmla="*/ 820270 w 3617259"/>
              <a:gd name="T13" fmla="*/ 175335 h 296358"/>
              <a:gd name="T14" fmla="*/ 1169895 w 3617259"/>
              <a:gd name="T15" fmla="*/ 148440 h 296358"/>
              <a:gd name="T16" fmla="*/ 1250577 w 3617259"/>
              <a:gd name="T17" fmla="*/ 121546 h 296358"/>
              <a:gd name="T18" fmla="*/ 1385048 w 3617259"/>
              <a:gd name="T19" fmla="*/ 94652 h 296358"/>
              <a:gd name="T20" fmla="*/ 1532966 w 3617259"/>
              <a:gd name="T21" fmla="*/ 148440 h 296358"/>
              <a:gd name="T22" fmla="*/ 1573307 w 3617259"/>
              <a:gd name="T23" fmla="*/ 161887 h 296358"/>
              <a:gd name="T24" fmla="*/ 1653989 w 3617259"/>
              <a:gd name="T25" fmla="*/ 215676 h 296358"/>
              <a:gd name="T26" fmla="*/ 1734671 w 3617259"/>
              <a:gd name="T27" fmla="*/ 242570 h 296358"/>
              <a:gd name="T28" fmla="*/ 2003613 w 3617259"/>
              <a:gd name="T29" fmla="*/ 229123 h 296358"/>
              <a:gd name="T30" fmla="*/ 2138083 w 3617259"/>
              <a:gd name="T31" fmla="*/ 202229 h 296358"/>
              <a:gd name="T32" fmla="*/ 2474259 w 3617259"/>
              <a:gd name="T33" fmla="*/ 215676 h 296358"/>
              <a:gd name="T34" fmla="*/ 2514601 w 3617259"/>
              <a:gd name="T35" fmla="*/ 269464 h 296358"/>
              <a:gd name="T36" fmla="*/ 2568389 w 3617259"/>
              <a:gd name="T37" fmla="*/ 282911 h 296358"/>
              <a:gd name="T38" fmla="*/ 2608729 w 3617259"/>
              <a:gd name="T39" fmla="*/ 296358 h 296358"/>
              <a:gd name="T40" fmla="*/ 2810435 w 3617259"/>
              <a:gd name="T41" fmla="*/ 282911 h 296358"/>
              <a:gd name="T42" fmla="*/ 2864223 w 3617259"/>
              <a:gd name="T43" fmla="*/ 256017 h 296358"/>
              <a:gd name="T44" fmla="*/ 2944907 w 3617259"/>
              <a:gd name="T45" fmla="*/ 229123 h 296358"/>
              <a:gd name="T46" fmla="*/ 3240741 w 3617259"/>
              <a:gd name="T47" fmla="*/ 242570 h 296358"/>
              <a:gd name="T48" fmla="*/ 3281083 w 3617259"/>
              <a:gd name="T49" fmla="*/ 269464 h 296358"/>
              <a:gd name="T50" fmla="*/ 3617259 w 3617259"/>
              <a:gd name="T51" fmla="*/ 282911 h 2963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617259" h="296358">
                <a:moveTo>
                  <a:pt x="0" y="523"/>
                </a:moveTo>
                <a:cubicBezTo>
                  <a:pt x="49306" y="5005"/>
                  <a:pt x="100420" y="0"/>
                  <a:pt x="147918" y="13970"/>
                </a:cubicBezTo>
                <a:cubicBezTo>
                  <a:pt x="178927" y="23090"/>
                  <a:pt x="201706" y="49829"/>
                  <a:pt x="228600" y="67758"/>
                </a:cubicBezTo>
                <a:cubicBezTo>
                  <a:pt x="238494" y="74354"/>
                  <a:pt x="317748" y="94320"/>
                  <a:pt x="322729" y="94652"/>
                </a:cubicBezTo>
                <a:cubicBezTo>
                  <a:pt x="439098" y="102410"/>
                  <a:pt x="555812" y="103617"/>
                  <a:pt x="672353" y="108099"/>
                </a:cubicBezTo>
                <a:cubicBezTo>
                  <a:pt x="685800" y="112581"/>
                  <a:pt x="699790" y="115681"/>
                  <a:pt x="712694" y="121546"/>
                </a:cubicBezTo>
                <a:cubicBezTo>
                  <a:pt x="749192" y="138136"/>
                  <a:pt x="820270" y="175335"/>
                  <a:pt x="820270" y="175335"/>
                </a:cubicBezTo>
                <a:cubicBezTo>
                  <a:pt x="870308" y="172701"/>
                  <a:pt x="1079459" y="169310"/>
                  <a:pt x="1169894" y="148440"/>
                </a:cubicBezTo>
                <a:cubicBezTo>
                  <a:pt x="1197517" y="142066"/>
                  <a:pt x="1223074" y="128421"/>
                  <a:pt x="1250576" y="121546"/>
                </a:cubicBezTo>
                <a:cubicBezTo>
                  <a:pt x="1330816" y="101486"/>
                  <a:pt x="1286135" y="111137"/>
                  <a:pt x="1385047" y="94652"/>
                </a:cubicBezTo>
                <a:cubicBezTo>
                  <a:pt x="1478605" y="132075"/>
                  <a:pt x="1429380" y="113912"/>
                  <a:pt x="1532965" y="148440"/>
                </a:cubicBezTo>
                <a:lnTo>
                  <a:pt x="1573306" y="161887"/>
                </a:lnTo>
                <a:cubicBezTo>
                  <a:pt x="1612982" y="221403"/>
                  <a:pt x="1581627" y="193968"/>
                  <a:pt x="1653988" y="215676"/>
                </a:cubicBezTo>
                <a:cubicBezTo>
                  <a:pt x="1681141" y="223822"/>
                  <a:pt x="1734670" y="242570"/>
                  <a:pt x="1734670" y="242570"/>
                </a:cubicBezTo>
                <a:cubicBezTo>
                  <a:pt x="1824317" y="238088"/>
                  <a:pt x="1914298" y="238054"/>
                  <a:pt x="2003612" y="229123"/>
                </a:cubicBezTo>
                <a:cubicBezTo>
                  <a:pt x="2049096" y="224575"/>
                  <a:pt x="2092390" y="203534"/>
                  <a:pt x="2138082" y="202229"/>
                </a:cubicBezTo>
                <a:cubicBezTo>
                  <a:pt x="2250185" y="199026"/>
                  <a:pt x="2362200" y="211194"/>
                  <a:pt x="2474259" y="215676"/>
                </a:cubicBezTo>
                <a:cubicBezTo>
                  <a:pt x="2487706" y="233605"/>
                  <a:pt x="2496363" y="256437"/>
                  <a:pt x="2514600" y="269464"/>
                </a:cubicBezTo>
                <a:cubicBezTo>
                  <a:pt x="2529639" y="280206"/>
                  <a:pt x="2550618" y="277834"/>
                  <a:pt x="2568388" y="282911"/>
                </a:cubicBezTo>
                <a:cubicBezTo>
                  <a:pt x="2582017" y="286805"/>
                  <a:pt x="2595282" y="291876"/>
                  <a:pt x="2608729" y="296358"/>
                </a:cubicBezTo>
                <a:cubicBezTo>
                  <a:pt x="2675964" y="291876"/>
                  <a:pt x="2743875" y="293420"/>
                  <a:pt x="2810435" y="282911"/>
                </a:cubicBezTo>
                <a:cubicBezTo>
                  <a:pt x="2830235" y="279785"/>
                  <a:pt x="2845611" y="263462"/>
                  <a:pt x="2864223" y="256017"/>
                </a:cubicBezTo>
                <a:cubicBezTo>
                  <a:pt x="2890544" y="245488"/>
                  <a:pt x="2944906" y="229123"/>
                  <a:pt x="2944906" y="229123"/>
                </a:cubicBezTo>
                <a:cubicBezTo>
                  <a:pt x="3043518" y="233605"/>
                  <a:pt x="3142731" y="230809"/>
                  <a:pt x="3240741" y="242570"/>
                </a:cubicBezTo>
                <a:cubicBezTo>
                  <a:pt x="3256787" y="244496"/>
                  <a:pt x="3265013" y="267742"/>
                  <a:pt x="3281082" y="269464"/>
                </a:cubicBezTo>
                <a:cubicBezTo>
                  <a:pt x="3392592" y="281411"/>
                  <a:pt x="3617259" y="282911"/>
                  <a:pt x="3617259" y="282911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>
              <a:buNone/>
            </a:pPr>
            <a:endParaRPr lang="en-US" sz="2000"/>
          </a:p>
        </p:txBody>
      </p:sp>
      <p:sp>
        <p:nvSpPr>
          <p:cNvPr id="106516" name="Freeform 22"/>
          <p:cNvSpPr>
            <a:spLocks/>
          </p:cNvSpPr>
          <p:nvPr/>
        </p:nvSpPr>
        <p:spPr bwMode="auto">
          <a:xfrm>
            <a:off x="3984626" y="3394870"/>
            <a:ext cx="3967163" cy="331787"/>
          </a:xfrm>
          <a:custGeom>
            <a:avLst/>
            <a:gdLst>
              <a:gd name="T0" fmla="*/ 0 w 3966882"/>
              <a:gd name="T1" fmla="*/ 228600 h 333032"/>
              <a:gd name="T2" fmla="*/ 578223 w 3966882"/>
              <a:gd name="T3" fmla="*/ 242047 h 333032"/>
              <a:gd name="T4" fmla="*/ 685800 w 3966882"/>
              <a:gd name="T5" fmla="*/ 268941 h 333032"/>
              <a:gd name="T6" fmla="*/ 1021976 w 3966882"/>
              <a:gd name="T7" fmla="*/ 255494 h 333032"/>
              <a:gd name="T8" fmla="*/ 1143000 w 3966882"/>
              <a:gd name="T9" fmla="*/ 215153 h 333032"/>
              <a:gd name="T10" fmla="*/ 1358153 w 3966882"/>
              <a:gd name="T11" fmla="*/ 201705 h 333032"/>
              <a:gd name="T12" fmla="*/ 1506070 w 3966882"/>
              <a:gd name="T13" fmla="*/ 215153 h 333032"/>
              <a:gd name="T14" fmla="*/ 1546412 w 3966882"/>
              <a:gd name="T15" fmla="*/ 228600 h 333032"/>
              <a:gd name="T16" fmla="*/ 1680882 w 3966882"/>
              <a:gd name="T17" fmla="*/ 255494 h 333032"/>
              <a:gd name="T18" fmla="*/ 2205316 w 3966882"/>
              <a:gd name="T19" fmla="*/ 242047 h 333032"/>
              <a:gd name="T20" fmla="*/ 2245658 w 3966882"/>
              <a:gd name="T21" fmla="*/ 228600 h 333032"/>
              <a:gd name="T22" fmla="*/ 2393576 w 3966882"/>
              <a:gd name="T23" fmla="*/ 242047 h 333032"/>
              <a:gd name="T24" fmla="*/ 2487706 w 3966882"/>
              <a:gd name="T25" fmla="*/ 268941 h 333032"/>
              <a:gd name="T26" fmla="*/ 2581834 w 3966882"/>
              <a:gd name="T27" fmla="*/ 322729 h 333032"/>
              <a:gd name="T28" fmla="*/ 2796988 w 3966882"/>
              <a:gd name="T29" fmla="*/ 309282 h 333032"/>
              <a:gd name="T30" fmla="*/ 2877670 w 3966882"/>
              <a:gd name="T31" fmla="*/ 282388 h 333032"/>
              <a:gd name="T32" fmla="*/ 2918012 w 3966882"/>
              <a:gd name="T33" fmla="*/ 268941 h 333032"/>
              <a:gd name="T34" fmla="*/ 3388658 w 3966882"/>
              <a:gd name="T35" fmla="*/ 201705 h 333032"/>
              <a:gd name="T36" fmla="*/ 3415552 w 3966882"/>
              <a:gd name="T37" fmla="*/ 161364 h 333032"/>
              <a:gd name="T38" fmla="*/ 3482788 w 3966882"/>
              <a:gd name="T39" fmla="*/ 121023 h 333032"/>
              <a:gd name="T40" fmla="*/ 3523128 w 3966882"/>
              <a:gd name="T41" fmla="*/ 80682 h 333032"/>
              <a:gd name="T42" fmla="*/ 3563470 w 3966882"/>
              <a:gd name="T43" fmla="*/ 53788 h 333032"/>
              <a:gd name="T44" fmla="*/ 3603812 w 3966882"/>
              <a:gd name="T45" fmla="*/ 13447 h 333032"/>
              <a:gd name="T46" fmla="*/ 3644152 w 3966882"/>
              <a:gd name="T47" fmla="*/ 0 h 333032"/>
              <a:gd name="T48" fmla="*/ 3966882 w 3966882"/>
              <a:gd name="T49" fmla="*/ 13447 h 3330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966882" h="333032">
                <a:moveTo>
                  <a:pt x="0" y="228600"/>
                </a:moveTo>
                <a:cubicBezTo>
                  <a:pt x="192741" y="233082"/>
                  <a:pt x="385763" y="230726"/>
                  <a:pt x="578223" y="242047"/>
                </a:cubicBezTo>
                <a:cubicBezTo>
                  <a:pt x="615122" y="244218"/>
                  <a:pt x="685800" y="268941"/>
                  <a:pt x="685800" y="268941"/>
                </a:cubicBezTo>
                <a:cubicBezTo>
                  <a:pt x="797859" y="264459"/>
                  <a:pt x="910349" y="266297"/>
                  <a:pt x="1021976" y="255494"/>
                </a:cubicBezTo>
                <a:cubicBezTo>
                  <a:pt x="1021978" y="255494"/>
                  <a:pt x="1122828" y="221877"/>
                  <a:pt x="1143000" y="215153"/>
                </a:cubicBezTo>
                <a:cubicBezTo>
                  <a:pt x="1211170" y="192430"/>
                  <a:pt x="1286435" y="206188"/>
                  <a:pt x="1358153" y="201705"/>
                </a:cubicBezTo>
                <a:cubicBezTo>
                  <a:pt x="1407459" y="206188"/>
                  <a:pt x="1457059" y="208151"/>
                  <a:pt x="1506070" y="215153"/>
                </a:cubicBezTo>
                <a:cubicBezTo>
                  <a:pt x="1520102" y="217158"/>
                  <a:pt x="1532783" y="224706"/>
                  <a:pt x="1546412" y="228600"/>
                </a:cubicBezTo>
                <a:cubicBezTo>
                  <a:pt x="1602581" y="244648"/>
                  <a:pt x="1617481" y="244927"/>
                  <a:pt x="1680882" y="255494"/>
                </a:cubicBezTo>
                <a:cubicBezTo>
                  <a:pt x="1855694" y="251012"/>
                  <a:pt x="2030646" y="250365"/>
                  <a:pt x="2205317" y="242047"/>
                </a:cubicBezTo>
                <a:cubicBezTo>
                  <a:pt x="2219476" y="241373"/>
                  <a:pt x="2231484" y="228600"/>
                  <a:pt x="2245659" y="228600"/>
                </a:cubicBezTo>
                <a:cubicBezTo>
                  <a:pt x="2295168" y="228600"/>
                  <a:pt x="2344270" y="237565"/>
                  <a:pt x="2393576" y="242047"/>
                </a:cubicBezTo>
                <a:cubicBezTo>
                  <a:pt x="2400748" y="243840"/>
                  <a:pt x="2476132" y="261225"/>
                  <a:pt x="2487706" y="268941"/>
                </a:cubicBezTo>
                <a:cubicBezTo>
                  <a:pt x="2583844" y="333032"/>
                  <a:pt x="2468073" y="294288"/>
                  <a:pt x="2581835" y="322729"/>
                </a:cubicBezTo>
                <a:cubicBezTo>
                  <a:pt x="2653553" y="318247"/>
                  <a:pt x="2725789" y="318991"/>
                  <a:pt x="2796988" y="309282"/>
                </a:cubicBezTo>
                <a:cubicBezTo>
                  <a:pt x="2825077" y="305452"/>
                  <a:pt x="2850776" y="291353"/>
                  <a:pt x="2877670" y="282388"/>
                </a:cubicBezTo>
                <a:lnTo>
                  <a:pt x="2918012" y="268941"/>
                </a:lnTo>
                <a:cubicBezTo>
                  <a:pt x="3065869" y="121084"/>
                  <a:pt x="2894832" y="274327"/>
                  <a:pt x="3388659" y="201705"/>
                </a:cubicBezTo>
                <a:cubicBezTo>
                  <a:pt x="3404648" y="199354"/>
                  <a:pt x="3403282" y="171882"/>
                  <a:pt x="3415553" y="161364"/>
                </a:cubicBezTo>
                <a:cubicBezTo>
                  <a:pt x="3435397" y="144355"/>
                  <a:pt x="3461879" y="136705"/>
                  <a:pt x="3482788" y="121023"/>
                </a:cubicBezTo>
                <a:cubicBezTo>
                  <a:pt x="3498002" y="109613"/>
                  <a:pt x="3508520" y="92856"/>
                  <a:pt x="3523129" y="80682"/>
                </a:cubicBezTo>
                <a:cubicBezTo>
                  <a:pt x="3535544" y="70336"/>
                  <a:pt x="3551054" y="64134"/>
                  <a:pt x="3563470" y="53788"/>
                </a:cubicBezTo>
                <a:cubicBezTo>
                  <a:pt x="3578079" y="41614"/>
                  <a:pt x="3587989" y="23996"/>
                  <a:pt x="3603812" y="13447"/>
                </a:cubicBezTo>
                <a:cubicBezTo>
                  <a:pt x="3615606" y="5585"/>
                  <a:pt x="3630706" y="4482"/>
                  <a:pt x="3644153" y="0"/>
                </a:cubicBezTo>
                <a:cubicBezTo>
                  <a:pt x="3813716" y="24223"/>
                  <a:pt x="3706587" y="13447"/>
                  <a:pt x="3966882" y="13447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pPr>
              <a:buNone/>
            </a:pPr>
            <a:endParaRPr lang="en-US" sz="2000"/>
          </a:p>
        </p:txBody>
      </p:sp>
      <p:sp>
        <p:nvSpPr>
          <p:cNvPr id="21" name="Rectangle 20"/>
          <p:cNvSpPr/>
          <p:nvPr/>
        </p:nvSpPr>
        <p:spPr bwMode="auto">
          <a:xfrm>
            <a:off x="2895600" y="5432264"/>
            <a:ext cx="7620000" cy="92097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2000" b="1" i="1"/>
              <a:t>D</a:t>
            </a:r>
            <a:r>
              <a:rPr lang="en-US" sz="2000" b="1" i="1" baseline="30000"/>
              <a:t>1</a:t>
            </a:r>
            <a:r>
              <a:rPr lang="en-US" sz="2000" b="1" i="1" baseline="-25000"/>
              <a:t>su</a:t>
            </a:r>
            <a:r>
              <a:rPr lang="en-US" sz="2000" b="1" i="1"/>
              <a:t> = W</a:t>
            </a:r>
            <a:r>
              <a:rPr lang="en-US" sz="2000" b="1" i="1" baseline="-25000"/>
              <a:t>su</a:t>
            </a:r>
            <a:endParaRPr lang="en-US" sz="2000" b="1" i="1"/>
          </a:p>
          <a:p>
            <a:pPr>
              <a:buNone/>
            </a:pPr>
            <a:r>
              <a:rPr lang="en-US" sz="2000" b="1" i="1"/>
              <a:t>D</a:t>
            </a:r>
            <a:r>
              <a:rPr lang="en-US" sz="2000" b="1" i="1" baseline="30000"/>
              <a:t>k</a:t>
            </a:r>
            <a:r>
              <a:rPr lang="en-US" sz="2000" b="1" i="1" baseline="-25000"/>
              <a:t>su</a:t>
            </a:r>
            <a:r>
              <a:rPr lang="en-US" sz="2000" b="1" i="1"/>
              <a:t> = min (D</a:t>
            </a:r>
            <a:r>
              <a:rPr lang="en-US" sz="2000" b="1" i="1" baseline="30000"/>
              <a:t>k-1</a:t>
            </a:r>
            <a:r>
              <a:rPr lang="en-US" sz="2000" b="1" i="1" baseline="-25000"/>
              <a:t>su</a:t>
            </a:r>
            <a:r>
              <a:rPr lang="en-US" sz="2000" b="1" i="1"/>
              <a:t> , min</a:t>
            </a:r>
            <a:r>
              <a:rPr lang="en-US" sz="2000" b="1" i="1" baseline="-25000"/>
              <a:t>i</a:t>
            </a:r>
            <a:r>
              <a:rPr lang="en-US" sz="2000" b="1" i="1"/>
              <a:t> {D</a:t>
            </a:r>
            <a:r>
              <a:rPr lang="en-US" sz="2000" b="1" i="1" baseline="30000"/>
              <a:t>k-1</a:t>
            </a:r>
            <a:r>
              <a:rPr lang="en-US" sz="2000" b="1" i="1" baseline="-25000"/>
              <a:t>si</a:t>
            </a:r>
            <a:r>
              <a:rPr lang="en-US" sz="2000" b="1" i="1"/>
              <a:t> + W</a:t>
            </a:r>
            <a:r>
              <a:rPr lang="en-US" sz="2000" b="1" i="1" baseline="-25000"/>
              <a:t>iu</a:t>
            </a:r>
            <a:r>
              <a:rPr lang="en-US" sz="2000" b="1" i="1"/>
              <a:t>}), k = 2,3,…, |V|-1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1620182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14400"/>
            <a:ext cx="7886700" cy="1066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Bellman-Ford Algorithm</a:t>
            </a:r>
            <a:endParaRPr lang="en-US" sz="3200" dirty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2781300" y="2133600"/>
            <a:ext cx="7772400" cy="426720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075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1A3370-758A-4A37-8E0F-B19A74D7F41B}" type="slidenum">
              <a:rPr lang="en-GB" smtClean="0"/>
              <a:pPr/>
              <a:t>76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711617" y="1641088"/>
            <a:ext cx="7497594" cy="40386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7000"/>
              </a:lnSpc>
            </a:pP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Bellman-Ford (W[1..n, 1..n], s , n , D[1..n])</a:t>
            </a:r>
          </a:p>
          <a:p>
            <a:pPr algn="just">
              <a:lnSpc>
                <a:spcPct val="107000"/>
              </a:lnSpc>
            </a:pP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   </a:t>
            </a:r>
          </a:p>
          <a:p>
            <a:pPr algn="just">
              <a:lnSpc>
                <a:spcPct val="107000"/>
              </a:lnSpc>
            </a:pP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W is the cost matrix of the graph</a:t>
            </a:r>
          </a:p>
          <a:p>
            <a:pPr algn="just">
              <a:lnSpc>
                <a:spcPct val="107000"/>
              </a:lnSpc>
            </a:pP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n = |V| and s is the source vertex. </a:t>
            </a:r>
          </a:p>
          <a:p>
            <a:pPr algn="just">
              <a:lnSpc>
                <a:spcPct val="107000"/>
              </a:lnSpc>
            </a:pP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D is the shortest distance from s to all other nodes</a:t>
            </a:r>
          </a:p>
          <a:p>
            <a:pPr algn="just">
              <a:lnSpc>
                <a:spcPct val="107000"/>
              </a:lnSpc>
            </a:pP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for i = 1  to  n do { D</a:t>
            </a:r>
            <a:r>
              <a:rPr lang="en-US" sz="20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W</a:t>
            </a:r>
            <a:r>
              <a:rPr lang="en-US" sz="20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}</a:t>
            </a:r>
          </a:p>
          <a:p>
            <a:pPr algn="just">
              <a:lnSpc>
                <a:spcPct val="107000"/>
              </a:lnSpc>
            </a:pP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07000"/>
              </a:lnSpc>
            </a:pP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for k = 2 to n-1 do</a:t>
            </a:r>
          </a:p>
          <a:p>
            <a:pPr algn="just">
              <a:lnSpc>
                <a:spcPct val="107000"/>
              </a:lnSpc>
            </a:pP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for (each u </a:t>
            </a: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s, and u has at least one incoming edge)</a:t>
            </a:r>
          </a:p>
          <a:p>
            <a:pPr algn="just">
              <a:lnSpc>
                <a:spcPct val="107000"/>
              </a:lnSpc>
            </a:pP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for (each edge (i , u) </a:t>
            </a: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E)      </a:t>
            </a:r>
            <a:r>
              <a:rPr lang="en-US" sz="20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Relax</a:t>
            </a:r>
          </a:p>
          <a:p>
            <a:pPr algn="just">
              <a:lnSpc>
                <a:spcPct val="107000"/>
              </a:lnSpc>
            </a:pP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if (D</a:t>
            </a:r>
            <a:r>
              <a:rPr lang="en-US" sz="20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D</a:t>
            </a:r>
            <a:r>
              <a:rPr lang="en-US" sz="20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W</a:t>
            </a:r>
            <a:r>
              <a:rPr lang="en-US" sz="20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</a:t>
            </a: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D</a:t>
            </a:r>
            <a:r>
              <a:rPr lang="en-US" sz="20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D</a:t>
            </a:r>
            <a:r>
              <a:rPr lang="en-US" sz="20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W</a:t>
            </a:r>
            <a:r>
              <a:rPr lang="en-US" sz="20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</a:t>
            </a:r>
            <a:endParaRPr lang="en-US" sz="2000" b="1" i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US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418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14400"/>
            <a:ext cx="7886700" cy="1066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Bellman-Ford Algorithm</a:t>
            </a:r>
            <a:endParaRPr lang="en-US" sz="3200" dirty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2781300" y="2133600"/>
            <a:ext cx="7772400" cy="426720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analysis of the algorithm: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k loop costs O(V)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two inner loops will cost O(V</a:t>
            </a:r>
            <a:r>
              <a:rPr lang="en-US" sz="2400" b="1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if the adjacency matrix is used and O(E) if we use adjacency list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overall complexity is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O(V</a:t>
            </a:r>
            <a:r>
              <a:rPr lang="en-US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we use an adjacency matrix and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O(VE)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we use an adjacency list.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1075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1A3370-758A-4A37-8E0F-B19A74D7F41B}" type="slidenum">
              <a:rPr lang="en-GB" smtClean="0"/>
              <a:pPr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7957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ABCAB-D033-4A5D-B93F-07D37D82CC07}" type="slidenum">
              <a:rPr lang="en-GB" smtClean="0"/>
              <a:pPr/>
              <a:t>78</a:t>
            </a:fld>
            <a:endParaRPr lang="en-GB"/>
          </a:p>
        </p:txBody>
      </p:sp>
      <p:sp>
        <p:nvSpPr>
          <p:cNvPr id="92164" name="Text Box 79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7924800" cy="444376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b="1" dirty="0"/>
              <a:t>Given the shown graph with W(</a:t>
            </a:r>
            <a:r>
              <a:rPr lang="en-GB" b="1" dirty="0" err="1"/>
              <a:t>i,j</a:t>
            </a:r>
            <a:r>
              <a:rPr lang="en-GB" b="1" dirty="0"/>
              <a:t>) = Cost Matrix </a:t>
            </a:r>
            <a:endParaRPr lang="en-GB" b="1" baseline="30000" dirty="0"/>
          </a:p>
          <a:p>
            <a:pPr marL="0" indent="0">
              <a:spcBef>
                <a:spcPct val="0"/>
              </a:spcBef>
              <a:buNone/>
            </a:pPr>
            <a:endParaRPr lang="en-GB" b="1" dirty="0"/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 0      6      5    </a:t>
            </a:r>
            <a:r>
              <a:rPr lang="de-DE" b="1" dirty="0">
                <a:sym typeface="Symbol" panose="05050102010706020507" pitchFamily="18" charset="2"/>
              </a:rPr>
              <a:t></a:t>
            </a:r>
            <a:r>
              <a:rPr lang="de-DE" b="1" dirty="0"/>
              <a:t>     </a:t>
            </a:r>
            <a:r>
              <a:rPr lang="de-DE" b="1" dirty="0">
                <a:sym typeface="Symbol" panose="05050102010706020507" pitchFamily="18" charset="2"/>
              </a:rPr>
              <a:t> </a:t>
            </a:r>
            <a:endParaRPr lang="de-DE" b="1" dirty="0"/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 </a:t>
            </a:r>
            <a:r>
              <a:rPr lang="de-DE" b="1" dirty="0">
                <a:sym typeface="Symbol" panose="05050102010706020507" pitchFamily="18" charset="2"/>
              </a:rPr>
              <a:t></a:t>
            </a:r>
            <a:r>
              <a:rPr lang="de-DE" b="1" dirty="0"/>
              <a:t>     0      </a:t>
            </a:r>
            <a:r>
              <a:rPr lang="de-DE" b="1" dirty="0">
                <a:sym typeface="Symbol" panose="05050102010706020507" pitchFamily="18" charset="2"/>
              </a:rPr>
              <a:t></a:t>
            </a:r>
            <a:r>
              <a:rPr lang="de-DE" b="1" dirty="0"/>
              <a:t>    -1    </a:t>
            </a:r>
            <a:r>
              <a:rPr lang="de-DE" b="1" dirty="0">
                <a:sym typeface="Symbol" panose="05050102010706020507" pitchFamily="18" charset="2"/>
              </a:rPr>
              <a:t>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 </a:t>
            </a:r>
            <a:r>
              <a:rPr lang="de-DE" b="1" dirty="0">
                <a:sym typeface="Symbol" panose="05050102010706020507" pitchFamily="18" charset="2"/>
              </a:rPr>
              <a:t></a:t>
            </a:r>
            <a:r>
              <a:rPr lang="de-DE" b="1" dirty="0"/>
              <a:t>    -2      0     4     3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 </a:t>
            </a:r>
            <a:r>
              <a:rPr lang="de-DE" b="1" dirty="0">
                <a:sym typeface="Symbol" panose="05050102010706020507" pitchFamily="18" charset="2"/>
              </a:rPr>
              <a:t></a:t>
            </a:r>
            <a:r>
              <a:rPr lang="de-DE" b="1" dirty="0"/>
              <a:t>     </a:t>
            </a:r>
            <a:r>
              <a:rPr lang="de-DE" b="1" dirty="0">
                <a:sym typeface="Symbol" panose="05050102010706020507" pitchFamily="18" charset="2"/>
              </a:rPr>
              <a:t></a:t>
            </a:r>
            <a:r>
              <a:rPr lang="de-DE" b="1" dirty="0"/>
              <a:t>      </a:t>
            </a:r>
            <a:r>
              <a:rPr lang="de-DE" b="1" dirty="0">
                <a:sym typeface="Symbol" panose="05050102010706020507" pitchFamily="18" charset="2"/>
              </a:rPr>
              <a:t></a:t>
            </a:r>
            <a:r>
              <a:rPr lang="de-DE" b="1" dirty="0"/>
              <a:t>     0    3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 </a:t>
            </a:r>
            <a:r>
              <a:rPr lang="de-DE" b="1" dirty="0">
                <a:sym typeface="Symbol" panose="05050102010706020507" pitchFamily="18" charset="2"/>
              </a:rPr>
              <a:t></a:t>
            </a:r>
            <a:r>
              <a:rPr lang="de-DE" b="1" dirty="0"/>
              <a:t>     </a:t>
            </a:r>
            <a:r>
              <a:rPr lang="de-DE" b="1" dirty="0">
                <a:sym typeface="Symbol" panose="05050102010706020507" pitchFamily="18" charset="2"/>
              </a:rPr>
              <a:t></a:t>
            </a:r>
            <a:r>
              <a:rPr lang="de-DE" b="1" dirty="0"/>
              <a:t>      </a:t>
            </a:r>
            <a:r>
              <a:rPr lang="de-DE" b="1" dirty="0">
                <a:sym typeface="Symbol" panose="05050102010706020507" pitchFamily="18" charset="2"/>
              </a:rPr>
              <a:t></a:t>
            </a:r>
            <a:r>
              <a:rPr lang="de-DE" b="1" dirty="0"/>
              <a:t>    </a:t>
            </a:r>
            <a:r>
              <a:rPr lang="de-DE" b="1" dirty="0">
                <a:sym typeface="Symbol" panose="05050102010706020507" pitchFamily="18" charset="2"/>
              </a:rPr>
              <a:t></a:t>
            </a:r>
            <a:r>
              <a:rPr lang="de-DE" b="1" dirty="0"/>
              <a:t>     0</a:t>
            </a:r>
          </a:p>
          <a:p>
            <a:pPr marL="0" indent="0">
              <a:spcBef>
                <a:spcPct val="0"/>
              </a:spcBef>
              <a:buNone/>
            </a:pPr>
            <a:endParaRPr lang="en-GB" b="1" dirty="0"/>
          </a:p>
          <a:p>
            <a:pPr marL="0" indent="0">
              <a:spcBef>
                <a:spcPct val="0"/>
              </a:spcBef>
              <a:buNone/>
            </a:pPr>
            <a:r>
              <a:rPr lang="en-GB" b="1" dirty="0"/>
              <a:t>Trace the Bellman-Ford algorithm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b="1" dirty="0"/>
              <a:t>and show that the final shortest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b="1" dirty="0"/>
              <a:t>distance from “A” is:</a:t>
            </a:r>
          </a:p>
          <a:p>
            <a:pPr marL="0" indent="0">
              <a:spcBef>
                <a:spcPct val="0"/>
              </a:spcBef>
              <a:buNone/>
            </a:pPr>
            <a:endParaRPr lang="en-GB" b="1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27075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Exercise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166" name="Oval 3"/>
          <p:cNvSpPr>
            <a:spLocks noChangeArrowheads="1"/>
          </p:cNvSpPr>
          <p:nvPr/>
        </p:nvSpPr>
        <p:spPr bwMode="auto">
          <a:xfrm>
            <a:off x="8008299" y="2025727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A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2167" name="Oval 4"/>
          <p:cNvSpPr>
            <a:spLocks noChangeArrowheads="1"/>
          </p:cNvSpPr>
          <p:nvPr/>
        </p:nvSpPr>
        <p:spPr bwMode="auto">
          <a:xfrm>
            <a:off x="9081521" y="2854621"/>
            <a:ext cx="554038" cy="547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 dirty="0">
                <a:latin typeface="Times New Roman" pitchFamily="18" charset="0"/>
              </a:rPr>
              <a:t>C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92168" name="Oval 5"/>
          <p:cNvSpPr>
            <a:spLocks noChangeArrowheads="1"/>
          </p:cNvSpPr>
          <p:nvPr/>
        </p:nvSpPr>
        <p:spPr bwMode="auto">
          <a:xfrm>
            <a:off x="9092022" y="4639387"/>
            <a:ext cx="600075" cy="58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 dirty="0">
                <a:latin typeface="Times New Roman" pitchFamily="18" charset="0"/>
              </a:rPr>
              <a:t>E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92169" name="Oval 6"/>
          <p:cNvSpPr>
            <a:spLocks noChangeArrowheads="1"/>
          </p:cNvSpPr>
          <p:nvPr/>
        </p:nvSpPr>
        <p:spPr bwMode="auto">
          <a:xfrm>
            <a:off x="6792546" y="2746379"/>
            <a:ext cx="54610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B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2170" name="Oval 7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D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2178" name="Text Box 15"/>
          <p:cNvSpPr txBox="1">
            <a:spLocks noChangeArrowheads="1"/>
          </p:cNvSpPr>
          <p:nvPr/>
        </p:nvSpPr>
        <p:spPr bwMode="auto">
          <a:xfrm>
            <a:off x="7413732" y="2242045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 dirty="0">
                <a:latin typeface="Times New Roman" pitchFamily="18" charset="0"/>
              </a:rPr>
              <a:t>6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92179" name="Text Box 16"/>
          <p:cNvSpPr txBox="1">
            <a:spLocks noChangeArrowheads="1"/>
          </p:cNvSpPr>
          <p:nvPr/>
        </p:nvSpPr>
        <p:spPr bwMode="auto">
          <a:xfrm>
            <a:off x="7097920" y="3676275"/>
            <a:ext cx="396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None/>
            </a:pPr>
            <a:r>
              <a:rPr lang="en-US" b="1" dirty="0">
                <a:latin typeface="Times New Roman" pitchFamily="18" charset="0"/>
              </a:rPr>
              <a:t>-1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92180" name="Text Box 17"/>
          <p:cNvSpPr txBox="1">
            <a:spLocks noChangeArrowheads="1"/>
          </p:cNvSpPr>
          <p:nvPr/>
        </p:nvSpPr>
        <p:spPr bwMode="auto">
          <a:xfrm>
            <a:off x="8806893" y="237506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 dirty="0">
                <a:latin typeface="Times New Roman" pitchFamily="18" charset="0"/>
              </a:rPr>
              <a:t>5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92181" name="Text Box 18"/>
          <p:cNvSpPr txBox="1">
            <a:spLocks noChangeArrowheads="1"/>
          </p:cNvSpPr>
          <p:nvPr/>
        </p:nvSpPr>
        <p:spPr bwMode="auto">
          <a:xfrm>
            <a:off x="9127514" y="38741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 dirty="0">
                <a:latin typeface="Times New Roman" pitchFamily="18" charset="0"/>
              </a:rPr>
              <a:t>3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92182" name="Text Box 19"/>
          <p:cNvSpPr txBox="1">
            <a:spLocks noChangeArrowheads="1"/>
          </p:cNvSpPr>
          <p:nvPr/>
        </p:nvSpPr>
        <p:spPr bwMode="auto">
          <a:xfrm>
            <a:off x="8087470" y="4859316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 dirty="0">
                <a:latin typeface="Times New Roman" pitchFamily="18" charset="0"/>
              </a:rPr>
              <a:t>3</a:t>
            </a:r>
            <a:endParaRPr lang="en-GB" b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895600" y="2209800"/>
            <a:ext cx="25146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en-US" sz="3200">
              <a:latin typeface="Arial" charset="0"/>
            </a:endParaRPr>
          </a:p>
        </p:txBody>
      </p:sp>
      <p:cxnSp>
        <p:nvCxnSpPr>
          <p:cNvPr id="4" name="Straight Arrow Connector 3"/>
          <p:cNvCxnSpPr>
            <a:stCxn id="92166" idx="2"/>
          </p:cNvCxnSpPr>
          <p:nvPr/>
        </p:nvCxnSpPr>
        <p:spPr bwMode="auto">
          <a:xfrm flipH="1">
            <a:off x="7221288" y="2258296"/>
            <a:ext cx="787010" cy="58451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8556402" y="2320185"/>
            <a:ext cx="593333" cy="624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2167" idx="2"/>
          </p:cNvCxnSpPr>
          <p:nvPr/>
        </p:nvCxnSpPr>
        <p:spPr bwMode="auto">
          <a:xfrm flipH="1" flipV="1">
            <a:off x="7306467" y="3118989"/>
            <a:ext cx="1775055" cy="94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8072647" y="3086282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 dirty="0">
                <a:latin typeface="Times New Roman" pitchFamily="18" charset="0"/>
              </a:rPr>
              <a:t>-2</a:t>
            </a:r>
            <a:endParaRPr lang="en-GB" b="1" dirty="0">
              <a:latin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7076537" y="3321055"/>
            <a:ext cx="27728" cy="135268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9392058" y="3437235"/>
            <a:ext cx="4114" cy="12432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92168" idx="2"/>
          </p:cNvCxnSpPr>
          <p:nvPr/>
        </p:nvCxnSpPr>
        <p:spPr bwMode="auto">
          <a:xfrm>
            <a:off x="7407399" y="4919219"/>
            <a:ext cx="1684623" cy="1226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92170" idx="7"/>
          </p:cNvCxnSpPr>
          <p:nvPr/>
        </p:nvCxnSpPr>
        <p:spPr bwMode="auto">
          <a:xfrm flipH="1">
            <a:off x="7296136" y="3347781"/>
            <a:ext cx="1853598" cy="13816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8002726" y="408374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 dirty="0">
                <a:latin typeface="Times New Roman" pitchFamily="18" charset="0"/>
              </a:rPr>
              <a:t>4</a:t>
            </a:r>
            <a:endParaRPr lang="en-GB" b="1" dirty="0">
              <a:latin typeface="Times New Roman" pitchFamily="18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908955" y="4812068"/>
          <a:ext cx="3200400" cy="77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8565663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69637992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59845962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46181997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838118575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2278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933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1913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C759F8-5F5D-4C25-B594-3E3F5566D52B}" type="slidenum">
              <a:rPr lang="en-GB" smtClean="0"/>
              <a:pPr/>
              <a:t>79</a:t>
            </a:fld>
            <a:endParaRPr lang="en-GB" dirty="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7581900" cy="1066800"/>
          </a:xfrm>
        </p:spPr>
        <p:txBody>
          <a:bodyPr/>
          <a:lstStyle/>
          <a:p>
            <a:pPr marL="457200" indent="-45720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3.3. All Pairs Shortest Paths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(Floyd’s Algorithm)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7543800" cy="4191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sz="2400" dirty="0"/>
              <a:t>Given a weighted directed graph </a:t>
            </a:r>
            <a:r>
              <a:rPr lang="en-GB" sz="2400" b="1" dirty="0"/>
              <a:t>G = (V,E) </a:t>
            </a:r>
            <a:r>
              <a:rPr lang="en-GB" sz="2400" dirty="0"/>
              <a:t>with </a:t>
            </a:r>
            <a:r>
              <a:rPr lang="en-GB" sz="2400" b="1" i="1" dirty="0"/>
              <a:t>n = |V|</a:t>
            </a:r>
            <a:r>
              <a:rPr lang="en-GB" sz="2400" dirty="0"/>
              <a:t> vertices.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/>
              <a:t>Find for each pair of vertices </a:t>
            </a:r>
            <a:r>
              <a:rPr lang="en-US" sz="2400" b="1" dirty="0"/>
              <a:t>(</a:t>
            </a:r>
            <a:r>
              <a:rPr lang="en-US" sz="2400" b="1" dirty="0" err="1"/>
              <a:t>i,j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V </a:t>
            </a:r>
            <a:r>
              <a:rPr lang="en-US" sz="2400" dirty="0"/>
              <a:t>the cost of the shortest path from </a:t>
            </a:r>
            <a:r>
              <a:rPr lang="en-US" sz="2400" dirty="0" err="1"/>
              <a:t>i</a:t>
            </a:r>
            <a:r>
              <a:rPr lang="en-US" sz="2400" dirty="0"/>
              <a:t> to j.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b="1" i="1" dirty="0"/>
              <a:t>Dijkstra's algorithm </a:t>
            </a:r>
            <a:r>
              <a:rPr lang="en-US" sz="2400" dirty="0"/>
              <a:t>finds the shortest paths from a single source vertex to all other vertices in a graph with nonnegative edge path costs. Complexity is </a:t>
            </a:r>
            <a:r>
              <a:rPr lang="en-US" sz="2400" b="1" i="1" dirty="0">
                <a:solidFill>
                  <a:srgbClr val="0000FF"/>
                </a:solidFill>
              </a:rPr>
              <a:t>O(|V|</a:t>
            </a:r>
            <a:r>
              <a:rPr lang="en-US" sz="2400" b="1" i="1" baseline="30000" dirty="0">
                <a:solidFill>
                  <a:srgbClr val="0000FF"/>
                </a:solidFill>
              </a:rPr>
              <a:t>2</a:t>
            </a:r>
            <a:r>
              <a:rPr lang="en-US" sz="2400" b="1" i="1" dirty="0">
                <a:solidFill>
                  <a:srgbClr val="0000FF"/>
                </a:solidFill>
              </a:rPr>
              <a:t>).</a:t>
            </a:r>
            <a:endParaRPr lang="en-US" sz="2400" dirty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/>
              <a:t>Obviously, we can solve this problem by running Dijkstra’s algorithm </a:t>
            </a:r>
            <a:r>
              <a:rPr lang="en-US" sz="2400" b="1" dirty="0"/>
              <a:t>(V)</a:t>
            </a:r>
            <a:r>
              <a:rPr lang="en-US" sz="2400" dirty="0"/>
              <a:t> times, once for each node as a source vertex. The complexity would be </a:t>
            </a:r>
            <a:r>
              <a:rPr lang="en-US" sz="2400" b="1" i="1" dirty="0">
                <a:solidFill>
                  <a:srgbClr val="0000FF"/>
                </a:solidFill>
              </a:rPr>
              <a:t>O(|V|</a:t>
            </a:r>
            <a:r>
              <a:rPr lang="en-US" sz="2400" b="1" i="1" baseline="30000" dirty="0">
                <a:solidFill>
                  <a:srgbClr val="0000FF"/>
                </a:solidFill>
              </a:rPr>
              <a:t>3</a:t>
            </a:r>
            <a:r>
              <a:rPr lang="en-US" sz="2400" b="1" i="1" dirty="0">
                <a:solidFill>
                  <a:srgbClr val="0000FF"/>
                </a:solidFill>
              </a:rPr>
              <a:t>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174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80257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219201"/>
            <a:ext cx="8001000" cy="5218113"/>
          </a:xfrm>
          <a:noFill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 sz="2000"/>
          </a:p>
          <a:p>
            <a:pPr eaLnBrk="1" hangingPunct="1"/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 sz="2000"/>
              <a:t>	</a:t>
            </a:r>
            <a:endParaRPr lang="en-US"/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365F1C3-AB1C-41FE-A8CC-4A0D490496CD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200400" y="1981201"/>
          <a:ext cx="2674938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45240" imgH="1344240" progId="Excel.Sheet.8">
                  <p:embed/>
                </p:oleObj>
              </mc:Choice>
              <mc:Fallback>
                <p:oleObj name="Worksheet" r:id="rId3" imgW="1245240" imgH="1344240" progId="Excel.Sheet.8">
                  <p:embed/>
                  <p:pic>
                    <p:nvPicPr>
                      <p:cNvPr id="61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81201"/>
                        <a:ext cx="2674938" cy="2314575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Oval 5"/>
          <p:cNvSpPr>
            <a:spLocks noChangeArrowheads="1"/>
          </p:cNvSpPr>
          <p:nvPr/>
        </p:nvSpPr>
        <p:spPr bwMode="auto">
          <a:xfrm>
            <a:off x="8169275" y="1535113"/>
            <a:ext cx="508000" cy="4683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6152" name="Oval 6"/>
          <p:cNvSpPr>
            <a:spLocks noChangeArrowheads="1"/>
          </p:cNvSpPr>
          <p:nvPr/>
        </p:nvSpPr>
        <p:spPr bwMode="auto">
          <a:xfrm>
            <a:off x="6570663" y="2854326"/>
            <a:ext cx="508000" cy="46831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153" name="Oval 7"/>
          <p:cNvSpPr>
            <a:spLocks noChangeArrowheads="1"/>
          </p:cNvSpPr>
          <p:nvPr/>
        </p:nvSpPr>
        <p:spPr bwMode="auto">
          <a:xfrm>
            <a:off x="7661275" y="2854326"/>
            <a:ext cx="508000" cy="46831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6154" name="Oval 8"/>
          <p:cNvSpPr>
            <a:spLocks noChangeArrowheads="1"/>
          </p:cNvSpPr>
          <p:nvPr/>
        </p:nvSpPr>
        <p:spPr bwMode="auto">
          <a:xfrm>
            <a:off x="9794875" y="28543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6155" name="Oval 9"/>
          <p:cNvSpPr>
            <a:spLocks noChangeArrowheads="1"/>
          </p:cNvSpPr>
          <p:nvPr/>
        </p:nvSpPr>
        <p:spPr bwMode="auto">
          <a:xfrm>
            <a:off x="8626475" y="28543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6156" name="Oval 10"/>
          <p:cNvSpPr>
            <a:spLocks noChangeArrowheads="1"/>
          </p:cNvSpPr>
          <p:nvPr/>
        </p:nvSpPr>
        <p:spPr bwMode="auto">
          <a:xfrm>
            <a:off x="7813675" y="40354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6157" name="Oval 11"/>
          <p:cNvSpPr>
            <a:spLocks noChangeArrowheads="1"/>
          </p:cNvSpPr>
          <p:nvPr/>
        </p:nvSpPr>
        <p:spPr bwMode="auto">
          <a:xfrm>
            <a:off x="9474200" y="40354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6158" name="Line 12"/>
          <p:cNvSpPr>
            <a:spLocks noChangeShapeType="1"/>
          </p:cNvSpPr>
          <p:nvPr/>
        </p:nvSpPr>
        <p:spPr bwMode="auto">
          <a:xfrm flipH="1">
            <a:off x="6845301" y="1774825"/>
            <a:ext cx="132397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159" name="Line 13"/>
          <p:cNvSpPr>
            <a:spLocks noChangeShapeType="1"/>
          </p:cNvSpPr>
          <p:nvPr/>
        </p:nvSpPr>
        <p:spPr bwMode="auto">
          <a:xfrm flipH="1">
            <a:off x="7994651" y="2003425"/>
            <a:ext cx="327025" cy="850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160" name="Line 14"/>
          <p:cNvSpPr>
            <a:spLocks noChangeShapeType="1"/>
          </p:cNvSpPr>
          <p:nvPr/>
        </p:nvSpPr>
        <p:spPr bwMode="auto">
          <a:xfrm>
            <a:off x="8610601" y="1981201"/>
            <a:ext cx="346075" cy="873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161" name="Line 15"/>
          <p:cNvSpPr>
            <a:spLocks noChangeShapeType="1"/>
          </p:cNvSpPr>
          <p:nvPr/>
        </p:nvSpPr>
        <p:spPr bwMode="auto">
          <a:xfrm>
            <a:off x="8677276" y="1774825"/>
            <a:ext cx="130492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162" name="Line 16"/>
          <p:cNvSpPr>
            <a:spLocks noChangeShapeType="1"/>
          </p:cNvSpPr>
          <p:nvPr/>
        </p:nvSpPr>
        <p:spPr bwMode="auto">
          <a:xfrm flipH="1">
            <a:off x="8169276" y="3276601"/>
            <a:ext cx="517525" cy="758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163" name="Line 17"/>
          <p:cNvSpPr>
            <a:spLocks noChangeShapeType="1"/>
          </p:cNvSpPr>
          <p:nvPr/>
        </p:nvSpPr>
        <p:spPr bwMode="auto">
          <a:xfrm>
            <a:off x="8956675" y="3322639"/>
            <a:ext cx="838200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164" name="Line 18"/>
          <p:cNvSpPr>
            <a:spLocks noChangeShapeType="1"/>
          </p:cNvSpPr>
          <p:nvPr/>
        </p:nvSpPr>
        <p:spPr bwMode="auto">
          <a:xfrm flipH="1">
            <a:off x="9794876" y="3322639"/>
            <a:ext cx="187325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165" name="Line 19"/>
          <p:cNvSpPr>
            <a:spLocks noChangeShapeType="1"/>
          </p:cNvSpPr>
          <p:nvPr/>
        </p:nvSpPr>
        <p:spPr bwMode="auto">
          <a:xfrm flipH="1" flipV="1">
            <a:off x="8321676" y="4275138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166" name="Text Box 20"/>
          <p:cNvSpPr txBox="1">
            <a:spLocks noChangeArrowheads="1"/>
          </p:cNvSpPr>
          <p:nvPr/>
        </p:nvSpPr>
        <p:spPr bwMode="auto">
          <a:xfrm>
            <a:off x="8315325" y="1138239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167" name="Text Box 21"/>
          <p:cNvSpPr txBox="1">
            <a:spLocks noChangeArrowheads="1"/>
          </p:cNvSpPr>
          <p:nvPr/>
        </p:nvSpPr>
        <p:spPr bwMode="auto">
          <a:xfrm>
            <a:off x="6297613" y="292576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168" name="Text Box 22"/>
          <p:cNvSpPr txBox="1">
            <a:spLocks noChangeArrowheads="1"/>
          </p:cNvSpPr>
          <p:nvPr/>
        </p:nvSpPr>
        <p:spPr bwMode="auto">
          <a:xfrm>
            <a:off x="7350125" y="291465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169" name="Freeform 23"/>
          <p:cNvSpPr>
            <a:spLocks/>
          </p:cNvSpPr>
          <p:nvPr/>
        </p:nvSpPr>
        <p:spPr bwMode="auto">
          <a:xfrm>
            <a:off x="4191000" y="2252664"/>
            <a:ext cx="344488" cy="333375"/>
          </a:xfrm>
          <a:custGeom>
            <a:avLst/>
            <a:gdLst>
              <a:gd name="T0" fmla="*/ 2147483647 w 217"/>
              <a:gd name="T1" fmla="*/ 2147483647 h 210"/>
              <a:gd name="T2" fmla="*/ 2147483647 w 217"/>
              <a:gd name="T3" fmla="*/ 2147483647 h 210"/>
              <a:gd name="T4" fmla="*/ 2147483647 w 217"/>
              <a:gd name="T5" fmla="*/ 0 h 210"/>
              <a:gd name="T6" fmla="*/ 2147483647 w 217"/>
              <a:gd name="T7" fmla="*/ 2147483647 h 210"/>
              <a:gd name="T8" fmla="*/ 0 w 217"/>
              <a:gd name="T9" fmla="*/ 2147483647 h 210"/>
              <a:gd name="T10" fmla="*/ 2147483647 w 217"/>
              <a:gd name="T11" fmla="*/ 2147483647 h 210"/>
              <a:gd name="T12" fmla="*/ 2147483647 w 217"/>
              <a:gd name="T13" fmla="*/ 2147483647 h 210"/>
              <a:gd name="T14" fmla="*/ 2147483647 w 217"/>
              <a:gd name="T15" fmla="*/ 2147483647 h 2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7"/>
              <a:gd name="T25" fmla="*/ 0 h 210"/>
              <a:gd name="T26" fmla="*/ 217 w 217"/>
              <a:gd name="T27" fmla="*/ 210 h 2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7" h="210">
                <a:moveTo>
                  <a:pt x="160" y="42"/>
                </a:moveTo>
                <a:cubicBezTo>
                  <a:pt x="157" y="33"/>
                  <a:pt x="159" y="21"/>
                  <a:pt x="152" y="16"/>
                </a:cubicBezTo>
                <a:cubicBezTo>
                  <a:pt x="137" y="6"/>
                  <a:pt x="101" y="0"/>
                  <a:pt x="101" y="0"/>
                </a:cubicBezTo>
                <a:cubicBezTo>
                  <a:pt x="79" y="3"/>
                  <a:pt x="55" y="0"/>
                  <a:pt x="34" y="8"/>
                </a:cubicBezTo>
                <a:cubicBezTo>
                  <a:pt x="13" y="16"/>
                  <a:pt x="5" y="75"/>
                  <a:pt x="0" y="92"/>
                </a:cubicBezTo>
                <a:cubicBezTo>
                  <a:pt x="17" y="174"/>
                  <a:pt x="49" y="185"/>
                  <a:pt x="126" y="210"/>
                </a:cubicBezTo>
                <a:cubicBezTo>
                  <a:pt x="182" y="200"/>
                  <a:pt x="176" y="202"/>
                  <a:pt x="194" y="151"/>
                </a:cubicBezTo>
                <a:cubicBezTo>
                  <a:pt x="184" y="41"/>
                  <a:pt x="217" y="60"/>
                  <a:pt x="160" y="42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170" name="Freeform 24"/>
          <p:cNvSpPr>
            <a:spLocks/>
          </p:cNvSpPr>
          <p:nvPr/>
        </p:nvSpPr>
        <p:spPr bwMode="auto">
          <a:xfrm>
            <a:off x="2933701" y="2532063"/>
            <a:ext cx="1323975" cy="468312"/>
          </a:xfrm>
          <a:custGeom>
            <a:avLst/>
            <a:gdLst>
              <a:gd name="T0" fmla="*/ 2147483647 w 834"/>
              <a:gd name="T1" fmla="*/ 0 h 295"/>
              <a:gd name="T2" fmla="*/ 2147483647 w 834"/>
              <a:gd name="T3" fmla="*/ 2147483647 h 295"/>
              <a:gd name="T4" fmla="*/ 2147483647 w 834"/>
              <a:gd name="T5" fmla="*/ 2147483647 h 295"/>
              <a:gd name="T6" fmla="*/ 2147483647 w 834"/>
              <a:gd name="T7" fmla="*/ 2147483647 h 295"/>
              <a:gd name="T8" fmla="*/ 0 w 834"/>
              <a:gd name="T9" fmla="*/ 2147483647 h 295"/>
              <a:gd name="T10" fmla="*/ 2147483647 w 834"/>
              <a:gd name="T11" fmla="*/ 2147483647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4"/>
              <a:gd name="T19" fmla="*/ 0 h 295"/>
              <a:gd name="T20" fmla="*/ 834 w 834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4" h="295">
                <a:moveTo>
                  <a:pt x="834" y="0"/>
                </a:moveTo>
                <a:cubicBezTo>
                  <a:pt x="830" y="16"/>
                  <a:pt x="822" y="72"/>
                  <a:pt x="809" y="85"/>
                </a:cubicBezTo>
                <a:cubicBezTo>
                  <a:pt x="760" y="134"/>
                  <a:pt x="773" y="106"/>
                  <a:pt x="733" y="127"/>
                </a:cubicBezTo>
                <a:cubicBezTo>
                  <a:pt x="536" y="230"/>
                  <a:pt x="272" y="191"/>
                  <a:pt x="68" y="194"/>
                </a:cubicBezTo>
                <a:cubicBezTo>
                  <a:pt x="34" y="206"/>
                  <a:pt x="20" y="215"/>
                  <a:pt x="0" y="245"/>
                </a:cubicBezTo>
                <a:cubicBezTo>
                  <a:pt x="32" y="276"/>
                  <a:pt x="72" y="295"/>
                  <a:pt x="118" y="29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171" name="Freeform 25"/>
          <p:cNvSpPr>
            <a:spLocks/>
          </p:cNvSpPr>
          <p:nvPr/>
        </p:nvSpPr>
        <p:spPr bwMode="auto">
          <a:xfrm>
            <a:off x="4645025" y="1249364"/>
            <a:ext cx="2046288" cy="1825625"/>
          </a:xfrm>
          <a:custGeom>
            <a:avLst/>
            <a:gdLst>
              <a:gd name="T0" fmla="*/ 2147483647 w 1289"/>
              <a:gd name="T1" fmla="*/ 2147483647 h 1150"/>
              <a:gd name="T2" fmla="*/ 2147483647 w 1289"/>
              <a:gd name="T3" fmla="*/ 2147483647 h 1150"/>
              <a:gd name="T4" fmla="*/ 2147483647 w 1289"/>
              <a:gd name="T5" fmla="*/ 2147483647 h 1150"/>
              <a:gd name="T6" fmla="*/ 2147483647 w 1289"/>
              <a:gd name="T7" fmla="*/ 2147483647 h 1150"/>
              <a:gd name="T8" fmla="*/ 2147483647 w 1289"/>
              <a:gd name="T9" fmla="*/ 2147483647 h 1150"/>
              <a:gd name="T10" fmla="*/ 2147483647 w 1289"/>
              <a:gd name="T11" fmla="*/ 0 h 1150"/>
              <a:gd name="T12" fmla="*/ 2147483647 w 1289"/>
              <a:gd name="T13" fmla="*/ 2147483647 h 1150"/>
              <a:gd name="T14" fmla="*/ 2147483647 w 1289"/>
              <a:gd name="T15" fmla="*/ 2147483647 h 1150"/>
              <a:gd name="T16" fmla="*/ 2147483647 w 1289"/>
              <a:gd name="T17" fmla="*/ 2147483647 h 1150"/>
              <a:gd name="T18" fmla="*/ 2147483647 w 1289"/>
              <a:gd name="T19" fmla="*/ 2147483647 h 1150"/>
              <a:gd name="T20" fmla="*/ 2147483647 w 1289"/>
              <a:gd name="T21" fmla="*/ 2147483647 h 1150"/>
              <a:gd name="T22" fmla="*/ 0 w 1289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89"/>
              <a:gd name="T37" fmla="*/ 0 h 1150"/>
              <a:gd name="T38" fmla="*/ 1289 w 1289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89" h="1150">
                <a:moveTo>
                  <a:pt x="742" y="1137"/>
                </a:moveTo>
                <a:cubicBezTo>
                  <a:pt x="849" y="1150"/>
                  <a:pt x="956" y="1149"/>
                  <a:pt x="1062" y="1129"/>
                </a:cubicBezTo>
                <a:cubicBezTo>
                  <a:pt x="1166" y="1076"/>
                  <a:pt x="1227" y="1037"/>
                  <a:pt x="1255" y="918"/>
                </a:cubicBezTo>
                <a:cubicBezTo>
                  <a:pt x="1266" y="764"/>
                  <a:pt x="1289" y="592"/>
                  <a:pt x="1230" y="446"/>
                </a:cubicBezTo>
                <a:cubicBezTo>
                  <a:pt x="1213" y="355"/>
                  <a:pt x="1146" y="295"/>
                  <a:pt x="1078" y="236"/>
                </a:cubicBezTo>
                <a:cubicBezTo>
                  <a:pt x="949" y="124"/>
                  <a:pt x="797" y="18"/>
                  <a:pt x="624" y="0"/>
                </a:cubicBezTo>
                <a:cubicBezTo>
                  <a:pt x="537" y="3"/>
                  <a:pt x="450" y="3"/>
                  <a:pt x="363" y="8"/>
                </a:cubicBezTo>
                <a:cubicBezTo>
                  <a:pt x="329" y="10"/>
                  <a:pt x="298" y="31"/>
                  <a:pt x="270" y="50"/>
                </a:cubicBezTo>
                <a:cubicBezTo>
                  <a:pt x="170" y="118"/>
                  <a:pt x="113" y="222"/>
                  <a:pt x="59" y="328"/>
                </a:cubicBezTo>
                <a:cubicBezTo>
                  <a:pt x="40" y="366"/>
                  <a:pt x="41" y="394"/>
                  <a:pt x="17" y="429"/>
                </a:cubicBezTo>
                <a:cubicBezTo>
                  <a:pt x="14" y="438"/>
                  <a:pt x="12" y="446"/>
                  <a:pt x="9" y="455"/>
                </a:cubicBezTo>
                <a:cubicBezTo>
                  <a:pt x="6" y="463"/>
                  <a:pt x="0" y="480"/>
                  <a:pt x="0" y="48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172" name="Freeform 26"/>
          <p:cNvSpPr>
            <a:spLocks/>
          </p:cNvSpPr>
          <p:nvPr/>
        </p:nvSpPr>
        <p:spPr bwMode="auto">
          <a:xfrm>
            <a:off x="8086726" y="2070100"/>
            <a:ext cx="277813" cy="781050"/>
          </a:xfrm>
          <a:custGeom>
            <a:avLst/>
            <a:gdLst>
              <a:gd name="T0" fmla="*/ 2147483647 w 175"/>
              <a:gd name="T1" fmla="*/ 0 h 492"/>
              <a:gd name="T2" fmla="*/ 2147483647 w 175"/>
              <a:gd name="T3" fmla="*/ 2147483647 h 492"/>
              <a:gd name="T4" fmla="*/ 2147483647 w 175"/>
              <a:gd name="T5" fmla="*/ 2147483647 h 492"/>
              <a:gd name="T6" fmla="*/ 2147483647 w 175"/>
              <a:gd name="T7" fmla="*/ 2147483647 h 492"/>
              <a:gd name="T8" fmla="*/ 2147483647 w 175"/>
              <a:gd name="T9" fmla="*/ 2147483647 h 492"/>
              <a:gd name="T10" fmla="*/ 2147483647 w 175"/>
              <a:gd name="T11" fmla="*/ 2147483647 h 492"/>
              <a:gd name="T12" fmla="*/ 0 w 175"/>
              <a:gd name="T13" fmla="*/ 2147483647 h 4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492"/>
              <a:gd name="T23" fmla="*/ 175 w 175"/>
              <a:gd name="T24" fmla="*/ 492 h 4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492">
                <a:moveTo>
                  <a:pt x="175" y="0"/>
                </a:moveTo>
                <a:lnTo>
                  <a:pt x="158" y="80"/>
                </a:lnTo>
                <a:cubicBezTo>
                  <a:pt x="158" y="80"/>
                  <a:pt x="158" y="80"/>
                  <a:pt x="158" y="80"/>
                </a:cubicBezTo>
                <a:cubicBezTo>
                  <a:pt x="133" y="174"/>
                  <a:pt x="115" y="280"/>
                  <a:pt x="62" y="362"/>
                </a:cubicBezTo>
                <a:cubicBezTo>
                  <a:pt x="52" y="378"/>
                  <a:pt x="49" y="397"/>
                  <a:pt x="39" y="413"/>
                </a:cubicBezTo>
                <a:cubicBezTo>
                  <a:pt x="31" y="442"/>
                  <a:pt x="36" y="424"/>
                  <a:pt x="22" y="464"/>
                </a:cubicBezTo>
                <a:cubicBezTo>
                  <a:pt x="18" y="475"/>
                  <a:pt x="0" y="492"/>
                  <a:pt x="0" y="4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173" name="Freeform 27"/>
          <p:cNvSpPr>
            <a:spLocks/>
          </p:cNvSpPr>
          <p:nvPr/>
        </p:nvSpPr>
        <p:spPr bwMode="auto">
          <a:xfrm>
            <a:off x="8131175" y="2070101"/>
            <a:ext cx="331788" cy="842963"/>
          </a:xfrm>
          <a:custGeom>
            <a:avLst/>
            <a:gdLst>
              <a:gd name="T0" fmla="*/ 0 w 209"/>
              <a:gd name="T1" fmla="*/ 2147483647 h 531"/>
              <a:gd name="T2" fmla="*/ 2147483647 w 209"/>
              <a:gd name="T3" fmla="*/ 2147483647 h 531"/>
              <a:gd name="T4" fmla="*/ 2147483647 w 209"/>
              <a:gd name="T5" fmla="*/ 2147483647 h 531"/>
              <a:gd name="T6" fmla="*/ 2147483647 w 209"/>
              <a:gd name="T7" fmla="*/ 2147483647 h 531"/>
              <a:gd name="T8" fmla="*/ 2147483647 w 209"/>
              <a:gd name="T9" fmla="*/ 2147483647 h 531"/>
              <a:gd name="T10" fmla="*/ 2147483647 w 209"/>
              <a:gd name="T11" fmla="*/ 2147483647 h 531"/>
              <a:gd name="T12" fmla="*/ 2147483647 w 209"/>
              <a:gd name="T13" fmla="*/ 2147483647 h 531"/>
              <a:gd name="T14" fmla="*/ 2147483647 w 209"/>
              <a:gd name="T15" fmla="*/ 2147483647 h 531"/>
              <a:gd name="T16" fmla="*/ 2147483647 w 209"/>
              <a:gd name="T17" fmla="*/ 2147483647 h 531"/>
              <a:gd name="T18" fmla="*/ 2147483647 w 209"/>
              <a:gd name="T19" fmla="*/ 0 h 5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9"/>
              <a:gd name="T31" fmla="*/ 0 h 531"/>
              <a:gd name="T32" fmla="*/ 209 w 209"/>
              <a:gd name="T33" fmla="*/ 531 h 5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9" h="531">
                <a:moveTo>
                  <a:pt x="0" y="531"/>
                </a:moveTo>
                <a:cubicBezTo>
                  <a:pt x="34" y="521"/>
                  <a:pt x="33" y="488"/>
                  <a:pt x="62" y="469"/>
                </a:cubicBezTo>
                <a:cubicBezTo>
                  <a:pt x="78" y="423"/>
                  <a:pt x="54" y="480"/>
                  <a:pt x="85" y="441"/>
                </a:cubicBezTo>
                <a:cubicBezTo>
                  <a:pt x="89" y="436"/>
                  <a:pt x="87" y="429"/>
                  <a:pt x="90" y="424"/>
                </a:cubicBezTo>
                <a:cubicBezTo>
                  <a:pt x="93" y="419"/>
                  <a:pt x="98" y="417"/>
                  <a:pt x="102" y="413"/>
                </a:cubicBezTo>
                <a:cubicBezTo>
                  <a:pt x="118" y="358"/>
                  <a:pt x="94" y="431"/>
                  <a:pt x="118" y="384"/>
                </a:cubicBezTo>
                <a:cubicBezTo>
                  <a:pt x="145" y="332"/>
                  <a:pt x="116" y="366"/>
                  <a:pt x="141" y="339"/>
                </a:cubicBezTo>
                <a:cubicBezTo>
                  <a:pt x="147" y="321"/>
                  <a:pt x="159" y="307"/>
                  <a:pt x="164" y="288"/>
                </a:cubicBezTo>
                <a:cubicBezTo>
                  <a:pt x="181" y="220"/>
                  <a:pt x="201" y="154"/>
                  <a:pt x="209" y="85"/>
                </a:cubicBezTo>
                <a:cubicBezTo>
                  <a:pt x="204" y="57"/>
                  <a:pt x="192" y="28"/>
                  <a:pt x="1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6174" name="Text Box 28"/>
          <p:cNvSpPr txBox="1">
            <a:spLocks noChangeArrowheads="1"/>
          </p:cNvSpPr>
          <p:nvPr/>
        </p:nvSpPr>
        <p:spPr bwMode="auto">
          <a:xfrm>
            <a:off x="3581401" y="5715001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Arial" charset="0"/>
              </a:rPr>
              <a:t>VAL[K]</a:t>
            </a:r>
            <a:endParaRPr lang="en-GB" sz="2000" b="1">
              <a:solidFill>
                <a:srgbClr val="333333"/>
              </a:solidFill>
              <a:latin typeface="Arial" charset="0"/>
            </a:endParaRPr>
          </a:p>
        </p:txBody>
      </p:sp>
      <p:graphicFrame>
        <p:nvGraphicFramePr>
          <p:cNvPr id="272439" name="Group 55"/>
          <p:cNvGraphicFramePr>
            <a:graphicFrameLocks noGrp="1"/>
          </p:cNvGraphicFramePr>
          <p:nvPr/>
        </p:nvGraphicFramePr>
        <p:xfrm>
          <a:off x="4724400" y="5105400"/>
          <a:ext cx="3657600" cy="1036320"/>
        </p:xfrm>
        <a:graphic>
          <a:graphicData uri="http://schemas.openxmlformats.org/drawingml/2006/table">
            <a:tbl>
              <a:tblPr/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9129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4DA47C-8248-430C-BDCE-B16913E0C300}" type="slidenum">
              <a:rPr lang="en-GB" smtClean="0"/>
              <a:pPr/>
              <a:t>80</a:t>
            </a:fld>
            <a:endParaRPr lang="en-GB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75819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Floyd’s Algorithm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399" y="1905000"/>
            <a:ext cx="8744415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An alternate algorithm (</a:t>
            </a:r>
            <a:r>
              <a:rPr lang="en-US" sz="2800" b="1" dirty="0">
                <a:solidFill>
                  <a:srgbClr val="0000FF"/>
                </a:solidFill>
              </a:rPr>
              <a:t>Floyd’s Algorithm</a:t>
            </a:r>
            <a:r>
              <a:rPr lang="en-US" sz="2800" dirty="0"/>
              <a:t>) uses </a:t>
            </a:r>
            <a:r>
              <a:rPr lang="en-US" sz="2800" b="1" i="1" dirty="0"/>
              <a:t>dynamic programming </a:t>
            </a:r>
            <a:r>
              <a:rPr lang="en-US" sz="2800" dirty="0"/>
              <a:t>and also has a complexity of </a:t>
            </a:r>
            <a:r>
              <a:rPr lang="en-US" sz="2800" b="1" i="1" dirty="0">
                <a:solidFill>
                  <a:srgbClr val="0000FF"/>
                </a:solidFill>
              </a:rPr>
              <a:t>O(|V|</a:t>
            </a:r>
            <a:r>
              <a:rPr lang="en-US" sz="2800" b="1" i="1" baseline="30000" dirty="0">
                <a:solidFill>
                  <a:srgbClr val="0000FF"/>
                </a:solidFill>
              </a:rPr>
              <a:t>3</a:t>
            </a:r>
            <a:r>
              <a:rPr lang="en-US" sz="2800" b="1" i="1" dirty="0">
                <a:solidFill>
                  <a:srgbClr val="0000FF"/>
                </a:solidFill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The algorithm was developed by </a:t>
            </a:r>
            <a:r>
              <a:rPr lang="en-GB" sz="2800" b="1" dirty="0">
                <a:solidFill>
                  <a:srgbClr val="0000FF"/>
                </a:solidFill>
              </a:rPr>
              <a:t>Robert Floyd (1962)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Because it has a similarity with </a:t>
            </a:r>
            <a:r>
              <a:rPr lang="en-GB" sz="2800" dirty="0" err="1"/>
              <a:t>Warshall’s</a:t>
            </a:r>
            <a:r>
              <a:rPr lang="en-GB" sz="2800" dirty="0"/>
              <a:t> algorithm, it is sometimes called </a:t>
            </a:r>
            <a:r>
              <a:rPr lang="en-GB" sz="2800" b="1" dirty="0">
                <a:solidFill>
                  <a:srgbClr val="0000FF"/>
                </a:solidFill>
              </a:rPr>
              <a:t>Floyd-</a:t>
            </a:r>
            <a:r>
              <a:rPr lang="en-GB" sz="2800" b="1" dirty="0" err="1">
                <a:solidFill>
                  <a:srgbClr val="0000FF"/>
                </a:solidFill>
              </a:rPr>
              <a:t>Warshall</a:t>
            </a:r>
            <a:r>
              <a:rPr lang="en-GB" sz="2800" dirty="0"/>
              <a:t> algorithm.</a:t>
            </a:r>
          </a:p>
        </p:txBody>
      </p:sp>
    </p:spTree>
    <p:extLst>
      <p:ext uri="{BB962C8B-B14F-4D97-AF65-F5344CB8AC3E}">
        <p14:creationId xmlns:p14="http://schemas.microsoft.com/office/powerpoint/2010/main" val="21844803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/>
              <a:t>Prof.</a:t>
            </a:r>
            <a:r>
              <a:rPr lang="en-GB" dirty="0"/>
              <a:t> Amr Goneid, AUC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4091F6-771A-49CF-A49C-9C4A53733B8C}" type="slidenum">
              <a:rPr lang="en-GB" smtClean="0"/>
              <a:pPr/>
              <a:t>81</a:t>
            </a:fld>
            <a:endParaRPr lang="en-GB" dirty="0"/>
          </a:p>
        </p:txBody>
      </p:sp>
      <p:sp>
        <p:nvSpPr>
          <p:cNvPr id="84996" name="Text Box 79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7924800" cy="46482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dirty="0"/>
              <a:t>For each pair of cities </a:t>
            </a:r>
            <a:r>
              <a:rPr lang="en-US" sz="2400" b="1" dirty="0"/>
              <a:t>(</a:t>
            </a:r>
            <a:r>
              <a:rPr lang="en-US" sz="2400" b="1" dirty="0" err="1"/>
              <a:t>i,j</a:t>
            </a:r>
            <a:r>
              <a:rPr lang="en-US" sz="2400" b="1" dirty="0"/>
              <a:t>), </a:t>
            </a:r>
            <a:r>
              <a:rPr lang="en-US" sz="2400" dirty="0"/>
              <a:t>find</a:t>
            </a:r>
            <a:r>
              <a:rPr lang="en-US" sz="2400" b="1" dirty="0"/>
              <a:t> </a:t>
            </a:r>
            <a:r>
              <a:rPr lang="en-US" sz="2400" dirty="0"/>
              <a:t>the cost of the shortest path from </a:t>
            </a:r>
            <a:r>
              <a:rPr lang="en-US" sz="2400" dirty="0" err="1"/>
              <a:t>i</a:t>
            </a:r>
            <a:r>
              <a:rPr lang="en-US" sz="2400" dirty="0"/>
              <a:t> to j.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400" dirty="0"/>
          </a:p>
          <a:p>
            <a:pPr eaLnBrk="1" hangingPunct="1">
              <a:spcBef>
                <a:spcPct val="0"/>
              </a:spcBef>
            </a:pPr>
            <a:r>
              <a:rPr lang="en-GB" sz="2400" b="1" dirty="0"/>
              <a:t>A: Athens</a:t>
            </a:r>
          </a:p>
          <a:p>
            <a:pPr eaLnBrk="1" hangingPunct="1">
              <a:spcBef>
                <a:spcPct val="0"/>
              </a:spcBef>
            </a:pPr>
            <a:r>
              <a:rPr lang="en-GB" sz="2400" b="1" dirty="0"/>
              <a:t>B: Brussels</a:t>
            </a:r>
          </a:p>
          <a:p>
            <a:pPr eaLnBrk="1" hangingPunct="1">
              <a:spcBef>
                <a:spcPct val="0"/>
              </a:spcBef>
            </a:pPr>
            <a:r>
              <a:rPr lang="en-GB" sz="2400" b="1" dirty="0"/>
              <a:t>C: Copenhagen</a:t>
            </a:r>
          </a:p>
          <a:p>
            <a:pPr eaLnBrk="1" hangingPunct="1">
              <a:spcBef>
                <a:spcPct val="0"/>
              </a:spcBef>
            </a:pPr>
            <a:r>
              <a:rPr lang="en-GB" sz="2400" b="1" dirty="0"/>
              <a:t>D: Dublin</a:t>
            </a:r>
          </a:p>
          <a:p>
            <a:pPr eaLnBrk="1" hangingPunct="1">
              <a:spcBef>
                <a:spcPct val="0"/>
              </a:spcBef>
            </a:pPr>
            <a:r>
              <a:rPr lang="en-GB" sz="2400" b="1" dirty="0"/>
              <a:t>E: Edinburgh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4998" name="Oval 3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A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4999" name="Oval 4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E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00" name="Oval 5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C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01" name="Oval 6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B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02" name="Oval 7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D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03" name="Line 8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5004" name="Line 9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5005" name="Line 10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5006" name="Line 11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5007" name="Line 12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5008" name="Line 13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5009" name="Text Box 14"/>
          <p:cNvSpPr txBox="1">
            <a:spLocks noChangeArrowheads="1"/>
          </p:cNvSpPr>
          <p:nvPr/>
        </p:nvSpPr>
        <p:spPr bwMode="auto">
          <a:xfrm>
            <a:off x="9017000" y="282733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20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10" name="Text Box 15"/>
          <p:cNvSpPr txBox="1">
            <a:spLocks noChangeArrowheads="1"/>
          </p:cNvSpPr>
          <p:nvPr/>
        </p:nvSpPr>
        <p:spPr bwMode="auto">
          <a:xfrm>
            <a:off x="7696200" y="2743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15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11" name="Text Box 16"/>
          <p:cNvSpPr txBox="1">
            <a:spLocks noChangeArrowheads="1"/>
          </p:cNvSpPr>
          <p:nvPr/>
        </p:nvSpPr>
        <p:spPr bwMode="auto">
          <a:xfrm>
            <a:off x="7239000" y="3886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40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12" name="Text Box 17"/>
          <p:cNvSpPr txBox="1">
            <a:spLocks noChangeArrowheads="1"/>
          </p:cNvSpPr>
          <p:nvPr/>
        </p:nvSpPr>
        <p:spPr bwMode="auto">
          <a:xfrm>
            <a:off x="8162925" y="36068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35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13" name="Text Box 18"/>
          <p:cNvSpPr txBox="1">
            <a:spLocks noChangeArrowheads="1"/>
          </p:cNvSpPr>
          <p:nvPr/>
        </p:nvSpPr>
        <p:spPr bwMode="auto">
          <a:xfrm>
            <a:off x="9256713" y="39687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10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14" name="Text Box 19"/>
          <p:cNvSpPr txBox="1">
            <a:spLocks noChangeArrowheads="1"/>
          </p:cNvSpPr>
          <p:nvPr/>
        </p:nvSpPr>
        <p:spPr bwMode="auto">
          <a:xfrm>
            <a:off x="7591425" y="48291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35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15" name="Text Box 77"/>
          <p:cNvSpPr txBox="1">
            <a:spLocks noChangeArrowheads="1"/>
          </p:cNvSpPr>
          <p:nvPr/>
        </p:nvSpPr>
        <p:spPr bwMode="auto">
          <a:xfrm>
            <a:off x="5943601" y="50165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endParaRPr lang="en-GB">
              <a:latin typeface="Times New Roman" pitchFamily="18" charset="0"/>
            </a:endParaRPr>
          </a:p>
        </p:txBody>
      </p:sp>
      <p:sp>
        <p:nvSpPr>
          <p:cNvPr id="85016" name="Text Box 80"/>
          <p:cNvSpPr txBox="1">
            <a:spLocks noChangeArrowheads="1"/>
          </p:cNvSpPr>
          <p:nvPr/>
        </p:nvSpPr>
        <p:spPr bwMode="auto">
          <a:xfrm>
            <a:off x="5851526" y="55403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endParaRPr lang="en-GB">
              <a:latin typeface="Times New Roman" pitchFamily="18" charset="0"/>
            </a:endParaRPr>
          </a:p>
        </p:txBody>
      </p:sp>
      <p:sp>
        <p:nvSpPr>
          <p:cNvPr id="85017" name="Text Box 85"/>
          <p:cNvSpPr txBox="1">
            <a:spLocks noChangeArrowheads="1"/>
          </p:cNvSpPr>
          <p:nvPr/>
        </p:nvSpPr>
        <p:spPr bwMode="auto">
          <a:xfrm>
            <a:off x="4160839" y="22209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endParaRPr lang="en-GB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450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err="1"/>
              <a:t>Prof.</a:t>
            </a:r>
            <a:r>
              <a:rPr lang="en-GB" dirty="0"/>
              <a:t> Amr Goneid, AUC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4091F6-771A-49CF-A49C-9C4A53733B8C}" type="slidenum">
              <a:rPr lang="en-GB" smtClean="0"/>
              <a:pPr/>
              <a:t>82</a:t>
            </a:fld>
            <a:endParaRPr lang="en-GB" dirty="0"/>
          </a:p>
        </p:txBody>
      </p:sp>
      <p:sp>
        <p:nvSpPr>
          <p:cNvPr id="84996" name="Text Box 79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7924800" cy="46482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b="1"/>
              <a:t>A</a:t>
            </a:r>
            <a:r>
              <a:rPr lang="en-GB" b="1" baseline="30000"/>
              <a:t>0</a:t>
            </a:r>
            <a:r>
              <a:rPr lang="en-GB" b="1"/>
              <a:t>(i,j) = Cost Matrix </a:t>
            </a:r>
            <a:endParaRPr lang="en-GB" b="1" baseline="30000"/>
          </a:p>
          <a:p>
            <a:pPr marL="0" indent="0">
              <a:spcBef>
                <a:spcPct val="0"/>
              </a:spcBef>
              <a:buNone/>
            </a:pPr>
            <a:endParaRPr lang="en-GB" b="1"/>
          </a:p>
          <a:p>
            <a:pPr marL="0" indent="0">
              <a:spcBef>
                <a:spcPct val="0"/>
              </a:spcBef>
              <a:buNone/>
            </a:pPr>
            <a:r>
              <a:rPr lang="de-DE" b="1"/>
              <a:t>     0    15    35   </a:t>
            </a:r>
            <a:r>
              <a:rPr lang="de-DE" b="1">
                <a:solidFill>
                  <a:srgbClr val="FF0000"/>
                </a:solidFill>
              </a:rPr>
              <a:t>Inf</a:t>
            </a:r>
            <a:r>
              <a:rPr lang="de-DE" b="1"/>
              <a:t>    20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/>
              <a:t>    15     0   </a:t>
            </a:r>
            <a:r>
              <a:rPr lang="de-DE" b="1">
                <a:solidFill>
                  <a:srgbClr val="FF0000"/>
                </a:solidFill>
              </a:rPr>
              <a:t>Inf</a:t>
            </a:r>
            <a:r>
              <a:rPr lang="de-DE" b="1"/>
              <a:t>    40   </a:t>
            </a:r>
            <a:r>
              <a:rPr lang="de-DE" b="1">
                <a:solidFill>
                  <a:srgbClr val="FF0000"/>
                </a:solidFill>
              </a:rPr>
              <a:t>Inf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/>
              <a:t>    35   </a:t>
            </a:r>
            <a:r>
              <a:rPr lang="de-DE" b="1">
                <a:solidFill>
                  <a:srgbClr val="FF0000"/>
                </a:solidFill>
              </a:rPr>
              <a:t>Inf</a:t>
            </a:r>
            <a:r>
              <a:rPr lang="de-DE" b="1"/>
              <a:t>     0    35    10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/>
              <a:t>   </a:t>
            </a:r>
            <a:r>
              <a:rPr lang="de-DE" b="1">
                <a:solidFill>
                  <a:srgbClr val="FF0000"/>
                </a:solidFill>
              </a:rPr>
              <a:t>Inf</a:t>
            </a:r>
            <a:r>
              <a:rPr lang="de-DE" b="1"/>
              <a:t>    40    35     0   </a:t>
            </a:r>
            <a:r>
              <a:rPr lang="de-DE" b="1">
                <a:solidFill>
                  <a:srgbClr val="FF0000"/>
                </a:solidFill>
              </a:rPr>
              <a:t>Inf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/>
              <a:t>    20   </a:t>
            </a:r>
            <a:r>
              <a:rPr lang="de-DE" b="1">
                <a:solidFill>
                  <a:srgbClr val="FF0000"/>
                </a:solidFill>
              </a:rPr>
              <a:t>Inf</a:t>
            </a:r>
            <a:r>
              <a:rPr lang="de-DE" b="1"/>
              <a:t>    10   </a:t>
            </a:r>
            <a:r>
              <a:rPr lang="de-DE" b="1">
                <a:solidFill>
                  <a:srgbClr val="FF0000"/>
                </a:solidFill>
              </a:rPr>
              <a:t>Inf</a:t>
            </a:r>
            <a:r>
              <a:rPr lang="de-DE" b="1"/>
              <a:t>     0</a:t>
            </a:r>
          </a:p>
          <a:p>
            <a:pPr marL="0" indent="0">
              <a:spcBef>
                <a:spcPct val="0"/>
              </a:spcBef>
              <a:buNone/>
            </a:pPr>
            <a:endParaRPr lang="en-GB" b="1"/>
          </a:p>
          <a:p>
            <a:pPr marL="0" indent="0">
              <a:spcBef>
                <a:spcPct val="0"/>
              </a:spcBef>
              <a:buNone/>
            </a:pPr>
            <a:r>
              <a:rPr lang="en-GB" b="1"/>
              <a:t>A</a:t>
            </a:r>
            <a:r>
              <a:rPr lang="en-GB" b="1" baseline="30000"/>
              <a:t>5</a:t>
            </a:r>
            <a:r>
              <a:rPr lang="en-GB" b="1"/>
              <a:t>(i,j)   </a:t>
            </a:r>
            <a:r>
              <a:rPr lang="en-GB" b="1">
                <a:solidFill>
                  <a:srgbClr val="FF0000"/>
                </a:solidFill>
              </a:rPr>
              <a:t>Final Solution</a:t>
            </a:r>
          </a:p>
          <a:p>
            <a:pPr marL="0" indent="0">
              <a:spcBef>
                <a:spcPct val="0"/>
              </a:spcBef>
              <a:buNone/>
            </a:pPr>
            <a:endParaRPr lang="en-GB" b="1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GB" b="1"/>
          </a:p>
          <a:p>
            <a:pPr marL="0" indent="0">
              <a:spcBef>
                <a:spcPct val="0"/>
              </a:spcBef>
              <a:buNone/>
            </a:pPr>
            <a:endParaRPr lang="en-GB" b="1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4998" name="Oval 3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A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4999" name="Oval 4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E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00" name="Oval 5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C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01" name="Oval 6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B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02" name="Oval 7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D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03" name="Line 8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5004" name="Line 9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5005" name="Line 10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5006" name="Line 11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5007" name="Line 12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5008" name="Line 13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5009" name="Text Box 14"/>
          <p:cNvSpPr txBox="1">
            <a:spLocks noChangeArrowheads="1"/>
          </p:cNvSpPr>
          <p:nvPr/>
        </p:nvSpPr>
        <p:spPr bwMode="auto">
          <a:xfrm>
            <a:off x="9017000" y="282733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20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10" name="Text Box 15"/>
          <p:cNvSpPr txBox="1">
            <a:spLocks noChangeArrowheads="1"/>
          </p:cNvSpPr>
          <p:nvPr/>
        </p:nvSpPr>
        <p:spPr bwMode="auto">
          <a:xfrm>
            <a:off x="7696200" y="2743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15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11" name="Text Box 16"/>
          <p:cNvSpPr txBox="1">
            <a:spLocks noChangeArrowheads="1"/>
          </p:cNvSpPr>
          <p:nvPr/>
        </p:nvSpPr>
        <p:spPr bwMode="auto">
          <a:xfrm>
            <a:off x="7239000" y="3886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40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12" name="Text Box 17"/>
          <p:cNvSpPr txBox="1">
            <a:spLocks noChangeArrowheads="1"/>
          </p:cNvSpPr>
          <p:nvPr/>
        </p:nvSpPr>
        <p:spPr bwMode="auto">
          <a:xfrm>
            <a:off x="8162925" y="36068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35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13" name="Text Box 18"/>
          <p:cNvSpPr txBox="1">
            <a:spLocks noChangeArrowheads="1"/>
          </p:cNvSpPr>
          <p:nvPr/>
        </p:nvSpPr>
        <p:spPr bwMode="auto">
          <a:xfrm>
            <a:off x="9256713" y="39687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10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14" name="Text Box 19"/>
          <p:cNvSpPr txBox="1">
            <a:spLocks noChangeArrowheads="1"/>
          </p:cNvSpPr>
          <p:nvPr/>
        </p:nvSpPr>
        <p:spPr bwMode="auto">
          <a:xfrm>
            <a:off x="7591425" y="48291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35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85015" name="Text Box 77"/>
          <p:cNvSpPr txBox="1">
            <a:spLocks noChangeArrowheads="1"/>
          </p:cNvSpPr>
          <p:nvPr/>
        </p:nvSpPr>
        <p:spPr bwMode="auto">
          <a:xfrm>
            <a:off x="5943601" y="50165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endParaRPr lang="en-GB">
              <a:latin typeface="Times New Roman" pitchFamily="18" charset="0"/>
            </a:endParaRPr>
          </a:p>
        </p:txBody>
      </p:sp>
      <p:sp>
        <p:nvSpPr>
          <p:cNvPr id="85016" name="Text Box 80"/>
          <p:cNvSpPr txBox="1">
            <a:spLocks noChangeArrowheads="1"/>
          </p:cNvSpPr>
          <p:nvPr/>
        </p:nvSpPr>
        <p:spPr bwMode="auto">
          <a:xfrm>
            <a:off x="5851526" y="55403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endParaRPr lang="en-GB">
              <a:latin typeface="Times New Roman" pitchFamily="18" charset="0"/>
            </a:endParaRPr>
          </a:p>
        </p:txBody>
      </p:sp>
      <p:sp>
        <p:nvSpPr>
          <p:cNvPr id="85017" name="Text Box 85"/>
          <p:cNvSpPr txBox="1">
            <a:spLocks noChangeArrowheads="1"/>
          </p:cNvSpPr>
          <p:nvPr/>
        </p:nvSpPr>
        <p:spPr bwMode="auto">
          <a:xfrm>
            <a:off x="4160839" y="22209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endParaRPr lang="en-GB">
              <a:latin typeface="Times New Roman" pitchFamily="18" charset="0"/>
            </a:endParaRPr>
          </a:p>
        </p:txBody>
      </p:sp>
      <p:sp>
        <p:nvSpPr>
          <p:cNvPr id="28" name="Text Box 82"/>
          <p:cNvSpPr txBox="1">
            <a:spLocks noChangeArrowheads="1"/>
          </p:cNvSpPr>
          <p:nvPr/>
        </p:nvSpPr>
        <p:spPr bwMode="auto">
          <a:xfrm>
            <a:off x="2778802" y="4424061"/>
            <a:ext cx="27254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  <a:defRPr/>
            </a:pPr>
            <a:r>
              <a:rPr lang="de-DE" dirty="0">
                <a:latin typeface="Times New Roman" pitchFamily="18" charset="0"/>
              </a:rPr>
              <a:t>      </a:t>
            </a:r>
            <a:r>
              <a:rPr lang="de-DE" b="1" dirty="0"/>
              <a:t>0    15    </a:t>
            </a:r>
            <a:r>
              <a:rPr lang="de-DE" b="1" dirty="0">
                <a:solidFill>
                  <a:srgbClr val="FF3300"/>
                </a:solidFill>
              </a:rPr>
              <a:t>30</a:t>
            </a:r>
            <a:r>
              <a:rPr lang="de-DE" b="1" dirty="0"/>
              <a:t>    </a:t>
            </a:r>
            <a:r>
              <a:rPr lang="de-DE" b="1" dirty="0">
                <a:solidFill>
                  <a:srgbClr val="FF3300"/>
                </a:solidFill>
              </a:rPr>
              <a:t>55</a:t>
            </a:r>
            <a:r>
              <a:rPr lang="de-DE" b="1" dirty="0"/>
              <a:t>    20</a:t>
            </a:r>
          </a:p>
          <a:p>
            <a:pPr eaLnBrk="0" hangingPunct="0">
              <a:buNone/>
              <a:defRPr/>
            </a:pPr>
            <a:r>
              <a:rPr lang="de-DE" b="1" dirty="0"/>
              <a:t>    15     0    </a:t>
            </a:r>
            <a:r>
              <a:rPr lang="de-DE" b="1" dirty="0">
                <a:solidFill>
                  <a:srgbClr val="FF3300"/>
                </a:solidFill>
              </a:rPr>
              <a:t>45</a:t>
            </a:r>
            <a:r>
              <a:rPr lang="de-DE" b="1" dirty="0"/>
              <a:t>    40    </a:t>
            </a:r>
            <a:r>
              <a:rPr lang="de-DE" b="1" dirty="0">
                <a:solidFill>
                  <a:srgbClr val="FF3300"/>
                </a:solidFill>
              </a:rPr>
              <a:t>35</a:t>
            </a:r>
          </a:p>
          <a:p>
            <a:pPr eaLnBrk="0" hangingPunct="0">
              <a:buNone/>
              <a:defRPr/>
            </a:pPr>
            <a:r>
              <a:rPr lang="de-DE" b="1" dirty="0"/>
              <a:t>    </a:t>
            </a:r>
            <a:r>
              <a:rPr lang="de-DE" b="1" dirty="0">
                <a:solidFill>
                  <a:srgbClr val="FF3300"/>
                </a:solidFill>
              </a:rPr>
              <a:t>30</a:t>
            </a:r>
            <a:r>
              <a:rPr lang="de-DE" b="1" dirty="0"/>
              <a:t>    </a:t>
            </a:r>
            <a:r>
              <a:rPr lang="de-DE" b="1" dirty="0">
                <a:solidFill>
                  <a:srgbClr val="FF3300"/>
                </a:solidFill>
              </a:rPr>
              <a:t>45</a:t>
            </a:r>
            <a:r>
              <a:rPr lang="de-DE" b="1" dirty="0"/>
              <a:t>     0    35    10</a:t>
            </a:r>
          </a:p>
          <a:p>
            <a:pPr eaLnBrk="0" hangingPunct="0">
              <a:buNone/>
              <a:defRPr/>
            </a:pPr>
            <a:r>
              <a:rPr lang="de-DE" b="1" dirty="0"/>
              <a:t>    </a:t>
            </a:r>
            <a:r>
              <a:rPr lang="de-DE" b="1" dirty="0">
                <a:solidFill>
                  <a:srgbClr val="FF3300"/>
                </a:solidFill>
              </a:rPr>
              <a:t>55</a:t>
            </a:r>
            <a:r>
              <a:rPr lang="de-DE" b="1" dirty="0"/>
              <a:t>    40    35     0    </a:t>
            </a:r>
            <a:r>
              <a:rPr lang="de-DE" b="1" dirty="0">
                <a:solidFill>
                  <a:srgbClr val="FF3300"/>
                </a:solidFill>
              </a:rPr>
              <a:t>45</a:t>
            </a:r>
          </a:p>
          <a:p>
            <a:pPr eaLnBrk="0" hangingPunct="0">
              <a:buNone/>
              <a:defRPr/>
            </a:pPr>
            <a:r>
              <a:rPr lang="de-DE" b="1" dirty="0"/>
              <a:t>    20    </a:t>
            </a:r>
            <a:r>
              <a:rPr lang="de-DE" b="1" dirty="0">
                <a:solidFill>
                  <a:srgbClr val="FF3300"/>
                </a:solidFill>
              </a:rPr>
              <a:t>35</a:t>
            </a:r>
            <a:r>
              <a:rPr lang="de-DE" b="1" dirty="0"/>
              <a:t>    10    </a:t>
            </a:r>
            <a:r>
              <a:rPr lang="de-DE" b="1" dirty="0">
                <a:solidFill>
                  <a:srgbClr val="FF3300"/>
                </a:solidFill>
              </a:rPr>
              <a:t>45</a:t>
            </a:r>
            <a:r>
              <a:rPr lang="de-DE" b="1" dirty="0"/>
              <a:t>     0</a:t>
            </a:r>
            <a:endParaRPr lang="en-GB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209800"/>
            <a:ext cx="25146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en-US" sz="3200"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979820" y="4424062"/>
            <a:ext cx="2514600" cy="167193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en-US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252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E0500-6010-4DC5-8469-F7B5C47EA1F7}" type="slidenum">
              <a:rPr lang="en-GB" smtClean="0"/>
              <a:pPr/>
              <a:t>83</a:t>
            </a:fld>
            <a:endParaRPr lang="en-GB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75819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Pairs Shortest Paths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Let A be an (</a:t>
            </a:r>
            <a:r>
              <a:rPr lang="en-GB" sz="2400" i="1" dirty="0"/>
              <a:t>n x n</a:t>
            </a:r>
            <a:r>
              <a:rPr lang="en-GB" sz="2400" dirty="0"/>
              <a:t>) matrix  </a:t>
            </a:r>
            <a:r>
              <a:rPr lang="en-GB" sz="2400" b="1" dirty="0"/>
              <a:t>(n = |V|) </a:t>
            </a:r>
            <a:r>
              <a:rPr lang="en-GB" sz="2400" dirty="0"/>
              <a:t>such that </a:t>
            </a:r>
            <a:r>
              <a:rPr lang="en-GB" sz="2400" b="1" i="1" dirty="0"/>
              <a:t>A</a:t>
            </a:r>
            <a:r>
              <a:rPr lang="en-GB" sz="2400" b="1" i="1" baseline="30000" dirty="0"/>
              <a:t>k</a:t>
            </a:r>
            <a:r>
              <a:rPr lang="en-GB" sz="2400" b="1" i="1" dirty="0"/>
              <a:t>(</a:t>
            </a:r>
            <a:r>
              <a:rPr lang="en-GB" sz="2400" b="1" i="1" dirty="0" err="1"/>
              <a:t>i,j</a:t>
            </a:r>
            <a:r>
              <a:rPr lang="en-GB" sz="2400" b="1" i="1" dirty="0"/>
              <a:t>)</a:t>
            </a:r>
            <a:r>
              <a:rPr lang="en-GB" sz="2400" dirty="0"/>
              <a:t> is the length of the shortest path from </a:t>
            </a:r>
            <a:r>
              <a:rPr lang="en-GB" sz="2400" dirty="0" err="1"/>
              <a:t>i</a:t>
            </a:r>
            <a:r>
              <a:rPr lang="en-GB" sz="2400" dirty="0"/>
              <a:t> to j with internal nodes numbered 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≤ k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>
                <a:cs typeface="Times New Roman" pitchFamily="18" charset="0"/>
              </a:rPr>
              <a:t>Hence, the final solution is </a:t>
            </a:r>
            <a:r>
              <a:rPr lang="en-GB" sz="2400" b="1" i="1" dirty="0"/>
              <a:t>A</a:t>
            </a:r>
            <a:r>
              <a:rPr lang="en-GB" sz="2400" b="1" i="1" baseline="30000" dirty="0"/>
              <a:t>n</a:t>
            </a:r>
            <a:r>
              <a:rPr lang="en-GB" sz="2400" b="1" i="1" dirty="0"/>
              <a:t>(</a:t>
            </a:r>
            <a:r>
              <a:rPr lang="en-GB" sz="2400" b="1" i="1" dirty="0" err="1"/>
              <a:t>i,j</a:t>
            </a:r>
            <a:r>
              <a:rPr lang="en-GB" sz="2400" b="1" i="1" dirty="0"/>
              <a:t>)</a:t>
            </a:r>
            <a:r>
              <a:rPr lang="en-GB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A dynamic programming approach would first set </a:t>
            </a:r>
            <a:r>
              <a:rPr lang="en-GB" sz="2400" b="1" i="1" dirty="0"/>
              <a:t>A</a:t>
            </a:r>
            <a:r>
              <a:rPr lang="en-GB" sz="2400" b="1" i="1" baseline="30000" dirty="0"/>
              <a:t>0</a:t>
            </a:r>
            <a:r>
              <a:rPr lang="en-GB" sz="2400" b="1" i="1" dirty="0"/>
              <a:t>(</a:t>
            </a:r>
            <a:r>
              <a:rPr lang="en-GB" sz="2400" b="1" i="1" dirty="0" err="1"/>
              <a:t>i,j</a:t>
            </a:r>
            <a:r>
              <a:rPr lang="en-GB" sz="2400" b="1" i="1" dirty="0"/>
              <a:t>)</a:t>
            </a:r>
            <a:r>
              <a:rPr lang="en-GB" sz="2400" dirty="0">
                <a:cs typeface="Times New Roman" pitchFamily="18" charset="0"/>
              </a:rPr>
              <a:t> then computes </a:t>
            </a:r>
            <a:r>
              <a:rPr lang="en-GB" sz="2400" b="1" i="1" dirty="0"/>
              <a:t>A</a:t>
            </a:r>
            <a:r>
              <a:rPr lang="en-GB" sz="2400" b="1" i="1" baseline="30000" dirty="0"/>
              <a:t>1</a:t>
            </a:r>
            <a:r>
              <a:rPr lang="en-GB" sz="2400" b="1" i="1" dirty="0"/>
              <a:t>(</a:t>
            </a:r>
            <a:r>
              <a:rPr lang="en-GB" sz="2400" b="1" i="1" dirty="0" err="1"/>
              <a:t>i,j</a:t>
            </a:r>
            <a:r>
              <a:rPr lang="en-GB" sz="2400" b="1" i="1" dirty="0"/>
              <a:t>) , A</a:t>
            </a:r>
            <a:r>
              <a:rPr lang="en-GB" sz="2400" b="1" i="1" baseline="30000" dirty="0"/>
              <a:t>2</a:t>
            </a:r>
            <a:r>
              <a:rPr lang="en-GB" sz="2400" b="1" i="1" dirty="0"/>
              <a:t>(</a:t>
            </a:r>
            <a:r>
              <a:rPr lang="en-GB" sz="2400" b="1" i="1" dirty="0" err="1"/>
              <a:t>i,j</a:t>
            </a:r>
            <a:r>
              <a:rPr lang="en-GB" sz="2400" b="1" i="1" dirty="0"/>
              <a:t>), </a:t>
            </a:r>
            <a:r>
              <a:rPr lang="en-GB" sz="2400" dirty="0"/>
              <a:t>etc.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For this purpose, let: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 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267200" y="4583114"/>
          <a:ext cx="49530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4880" imgH="711000" progId="Equation.3">
                  <p:embed/>
                </p:oleObj>
              </mc:Choice>
              <mc:Fallback>
                <p:oleObj name="Equation" r:id="rId3" imgW="2234880" imgH="711000" progId="Equation.3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583114"/>
                        <a:ext cx="4953000" cy="15763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2993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EC602-5324-471C-9D8D-90F110EF1658}" type="slidenum">
              <a:rPr lang="en-GB" smtClean="0"/>
              <a:pPr/>
              <a:t>84</a:t>
            </a:fld>
            <a:endParaRPr lang="en-GB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2895600" y="716758"/>
            <a:ext cx="777240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Pairs Shortest Paths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0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43200" y="1418432"/>
            <a:ext cx="7810500" cy="4982368"/>
          </a:xfrm>
        </p:spPr>
        <p:txBody>
          <a:bodyPr/>
          <a:lstStyle/>
          <a:p>
            <a:pPr eaLnBrk="1" hangingPunct="1"/>
            <a:r>
              <a:rPr lang="en-GB" sz="2400" dirty="0"/>
              <a:t>A shortest path</a:t>
            </a:r>
            <a:r>
              <a:rPr lang="en-GB" b="1" dirty="0"/>
              <a:t> </a:t>
            </a:r>
            <a:r>
              <a:rPr lang="en-GB" sz="2400" dirty="0"/>
              <a:t>from </a:t>
            </a:r>
            <a:r>
              <a:rPr lang="en-GB" sz="2400" dirty="0" err="1"/>
              <a:t>i</a:t>
            </a:r>
            <a:r>
              <a:rPr lang="en-GB" sz="2400" dirty="0"/>
              <a:t> to j with internal vertices no higher than </a:t>
            </a:r>
            <a:r>
              <a:rPr lang="en-GB" sz="2400" i="1" dirty="0"/>
              <a:t>k</a:t>
            </a:r>
            <a:r>
              <a:rPr lang="en-GB" sz="2400" dirty="0"/>
              <a:t> either goes through vertex </a:t>
            </a:r>
            <a:r>
              <a:rPr lang="en-GB" sz="2400" i="1" dirty="0"/>
              <a:t>k</a:t>
            </a:r>
            <a:r>
              <a:rPr lang="en-GB" sz="2400" dirty="0"/>
              <a:t> or it does not.</a:t>
            </a:r>
          </a:p>
        </p:txBody>
      </p:sp>
      <p:sp>
        <p:nvSpPr>
          <p:cNvPr id="86023" name="Oval 5"/>
          <p:cNvSpPr>
            <a:spLocks noChangeArrowheads="1"/>
          </p:cNvSpPr>
          <p:nvPr/>
        </p:nvSpPr>
        <p:spPr bwMode="auto">
          <a:xfrm>
            <a:off x="4191000" y="3124201"/>
            <a:ext cx="4560888" cy="2492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endParaRPr lang="en-GB" sz="2000">
              <a:latin typeface="Times New Roman" pitchFamily="18" charset="0"/>
            </a:endParaRPr>
          </a:p>
        </p:txBody>
      </p:sp>
      <p:sp>
        <p:nvSpPr>
          <p:cNvPr id="86024" name="Oval 6"/>
          <p:cNvSpPr>
            <a:spLocks noChangeArrowheads="1"/>
          </p:cNvSpPr>
          <p:nvPr/>
        </p:nvSpPr>
        <p:spPr bwMode="auto">
          <a:xfrm>
            <a:off x="5257800" y="4724400"/>
            <a:ext cx="609600" cy="6096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endParaRPr lang="en-GB" sz="2000" b="1">
              <a:latin typeface="Times New Roman" pitchFamily="18" charset="0"/>
            </a:endParaRPr>
          </a:p>
        </p:txBody>
      </p:sp>
      <p:sp>
        <p:nvSpPr>
          <p:cNvPr id="86025" name="Oval 8"/>
          <p:cNvSpPr>
            <a:spLocks noChangeArrowheads="1"/>
          </p:cNvSpPr>
          <p:nvPr/>
        </p:nvSpPr>
        <p:spPr bwMode="auto">
          <a:xfrm>
            <a:off x="6248400" y="5715000"/>
            <a:ext cx="5334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>
                <a:latin typeface="Times New Roman" pitchFamily="18" charset="0"/>
              </a:rPr>
              <a:t>k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86026" name="Oval 9"/>
          <p:cNvSpPr>
            <a:spLocks noChangeArrowheads="1"/>
          </p:cNvSpPr>
          <p:nvPr/>
        </p:nvSpPr>
        <p:spPr bwMode="auto">
          <a:xfrm>
            <a:off x="7315200" y="4800601"/>
            <a:ext cx="603250" cy="5762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endParaRPr lang="en-GB" sz="2000" b="1">
              <a:latin typeface="Times New Roman" pitchFamily="18" charset="0"/>
            </a:endParaRPr>
          </a:p>
        </p:txBody>
      </p:sp>
      <p:sp>
        <p:nvSpPr>
          <p:cNvPr id="86027" name="Oval 10"/>
          <p:cNvSpPr>
            <a:spLocks noChangeArrowheads="1"/>
          </p:cNvSpPr>
          <p:nvPr/>
        </p:nvSpPr>
        <p:spPr bwMode="auto">
          <a:xfrm>
            <a:off x="9067800" y="41148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>
                <a:latin typeface="Times New Roman" pitchFamily="18" charset="0"/>
              </a:rPr>
              <a:t>j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86028" name="Oval 11"/>
          <p:cNvSpPr>
            <a:spLocks noChangeArrowheads="1"/>
          </p:cNvSpPr>
          <p:nvPr/>
        </p:nvSpPr>
        <p:spPr bwMode="auto">
          <a:xfrm>
            <a:off x="3276600" y="4191000"/>
            <a:ext cx="458788" cy="414338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>
                <a:latin typeface="Times New Roman" pitchFamily="18" charset="0"/>
              </a:rPr>
              <a:t>i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86029" name="Text Box 19"/>
          <p:cNvSpPr txBox="1">
            <a:spLocks noChangeArrowheads="1"/>
          </p:cNvSpPr>
          <p:nvPr/>
        </p:nvSpPr>
        <p:spPr bwMode="auto">
          <a:xfrm>
            <a:off x="6416676" y="277653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endParaRPr lang="en-GB" sz="2000">
              <a:latin typeface="Times New Roman" pitchFamily="18" charset="0"/>
            </a:endParaRPr>
          </a:p>
        </p:txBody>
      </p:sp>
      <p:sp>
        <p:nvSpPr>
          <p:cNvPr id="86030" name="Freeform 28"/>
          <p:cNvSpPr>
            <a:spLocks/>
          </p:cNvSpPr>
          <p:nvPr/>
        </p:nvSpPr>
        <p:spPr bwMode="auto">
          <a:xfrm>
            <a:off x="3733800" y="3752851"/>
            <a:ext cx="5308600" cy="581025"/>
          </a:xfrm>
          <a:custGeom>
            <a:avLst/>
            <a:gdLst>
              <a:gd name="T0" fmla="*/ 0 w 3344"/>
              <a:gd name="T1" fmla="*/ 2147483647 h 366"/>
              <a:gd name="T2" fmla="*/ 2147483647 w 3344"/>
              <a:gd name="T3" fmla="*/ 2147483647 h 366"/>
              <a:gd name="T4" fmla="*/ 2147483647 w 3344"/>
              <a:gd name="T5" fmla="*/ 2147483647 h 366"/>
              <a:gd name="T6" fmla="*/ 2147483647 w 3344"/>
              <a:gd name="T7" fmla="*/ 2147483647 h 366"/>
              <a:gd name="T8" fmla="*/ 2147483647 w 3344"/>
              <a:gd name="T9" fmla="*/ 2147483647 h 366"/>
              <a:gd name="T10" fmla="*/ 2147483647 w 3344"/>
              <a:gd name="T11" fmla="*/ 2147483647 h 366"/>
              <a:gd name="T12" fmla="*/ 2147483647 w 3344"/>
              <a:gd name="T13" fmla="*/ 2147483647 h 366"/>
              <a:gd name="T14" fmla="*/ 2147483647 w 3344"/>
              <a:gd name="T15" fmla="*/ 2147483647 h 366"/>
              <a:gd name="T16" fmla="*/ 2147483647 w 3344"/>
              <a:gd name="T17" fmla="*/ 2147483647 h 366"/>
              <a:gd name="T18" fmla="*/ 2147483647 w 3344"/>
              <a:gd name="T19" fmla="*/ 2147483647 h 366"/>
              <a:gd name="T20" fmla="*/ 2147483647 w 3344"/>
              <a:gd name="T21" fmla="*/ 2147483647 h 366"/>
              <a:gd name="T22" fmla="*/ 2147483647 w 3344"/>
              <a:gd name="T23" fmla="*/ 2147483647 h 366"/>
              <a:gd name="T24" fmla="*/ 2147483647 w 3344"/>
              <a:gd name="T25" fmla="*/ 2147483647 h 366"/>
              <a:gd name="T26" fmla="*/ 2147483647 w 3344"/>
              <a:gd name="T27" fmla="*/ 2147483647 h 366"/>
              <a:gd name="T28" fmla="*/ 2147483647 w 3344"/>
              <a:gd name="T29" fmla="*/ 2147483647 h 366"/>
              <a:gd name="T30" fmla="*/ 2147483647 w 3344"/>
              <a:gd name="T31" fmla="*/ 2147483647 h 366"/>
              <a:gd name="T32" fmla="*/ 2147483647 w 3344"/>
              <a:gd name="T33" fmla="*/ 2147483647 h 366"/>
              <a:gd name="T34" fmla="*/ 2147483647 w 3344"/>
              <a:gd name="T35" fmla="*/ 2147483647 h 366"/>
              <a:gd name="T36" fmla="*/ 2147483647 w 3344"/>
              <a:gd name="T37" fmla="*/ 2147483647 h 366"/>
              <a:gd name="T38" fmla="*/ 2147483647 w 3344"/>
              <a:gd name="T39" fmla="*/ 2147483647 h 366"/>
              <a:gd name="T40" fmla="*/ 2147483647 w 3344"/>
              <a:gd name="T41" fmla="*/ 2147483647 h 366"/>
              <a:gd name="T42" fmla="*/ 2147483647 w 3344"/>
              <a:gd name="T43" fmla="*/ 2147483647 h 366"/>
              <a:gd name="T44" fmla="*/ 2147483647 w 3344"/>
              <a:gd name="T45" fmla="*/ 2147483647 h 366"/>
              <a:gd name="T46" fmla="*/ 2147483647 w 3344"/>
              <a:gd name="T47" fmla="*/ 2147483647 h 366"/>
              <a:gd name="T48" fmla="*/ 2147483647 w 3344"/>
              <a:gd name="T49" fmla="*/ 2147483647 h 366"/>
              <a:gd name="T50" fmla="*/ 2147483647 w 3344"/>
              <a:gd name="T51" fmla="*/ 2147483647 h 366"/>
              <a:gd name="T52" fmla="*/ 2147483647 w 3344"/>
              <a:gd name="T53" fmla="*/ 2147483647 h 366"/>
              <a:gd name="T54" fmla="*/ 2147483647 w 3344"/>
              <a:gd name="T55" fmla="*/ 2147483647 h 366"/>
              <a:gd name="T56" fmla="*/ 2147483647 w 3344"/>
              <a:gd name="T57" fmla="*/ 2147483647 h 366"/>
              <a:gd name="T58" fmla="*/ 2147483647 w 3344"/>
              <a:gd name="T59" fmla="*/ 2147483647 h 366"/>
              <a:gd name="T60" fmla="*/ 2147483647 w 3344"/>
              <a:gd name="T61" fmla="*/ 2147483647 h 366"/>
              <a:gd name="T62" fmla="*/ 2147483647 w 3344"/>
              <a:gd name="T63" fmla="*/ 2147483647 h 366"/>
              <a:gd name="T64" fmla="*/ 2147483647 w 3344"/>
              <a:gd name="T65" fmla="*/ 2147483647 h 366"/>
              <a:gd name="T66" fmla="*/ 2147483647 w 3344"/>
              <a:gd name="T67" fmla="*/ 2147483647 h 366"/>
              <a:gd name="T68" fmla="*/ 2147483647 w 3344"/>
              <a:gd name="T69" fmla="*/ 2147483647 h 366"/>
              <a:gd name="T70" fmla="*/ 2147483647 w 3344"/>
              <a:gd name="T71" fmla="*/ 2147483647 h 366"/>
              <a:gd name="T72" fmla="*/ 2147483647 w 3344"/>
              <a:gd name="T73" fmla="*/ 2147483647 h 366"/>
              <a:gd name="T74" fmla="*/ 2147483647 w 3344"/>
              <a:gd name="T75" fmla="*/ 2147483647 h 366"/>
              <a:gd name="T76" fmla="*/ 2147483647 w 3344"/>
              <a:gd name="T77" fmla="*/ 2147483647 h 366"/>
              <a:gd name="T78" fmla="*/ 2147483647 w 3344"/>
              <a:gd name="T79" fmla="*/ 2147483647 h 366"/>
              <a:gd name="T80" fmla="*/ 2147483647 w 3344"/>
              <a:gd name="T81" fmla="*/ 2147483647 h 366"/>
              <a:gd name="T82" fmla="*/ 2147483647 w 3344"/>
              <a:gd name="T83" fmla="*/ 2147483647 h 366"/>
              <a:gd name="T84" fmla="*/ 2147483647 w 3344"/>
              <a:gd name="T85" fmla="*/ 2147483647 h 366"/>
              <a:gd name="T86" fmla="*/ 2147483647 w 3344"/>
              <a:gd name="T87" fmla="*/ 2147483647 h 366"/>
              <a:gd name="T88" fmla="*/ 2147483647 w 3344"/>
              <a:gd name="T89" fmla="*/ 2147483647 h 366"/>
              <a:gd name="T90" fmla="*/ 2147483647 w 3344"/>
              <a:gd name="T91" fmla="*/ 2147483647 h 366"/>
              <a:gd name="T92" fmla="*/ 2147483647 w 3344"/>
              <a:gd name="T93" fmla="*/ 2147483647 h 366"/>
              <a:gd name="T94" fmla="*/ 2147483647 w 3344"/>
              <a:gd name="T95" fmla="*/ 2147483647 h 366"/>
              <a:gd name="T96" fmla="*/ 2147483647 w 3344"/>
              <a:gd name="T97" fmla="*/ 2147483647 h 3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344"/>
              <a:gd name="T148" fmla="*/ 0 h 366"/>
              <a:gd name="T149" fmla="*/ 3344 w 3344"/>
              <a:gd name="T150" fmla="*/ 366 h 36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344" h="366">
                <a:moveTo>
                  <a:pt x="0" y="356"/>
                </a:moveTo>
                <a:cubicBezTo>
                  <a:pt x="35" y="353"/>
                  <a:pt x="69" y="348"/>
                  <a:pt x="104" y="348"/>
                </a:cubicBezTo>
                <a:cubicBezTo>
                  <a:pt x="182" y="348"/>
                  <a:pt x="174" y="366"/>
                  <a:pt x="232" y="308"/>
                </a:cubicBezTo>
                <a:cubicBezTo>
                  <a:pt x="234" y="302"/>
                  <a:pt x="246" y="260"/>
                  <a:pt x="256" y="260"/>
                </a:cubicBezTo>
                <a:cubicBezTo>
                  <a:pt x="267" y="260"/>
                  <a:pt x="271" y="277"/>
                  <a:pt x="280" y="284"/>
                </a:cubicBezTo>
                <a:cubicBezTo>
                  <a:pt x="297" y="296"/>
                  <a:pt x="316" y="301"/>
                  <a:pt x="336" y="308"/>
                </a:cubicBezTo>
                <a:cubicBezTo>
                  <a:pt x="393" y="270"/>
                  <a:pt x="370" y="290"/>
                  <a:pt x="408" y="252"/>
                </a:cubicBezTo>
                <a:cubicBezTo>
                  <a:pt x="434" y="173"/>
                  <a:pt x="497" y="255"/>
                  <a:pt x="536" y="268"/>
                </a:cubicBezTo>
                <a:cubicBezTo>
                  <a:pt x="533" y="260"/>
                  <a:pt x="535" y="249"/>
                  <a:pt x="528" y="244"/>
                </a:cubicBezTo>
                <a:cubicBezTo>
                  <a:pt x="519" y="237"/>
                  <a:pt x="501" y="246"/>
                  <a:pt x="496" y="236"/>
                </a:cubicBezTo>
                <a:cubicBezTo>
                  <a:pt x="492" y="227"/>
                  <a:pt x="506" y="219"/>
                  <a:pt x="512" y="212"/>
                </a:cubicBezTo>
                <a:cubicBezTo>
                  <a:pt x="532" y="188"/>
                  <a:pt x="550" y="165"/>
                  <a:pt x="576" y="148"/>
                </a:cubicBezTo>
                <a:cubicBezTo>
                  <a:pt x="650" y="154"/>
                  <a:pt x="676" y="145"/>
                  <a:pt x="728" y="180"/>
                </a:cubicBezTo>
                <a:cubicBezTo>
                  <a:pt x="802" y="169"/>
                  <a:pt x="802" y="162"/>
                  <a:pt x="856" y="108"/>
                </a:cubicBezTo>
                <a:cubicBezTo>
                  <a:pt x="868" y="96"/>
                  <a:pt x="904" y="92"/>
                  <a:pt x="904" y="92"/>
                </a:cubicBezTo>
                <a:cubicBezTo>
                  <a:pt x="931" y="95"/>
                  <a:pt x="958" y="95"/>
                  <a:pt x="984" y="100"/>
                </a:cubicBezTo>
                <a:cubicBezTo>
                  <a:pt x="1001" y="103"/>
                  <a:pt x="1032" y="116"/>
                  <a:pt x="1032" y="116"/>
                </a:cubicBezTo>
                <a:cubicBezTo>
                  <a:pt x="1076" y="105"/>
                  <a:pt x="1095" y="74"/>
                  <a:pt x="1136" y="60"/>
                </a:cubicBezTo>
                <a:cubicBezTo>
                  <a:pt x="1196" y="0"/>
                  <a:pt x="1192" y="21"/>
                  <a:pt x="1304" y="28"/>
                </a:cubicBezTo>
                <a:cubicBezTo>
                  <a:pt x="1334" y="38"/>
                  <a:pt x="1355" y="51"/>
                  <a:pt x="1376" y="76"/>
                </a:cubicBezTo>
                <a:cubicBezTo>
                  <a:pt x="1382" y="83"/>
                  <a:pt x="1384" y="95"/>
                  <a:pt x="1392" y="100"/>
                </a:cubicBezTo>
                <a:cubicBezTo>
                  <a:pt x="1406" y="109"/>
                  <a:pt x="1440" y="116"/>
                  <a:pt x="1440" y="116"/>
                </a:cubicBezTo>
                <a:cubicBezTo>
                  <a:pt x="1451" y="113"/>
                  <a:pt x="1461" y="109"/>
                  <a:pt x="1472" y="108"/>
                </a:cubicBezTo>
                <a:cubicBezTo>
                  <a:pt x="1512" y="104"/>
                  <a:pt x="1552" y="107"/>
                  <a:pt x="1592" y="100"/>
                </a:cubicBezTo>
                <a:cubicBezTo>
                  <a:pt x="1610" y="97"/>
                  <a:pt x="1623" y="82"/>
                  <a:pt x="1640" y="76"/>
                </a:cubicBezTo>
                <a:cubicBezTo>
                  <a:pt x="1686" y="88"/>
                  <a:pt x="1716" y="117"/>
                  <a:pt x="1760" y="132"/>
                </a:cubicBezTo>
                <a:cubicBezTo>
                  <a:pt x="1802" y="104"/>
                  <a:pt x="1844" y="72"/>
                  <a:pt x="1880" y="36"/>
                </a:cubicBezTo>
                <a:cubicBezTo>
                  <a:pt x="1912" y="39"/>
                  <a:pt x="1945" y="35"/>
                  <a:pt x="1976" y="44"/>
                </a:cubicBezTo>
                <a:cubicBezTo>
                  <a:pt x="1985" y="47"/>
                  <a:pt x="1985" y="62"/>
                  <a:pt x="1992" y="68"/>
                </a:cubicBezTo>
                <a:cubicBezTo>
                  <a:pt x="2005" y="79"/>
                  <a:pt x="2031" y="86"/>
                  <a:pt x="2048" y="92"/>
                </a:cubicBezTo>
                <a:cubicBezTo>
                  <a:pt x="2070" y="60"/>
                  <a:pt x="2102" y="51"/>
                  <a:pt x="2136" y="28"/>
                </a:cubicBezTo>
                <a:cubicBezTo>
                  <a:pt x="2144" y="23"/>
                  <a:pt x="2160" y="12"/>
                  <a:pt x="2160" y="12"/>
                </a:cubicBezTo>
                <a:cubicBezTo>
                  <a:pt x="2173" y="14"/>
                  <a:pt x="2215" y="19"/>
                  <a:pt x="2232" y="28"/>
                </a:cubicBezTo>
                <a:cubicBezTo>
                  <a:pt x="2249" y="37"/>
                  <a:pt x="2280" y="60"/>
                  <a:pt x="2280" y="60"/>
                </a:cubicBezTo>
                <a:cubicBezTo>
                  <a:pt x="2282" y="65"/>
                  <a:pt x="2294" y="109"/>
                  <a:pt x="2304" y="108"/>
                </a:cubicBezTo>
                <a:cubicBezTo>
                  <a:pt x="2323" y="106"/>
                  <a:pt x="2352" y="76"/>
                  <a:pt x="2352" y="76"/>
                </a:cubicBezTo>
                <a:cubicBezTo>
                  <a:pt x="2398" y="83"/>
                  <a:pt x="2419" y="83"/>
                  <a:pt x="2456" y="108"/>
                </a:cubicBezTo>
                <a:cubicBezTo>
                  <a:pt x="2478" y="141"/>
                  <a:pt x="2480" y="153"/>
                  <a:pt x="2520" y="140"/>
                </a:cubicBezTo>
                <a:cubicBezTo>
                  <a:pt x="2569" y="91"/>
                  <a:pt x="2566" y="100"/>
                  <a:pt x="2648" y="108"/>
                </a:cubicBezTo>
                <a:cubicBezTo>
                  <a:pt x="2690" y="122"/>
                  <a:pt x="2681" y="136"/>
                  <a:pt x="2728" y="124"/>
                </a:cubicBezTo>
                <a:cubicBezTo>
                  <a:pt x="2736" y="119"/>
                  <a:pt x="2743" y="112"/>
                  <a:pt x="2752" y="108"/>
                </a:cubicBezTo>
                <a:cubicBezTo>
                  <a:pt x="2767" y="101"/>
                  <a:pt x="2800" y="92"/>
                  <a:pt x="2800" y="92"/>
                </a:cubicBezTo>
                <a:cubicBezTo>
                  <a:pt x="2811" y="95"/>
                  <a:pt x="2823" y="94"/>
                  <a:pt x="2832" y="100"/>
                </a:cubicBezTo>
                <a:cubicBezTo>
                  <a:pt x="2858" y="118"/>
                  <a:pt x="2842" y="140"/>
                  <a:pt x="2856" y="164"/>
                </a:cubicBezTo>
                <a:cubicBezTo>
                  <a:pt x="2861" y="172"/>
                  <a:pt x="2872" y="175"/>
                  <a:pt x="2880" y="180"/>
                </a:cubicBezTo>
                <a:cubicBezTo>
                  <a:pt x="2924" y="171"/>
                  <a:pt x="2958" y="174"/>
                  <a:pt x="3000" y="188"/>
                </a:cubicBezTo>
                <a:cubicBezTo>
                  <a:pt x="3044" y="232"/>
                  <a:pt x="3081" y="210"/>
                  <a:pt x="3136" y="228"/>
                </a:cubicBezTo>
                <a:cubicBezTo>
                  <a:pt x="3158" y="294"/>
                  <a:pt x="3135" y="274"/>
                  <a:pt x="3208" y="284"/>
                </a:cubicBezTo>
                <a:cubicBezTo>
                  <a:pt x="3254" y="314"/>
                  <a:pt x="3288" y="340"/>
                  <a:pt x="3344" y="3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000"/>
          </a:p>
        </p:txBody>
      </p:sp>
      <p:sp>
        <p:nvSpPr>
          <p:cNvPr id="86031" name="Freeform 29"/>
          <p:cNvSpPr>
            <a:spLocks/>
          </p:cNvSpPr>
          <p:nvPr/>
        </p:nvSpPr>
        <p:spPr bwMode="auto">
          <a:xfrm>
            <a:off x="3733800" y="4452938"/>
            <a:ext cx="1549400" cy="468312"/>
          </a:xfrm>
          <a:custGeom>
            <a:avLst/>
            <a:gdLst>
              <a:gd name="T0" fmla="*/ 0 w 976"/>
              <a:gd name="T1" fmla="*/ 2147483647 h 295"/>
              <a:gd name="T2" fmla="*/ 2147483647 w 976"/>
              <a:gd name="T3" fmla="*/ 2147483647 h 295"/>
              <a:gd name="T4" fmla="*/ 2147483647 w 976"/>
              <a:gd name="T5" fmla="*/ 2147483647 h 295"/>
              <a:gd name="T6" fmla="*/ 2147483647 w 976"/>
              <a:gd name="T7" fmla="*/ 2147483647 h 295"/>
              <a:gd name="T8" fmla="*/ 2147483647 w 976"/>
              <a:gd name="T9" fmla="*/ 2147483647 h 295"/>
              <a:gd name="T10" fmla="*/ 2147483647 w 976"/>
              <a:gd name="T11" fmla="*/ 2147483647 h 295"/>
              <a:gd name="T12" fmla="*/ 2147483647 w 976"/>
              <a:gd name="T13" fmla="*/ 2147483647 h 295"/>
              <a:gd name="T14" fmla="*/ 2147483647 w 976"/>
              <a:gd name="T15" fmla="*/ 2147483647 h 295"/>
              <a:gd name="T16" fmla="*/ 2147483647 w 976"/>
              <a:gd name="T17" fmla="*/ 2147483647 h 295"/>
              <a:gd name="T18" fmla="*/ 2147483647 w 976"/>
              <a:gd name="T19" fmla="*/ 2147483647 h 295"/>
              <a:gd name="T20" fmla="*/ 2147483647 w 976"/>
              <a:gd name="T21" fmla="*/ 2147483647 h 295"/>
              <a:gd name="T22" fmla="*/ 2147483647 w 976"/>
              <a:gd name="T23" fmla="*/ 2147483647 h 295"/>
              <a:gd name="T24" fmla="*/ 2147483647 w 976"/>
              <a:gd name="T25" fmla="*/ 2147483647 h 295"/>
              <a:gd name="T26" fmla="*/ 2147483647 w 976"/>
              <a:gd name="T27" fmla="*/ 2147483647 h 295"/>
              <a:gd name="T28" fmla="*/ 2147483647 w 976"/>
              <a:gd name="T29" fmla="*/ 2147483647 h 295"/>
              <a:gd name="T30" fmla="*/ 2147483647 w 976"/>
              <a:gd name="T31" fmla="*/ 2147483647 h 2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76"/>
              <a:gd name="T49" fmla="*/ 0 h 295"/>
              <a:gd name="T50" fmla="*/ 976 w 976"/>
              <a:gd name="T51" fmla="*/ 295 h 2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76" h="295">
                <a:moveTo>
                  <a:pt x="0" y="11"/>
                </a:moveTo>
                <a:cubicBezTo>
                  <a:pt x="98" y="31"/>
                  <a:pt x="5" y="0"/>
                  <a:pt x="48" y="43"/>
                </a:cubicBezTo>
                <a:cubicBezTo>
                  <a:pt x="69" y="64"/>
                  <a:pt x="106" y="55"/>
                  <a:pt x="136" y="59"/>
                </a:cubicBezTo>
                <a:cubicBezTo>
                  <a:pt x="176" y="86"/>
                  <a:pt x="189" y="61"/>
                  <a:pt x="232" y="75"/>
                </a:cubicBezTo>
                <a:cubicBezTo>
                  <a:pt x="267" y="127"/>
                  <a:pt x="309" y="100"/>
                  <a:pt x="360" y="83"/>
                </a:cubicBezTo>
                <a:cubicBezTo>
                  <a:pt x="376" y="88"/>
                  <a:pt x="397" y="93"/>
                  <a:pt x="408" y="107"/>
                </a:cubicBezTo>
                <a:cubicBezTo>
                  <a:pt x="439" y="146"/>
                  <a:pt x="388" y="122"/>
                  <a:pt x="440" y="139"/>
                </a:cubicBezTo>
                <a:cubicBezTo>
                  <a:pt x="495" y="131"/>
                  <a:pt x="528" y="123"/>
                  <a:pt x="568" y="163"/>
                </a:cubicBezTo>
                <a:cubicBezTo>
                  <a:pt x="586" y="218"/>
                  <a:pt x="623" y="185"/>
                  <a:pt x="656" y="163"/>
                </a:cubicBezTo>
                <a:cubicBezTo>
                  <a:pt x="669" y="166"/>
                  <a:pt x="683" y="167"/>
                  <a:pt x="696" y="171"/>
                </a:cubicBezTo>
                <a:cubicBezTo>
                  <a:pt x="712" y="175"/>
                  <a:pt x="744" y="187"/>
                  <a:pt x="744" y="187"/>
                </a:cubicBezTo>
                <a:cubicBezTo>
                  <a:pt x="755" y="221"/>
                  <a:pt x="767" y="222"/>
                  <a:pt x="800" y="211"/>
                </a:cubicBezTo>
                <a:cubicBezTo>
                  <a:pt x="819" y="214"/>
                  <a:pt x="839" y="211"/>
                  <a:pt x="856" y="219"/>
                </a:cubicBezTo>
                <a:cubicBezTo>
                  <a:pt x="864" y="223"/>
                  <a:pt x="859" y="236"/>
                  <a:pt x="864" y="243"/>
                </a:cubicBezTo>
                <a:cubicBezTo>
                  <a:pt x="883" y="266"/>
                  <a:pt x="919" y="263"/>
                  <a:pt x="944" y="267"/>
                </a:cubicBezTo>
                <a:cubicBezTo>
                  <a:pt x="963" y="295"/>
                  <a:pt x="950" y="291"/>
                  <a:pt x="976" y="29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000"/>
          </a:p>
        </p:txBody>
      </p:sp>
      <p:sp>
        <p:nvSpPr>
          <p:cNvPr id="86032" name="Line 30"/>
          <p:cNvSpPr>
            <a:spLocks noChangeShapeType="1"/>
          </p:cNvSpPr>
          <p:nvPr/>
        </p:nvSpPr>
        <p:spPr bwMode="auto">
          <a:xfrm>
            <a:off x="5791200" y="52578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 sz="2000"/>
          </a:p>
        </p:txBody>
      </p:sp>
      <p:sp>
        <p:nvSpPr>
          <p:cNvPr id="86033" name="Line 31"/>
          <p:cNvSpPr>
            <a:spLocks noChangeShapeType="1"/>
          </p:cNvSpPr>
          <p:nvPr/>
        </p:nvSpPr>
        <p:spPr bwMode="auto">
          <a:xfrm flipV="1">
            <a:off x="6781800" y="53340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>
              <a:buNone/>
            </a:pPr>
            <a:endParaRPr lang="en-US" sz="2000"/>
          </a:p>
        </p:txBody>
      </p:sp>
      <p:sp>
        <p:nvSpPr>
          <p:cNvPr id="86034" name="Freeform 32"/>
          <p:cNvSpPr>
            <a:spLocks/>
          </p:cNvSpPr>
          <p:nvPr/>
        </p:nvSpPr>
        <p:spPr bwMode="auto">
          <a:xfrm>
            <a:off x="7924800" y="4445000"/>
            <a:ext cx="1143000" cy="547688"/>
          </a:xfrm>
          <a:custGeom>
            <a:avLst/>
            <a:gdLst>
              <a:gd name="T0" fmla="*/ 0 w 720"/>
              <a:gd name="T1" fmla="*/ 2147483647 h 345"/>
              <a:gd name="T2" fmla="*/ 2147483647 w 720"/>
              <a:gd name="T3" fmla="*/ 2147483647 h 345"/>
              <a:gd name="T4" fmla="*/ 2147483647 w 720"/>
              <a:gd name="T5" fmla="*/ 2147483647 h 345"/>
              <a:gd name="T6" fmla="*/ 2147483647 w 720"/>
              <a:gd name="T7" fmla="*/ 2147483647 h 345"/>
              <a:gd name="T8" fmla="*/ 2147483647 w 720"/>
              <a:gd name="T9" fmla="*/ 2147483647 h 345"/>
              <a:gd name="T10" fmla="*/ 2147483647 w 720"/>
              <a:gd name="T11" fmla="*/ 2147483647 h 345"/>
              <a:gd name="T12" fmla="*/ 2147483647 w 720"/>
              <a:gd name="T13" fmla="*/ 2147483647 h 345"/>
              <a:gd name="T14" fmla="*/ 2147483647 w 720"/>
              <a:gd name="T15" fmla="*/ 2147483647 h 345"/>
              <a:gd name="T16" fmla="*/ 2147483647 w 720"/>
              <a:gd name="T17" fmla="*/ 2147483647 h 345"/>
              <a:gd name="T18" fmla="*/ 2147483647 w 720"/>
              <a:gd name="T19" fmla="*/ 2147483647 h 345"/>
              <a:gd name="T20" fmla="*/ 2147483647 w 720"/>
              <a:gd name="T21" fmla="*/ 2147483647 h 345"/>
              <a:gd name="T22" fmla="*/ 2147483647 w 720"/>
              <a:gd name="T23" fmla="*/ 2147483647 h 345"/>
              <a:gd name="T24" fmla="*/ 2147483647 w 720"/>
              <a:gd name="T25" fmla="*/ 0 h 3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20"/>
              <a:gd name="T40" fmla="*/ 0 h 345"/>
              <a:gd name="T41" fmla="*/ 720 w 720"/>
              <a:gd name="T42" fmla="*/ 345 h 34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20" h="345">
                <a:moveTo>
                  <a:pt x="0" y="344"/>
                </a:moveTo>
                <a:cubicBezTo>
                  <a:pt x="42" y="330"/>
                  <a:pt x="62" y="344"/>
                  <a:pt x="88" y="304"/>
                </a:cubicBezTo>
                <a:cubicBezTo>
                  <a:pt x="99" y="307"/>
                  <a:pt x="110" y="308"/>
                  <a:pt x="120" y="312"/>
                </a:cubicBezTo>
                <a:cubicBezTo>
                  <a:pt x="148" y="324"/>
                  <a:pt x="150" y="345"/>
                  <a:pt x="136" y="304"/>
                </a:cubicBezTo>
                <a:cubicBezTo>
                  <a:pt x="152" y="255"/>
                  <a:pt x="134" y="286"/>
                  <a:pt x="216" y="272"/>
                </a:cubicBezTo>
                <a:cubicBezTo>
                  <a:pt x="238" y="268"/>
                  <a:pt x="246" y="260"/>
                  <a:pt x="264" y="248"/>
                </a:cubicBezTo>
                <a:cubicBezTo>
                  <a:pt x="285" y="141"/>
                  <a:pt x="295" y="154"/>
                  <a:pt x="408" y="144"/>
                </a:cubicBezTo>
                <a:cubicBezTo>
                  <a:pt x="431" y="109"/>
                  <a:pt x="457" y="82"/>
                  <a:pt x="480" y="48"/>
                </a:cubicBezTo>
                <a:cubicBezTo>
                  <a:pt x="488" y="51"/>
                  <a:pt x="496" y="52"/>
                  <a:pt x="504" y="56"/>
                </a:cubicBezTo>
                <a:cubicBezTo>
                  <a:pt x="513" y="60"/>
                  <a:pt x="519" y="68"/>
                  <a:pt x="528" y="72"/>
                </a:cubicBezTo>
                <a:cubicBezTo>
                  <a:pt x="543" y="79"/>
                  <a:pt x="576" y="88"/>
                  <a:pt x="576" y="88"/>
                </a:cubicBezTo>
                <a:cubicBezTo>
                  <a:pt x="635" y="49"/>
                  <a:pt x="620" y="45"/>
                  <a:pt x="696" y="32"/>
                </a:cubicBezTo>
                <a:cubicBezTo>
                  <a:pt x="714" y="5"/>
                  <a:pt x="705" y="15"/>
                  <a:pt x="72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buNone/>
            </a:pPr>
            <a:endParaRPr lang="en-US" sz="2000"/>
          </a:p>
        </p:txBody>
      </p:sp>
      <p:sp>
        <p:nvSpPr>
          <p:cNvPr id="86035" name="Text Box 33"/>
          <p:cNvSpPr txBox="1">
            <a:spLocks noChangeArrowheads="1"/>
          </p:cNvSpPr>
          <p:nvPr/>
        </p:nvSpPr>
        <p:spPr bwMode="auto">
          <a:xfrm>
            <a:off x="5181600" y="3962400"/>
            <a:ext cx="25266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/>
              <a:t>vertices numbered</a:t>
            </a:r>
          </a:p>
          <a:p>
            <a:pPr>
              <a:buNone/>
            </a:pPr>
            <a:r>
              <a:rPr lang="en-US" sz="2000"/>
              <a:t>at most k-1</a:t>
            </a:r>
          </a:p>
        </p:txBody>
      </p:sp>
    </p:spTree>
    <p:extLst>
      <p:ext uri="{BB962C8B-B14F-4D97-AF65-F5344CB8AC3E}">
        <p14:creationId xmlns:p14="http://schemas.microsoft.com/office/powerpoint/2010/main" val="22137591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1A81FF-BBAA-4738-9A79-CF63A94F9740}" type="slidenum">
              <a:rPr lang="en-GB" smtClean="0"/>
              <a:pPr/>
              <a:t>85</a:t>
            </a:fld>
            <a:endParaRPr lang="en-GB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85800"/>
            <a:ext cx="75819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Pairs Shortest Paths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7543800" cy="43434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sz="2400" dirty="0"/>
              <a:t>If it does not pass through k, then there will be no change from the previous cost, i.e.,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</a:t>
            </a:r>
            <a:r>
              <a:rPr lang="en-GB" sz="2400" b="1" i="1" dirty="0" err="1"/>
              <a:t>A</a:t>
            </a:r>
            <a:r>
              <a:rPr lang="en-GB" sz="2400" b="1" i="1" baseline="30000" dirty="0" err="1"/>
              <a:t>k</a:t>
            </a:r>
            <a:r>
              <a:rPr lang="en-GB" sz="2400" b="1" i="1" dirty="0"/>
              <a:t>(</a:t>
            </a:r>
            <a:r>
              <a:rPr lang="en-GB" sz="2400" b="1" i="1" dirty="0" err="1"/>
              <a:t>i,j</a:t>
            </a:r>
            <a:r>
              <a:rPr lang="en-GB" sz="2400" b="1" i="1" dirty="0"/>
              <a:t>) = A</a:t>
            </a:r>
            <a:r>
              <a:rPr lang="en-GB" sz="2400" b="1" i="1" baseline="30000" dirty="0"/>
              <a:t>k-1</a:t>
            </a:r>
            <a:r>
              <a:rPr lang="en-GB" sz="2400" b="1" i="1" dirty="0"/>
              <a:t>(</a:t>
            </a:r>
            <a:r>
              <a:rPr lang="en-GB" sz="2400" b="1" i="1" dirty="0" err="1"/>
              <a:t>i,j</a:t>
            </a:r>
            <a:r>
              <a:rPr lang="en-GB" sz="2400" b="1" i="1" dirty="0"/>
              <a:t>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i="1" dirty="0"/>
          </a:p>
          <a:p>
            <a:pPr algn="just" eaLnBrk="1" hangingPunct="1">
              <a:lnSpc>
                <a:spcPct val="90000"/>
              </a:lnSpc>
            </a:pPr>
            <a:r>
              <a:rPr lang="en-GB" sz="2400" dirty="0"/>
              <a:t>If it goes through k then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 </a:t>
            </a:r>
            <a:r>
              <a:rPr lang="en-GB" sz="2400" b="1" i="1" dirty="0" err="1"/>
              <a:t>A</a:t>
            </a:r>
            <a:r>
              <a:rPr lang="en-GB" sz="2400" b="1" i="1" baseline="30000" dirty="0" err="1"/>
              <a:t>k</a:t>
            </a:r>
            <a:r>
              <a:rPr lang="en-GB" sz="2400" b="1" i="1" dirty="0"/>
              <a:t>(</a:t>
            </a:r>
            <a:r>
              <a:rPr lang="en-GB" sz="2400" b="1" i="1" dirty="0" err="1"/>
              <a:t>i,j</a:t>
            </a:r>
            <a:r>
              <a:rPr lang="en-GB" sz="2400" b="1" i="1" dirty="0"/>
              <a:t>) = A</a:t>
            </a:r>
            <a:r>
              <a:rPr lang="en-GB" sz="2400" b="1" i="1" baseline="30000" dirty="0"/>
              <a:t>k-1</a:t>
            </a:r>
            <a:r>
              <a:rPr lang="en-GB" sz="2400" b="1" i="1" dirty="0"/>
              <a:t>(</a:t>
            </a:r>
            <a:r>
              <a:rPr lang="en-GB" sz="2400" b="1" i="1" dirty="0" err="1"/>
              <a:t>i,k</a:t>
            </a:r>
            <a:r>
              <a:rPr lang="en-GB" sz="2400" b="1" i="1" dirty="0"/>
              <a:t>) + A</a:t>
            </a:r>
            <a:r>
              <a:rPr lang="en-GB" sz="2400" b="1" i="1" baseline="30000" dirty="0"/>
              <a:t>k-1</a:t>
            </a:r>
            <a:r>
              <a:rPr lang="en-GB" sz="2400" b="1" i="1" dirty="0"/>
              <a:t>(</a:t>
            </a:r>
            <a:r>
              <a:rPr lang="en-GB" sz="2400" b="1" i="1" dirty="0" err="1"/>
              <a:t>k,j</a:t>
            </a:r>
            <a:r>
              <a:rPr lang="en-GB" sz="2400" b="1" i="1" dirty="0"/>
              <a:t>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i="1" dirty="0"/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cs typeface="Arial" charset="0"/>
              </a:rPr>
              <a:t>On the </a:t>
            </a:r>
            <a:r>
              <a:rPr lang="en-US" sz="2400" b="1" i="1" dirty="0">
                <a:cs typeface="Arial" charset="0"/>
              </a:rPr>
              <a:t>k</a:t>
            </a:r>
            <a:r>
              <a:rPr lang="en-US" sz="2400" b="1" i="1" baseline="30000" dirty="0">
                <a:cs typeface="Arial" charset="0"/>
              </a:rPr>
              <a:t>th</a:t>
            </a:r>
            <a:r>
              <a:rPr lang="en-US" sz="2400" dirty="0">
                <a:cs typeface="Arial" charset="0"/>
              </a:rPr>
              <a:t> iteration, the algorithm determines shortest paths between every pair of vertices </a:t>
            </a:r>
            <a:r>
              <a:rPr lang="en-US" sz="2400" dirty="0" err="1">
                <a:cs typeface="Arial" charset="0"/>
              </a:rPr>
              <a:t>i</a:t>
            </a:r>
            <a:r>
              <a:rPr lang="en-US" sz="2400" dirty="0">
                <a:cs typeface="Arial" charset="0"/>
              </a:rPr>
              <a:t>, j that use only vertices among </a:t>
            </a:r>
            <a:r>
              <a:rPr lang="en-US" sz="2400" b="1" i="1" dirty="0">
                <a:cs typeface="Arial" charset="0"/>
              </a:rPr>
              <a:t>1,…,k </a:t>
            </a:r>
            <a:r>
              <a:rPr lang="en-US" sz="2400" dirty="0">
                <a:cs typeface="Arial" charset="0"/>
              </a:rPr>
              <a:t>as intermediate.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314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2555C5-4A18-41C4-8CB5-D688694E502D}" type="slidenum">
              <a:rPr lang="en-GB" smtClean="0"/>
              <a:pPr/>
              <a:t>86</a:t>
            </a:fld>
            <a:endParaRPr lang="en-GB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85800"/>
            <a:ext cx="75819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Pairs Shortest Paths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77343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Transition from the k-1 state to the k state follows the update rule: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cs typeface="Arial" charset="0"/>
            </a:endParaRPr>
          </a:p>
        </p:txBody>
      </p:sp>
      <p:sp>
        <p:nvSpPr>
          <p:cNvPr id="88070" name="Oval 4"/>
          <p:cNvSpPr>
            <a:spLocks noChangeArrowheads="1"/>
          </p:cNvSpPr>
          <p:nvPr/>
        </p:nvSpPr>
        <p:spPr bwMode="auto">
          <a:xfrm>
            <a:off x="5181600" y="4342589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400" i="1"/>
              <a:t>i</a:t>
            </a:r>
          </a:p>
        </p:txBody>
      </p:sp>
      <p:sp>
        <p:nvSpPr>
          <p:cNvPr id="88071" name="Oval 5"/>
          <p:cNvSpPr>
            <a:spLocks noChangeArrowheads="1"/>
          </p:cNvSpPr>
          <p:nvPr/>
        </p:nvSpPr>
        <p:spPr bwMode="auto">
          <a:xfrm>
            <a:off x="7010400" y="5714189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400" i="1" dirty="0"/>
              <a:t>j</a:t>
            </a:r>
            <a:endParaRPr lang="en-US" sz="2400" dirty="0"/>
          </a:p>
        </p:txBody>
      </p:sp>
      <p:sp>
        <p:nvSpPr>
          <p:cNvPr id="88072" name="Oval 6"/>
          <p:cNvSpPr>
            <a:spLocks noChangeArrowheads="1"/>
          </p:cNvSpPr>
          <p:nvPr/>
        </p:nvSpPr>
        <p:spPr bwMode="auto">
          <a:xfrm>
            <a:off x="7543800" y="3885389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400" i="1" dirty="0"/>
              <a:t>k</a:t>
            </a:r>
          </a:p>
        </p:txBody>
      </p:sp>
      <p:cxnSp>
        <p:nvCxnSpPr>
          <p:cNvPr id="88073" name="AutoShape 7"/>
          <p:cNvCxnSpPr>
            <a:cxnSpLocks noChangeShapeType="1"/>
            <a:stCxn id="88070" idx="5"/>
            <a:endCxn id="88071" idx="1"/>
          </p:cNvCxnSpPr>
          <p:nvPr/>
        </p:nvCxnSpPr>
        <p:spPr bwMode="auto">
          <a:xfrm rot="16200000" flipH="1">
            <a:off x="5735639" y="4439428"/>
            <a:ext cx="1101725" cy="15589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</p:cxnSp>
      <p:cxnSp>
        <p:nvCxnSpPr>
          <p:cNvPr id="88074" name="AutoShape 8"/>
          <p:cNvCxnSpPr>
            <a:cxnSpLocks noChangeShapeType="1"/>
            <a:stCxn id="88070" idx="7"/>
            <a:endCxn id="88072" idx="2"/>
          </p:cNvCxnSpPr>
          <p:nvPr/>
        </p:nvCxnSpPr>
        <p:spPr bwMode="auto">
          <a:xfrm rot="-5400000">
            <a:off x="6364288" y="3218640"/>
            <a:ext cx="322263" cy="2036762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88075" name="AutoShape 9"/>
          <p:cNvCxnSpPr>
            <a:cxnSpLocks noChangeShapeType="1"/>
          </p:cNvCxnSpPr>
          <p:nvPr/>
        </p:nvCxnSpPr>
        <p:spPr bwMode="auto">
          <a:xfrm rot="5400000">
            <a:off x="6781800" y="4723589"/>
            <a:ext cx="1447800" cy="5334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5105400" y="5180790"/>
            <a:ext cx="14478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r>
              <a:rPr lang="en-US" sz="2400" b="1" baseline="30000">
                <a:solidFill>
                  <a:schemeClr val="tx2"/>
                </a:solidFill>
              </a:rPr>
              <a:t>(</a:t>
            </a:r>
            <a:r>
              <a:rPr lang="en-US" sz="2400" b="1" i="1" baseline="30000">
                <a:solidFill>
                  <a:schemeClr val="tx2"/>
                </a:solidFill>
              </a:rPr>
              <a:t>k</a:t>
            </a:r>
            <a:r>
              <a:rPr lang="en-US" sz="2400" b="1" baseline="30000">
                <a:solidFill>
                  <a:schemeClr val="tx2"/>
                </a:solidFill>
              </a:rPr>
              <a:t>-1)</a:t>
            </a:r>
            <a:r>
              <a:rPr lang="en-US" sz="2400" b="1">
                <a:solidFill>
                  <a:schemeClr val="tx2"/>
                </a:solidFill>
              </a:rPr>
              <a:t>(</a:t>
            </a:r>
            <a:r>
              <a:rPr lang="en-US" sz="2400" b="1" i="1">
                <a:solidFill>
                  <a:schemeClr val="tx2"/>
                </a:solidFill>
              </a:rPr>
              <a:t>i,j</a:t>
            </a:r>
            <a:r>
              <a:rPr lang="en-US" sz="2400" b="1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5791200" y="3656790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A</a:t>
            </a:r>
            <a:r>
              <a:rPr lang="en-US" sz="2400" b="1" baseline="30000" dirty="0">
                <a:solidFill>
                  <a:schemeClr val="tx2"/>
                </a:solidFill>
              </a:rPr>
              <a:t>(</a:t>
            </a:r>
            <a:r>
              <a:rPr lang="en-US" sz="2400" b="1" i="1" baseline="30000" dirty="0">
                <a:solidFill>
                  <a:schemeClr val="tx2"/>
                </a:solidFill>
              </a:rPr>
              <a:t>k</a:t>
            </a:r>
            <a:r>
              <a:rPr lang="en-US" sz="2400" b="1" baseline="30000" dirty="0">
                <a:solidFill>
                  <a:schemeClr val="tx2"/>
                </a:solidFill>
              </a:rPr>
              <a:t>-1)</a:t>
            </a: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en-US" sz="2400" b="1" i="1" dirty="0" err="1">
                <a:solidFill>
                  <a:schemeClr val="tx2"/>
                </a:solidFill>
              </a:rPr>
              <a:t>i,k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7467600" y="4799790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400" b="1" i="1" dirty="0">
                <a:solidFill>
                  <a:schemeClr val="tx2"/>
                </a:solidFill>
              </a:rPr>
              <a:t>A</a:t>
            </a:r>
            <a:r>
              <a:rPr lang="en-US" sz="2400" b="1" baseline="30000" dirty="0">
                <a:solidFill>
                  <a:schemeClr val="tx2"/>
                </a:solidFill>
              </a:rPr>
              <a:t>(</a:t>
            </a:r>
            <a:r>
              <a:rPr lang="en-US" sz="2400" b="1" i="1" baseline="30000" dirty="0">
                <a:solidFill>
                  <a:schemeClr val="tx2"/>
                </a:solidFill>
              </a:rPr>
              <a:t>k</a:t>
            </a:r>
            <a:r>
              <a:rPr lang="en-US" sz="2400" b="1" baseline="30000" dirty="0">
                <a:solidFill>
                  <a:schemeClr val="tx2"/>
                </a:solidFill>
              </a:rPr>
              <a:t>-1)</a:t>
            </a: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en-US" sz="2400" b="1" i="1" dirty="0" err="1">
                <a:solidFill>
                  <a:schemeClr val="tx2"/>
                </a:solidFill>
              </a:rPr>
              <a:t>k,j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2732477"/>
            <a:ext cx="7543800" cy="59887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sz="2400" b="1" i="1" dirty="0"/>
              <a:t>A</a:t>
            </a:r>
            <a:r>
              <a:rPr lang="en-GB" sz="2400" b="1" i="1" baseline="30000" dirty="0"/>
              <a:t>k</a:t>
            </a:r>
            <a:r>
              <a:rPr lang="en-GB" sz="2400" b="1" i="1" dirty="0"/>
              <a:t>(</a:t>
            </a:r>
            <a:r>
              <a:rPr lang="en-GB" sz="2400" b="1" i="1" dirty="0" err="1"/>
              <a:t>i,j</a:t>
            </a:r>
            <a:r>
              <a:rPr lang="en-GB" sz="2400" b="1" i="1" dirty="0"/>
              <a:t>) = min { A</a:t>
            </a:r>
            <a:r>
              <a:rPr lang="en-GB" sz="2400" b="1" i="1" baseline="30000" dirty="0"/>
              <a:t>k-1</a:t>
            </a:r>
            <a:r>
              <a:rPr lang="en-GB" sz="2400" b="1" i="1" dirty="0"/>
              <a:t>(</a:t>
            </a:r>
            <a:r>
              <a:rPr lang="en-GB" sz="2400" b="1" i="1" dirty="0" err="1"/>
              <a:t>i,j</a:t>
            </a:r>
            <a:r>
              <a:rPr lang="en-GB" sz="2400" b="1" i="1" dirty="0"/>
              <a:t>) , A</a:t>
            </a:r>
            <a:r>
              <a:rPr lang="en-GB" sz="2400" b="1" i="1" baseline="30000" dirty="0"/>
              <a:t>k-1</a:t>
            </a:r>
            <a:r>
              <a:rPr lang="en-GB" sz="2400" b="1" i="1" dirty="0"/>
              <a:t>(</a:t>
            </a:r>
            <a:r>
              <a:rPr lang="en-GB" sz="2400" b="1" i="1" dirty="0" err="1"/>
              <a:t>i,k</a:t>
            </a:r>
            <a:r>
              <a:rPr lang="en-GB" sz="2400" b="1" i="1" dirty="0"/>
              <a:t>) + A</a:t>
            </a:r>
            <a:r>
              <a:rPr lang="en-GB" sz="2400" b="1" i="1" baseline="30000" dirty="0"/>
              <a:t>k-1</a:t>
            </a:r>
            <a:r>
              <a:rPr lang="en-GB" sz="2400" b="1" i="1" dirty="0"/>
              <a:t>(</a:t>
            </a:r>
            <a:r>
              <a:rPr lang="en-GB" sz="2400" b="1" i="1" dirty="0" err="1"/>
              <a:t>k,j</a:t>
            </a:r>
            <a:r>
              <a:rPr lang="en-GB" sz="2400" b="1" i="1" dirty="0"/>
              <a:t>) } , k </a:t>
            </a:r>
            <a:r>
              <a:rPr lang="en-GB" sz="2400" b="1" i="1" dirty="0">
                <a:cs typeface="Arial" charset="0"/>
              </a:rPr>
              <a:t>≥ 1</a:t>
            </a:r>
          </a:p>
        </p:txBody>
      </p:sp>
    </p:spTree>
    <p:extLst>
      <p:ext uri="{BB962C8B-B14F-4D97-AF65-F5344CB8AC3E}">
        <p14:creationId xmlns:p14="http://schemas.microsoft.com/office/powerpoint/2010/main" val="28288520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CFF592-D2EA-4A67-A097-2C50156E1378}" type="slidenum">
              <a:rPr lang="en-GB" smtClean="0"/>
              <a:pPr/>
              <a:t>87</a:t>
            </a:fld>
            <a:endParaRPr lang="en-GB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0"/>
            <a:ext cx="75819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Pairs Shortest Paths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(Algorithm)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7543800" cy="4343400"/>
          </a:xfrm>
        </p:spPr>
        <p:txBody>
          <a:bodyPr/>
          <a:lstStyle/>
          <a:p>
            <a:pPr algn="just" eaLnBrk="1" hangingPunct="1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Given the cost adjacency matrix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C(1..n, 1..n)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graph with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vertices: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C(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i,i</a:t>
            </a: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0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C(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, (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C(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∞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  <a:p>
            <a:pPr>
              <a:spcBef>
                <a:spcPts val="0"/>
              </a:spcBef>
            </a:pPr>
            <a:endParaRPr lang="en-US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Use a matrix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A(1..n,1..n)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in which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A(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i,j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stores the cost of the shortest path between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i,j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 2-D array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P(1..n,1..n)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hold the indices of the nodes in the shortest path.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b="1" dirty="0"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082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CFF592-D2EA-4A67-A097-2C50156E1378}" type="slidenum">
              <a:rPr lang="en-GB" smtClean="0"/>
              <a:pPr/>
              <a:t>88</a:t>
            </a:fld>
            <a:endParaRPr lang="en-GB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0"/>
            <a:ext cx="75819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Pairs Shortest Paths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(Algorithm)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75438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b="1" dirty="0">
                <a:ea typeface="Times New Roman" pitchFamily="18" charset="0"/>
                <a:cs typeface="Courier New" pitchFamily="49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41806" y="2057400"/>
            <a:ext cx="7307094" cy="41148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Shortest_Paths</a:t>
            </a: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 , A , P , n)</a:t>
            </a:r>
          </a:p>
          <a:p>
            <a:pPr eaLnBrk="1" hangingPunct="1">
              <a:buNone/>
            </a:pP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eaLnBrk="1" hangingPunct="1">
              <a:buNone/>
            </a:pP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// Initialize to get A</a:t>
            </a:r>
            <a:r>
              <a:rPr lang="en-GB" sz="24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GB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i,j</a:t>
            </a:r>
            <a:r>
              <a:rPr lang="en-GB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 and to zero indices matrix</a:t>
            </a:r>
          </a:p>
          <a:p>
            <a:pPr eaLnBrk="1" hangingPunct="1">
              <a:buNone/>
            </a:pPr>
            <a:r>
              <a:rPr lang="en-GB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// Assume vertices to have indices 1..n</a:t>
            </a:r>
          </a:p>
          <a:p>
            <a:pPr eaLnBrk="1" hangingPunct="1">
              <a:buNone/>
            </a:pPr>
            <a:r>
              <a:rPr lang="en-GB" sz="2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for 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GB" sz="2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= 1 to n do</a:t>
            </a:r>
          </a:p>
          <a:p>
            <a:pPr eaLnBrk="1" hangingPunct="1">
              <a:buNone/>
            </a:pPr>
            <a:r>
              <a:rPr lang="en-GB" sz="2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for j = 1 to n do</a:t>
            </a:r>
          </a:p>
          <a:p>
            <a:pPr eaLnBrk="1" hangingPunct="1">
              <a:buNone/>
            </a:pPr>
            <a:r>
              <a:rPr lang="en-GB" sz="2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{  A(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GB" sz="2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j) = C(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GB" sz="2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j);  P(</a:t>
            </a:r>
            <a:r>
              <a:rPr lang="en-GB" sz="2400" b="1" i="1" dirty="0" err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</a:t>
            </a:r>
            <a:r>
              <a:rPr lang="en-GB" sz="24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j) = 0 }</a:t>
            </a:r>
          </a:p>
        </p:txBody>
      </p:sp>
    </p:spTree>
    <p:extLst>
      <p:ext uri="{BB962C8B-B14F-4D97-AF65-F5344CB8AC3E}">
        <p14:creationId xmlns:p14="http://schemas.microsoft.com/office/powerpoint/2010/main" val="30975920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911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7E9125-B532-47F8-B9AC-8C6BA821897A}" type="slidenum">
              <a:rPr lang="en-GB" smtClean="0"/>
              <a:pPr/>
              <a:t>89</a:t>
            </a:fld>
            <a:endParaRPr lang="en-GB" dirty="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762000"/>
            <a:ext cx="75819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Pairs Shortest Paths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(Algorithm)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7543800" cy="43434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US" sz="2000" b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</a:br>
            <a:endParaRPr lang="en-US" sz="20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i="1" u="sng" dirty="0">
                <a:solidFill>
                  <a:schemeClr val="hlin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Analysis: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i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It is easy to see that the complexity of Floyd’s algorithm is </a:t>
            </a:r>
            <a:r>
              <a:rPr lang="en-GB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 (n</a:t>
            </a:r>
            <a:r>
              <a:rPr lang="en-GB" sz="2000" b="1" i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3</a:t>
            </a:r>
            <a:r>
              <a:rPr lang="en-GB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41806" y="1981200"/>
            <a:ext cx="7268994" cy="3429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Consider each vertex to be intermediate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k = 1 to n do	      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for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 to n do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for j = 1 to n do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if (A(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k) + A(k, j) &lt; A(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j))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 { </a:t>
            </a:r>
            <a:r>
              <a:rPr 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Update shortest path</a:t>
            </a:r>
          </a:p>
          <a:p>
            <a:pPr marL="1547813" indent="228600">
              <a:lnSpc>
                <a:spcPct val="90000"/>
              </a:lnSpc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A(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j) = A(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k) + A(k, j); 			</a:t>
            </a:r>
          </a:p>
          <a:p>
            <a:pPr marL="1547813" indent="228600">
              <a:lnSpc>
                <a:spcPct val="90000"/>
              </a:lnSpc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j) = k;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  }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327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733259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219201"/>
            <a:ext cx="8001000" cy="5218113"/>
          </a:xfrm>
          <a:noFill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 sz="2000"/>
          </a:p>
          <a:p>
            <a:pPr eaLnBrk="1" hangingPunct="1"/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 sz="2000"/>
              <a:t>	</a:t>
            </a:r>
            <a:endParaRPr lang="en-US"/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333329"/>
                </a:solidFill>
                <a:latin typeface="Arial" charset="0"/>
              </a:rPr>
              <a:t>Prof. Amr Goneid, AUC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365C20D-4ACD-4769-8AC4-CE790F055D83}" type="slidenum">
              <a:rPr lang="en-GB" sz="1400">
                <a:solidFill>
                  <a:srgbClr val="333329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400">
              <a:solidFill>
                <a:srgbClr val="333329"/>
              </a:solidFill>
              <a:latin typeface="Arial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200400" y="1981201"/>
          <a:ext cx="2674938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45240" imgH="1344240" progId="Excel.Sheet.8">
                  <p:embed/>
                </p:oleObj>
              </mc:Choice>
              <mc:Fallback>
                <p:oleObj name="Worksheet" r:id="rId3" imgW="1245240" imgH="1344240" progId="Excel.Sheet.8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81201"/>
                        <a:ext cx="2674938" cy="2314575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Oval 5"/>
          <p:cNvSpPr>
            <a:spLocks noChangeArrowheads="1"/>
          </p:cNvSpPr>
          <p:nvPr/>
        </p:nvSpPr>
        <p:spPr bwMode="auto">
          <a:xfrm>
            <a:off x="8169275" y="1535113"/>
            <a:ext cx="508000" cy="4683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176" name="Oval 6"/>
          <p:cNvSpPr>
            <a:spLocks noChangeArrowheads="1"/>
          </p:cNvSpPr>
          <p:nvPr/>
        </p:nvSpPr>
        <p:spPr bwMode="auto">
          <a:xfrm>
            <a:off x="6570663" y="2854326"/>
            <a:ext cx="508000" cy="46831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7177" name="Oval 7"/>
          <p:cNvSpPr>
            <a:spLocks noChangeArrowheads="1"/>
          </p:cNvSpPr>
          <p:nvPr/>
        </p:nvSpPr>
        <p:spPr bwMode="auto">
          <a:xfrm>
            <a:off x="7661275" y="2854326"/>
            <a:ext cx="508000" cy="46831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7178" name="Oval 8"/>
          <p:cNvSpPr>
            <a:spLocks noChangeArrowheads="1"/>
          </p:cNvSpPr>
          <p:nvPr/>
        </p:nvSpPr>
        <p:spPr bwMode="auto">
          <a:xfrm>
            <a:off x="9794875" y="28543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7179" name="Oval 9"/>
          <p:cNvSpPr>
            <a:spLocks noChangeArrowheads="1"/>
          </p:cNvSpPr>
          <p:nvPr/>
        </p:nvSpPr>
        <p:spPr bwMode="auto">
          <a:xfrm>
            <a:off x="8626475" y="2854326"/>
            <a:ext cx="508000" cy="46831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7180" name="Oval 10"/>
          <p:cNvSpPr>
            <a:spLocks noChangeArrowheads="1"/>
          </p:cNvSpPr>
          <p:nvPr/>
        </p:nvSpPr>
        <p:spPr bwMode="auto">
          <a:xfrm>
            <a:off x="7813675" y="40354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7181" name="Oval 11"/>
          <p:cNvSpPr>
            <a:spLocks noChangeArrowheads="1"/>
          </p:cNvSpPr>
          <p:nvPr/>
        </p:nvSpPr>
        <p:spPr bwMode="auto">
          <a:xfrm>
            <a:off x="9474200" y="4035426"/>
            <a:ext cx="508000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7182" name="Line 12"/>
          <p:cNvSpPr>
            <a:spLocks noChangeShapeType="1"/>
          </p:cNvSpPr>
          <p:nvPr/>
        </p:nvSpPr>
        <p:spPr bwMode="auto">
          <a:xfrm flipH="1">
            <a:off x="6845301" y="1774825"/>
            <a:ext cx="132397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83" name="Line 13"/>
          <p:cNvSpPr>
            <a:spLocks noChangeShapeType="1"/>
          </p:cNvSpPr>
          <p:nvPr/>
        </p:nvSpPr>
        <p:spPr bwMode="auto">
          <a:xfrm flipH="1">
            <a:off x="7994651" y="2003425"/>
            <a:ext cx="327025" cy="850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84" name="Line 14"/>
          <p:cNvSpPr>
            <a:spLocks noChangeShapeType="1"/>
          </p:cNvSpPr>
          <p:nvPr/>
        </p:nvSpPr>
        <p:spPr bwMode="auto">
          <a:xfrm>
            <a:off x="8610601" y="1981201"/>
            <a:ext cx="346075" cy="873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85" name="Line 15"/>
          <p:cNvSpPr>
            <a:spLocks noChangeShapeType="1"/>
          </p:cNvSpPr>
          <p:nvPr/>
        </p:nvSpPr>
        <p:spPr bwMode="auto">
          <a:xfrm>
            <a:off x="8677276" y="1774825"/>
            <a:ext cx="1304925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86" name="Line 16"/>
          <p:cNvSpPr>
            <a:spLocks noChangeShapeType="1"/>
          </p:cNvSpPr>
          <p:nvPr/>
        </p:nvSpPr>
        <p:spPr bwMode="auto">
          <a:xfrm flipH="1">
            <a:off x="8169276" y="3276601"/>
            <a:ext cx="517525" cy="758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87" name="Line 17"/>
          <p:cNvSpPr>
            <a:spLocks noChangeShapeType="1"/>
          </p:cNvSpPr>
          <p:nvPr/>
        </p:nvSpPr>
        <p:spPr bwMode="auto">
          <a:xfrm>
            <a:off x="8956675" y="3322639"/>
            <a:ext cx="838200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88" name="Line 18"/>
          <p:cNvSpPr>
            <a:spLocks noChangeShapeType="1"/>
          </p:cNvSpPr>
          <p:nvPr/>
        </p:nvSpPr>
        <p:spPr bwMode="auto">
          <a:xfrm flipH="1">
            <a:off x="9794876" y="3322639"/>
            <a:ext cx="187325" cy="7127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89" name="Line 19"/>
          <p:cNvSpPr>
            <a:spLocks noChangeShapeType="1"/>
          </p:cNvSpPr>
          <p:nvPr/>
        </p:nvSpPr>
        <p:spPr bwMode="auto">
          <a:xfrm flipH="1" flipV="1">
            <a:off x="8321676" y="4275138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90" name="Text Box 20"/>
          <p:cNvSpPr txBox="1">
            <a:spLocks noChangeArrowheads="1"/>
          </p:cNvSpPr>
          <p:nvPr/>
        </p:nvSpPr>
        <p:spPr bwMode="auto">
          <a:xfrm>
            <a:off x="8315325" y="1138239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191" name="Text Box 21"/>
          <p:cNvSpPr txBox="1">
            <a:spLocks noChangeArrowheads="1"/>
          </p:cNvSpPr>
          <p:nvPr/>
        </p:nvSpPr>
        <p:spPr bwMode="auto">
          <a:xfrm>
            <a:off x="6297613" y="292576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192" name="Text Box 22"/>
          <p:cNvSpPr txBox="1">
            <a:spLocks noChangeArrowheads="1"/>
          </p:cNvSpPr>
          <p:nvPr/>
        </p:nvSpPr>
        <p:spPr bwMode="auto">
          <a:xfrm>
            <a:off x="7350125" y="291465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193" name="Freeform 23"/>
          <p:cNvSpPr>
            <a:spLocks/>
          </p:cNvSpPr>
          <p:nvPr/>
        </p:nvSpPr>
        <p:spPr bwMode="auto">
          <a:xfrm>
            <a:off x="5181600" y="2286001"/>
            <a:ext cx="344488" cy="333375"/>
          </a:xfrm>
          <a:custGeom>
            <a:avLst/>
            <a:gdLst>
              <a:gd name="T0" fmla="*/ 2147483647 w 217"/>
              <a:gd name="T1" fmla="*/ 2147483647 h 210"/>
              <a:gd name="T2" fmla="*/ 2147483647 w 217"/>
              <a:gd name="T3" fmla="*/ 2147483647 h 210"/>
              <a:gd name="T4" fmla="*/ 2147483647 w 217"/>
              <a:gd name="T5" fmla="*/ 0 h 210"/>
              <a:gd name="T6" fmla="*/ 2147483647 w 217"/>
              <a:gd name="T7" fmla="*/ 2147483647 h 210"/>
              <a:gd name="T8" fmla="*/ 0 w 217"/>
              <a:gd name="T9" fmla="*/ 2147483647 h 210"/>
              <a:gd name="T10" fmla="*/ 2147483647 w 217"/>
              <a:gd name="T11" fmla="*/ 2147483647 h 210"/>
              <a:gd name="T12" fmla="*/ 2147483647 w 217"/>
              <a:gd name="T13" fmla="*/ 2147483647 h 210"/>
              <a:gd name="T14" fmla="*/ 2147483647 w 217"/>
              <a:gd name="T15" fmla="*/ 2147483647 h 2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7"/>
              <a:gd name="T25" fmla="*/ 0 h 210"/>
              <a:gd name="T26" fmla="*/ 217 w 217"/>
              <a:gd name="T27" fmla="*/ 210 h 2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7" h="210">
                <a:moveTo>
                  <a:pt x="160" y="42"/>
                </a:moveTo>
                <a:cubicBezTo>
                  <a:pt x="157" y="33"/>
                  <a:pt x="159" y="21"/>
                  <a:pt x="152" y="16"/>
                </a:cubicBezTo>
                <a:cubicBezTo>
                  <a:pt x="137" y="6"/>
                  <a:pt x="101" y="0"/>
                  <a:pt x="101" y="0"/>
                </a:cubicBezTo>
                <a:cubicBezTo>
                  <a:pt x="79" y="3"/>
                  <a:pt x="55" y="0"/>
                  <a:pt x="34" y="8"/>
                </a:cubicBezTo>
                <a:cubicBezTo>
                  <a:pt x="13" y="16"/>
                  <a:pt x="5" y="75"/>
                  <a:pt x="0" y="92"/>
                </a:cubicBezTo>
                <a:cubicBezTo>
                  <a:pt x="17" y="174"/>
                  <a:pt x="49" y="185"/>
                  <a:pt x="126" y="210"/>
                </a:cubicBezTo>
                <a:cubicBezTo>
                  <a:pt x="182" y="200"/>
                  <a:pt x="176" y="202"/>
                  <a:pt x="194" y="151"/>
                </a:cubicBezTo>
                <a:cubicBezTo>
                  <a:pt x="184" y="41"/>
                  <a:pt x="217" y="60"/>
                  <a:pt x="160" y="42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94" name="Freeform 24"/>
          <p:cNvSpPr>
            <a:spLocks/>
          </p:cNvSpPr>
          <p:nvPr/>
        </p:nvSpPr>
        <p:spPr bwMode="auto">
          <a:xfrm>
            <a:off x="2895600" y="2590801"/>
            <a:ext cx="2362200" cy="1306513"/>
          </a:xfrm>
          <a:custGeom>
            <a:avLst/>
            <a:gdLst>
              <a:gd name="T0" fmla="*/ 2147483647 w 834"/>
              <a:gd name="T1" fmla="*/ 0 h 295"/>
              <a:gd name="T2" fmla="*/ 2147483647 w 834"/>
              <a:gd name="T3" fmla="*/ 2147483647 h 295"/>
              <a:gd name="T4" fmla="*/ 2147483647 w 834"/>
              <a:gd name="T5" fmla="*/ 2147483647 h 295"/>
              <a:gd name="T6" fmla="*/ 2147483647 w 834"/>
              <a:gd name="T7" fmla="*/ 2147483647 h 295"/>
              <a:gd name="T8" fmla="*/ 0 w 834"/>
              <a:gd name="T9" fmla="*/ 2147483647 h 295"/>
              <a:gd name="T10" fmla="*/ 2147483647 w 834"/>
              <a:gd name="T11" fmla="*/ 2147483647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4"/>
              <a:gd name="T19" fmla="*/ 0 h 295"/>
              <a:gd name="T20" fmla="*/ 834 w 834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4" h="295">
                <a:moveTo>
                  <a:pt x="834" y="0"/>
                </a:moveTo>
                <a:cubicBezTo>
                  <a:pt x="830" y="16"/>
                  <a:pt x="822" y="72"/>
                  <a:pt x="809" y="85"/>
                </a:cubicBezTo>
                <a:cubicBezTo>
                  <a:pt x="760" y="134"/>
                  <a:pt x="773" y="106"/>
                  <a:pt x="733" y="127"/>
                </a:cubicBezTo>
                <a:cubicBezTo>
                  <a:pt x="536" y="230"/>
                  <a:pt x="272" y="191"/>
                  <a:pt x="68" y="194"/>
                </a:cubicBezTo>
                <a:cubicBezTo>
                  <a:pt x="34" y="206"/>
                  <a:pt x="20" y="215"/>
                  <a:pt x="0" y="245"/>
                </a:cubicBezTo>
                <a:cubicBezTo>
                  <a:pt x="32" y="276"/>
                  <a:pt x="72" y="295"/>
                  <a:pt x="118" y="29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195" name="Text Box 25"/>
          <p:cNvSpPr txBox="1">
            <a:spLocks noChangeArrowheads="1"/>
          </p:cNvSpPr>
          <p:nvPr/>
        </p:nvSpPr>
        <p:spPr bwMode="auto">
          <a:xfrm>
            <a:off x="3581401" y="5715001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333333"/>
                </a:solidFill>
                <a:latin typeface="Arial" charset="0"/>
              </a:rPr>
              <a:t>VAL[K]</a:t>
            </a:r>
            <a:endParaRPr lang="en-GB" sz="2000" b="1">
              <a:solidFill>
                <a:srgbClr val="333333"/>
              </a:solidFill>
              <a:latin typeface="Arial" charset="0"/>
            </a:endParaRPr>
          </a:p>
        </p:txBody>
      </p:sp>
      <p:graphicFrame>
        <p:nvGraphicFramePr>
          <p:cNvPr id="273462" name="Group 54"/>
          <p:cNvGraphicFramePr>
            <a:graphicFrameLocks noGrp="1"/>
          </p:cNvGraphicFramePr>
          <p:nvPr/>
        </p:nvGraphicFramePr>
        <p:xfrm>
          <a:off x="4724400" y="5105400"/>
          <a:ext cx="3657600" cy="1036320"/>
        </p:xfrm>
        <a:graphic>
          <a:graphicData uri="http://schemas.openxmlformats.org/drawingml/2006/table">
            <a:tbl>
              <a:tblPr/>
              <a:tblGrid>
                <a:gridCol w="52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22" name="Line 52"/>
          <p:cNvSpPr>
            <a:spLocks noChangeShapeType="1"/>
          </p:cNvSpPr>
          <p:nvPr/>
        </p:nvSpPr>
        <p:spPr bwMode="auto">
          <a:xfrm>
            <a:off x="8534400" y="20574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333333"/>
              </a:solidFill>
              <a:latin typeface="Arial" charset="0"/>
            </a:endParaRPr>
          </a:p>
        </p:txBody>
      </p:sp>
      <p:sp>
        <p:nvSpPr>
          <p:cNvPr id="7223" name="Text Box 53"/>
          <p:cNvSpPr txBox="1">
            <a:spLocks noChangeArrowheads="1"/>
          </p:cNvSpPr>
          <p:nvPr/>
        </p:nvSpPr>
        <p:spPr bwMode="auto">
          <a:xfrm>
            <a:off x="8382000" y="2895601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333333"/>
                </a:solidFill>
                <a:latin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01709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ABCAB-D033-4A5D-B93F-07D37D82CC07}" type="slidenum">
              <a:rPr lang="en-GB" smtClean="0"/>
              <a:pPr/>
              <a:t>90</a:t>
            </a:fld>
            <a:endParaRPr lang="en-GB"/>
          </a:p>
        </p:txBody>
      </p:sp>
      <p:sp>
        <p:nvSpPr>
          <p:cNvPr id="92164" name="Text Box 79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7924800" cy="46482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b="1" dirty="0"/>
              <a:t>A</a:t>
            </a:r>
            <a:r>
              <a:rPr lang="en-GB" b="1" baseline="30000" dirty="0"/>
              <a:t>0</a:t>
            </a:r>
            <a:r>
              <a:rPr lang="en-GB" b="1" dirty="0"/>
              <a:t>(</a:t>
            </a:r>
            <a:r>
              <a:rPr lang="en-GB" b="1" dirty="0" err="1"/>
              <a:t>i,j</a:t>
            </a:r>
            <a:r>
              <a:rPr lang="en-GB" b="1" dirty="0"/>
              <a:t>) = Cost Matrix </a:t>
            </a:r>
            <a:endParaRPr lang="en-GB" b="1" baseline="30000" dirty="0"/>
          </a:p>
          <a:p>
            <a:pPr marL="0" indent="0">
              <a:spcBef>
                <a:spcPct val="0"/>
              </a:spcBef>
              <a:buNone/>
            </a:pPr>
            <a:endParaRPr lang="en-GB" b="1" dirty="0"/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 0    15    35   </a:t>
            </a:r>
            <a:r>
              <a:rPr lang="de-DE" b="1" dirty="0">
                <a:solidFill>
                  <a:srgbClr val="FF0000"/>
                </a:solidFill>
              </a:rPr>
              <a:t>Inf</a:t>
            </a:r>
            <a:r>
              <a:rPr lang="de-DE" b="1" dirty="0"/>
              <a:t>    20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15     0   </a:t>
            </a:r>
            <a:r>
              <a:rPr lang="de-DE" b="1" dirty="0">
                <a:solidFill>
                  <a:srgbClr val="FF0000"/>
                </a:solidFill>
              </a:rPr>
              <a:t>Inf</a:t>
            </a:r>
            <a:r>
              <a:rPr lang="de-DE" b="1" dirty="0"/>
              <a:t>    40   </a:t>
            </a:r>
            <a:r>
              <a:rPr lang="de-DE" b="1" dirty="0">
                <a:solidFill>
                  <a:srgbClr val="FF0000"/>
                </a:solidFill>
              </a:rPr>
              <a:t>Inf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35   </a:t>
            </a:r>
            <a:r>
              <a:rPr lang="de-DE" b="1" dirty="0">
                <a:solidFill>
                  <a:srgbClr val="FF0000"/>
                </a:solidFill>
              </a:rPr>
              <a:t>Inf</a:t>
            </a:r>
            <a:r>
              <a:rPr lang="de-DE" b="1" dirty="0"/>
              <a:t>     0    35    10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</a:t>
            </a:r>
            <a:r>
              <a:rPr lang="de-DE" b="1" dirty="0">
                <a:solidFill>
                  <a:srgbClr val="FF0000"/>
                </a:solidFill>
              </a:rPr>
              <a:t>Inf</a:t>
            </a:r>
            <a:r>
              <a:rPr lang="de-DE" b="1" dirty="0"/>
              <a:t>    40    35     0   </a:t>
            </a:r>
            <a:r>
              <a:rPr lang="de-DE" b="1" dirty="0">
                <a:solidFill>
                  <a:srgbClr val="FF0000"/>
                </a:solidFill>
              </a:rPr>
              <a:t>Inf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20   </a:t>
            </a:r>
            <a:r>
              <a:rPr lang="de-DE" b="1" dirty="0">
                <a:solidFill>
                  <a:srgbClr val="FF0000"/>
                </a:solidFill>
              </a:rPr>
              <a:t>Inf</a:t>
            </a:r>
            <a:r>
              <a:rPr lang="de-DE" b="1" dirty="0"/>
              <a:t>    10   </a:t>
            </a:r>
            <a:r>
              <a:rPr lang="de-DE" b="1" dirty="0">
                <a:solidFill>
                  <a:srgbClr val="FF0000"/>
                </a:solidFill>
              </a:rPr>
              <a:t>Inf</a:t>
            </a:r>
            <a:r>
              <a:rPr lang="de-DE" b="1" dirty="0"/>
              <a:t>     0</a:t>
            </a:r>
          </a:p>
          <a:p>
            <a:pPr marL="0" indent="0">
              <a:spcBef>
                <a:spcPct val="0"/>
              </a:spcBef>
              <a:buNone/>
            </a:pPr>
            <a:endParaRPr lang="en-GB" b="1" dirty="0"/>
          </a:p>
          <a:p>
            <a:pPr marL="0" indent="0">
              <a:spcBef>
                <a:spcPct val="0"/>
              </a:spcBef>
              <a:buNone/>
            </a:pPr>
            <a:r>
              <a:rPr lang="en-GB" b="1" dirty="0"/>
              <a:t>A</a:t>
            </a:r>
            <a:r>
              <a:rPr lang="en-GB" b="1" baseline="30000" dirty="0"/>
              <a:t>1</a:t>
            </a:r>
            <a:r>
              <a:rPr lang="en-GB" b="1" dirty="0"/>
              <a:t>(</a:t>
            </a:r>
            <a:r>
              <a:rPr lang="en-GB" b="1" dirty="0" err="1"/>
              <a:t>i,j</a:t>
            </a:r>
            <a:r>
              <a:rPr lang="en-GB" b="1" dirty="0"/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GB" b="1" dirty="0"/>
          </a:p>
          <a:p>
            <a:pPr marL="0" indent="0">
              <a:spcBef>
                <a:spcPct val="0"/>
              </a:spcBef>
              <a:buNone/>
            </a:pPr>
            <a:endParaRPr lang="en-GB" b="1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727075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166" name="Oval 3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A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2167" name="Oval 4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E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2168" name="Oval 5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C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2169" name="Oval 6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B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2170" name="Oval 7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D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2171" name="Line 8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2172" name="Line 9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2173" name="Line 10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2174" name="Line 11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2175" name="Line 12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2176" name="Line 13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2177" name="Text Box 14"/>
          <p:cNvSpPr txBox="1">
            <a:spLocks noChangeArrowheads="1"/>
          </p:cNvSpPr>
          <p:nvPr/>
        </p:nvSpPr>
        <p:spPr bwMode="auto">
          <a:xfrm>
            <a:off x="9017000" y="282733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20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2178" name="Text Box 15"/>
          <p:cNvSpPr txBox="1">
            <a:spLocks noChangeArrowheads="1"/>
          </p:cNvSpPr>
          <p:nvPr/>
        </p:nvSpPr>
        <p:spPr bwMode="auto">
          <a:xfrm>
            <a:off x="7696200" y="2743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15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2179" name="Text Box 16"/>
          <p:cNvSpPr txBox="1">
            <a:spLocks noChangeArrowheads="1"/>
          </p:cNvSpPr>
          <p:nvPr/>
        </p:nvSpPr>
        <p:spPr bwMode="auto">
          <a:xfrm>
            <a:off x="7239000" y="3886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40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2180" name="Text Box 17"/>
          <p:cNvSpPr txBox="1">
            <a:spLocks noChangeArrowheads="1"/>
          </p:cNvSpPr>
          <p:nvPr/>
        </p:nvSpPr>
        <p:spPr bwMode="auto">
          <a:xfrm>
            <a:off x="8162925" y="36068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35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2181" name="Text Box 18"/>
          <p:cNvSpPr txBox="1">
            <a:spLocks noChangeArrowheads="1"/>
          </p:cNvSpPr>
          <p:nvPr/>
        </p:nvSpPr>
        <p:spPr bwMode="auto">
          <a:xfrm>
            <a:off x="9256713" y="39687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10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2182" name="Text Box 19"/>
          <p:cNvSpPr txBox="1">
            <a:spLocks noChangeArrowheads="1"/>
          </p:cNvSpPr>
          <p:nvPr/>
        </p:nvSpPr>
        <p:spPr bwMode="auto">
          <a:xfrm>
            <a:off x="7591425" y="48291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35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63518" name="Text Box 82"/>
          <p:cNvSpPr txBox="1">
            <a:spLocks noChangeArrowheads="1"/>
          </p:cNvSpPr>
          <p:nvPr/>
        </p:nvSpPr>
        <p:spPr bwMode="auto">
          <a:xfrm>
            <a:off x="2895600" y="4419600"/>
            <a:ext cx="26997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  <a:defRPr/>
            </a:pPr>
            <a:r>
              <a:rPr lang="de-DE" dirty="0">
                <a:latin typeface="Times New Roman" pitchFamily="18" charset="0"/>
              </a:rPr>
              <a:t>      </a:t>
            </a:r>
            <a:r>
              <a:rPr lang="de-DE" b="1" dirty="0"/>
              <a:t>0    15    35   </a:t>
            </a:r>
            <a:r>
              <a:rPr lang="de-DE" b="1" dirty="0">
                <a:solidFill>
                  <a:srgbClr val="FF0000"/>
                </a:solidFill>
              </a:rPr>
              <a:t>Inf</a:t>
            </a:r>
            <a:r>
              <a:rPr lang="de-DE" b="1" dirty="0"/>
              <a:t>    20</a:t>
            </a:r>
          </a:p>
          <a:p>
            <a:pPr eaLnBrk="0" hangingPunct="0">
              <a:buNone/>
              <a:defRPr/>
            </a:pPr>
            <a:r>
              <a:rPr lang="de-DE" b="1" dirty="0"/>
              <a:t>    15     0    </a:t>
            </a:r>
            <a:r>
              <a:rPr lang="de-DE" b="1" dirty="0">
                <a:solidFill>
                  <a:srgbClr val="00B0F0"/>
                </a:solidFill>
              </a:rPr>
              <a:t>50</a:t>
            </a:r>
            <a:r>
              <a:rPr lang="de-DE" b="1" dirty="0"/>
              <a:t>    40    </a:t>
            </a:r>
            <a:r>
              <a:rPr lang="de-DE" b="1" dirty="0">
                <a:solidFill>
                  <a:srgbClr val="00B0F0"/>
                </a:solidFill>
              </a:rPr>
              <a:t>35</a:t>
            </a:r>
          </a:p>
          <a:p>
            <a:pPr eaLnBrk="0" hangingPunct="0">
              <a:buNone/>
              <a:defRPr/>
            </a:pPr>
            <a:r>
              <a:rPr lang="de-DE" b="1" dirty="0"/>
              <a:t>    35    </a:t>
            </a:r>
            <a:r>
              <a:rPr lang="de-DE" b="1" dirty="0">
                <a:solidFill>
                  <a:srgbClr val="00B0F0"/>
                </a:solidFill>
              </a:rPr>
              <a:t>50</a:t>
            </a:r>
            <a:r>
              <a:rPr lang="de-DE" b="1" dirty="0"/>
              <a:t>     0    35    10</a:t>
            </a:r>
          </a:p>
          <a:p>
            <a:pPr eaLnBrk="0" hangingPunct="0">
              <a:buNone/>
              <a:defRPr/>
            </a:pPr>
            <a:r>
              <a:rPr lang="de-DE" b="1" dirty="0"/>
              <a:t>   </a:t>
            </a:r>
            <a:r>
              <a:rPr lang="de-DE" b="1" dirty="0">
                <a:solidFill>
                  <a:srgbClr val="FF0000"/>
                </a:solidFill>
              </a:rPr>
              <a:t>Inf</a:t>
            </a:r>
            <a:r>
              <a:rPr lang="de-DE" b="1" dirty="0"/>
              <a:t>    40    35     0   </a:t>
            </a:r>
            <a:r>
              <a:rPr lang="de-DE" b="1" dirty="0">
                <a:solidFill>
                  <a:srgbClr val="FF0000"/>
                </a:solidFill>
              </a:rPr>
              <a:t>Inf</a:t>
            </a:r>
          </a:p>
          <a:p>
            <a:pPr eaLnBrk="0" hangingPunct="0">
              <a:buNone/>
              <a:defRPr/>
            </a:pPr>
            <a:r>
              <a:rPr lang="de-DE" b="1" dirty="0"/>
              <a:t>    20    </a:t>
            </a:r>
            <a:r>
              <a:rPr lang="de-DE" b="1" dirty="0">
                <a:solidFill>
                  <a:srgbClr val="00B0F0"/>
                </a:solidFill>
              </a:rPr>
              <a:t>35</a:t>
            </a:r>
            <a:r>
              <a:rPr lang="de-DE" b="1" dirty="0"/>
              <a:t>    10   </a:t>
            </a:r>
            <a:r>
              <a:rPr lang="de-DE" b="1" dirty="0">
                <a:solidFill>
                  <a:srgbClr val="FF0000"/>
                </a:solidFill>
              </a:rPr>
              <a:t>Inf</a:t>
            </a:r>
            <a:r>
              <a:rPr lang="de-DE" b="1" dirty="0"/>
              <a:t>     0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895600" y="2209800"/>
            <a:ext cx="25146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en-US" sz="320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980975" y="4474606"/>
            <a:ext cx="2514600" cy="162139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en-US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432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E3580E-65AF-4EFC-A57B-B26735702AC0}" type="slidenum">
              <a:rPr lang="en-GB" smtClean="0"/>
              <a:pPr/>
              <a:t>91</a:t>
            </a:fld>
            <a:endParaRPr lang="en-GB"/>
          </a:p>
        </p:txBody>
      </p:sp>
      <p:sp>
        <p:nvSpPr>
          <p:cNvPr id="93188" name="Text Box 79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7924800" cy="4522788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b="1" dirty="0"/>
              <a:t>A</a:t>
            </a:r>
            <a:r>
              <a:rPr lang="en-GB" b="1" baseline="30000" dirty="0"/>
              <a:t>2</a:t>
            </a:r>
            <a:r>
              <a:rPr lang="en-GB" b="1" dirty="0"/>
              <a:t>(</a:t>
            </a:r>
            <a:r>
              <a:rPr lang="en-GB" b="1" dirty="0" err="1"/>
              <a:t>i,j</a:t>
            </a:r>
            <a:r>
              <a:rPr lang="en-GB" b="1" dirty="0"/>
              <a:t>)</a:t>
            </a:r>
            <a:endParaRPr lang="en-GB" b="1" baseline="30000" dirty="0"/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  0    15    35    </a:t>
            </a:r>
            <a:r>
              <a:rPr lang="de-DE" b="1" dirty="0">
                <a:solidFill>
                  <a:srgbClr val="00B0F0"/>
                </a:solidFill>
              </a:rPr>
              <a:t>55</a:t>
            </a:r>
            <a:r>
              <a:rPr lang="de-DE" b="1" dirty="0"/>
              <a:t>    20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15     0    </a:t>
            </a:r>
            <a:r>
              <a:rPr lang="de-DE" b="1" dirty="0">
                <a:solidFill>
                  <a:srgbClr val="00B0F0"/>
                </a:solidFill>
              </a:rPr>
              <a:t>50</a:t>
            </a:r>
            <a:r>
              <a:rPr lang="de-DE" b="1" dirty="0"/>
              <a:t>    40    </a:t>
            </a:r>
            <a:r>
              <a:rPr lang="de-DE" b="1" dirty="0">
                <a:solidFill>
                  <a:srgbClr val="00B0F0"/>
                </a:solidFill>
              </a:rPr>
              <a:t>35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35    </a:t>
            </a:r>
            <a:r>
              <a:rPr lang="de-DE" b="1" dirty="0">
                <a:solidFill>
                  <a:srgbClr val="00B0F0"/>
                </a:solidFill>
              </a:rPr>
              <a:t>50</a:t>
            </a:r>
            <a:r>
              <a:rPr lang="de-DE" b="1" dirty="0"/>
              <a:t>     0    35    10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</a:t>
            </a:r>
            <a:r>
              <a:rPr lang="de-DE" b="1" dirty="0">
                <a:solidFill>
                  <a:srgbClr val="00B0F0"/>
                </a:solidFill>
              </a:rPr>
              <a:t>55</a:t>
            </a:r>
            <a:r>
              <a:rPr lang="de-DE" b="1" dirty="0"/>
              <a:t>    40    35     0    </a:t>
            </a:r>
            <a:r>
              <a:rPr lang="de-DE" b="1" dirty="0">
                <a:solidFill>
                  <a:srgbClr val="00B0F0"/>
                </a:solidFill>
              </a:rPr>
              <a:t>75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 dirty="0"/>
              <a:t>    20    </a:t>
            </a:r>
            <a:r>
              <a:rPr lang="de-DE" b="1" dirty="0">
                <a:solidFill>
                  <a:srgbClr val="00B0F0"/>
                </a:solidFill>
              </a:rPr>
              <a:t>35 </a:t>
            </a:r>
            <a:r>
              <a:rPr lang="de-DE" b="1" dirty="0"/>
              <a:t>   10    </a:t>
            </a:r>
            <a:r>
              <a:rPr lang="de-DE" b="1" dirty="0">
                <a:solidFill>
                  <a:srgbClr val="00B0F0"/>
                </a:solidFill>
              </a:rPr>
              <a:t>75</a:t>
            </a:r>
            <a:r>
              <a:rPr lang="de-DE" b="1" dirty="0"/>
              <a:t>     0</a:t>
            </a:r>
          </a:p>
          <a:p>
            <a:pPr marL="0" indent="0">
              <a:spcBef>
                <a:spcPct val="0"/>
              </a:spcBef>
              <a:buNone/>
            </a:pPr>
            <a:endParaRPr lang="en-GB" b="1" dirty="0"/>
          </a:p>
          <a:p>
            <a:pPr marL="0" indent="0">
              <a:spcBef>
                <a:spcPct val="0"/>
              </a:spcBef>
              <a:buNone/>
            </a:pPr>
            <a:r>
              <a:rPr lang="en-GB" b="1" dirty="0"/>
              <a:t>A</a:t>
            </a:r>
            <a:r>
              <a:rPr lang="en-GB" b="1" baseline="30000" dirty="0"/>
              <a:t>3</a:t>
            </a:r>
            <a:r>
              <a:rPr lang="en-GB" b="1" dirty="0"/>
              <a:t>(</a:t>
            </a:r>
            <a:r>
              <a:rPr lang="en-GB" b="1" dirty="0" err="1"/>
              <a:t>i,j</a:t>
            </a:r>
            <a:r>
              <a:rPr lang="en-GB" b="1" dirty="0"/>
              <a:t>)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3190" name="Oval 3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A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3191" name="Oval 4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E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3192" name="Oval 5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C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3193" name="Oval 6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B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3194" name="Oval 7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D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3195" name="Line 8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3196" name="Line 9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3197" name="Line 10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3198" name="Line 11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3199" name="Line 12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3200" name="Line 13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3201" name="Text Box 14"/>
          <p:cNvSpPr txBox="1">
            <a:spLocks noChangeArrowheads="1"/>
          </p:cNvSpPr>
          <p:nvPr/>
        </p:nvSpPr>
        <p:spPr bwMode="auto">
          <a:xfrm>
            <a:off x="9017000" y="282733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20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3202" name="Text Box 15"/>
          <p:cNvSpPr txBox="1">
            <a:spLocks noChangeArrowheads="1"/>
          </p:cNvSpPr>
          <p:nvPr/>
        </p:nvSpPr>
        <p:spPr bwMode="auto">
          <a:xfrm>
            <a:off x="7696200" y="2743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15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3203" name="Text Box 16"/>
          <p:cNvSpPr txBox="1">
            <a:spLocks noChangeArrowheads="1"/>
          </p:cNvSpPr>
          <p:nvPr/>
        </p:nvSpPr>
        <p:spPr bwMode="auto">
          <a:xfrm>
            <a:off x="7239000" y="3886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40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3204" name="Text Box 17"/>
          <p:cNvSpPr txBox="1">
            <a:spLocks noChangeArrowheads="1"/>
          </p:cNvSpPr>
          <p:nvPr/>
        </p:nvSpPr>
        <p:spPr bwMode="auto">
          <a:xfrm>
            <a:off x="8162925" y="36068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35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3205" name="Text Box 18"/>
          <p:cNvSpPr txBox="1">
            <a:spLocks noChangeArrowheads="1"/>
          </p:cNvSpPr>
          <p:nvPr/>
        </p:nvSpPr>
        <p:spPr bwMode="auto">
          <a:xfrm>
            <a:off x="9256713" y="39687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10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3206" name="Text Box 19"/>
          <p:cNvSpPr txBox="1">
            <a:spLocks noChangeArrowheads="1"/>
          </p:cNvSpPr>
          <p:nvPr/>
        </p:nvSpPr>
        <p:spPr bwMode="auto">
          <a:xfrm>
            <a:off x="7591425" y="48291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35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63518" name="Text Box 82"/>
          <p:cNvSpPr txBox="1">
            <a:spLocks noChangeArrowheads="1"/>
          </p:cNvSpPr>
          <p:nvPr/>
        </p:nvSpPr>
        <p:spPr bwMode="auto">
          <a:xfrm>
            <a:off x="2850395" y="4247408"/>
            <a:ext cx="27254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  <a:defRPr/>
            </a:pPr>
            <a:r>
              <a:rPr lang="de-DE" dirty="0">
                <a:latin typeface="Times New Roman" pitchFamily="18" charset="0"/>
              </a:rPr>
              <a:t>      </a:t>
            </a:r>
            <a:r>
              <a:rPr lang="de-DE" b="1" dirty="0"/>
              <a:t>0    15    35    </a:t>
            </a:r>
            <a:r>
              <a:rPr lang="de-DE" b="1" dirty="0">
                <a:solidFill>
                  <a:srgbClr val="00B0F0"/>
                </a:solidFill>
              </a:rPr>
              <a:t>55</a:t>
            </a:r>
            <a:r>
              <a:rPr lang="de-DE" b="1" dirty="0"/>
              <a:t>    20</a:t>
            </a:r>
          </a:p>
          <a:p>
            <a:pPr eaLnBrk="0" hangingPunct="0">
              <a:buNone/>
              <a:defRPr/>
            </a:pPr>
            <a:r>
              <a:rPr lang="de-DE" b="1" dirty="0"/>
              <a:t>    15     0    </a:t>
            </a:r>
            <a:r>
              <a:rPr lang="de-DE" b="1" dirty="0">
                <a:solidFill>
                  <a:srgbClr val="00B0F0"/>
                </a:solidFill>
              </a:rPr>
              <a:t>50</a:t>
            </a:r>
            <a:r>
              <a:rPr lang="de-DE" b="1" dirty="0"/>
              <a:t>    40    </a:t>
            </a:r>
            <a:r>
              <a:rPr lang="de-DE" b="1" dirty="0">
                <a:solidFill>
                  <a:srgbClr val="00B0F0"/>
                </a:solidFill>
              </a:rPr>
              <a:t>35</a:t>
            </a:r>
          </a:p>
          <a:p>
            <a:pPr eaLnBrk="0" hangingPunct="0">
              <a:buNone/>
              <a:defRPr/>
            </a:pPr>
            <a:r>
              <a:rPr lang="de-DE" b="1" dirty="0"/>
              <a:t>    35    </a:t>
            </a:r>
            <a:r>
              <a:rPr lang="de-DE" b="1" dirty="0">
                <a:solidFill>
                  <a:srgbClr val="00B0F0"/>
                </a:solidFill>
              </a:rPr>
              <a:t>50</a:t>
            </a:r>
            <a:r>
              <a:rPr lang="de-DE" b="1" dirty="0"/>
              <a:t>     0    35    10</a:t>
            </a:r>
          </a:p>
          <a:p>
            <a:pPr eaLnBrk="0" hangingPunct="0">
              <a:buNone/>
              <a:defRPr/>
            </a:pPr>
            <a:r>
              <a:rPr lang="de-DE" b="1" dirty="0"/>
              <a:t>    </a:t>
            </a:r>
            <a:r>
              <a:rPr lang="de-DE" b="1" dirty="0">
                <a:solidFill>
                  <a:srgbClr val="00B0F0"/>
                </a:solidFill>
              </a:rPr>
              <a:t>55</a:t>
            </a:r>
            <a:r>
              <a:rPr lang="de-DE" b="1" dirty="0"/>
              <a:t>    40    35     0    </a:t>
            </a:r>
            <a:r>
              <a:rPr lang="de-DE" b="1" dirty="0">
                <a:solidFill>
                  <a:srgbClr val="00B0F0"/>
                </a:solidFill>
              </a:rPr>
              <a:t>45</a:t>
            </a:r>
          </a:p>
          <a:p>
            <a:pPr eaLnBrk="0" hangingPunct="0">
              <a:buNone/>
              <a:defRPr/>
            </a:pPr>
            <a:r>
              <a:rPr lang="de-DE" b="1" dirty="0"/>
              <a:t>    20    </a:t>
            </a:r>
            <a:r>
              <a:rPr lang="de-DE" b="1" dirty="0">
                <a:solidFill>
                  <a:srgbClr val="00B0F0"/>
                </a:solidFill>
              </a:rPr>
              <a:t>35</a:t>
            </a:r>
            <a:r>
              <a:rPr lang="de-DE" b="1" dirty="0"/>
              <a:t>    10    </a:t>
            </a:r>
            <a:r>
              <a:rPr lang="de-DE" b="1" dirty="0">
                <a:solidFill>
                  <a:srgbClr val="00B0F0"/>
                </a:solidFill>
              </a:rPr>
              <a:t>45</a:t>
            </a:r>
            <a:r>
              <a:rPr lang="de-DE" b="1" dirty="0"/>
              <a:t>     0</a:t>
            </a:r>
            <a:endParaRPr lang="en-GB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2968399" y="1928813"/>
            <a:ext cx="25146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en-US" sz="320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00227" y="4255532"/>
            <a:ext cx="2514600" cy="159992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en-US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899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05447A-3343-4ADF-9850-55FFEC5585A8}" type="slidenum">
              <a:rPr lang="en-GB" smtClean="0"/>
              <a:pPr/>
              <a:t>92</a:t>
            </a:fld>
            <a:endParaRPr lang="en-GB"/>
          </a:p>
        </p:txBody>
      </p:sp>
      <p:sp>
        <p:nvSpPr>
          <p:cNvPr id="94212" name="Text Box 79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7924800" cy="46482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b="1"/>
              <a:t>A</a:t>
            </a:r>
            <a:r>
              <a:rPr lang="en-GB" b="1" baseline="30000"/>
              <a:t>4</a:t>
            </a:r>
            <a:r>
              <a:rPr lang="en-GB" b="1"/>
              <a:t>(i,j)</a:t>
            </a:r>
            <a:endParaRPr lang="en-GB" b="1" baseline="30000"/>
          </a:p>
          <a:p>
            <a:pPr marL="0" indent="0">
              <a:spcBef>
                <a:spcPct val="0"/>
              </a:spcBef>
              <a:buNone/>
            </a:pPr>
            <a:endParaRPr lang="en-GB" b="1"/>
          </a:p>
          <a:p>
            <a:pPr marL="0" indent="0">
              <a:spcBef>
                <a:spcPct val="0"/>
              </a:spcBef>
              <a:buNone/>
            </a:pPr>
            <a:r>
              <a:rPr lang="de-DE" b="1"/>
              <a:t>     0    15    35    </a:t>
            </a:r>
            <a:r>
              <a:rPr lang="de-DE" b="1">
                <a:solidFill>
                  <a:srgbClr val="00B0F0"/>
                </a:solidFill>
              </a:rPr>
              <a:t>55</a:t>
            </a:r>
            <a:r>
              <a:rPr lang="de-DE" b="1"/>
              <a:t>    20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/>
              <a:t>    15     0    </a:t>
            </a:r>
            <a:r>
              <a:rPr lang="de-DE" b="1">
                <a:solidFill>
                  <a:srgbClr val="00B0F0"/>
                </a:solidFill>
              </a:rPr>
              <a:t>50</a:t>
            </a:r>
            <a:r>
              <a:rPr lang="de-DE" b="1"/>
              <a:t>    40    </a:t>
            </a:r>
            <a:r>
              <a:rPr lang="de-DE" b="1">
                <a:solidFill>
                  <a:srgbClr val="00B0F0"/>
                </a:solidFill>
              </a:rPr>
              <a:t>35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/>
              <a:t>    35    </a:t>
            </a:r>
            <a:r>
              <a:rPr lang="de-DE" b="1">
                <a:solidFill>
                  <a:srgbClr val="00B0F0"/>
                </a:solidFill>
              </a:rPr>
              <a:t>50</a:t>
            </a:r>
            <a:r>
              <a:rPr lang="de-DE" b="1"/>
              <a:t>     0    35    10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/>
              <a:t>    </a:t>
            </a:r>
            <a:r>
              <a:rPr lang="de-DE" b="1">
                <a:solidFill>
                  <a:srgbClr val="00B0F0"/>
                </a:solidFill>
              </a:rPr>
              <a:t>55</a:t>
            </a:r>
            <a:r>
              <a:rPr lang="de-DE" b="1"/>
              <a:t>    40    35     0    </a:t>
            </a:r>
            <a:r>
              <a:rPr lang="de-DE" b="1">
                <a:solidFill>
                  <a:srgbClr val="00B0F0"/>
                </a:solidFill>
              </a:rPr>
              <a:t>45</a:t>
            </a:r>
          </a:p>
          <a:p>
            <a:pPr marL="0" indent="0">
              <a:spcBef>
                <a:spcPct val="0"/>
              </a:spcBef>
              <a:buNone/>
            </a:pPr>
            <a:r>
              <a:rPr lang="de-DE" b="1"/>
              <a:t>    20    </a:t>
            </a:r>
            <a:r>
              <a:rPr lang="de-DE" b="1">
                <a:solidFill>
                  <a:srgbClr val="00B0F0"/>
                </a:solidFill>
              </a:rPr>
              <a:t>35</a:t>
            </a:r>
            <a:r>
              <a:rPr lang="de-DE" b="1"/>
              <a:t>    10    </a:t>
            </a:r>
            <a:r>
              <a:rPr lang="de-DE" b="1">
                <a:solidFill>
                  <a:srgbClr val="00B0F0"/>
                </a:solidFill>
              </a:rPr>
              <a:t>45</a:t>
            </a:r>
            <a:r>
              <a:rPr lang="de-DE" b="1"/>
              <a:t>     0</a:t>
            </a:r>
          </a:p>
          <a:p>
            <a:pPr marL="0" indent="0">
              <a:spcBef>
                <a:spcPct val="0"/>
              </a:spcBef>
              <a:buNone/>
            </a:pPr>
            <a:endParaRPr lang="de-DE" b="1"/>
          </a:p>
          <a:p>
            <a:pPr marL="0" indent="0">
              <a:spcBef>
                <a:spcPct val="0"/>
              </a:spcBef>
              <a:buNone/>
            </a:pPr>
            <a:r>
              <a:rPr lang="en-GB" b="1"/>
              <a:t>A</a:t>
            </a:r>
            <a:r>
              <a:rPr lang="en-GB" b="1" baseline="30000"/>
              <a:t>5</a:t>
            </a:r>
            <a:r>
              <a:rPr lang="en-GB" b="1"/>
              <a:t>(i,j)   </a:t>
            </a:r>
            <a:r>
              <a:rPr lang="en-GB" b="1">
                <a:solidFill>
                  <a:srgbClr val="FF0000"/>
                </a:solidFill>
              </a:rPr>
              <a:t>Final Solution</a:t>
            </a:r>
          </a:p>
          <a:p>
            <a:pPr marL="0" indent="0">
              <a:spcBef>
                <a:spcPct val="0"/>
              </a:spcBef>
              <a:buNone/>
            </a:pPr>
            <a:endParaRPr lang="en-GB" b="1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300" y="609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4214" name="Oval 3"/>
          <p:cNvSpPr>
            <a:spLocks noChangeArrowheads="1"/>
          </p:cNvSpPr>
          <p:nvPr/>
        </p:nvSpPr>
        <p:spPr bwMode="auto">
          <a:xfrm>
            <a:off x="8255001" y="2652714"/>
            <a:ext cx="493713" cy="465137"/>
          </a:xfrm>
          <a:prstGeom prst="ellipse">
            <a:avLst/>
          </a:prstGeom>
          <a:solidFill>
            <a:srgbClr val="FF9999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A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4215" name="Oval 4"/>
          <p:cNvSpPr>
            <a:spLocks noChangeArrowheads="1"/>
          </p:cNvSpPr>
          <p:nvPr/>
        </p:nvSpPr>
        <p:spPr bwMode="auto">
          <a:xfrm>
            <a:off x="9067800" y="3352800"/>
            <a:ext cx="554038" cy="547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E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4216" name="Oval 5"/>
          <p:cNvSpPr>
            <a:spLocks noChangeArrowheads="1"/>
          </p:cNvSpPr>
          <p:nvPr/>
        </p:nvSpPr>
        <p:spPr bwMode="auto">
          <a:xfrm>
            <a:off x="8569326" y="4662488"/>
            <a:ext cx="600075" cy="58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C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4217" name="Oval 6"/>
          <p:cNvSpPr>
            <a:spLocks noChangeArrowheads="1"/>
          </p:cNvSpPr>
          <p:nvPr/>
        </p:nvSpPr>
        <p:spPr bwMode="auto">
          <a:xfrm>
            <a:off x="7048500" y="3117850"/>
            <a:ext cx="54610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B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4218" name="Oval 7"/>
          <p:cNvSpPr>
            <a:spLocks noChangeArrowheads="1"/>
          </p:cNvSpPr>
          <p:nvPr/>
        </p:nvSpPr>
        <p:spPr bwMode="auto">
          <a:xfrm>
            <a:off x="6861175" y="4662488"/>
            <a:ext cx="509588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b="1">
                <a:latin typeface="Times New Roman" pitchFamily="18" charset="0"/>
              </a:rPr>
              <a:t>D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4219" name="Line 8"/>
          <p:cNvSpPr>
            <a:spLocks noChangeShapeType="1"/>
          </p:cNvSpPr>
          <p:nvPr/>
        </p:nvSpPr>
        <p:spPr bwMode="auto">
          <a:xfrm flipH="1">
            <a:off x="7048501" y="3657600"/>
            <a:ext cx="322263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4220" name="Line 9"/>
          <p:cNvSpPr>
            <a:spLocks noChangeShapeType="1"/>
          </p:cNvSpPr>
          <p:nvPr/>
        </p:nvSpPr>
        <p:spPr bwMode="auto">
          <a:xfrm flipH="1">
            <a:off x="7594600" y="2908301"/>
            <a:ext cx="6604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4221" name="Line 10"/>
          <p:cNvSpPr>
            <a:spLocks noChangeShapeType="1"/>
          </p:cNvSpPr>
          <p:nvPr/>
        </p:nvSpPr>
        <p:spPr bwMode="auto">
          <a:xfrm>
            <a:off x="8569325" y="3117850"/>
            <a:ext cx="179388" cy="154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4222" name="Line 11"/>
          <p:cNvSpPr>
            <a:spLocks noChangeShapeType="1"/>
          </p:cNvSpPr>
          <p:nvPr/>
        </p:nvSpPr>
        <p:spPr bwMode="auto">
          <a:xfrm>
            <a:off x="8748714" y="2908300"/>
            <a:ext cx="471487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4223" name="Line 12"/>
          <p:cNvSpPr>
            <a:spLocks noChangeShapeType="1"/>
          </p:cNvSpPr>
          <p:nvPr/>
        </p:nvSpPr>
        <p:spPr bwMode="auto">
          <a:xfrm flipH="1">
            <a:off x="8991600" y="3897314"/>
            <a:ext cx="357188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4224" name="Line 13"/>
          <p:cNvSpPr>
            <a:spLocks noChangeShapeType="1"/>
          </p:cNvSpPr>
          <p:nvPr/>
        </p:nvSpPr>
        <p:spPr bwMode="auto">
          <a:xfrm flipV="1">
            <a:off x="7370763" y="4916489"/>
            <a:ext cx="1198562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94225" name="Text Box 14"/>
          <p:cNvSpPr txBox="1">
            <a:spLocks noChangeArrowheads="1"/>
          </p:cNvSpPr>
          <p:nvPr/>
        </p:nvSpPr>
        <p:spPr bwMode="auto">
          <a:xfrm>
            <a:off x="9017000" y="282733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20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4226" name="Text Box 15"/>
          <p:cNvSpPr txBox="1">
            <a:spLocks noChangeArrowheads="1"/>
          </p:cNvSpPr>
          <p:nvPr/>
        </p:nvSpPr>
        <p:spPr bwMode="auto">
          <a:xfrm>
            <a:off x="7696200" y="2743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15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4227" name="Text Box 16"/>
          <p:cNvSpPr txBox="1">
            <a:spLocks noChangeArrowheads="1"/>
          </p:cNvSpPr>
          <p:nvPr/>
        </p:nvSpPr>
        <p:spPr bwMode="auto">
          <a:xfrm>
            <a:off x="7239000" y="38862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40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4228" name="Text Box 17"/>
          <p:cNvSpPr txBox="1">
            <a:spLocks noChangeArrowheads="1"/>
          </p:cNvSpPr>
          <p:nvPr/>
        </p:nvSpPr>
        <p:spPr bwMode="auto">
          <a:xfrm>
            <a:off x="8162925" y="36068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35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4229" name="Text Box 18"/>
          <p:cNvSpPr txBox="1">
            <a:spLocks noChangeArrowheads="1"/>
          </p:cNvSpPr>
          <p:nvPr/>
        </p:nvSpPr>
        <p:spPr bwMode="auto">
          <a:xfrm>
            <a:off x="9256713" y="39687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10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94230" name="Text Box 19"/>
          <p:cNvSpPr txBox="1">
            <a:spLocks noChangeArrowheads="1"/>
          </p:cNvSpPr>
          <p:nvPr/>
        </p:nvSpPr>
        <p:spPr bwMode="auto">
          <a:xfrm>
            <a:off x="7591425" y="48291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b="1">
                <a:latin typeface="Times New Roman" pitchFamily="18" charset="0"/>
              </a:rPr>
              <a:t>35</a:t>
            </a:r>
            <a:endParaRPr lang="en-GB" b="1">
              <a:latin typeface="Times New Roman" pitchFamily="18" charset="0"/>
            </a:endParaRPr>
          </a:p>
        </p:txBody>
      </p:sp>
      <p:sp>
        <p:nvSpPr>
          <p:cNvPr id="63518" name="Text Box 82"/>
          <p:cNvSpPr txBox="1">
            <a:spLocks noChangeArrowheads="1"/>
          </p:cNvSpPr>
          <p:nvPr/>
        </p:nvSpPr>
        <p:spPr bwMode="auto">
          <a:xfrm>
            <a:off x="2895600" y="4419600"/>
            <a:ext cx="27254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  <a:defRPr/>
            </a:pPr>
            <a:r>
              <a:rPr lang="de-DE" dirty="0">
                <a:latin typeface="Times New Roman" pitchFamily="18" charset="0"/>
              </a:rPr>
              <a:t>      </a:t>
            </a:r>
            <a:r>
              <a:rPr lang="de-DE" b="1" dirty="0"/>
              <a:t>0    15    </a:t>
            </a:r>
            <a:r>
              <a:rPr lang="de-DE" b="1" dirty="0">
                <a:solidFill>
                  <a:srgbClr val="FF3300"/>
                </a:solidFill>
              </a:rPr>
              <a:t>30</a:t>
            </a:r>
            <a:r>
              <a:rPr lang="de-DE" b="1" dirty="0"/>
              <a:t>    </a:t>
            </a:r>
            <a:r>
              <a:rPr lang="de-DE" b="1" dirty="0">
                <a:solidFill>
                  <a:srgbClr val="FF3300"/>
                </a:solidFill>
              </a:rPr>
              <a:t>55</a:t>
            </a:r>
            <a:r>
              <a:rPr lang="de-DE" b="1" dirty="0"/>
              <a:t>    20</a:t>
            </a:r>
          </a:p>
          <a:p>
            <a:pPr eaLnBrk="0" hangingPunct="0">
              <a:buNone/>
              <a:defRPr/>
            </a:pPr>
            <a:r>
              <a:rPr lang="de-DE" b="1" dirty="0"/>
              <a:t>    15     0    </a:t>
            </a:r>
            <a:r>
              <a:rPr lang="de-DE" b="1" dirty="0">
                <a:solidFill>
                  <a:srgbClr val="FF3300"/>
                </a:solidFill>
              </a:rPr>
              <a:t>45</a:t>
            </a:r>
            <a:r>
              <a:rPr lang="de-DE" b="1" dirty="0"/>
              <a:t>    40    </a:t>
            </a:r>
            <a:r>
              <a:rPr lang="de-DE" b="1" dirty="0">
                <a:solidFill>
                  <a:srgbClr val="FF3300"/>
                </a:solidFill>
              </a:rPr>
              <a:t>35</a:t>
            </a:r>
          </a:p>
          <a:p>
            <a:pPr eaLnBrk="0" hangingPunct="0">
              <a:buNone/>
              <a:defRPr/>
            </a:pPr>
            <a:r>
              <a:rPr lang="de-DE" b="1" dirty="0"/>
              <a:t>    </a:t>
            </a:r>
            <a:r>
              <a:rPr lang="de-DE" b="1" dirty="0">
                <a:solidFill>
                  <a:srgbClr val="FF3300"/>
                </a:solidFill>
              </a:rPr>
              <a:t>30</a:t>
            </a:r>
            <a:r>
              <a:rPr lang="de-DE" b="1" dirty="0"/>
              <a:t>    </a:t>
            </a:r>
            <a:r>
              <a:rPr lang="de-DE" b="1" dirty="0">
                <a:solidFill>
                  <a:srgbClr val="FF3300"/>
                </a:solidFill>
              </a:rPr>
              <a:t>45</a:t>
            </a:r>
            <a:r>
              <a:rPr lang="de-DE" b="1" dirty="0"/>
              <a:t>     0    35    10</a:t>
            </a:r>
          </a:p>
          <a:p>
            <a:pPr eaLnBrk="0" hangingPunct="0">
              <a:buNone/>
              <a:defRPr/>
            </a:pPr>
            <a:r>
              <a:rPr lang="de-DE" b="1" dirty="0"/>
              <a:t>    </a:t>
            </a:r>
            <a:r>
              <a:rPr lang="de-DE" b="1" dirty="0">
                <a:solidFill>
                  <a:srgbClr val="FF3300"/>
                </a:solidFill>
              </a:rPr>
              <a:t>55</a:t>
            </a:r>
            <a:r>
              <a:rPr lang="de-DE" b="1" dirty="0"/>
              <a:t>    40    35     0    </a:t>
            </a:r>
            <a:r>
              <a:rPr lang="de-DE" b="1" dirty="0">
                <a:solidFill>
                  <a:srgbClr val="FF3300"/>
                </a:solidFill>
              </a:rPr>
              <a:t>45</a:t>
            </a:r>
          </a:p>
          <a:p>
            <a:pPr eaLnBrk="0" hangingPunct="0">
              <a:buNone/>
              <a:defRPr/>
            </a:pPr>
            <a:r>
              <a:rPr lang="de-DE" b="1" dirty="0"/>
              <a:t>    20    </a:t>
            </a:r>
            <a:r>
              <a:rPr lang="de-DE" b="1" dirty="0">
                <a:solidFill>
                  <a:srgbClr val="FF3300"/>
                </a:solidFill>
              </a:rPr>
              <a:t>35</a:t>
            </a:r>
            <a:r>
              <a:rPr lang="de-DE" b="1" dirty="0"/>
              <a:t>    10    </a:t>
            </a:r>
            <a:r>
              <a:rPr lang="de-DE" b="1" dirty="0">
                <a:solidFill>
                  <a:srgbClr val="FF3300"/>
                </a:solidFill>
              </a:rPr>
              <a:t>45</a:t>
            </a:r>
            <a:r>
              <a:rPr lang="de-DE" b="1" dirty="0"/>
              <a:t>     0</a:t>
            </a:r>
            <a:endParaRPr lang="en-GB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209800"/>
            <a:ext cx="25146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en-US" sz="3200"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21806" y="4412910"/>
            <a:ext cx="2514600" cy="168086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</a:pPr>
            <a:endParaRPr lang="en-US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670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DCFF6F-BB86-4A46-90E0-44DFBD4F7C18}" type="slidenum">
              <a:rPr lang="en-GB" smtClean="0"/>
              <a:pPr/>
              <a:t>93</a:t>
            </a:fld>
            <a:endParaRPr lang="en-GB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75819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Pairs Shortest Paths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Indices Matrix P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7543800" cy="43434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indices matrix P , P(</a:t>
            </a:r>
            <a:r>
              <a:rPr lang="en-GB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GB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holds the indices of the vertices on the shortest path (</a:t>
            </a:r>
            <a:r>
              <a:rPr lang="en-GB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j)</a:t>
            </a:r>
          </a:p>
          <a:p>
            <a:pPr marL="0" indent="0">
              <a:buNone/>
            </a:pPr>
            <a:endParaRPr lang="en-GB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91050" y="3048001"/>
          <a:ext cx="3886200" cy="2819397"/>
        </p:xfrm>
        <a:graphic>
          <a:graphicData uri="http://schemas.openxmlformats.org/drawingml/2006/table">
            <a:tbl>
              <a:tblPr firstRow="1" firstCol="1" bandRow="1"/>
              <a:tblGrid>
                <a:gridCol w="777240">
                  <a:extLst>
                    <a:ext uri="{9D8B030D-6E8A-4147-A177-3AD203B41FA5}">
                      <a16:colId xmlns:a16="http://schemas.microsoft.com/office/drawing/2014/main" val="252000487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8148197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307611876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7326352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655417740"/>
                    </a:ext>
                  </a:extLst>
                </a:gridCol>
              </a:tblGrid>
              <a:tr h="558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41918"/>
                  </a:ext>
                </a:extLst>
              </a:tr>
              <a:tr h="558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539443"/>
                  </a:ext>
                </a:extLst>
              </a:tr>
              <a:tr h="583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546857"/>
                  </a:ext>
                </a:extLst>
              </a:tr>
              <a:tr h="558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570558"/>
                  </a:ext>
                </a:extLst>
              </a:tr>
              <a:tr h="558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40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2807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DCFF6F-BB86-4A46-90E0-44DFBD4F7C18}" type="slidenum">
              <a:rPr lang="en-GB" smtClean="0"/>
              <a:pPr/>
              <a:t>94</a:t>
            </a:fld>
            <a:endParaRPr lang="en-GB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75819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Pairs Shortest Paths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Listing nodes on shortest paths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78486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nb-NO" sz="20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sz="20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55068" y="1981200"/>
            <a:ext cx="7698632" cy="22098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List_Nodes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 , P, n)</a:t>
            </a:r>
          </a:p>
          <a:p>
            <a:pPr eaLnBrk="1" hangingPunct="1">
              <a:buNone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eaLnBrk="1" hangingPunct="1">
              <a:buNone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for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 to n do</a:t>
            </a:r>
          </a:p>
          <a:p>
            <a:pPr eaLnBrk="1" hangingPunct="1">
              <a:buNone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for j = 1 to n do</a:t>
            </a:r>
          </a:p>
          <a:p>
            <a:pPr eaLnBrk="1" hangingPunct="1">
              <a:buNone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if (A(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&lt; ∞) {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&lt;&lt;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&lt;&lt;” ”; Between(P,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j);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&lt;&lt; j &lt;&lt;” ”; }</a:t>
            </a:r>
          </a:p>
          <a:p>
            <a:pPr eaLnBrk="1" hangingPunct="1">
              <a:buNone/>
            </a:pP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55068" y="4267200"/>
            <a:ext cx="7698632" cy="1905001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nb-NO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void Between (P, i, j)</a:t>
            </a:r>
          </a:p>
          <a:p>
            <a:pPr eaLnBrk="1" hangingPunct="1">
              <a:buNone/>
            </a:pPr>
            <a:r>
              <a:rPr lang="nb-NO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{</a:t>
            </a:r>
          </a:p>
          <a:p>
            <a:pPr eaLnBrk="1" hangingPunct="1">
              <a:buNone/>
            </a:pPr>
            <a:r>
              <a:rPr lang="nb-NO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k = P(i , j);</a:t>
            </a:r>
          </a:p>
          <a:p>
            <a:pPr eaLnBrk="1" hangingPunct="1">
              <a:buNone/>
            </a:pPr>
            <a:r>
              <a:rPr lang="nb-NO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if (k &gt; 0) { Between(P, i, k); cout &lt;&lt; k &lt;&lt; ” ”;  Between(P, k, j); }</a:t>
            </a:r>
          </a:p>
          <a:p>
            <a:pPr eaLnBrk="1" hangingPunct="1">
              <a:buNone/>
            </a:pPr>
            <a:r>
              <a:rPr lang="nb-NO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533123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Prof. Amr Goneid, AUC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DCFF6F-BB86-4A46-90E0-44DFBD4F7C18}" type="slidenum">
              <a:rPr lang="en-GB" smtClean="0"/>
              <a:pPr/>
              <a:t>95</a:t>
            </a:fld>
            <a:endParaRPr lang="en-GB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75819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All Pairs Shortest Paths</a:t>
            </a:r>
            <a:b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Exercise</a:t>
            </a:r>
            <a:endParaRPr lang="en-GB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7734300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sz="24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>
              <a:buNone/>
            </a:pPr>
            <a:endParaRPr lang="nb-NO" sz="24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 algn="just">
              <a:buNone/>
            </a:pPr>
            <a:endParaRPr lang="nb-NO" sz="24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 algn="just">
              <a:buNone/>
            </a:pPr>
            <a:endParaRPr lang="nb-NO" sz="24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 algn="just">
              <a:buNone/>
            </a:pPr>
            <a:r>
              <a:rPr lang="nb-NO" sz="2400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The graph shown has a negative cycle of length -1. Construct its edge cost matrix and show that:</a:t>
            </a:r>
          </a:p>
          <a:p>
            <a:pPr marL="0" indent="0" algn="just">
              <a:buNone/>
            </a:pPr>
            <a:r>
              <a:rPr lang="nb-NO" sz="2400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The update rule for Floyd’s algorithm does not hold.</a:t>
            </a:r>
          </a:p>
          <a:p>
            <a:pPr marL="0" indent="0" algn="just">
              <a:buNone/>
            </a:pPr>
            <a:r>
              <a:rPr lang="nb-NO" sz="2400" i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e.g., A</a:t>
            </a:r>
            <a:r>
              <a:rPr lang="nb-NO" sz="2400" i="1" baseline="30000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2</a:t>
            </a:r>
            <a:r>
              <a:rPr lang="nb-NO" sz="2400" i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(1,3) = -∞</a:t>
            </a:r>
          </a:p>
          <a:p>
            <a:pPr marL="0" indent="0" algn="just">
              <a:buNone/>
            </a:pPr>
            <a:endParaRPr lang="nb-NO" sz="24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nb-NO" sz="2400" b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nb-NO" b="1" dirty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	</a:t>
            </a:r>
            <a:endParaRPr lang="en-GB" sz="2000" b="1" dirty="0">
              <a:solidFill>
                <a:srgbClr val="000000"/>
              </a:solidFill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481994" y="2679646"/>
            <a:ext cx="528638" cy="501218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>
                <a:latin typeface="Times New Roman" pitchFamily="18" charset="0"/>
              </a:rPr>
              <a:t>C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755968" y="2641114"/>
            <a:ext cx="546100" cy="53975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 dirty="0">
                <a:latin typeface="Times New Roman" pitchFamily="18" charset="0"/>
              </a:rPr>
              <a:t>A</a:t>
            </a:r>
            <a:endParaRPr lang="en-GB" sz="2000" b="1" dirty="0">
              <a:latin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139112" y="2679646"/>
            <a:ext cx="509588" cy="4572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 dirty="0">
                <a:latin typeface="Times New Roman" pitchFamily="18" charset="0"/>
              </a:rPr>
              <a:t>B</a:t>
            </a:r>
            <a:endParaRPr lang="en-GB" sz="2000" b="1" dirty="0">
              <a:latin typeface="Times New Roman" pitchFamily="18" charset="0"/>
            </a:endParaRPr>
          </a:p>
        </p:txBody>
      </p:sp>
      <p:sp>
        <p:nvSpPr>
          <p:cNvPr id="10" name="Text Box 80"/>
          <p:cNvSpPr txBox="1">
            <a:spLocks noChangeArrowheads="1"/>
          </p:cNvSpPr>
          <p:nvPr/>
        </p:nvSpPr>
        <p:spPr bwMode="auto">
          <a:xfrm>
            <a:off x="7129462" y="355753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endParaRPr lang="en-GB" sz="2000">
              <a:latin typeface="Times New Roman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581190" y="289279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1" dirty="0">
                <a:latin typeface="Times New Roman" pitchFamily="18" charset="0"/>
              </a:rPr>
              <a:t>1</a:t>
            </a:r>
            <a:endParaRPr lang="en-GB" sz="2000" b="1" dirty="0">
              <a:latin typeface="Times New Roman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8991709" y="293678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1" dirty="0">
                <a:latin typeface="Times New Roman" pitchFamily="18" charset="0"/>
              </a:rPr>
              <a:t>1</a:t>
            </a:r>
            <a:endParaRPr lang="en-GB" sz="2000" b="1" dirty="0"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7" idx="6"/>
            <a:endCxn id="8" idx="2"/>
          </p:cNvCxnSpPr>
          <p:nvPr/>
        </p:nvCxnSpPr>
        <p:spPr bwMode="auto">
          <a:xfrm flipV="1">
            <a:off x="7302068" y="2908247"/>
            <a:ext cx="837044" cy="27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648700" y="2905504"/>
            <a:ext cx="837044" cy="27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Arc 14"/>
          <p:cNvSpPr/>
          <p:nvPr/>
        </p:nvSpPr>
        <p:spPr bwMode="auto">
          <a:xfrm>
            <a:off x="6992937" y="2304269"/>
            <a:ext cx="1406744" cy="1126264"/>
          </a:xfrm>
          <a:prstGeom prst="arc">
            <a:avLst>
              <a:gd name="adj1" fmla="val 11947323"/>
              <a:gd name="adj2" fmla="val 2061185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endParaRPr lang="en-US" sz="2400">
              <a:latin typeface="Arial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564137" y="1878357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1" dirty="0">
                <a:latin typeface="Times New Roman" pitchFamily="18" charset="0"/>
              </a:rPr>
              <a:t>-2</a:t>
            </a:r>
            <a:endParaRPr lang="en-GB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7329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7958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Arial" charset="0"/>
              </a:rPr>
              <a:t>4. Maximum Flow Problem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6A315-F88C-4F3C-BC69-CBD3FBC7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998" y="1746324"/>
            <a:ext cx="9904002" cy="438948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/>
              <a:t>The max flow problem is a classic optimization problem in graph theory that involves finding the maximum amount of flow that can be sent through a network of pipes, channels, or other pathways, subject to capacity constraints.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algn="just"/>
            <a:r>
              <a:rPr lang="en-US" sz="2000" b="1" dirty="0"/>
              <a:t>We have a directed graph with a source node S and a sink node T, and each edge has a capacity that represents the maximum amount of flow that can be sent through 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Prof. Amr Goneid, AUC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EA5ED4-1813-4DB4-9412-C3CF627E53BD}" type="slidenum">
              <a:rPr lang="en-GB" smtClean="0"/>
              <a:pPr/>
              <a:t>96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6D7946-C3CD-4D5E-921F-31157CE4B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5573" y="2775473"/>
            <a:ext cx="4094181" cy="21192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rgbClr val="00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75171146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7958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Arial" charset="0"/>
              </a:rPr>
              <a:t>Maximum Flow Problem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6A315-F88C-4F3C-BC69-CBD3FBC7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998" y="1746324"/>
            <a:ext cx="9904002" cy="4389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Applications:</a:t>
            </a:r>
          </a:p>
          <a:p>
            <a:r>
              <a:rPr lang="en-US" sz="2800" b="1" dirty="0"/>
              <a:t>- Traffic movement</a:t>
            </a:r>
          </a:p>
          <a:p>
            <a:r>
              <a:rPr lang="en-US" sz="2800" b="1" dirty="0"/>
              <a:t>- Hydraulic systems</a:t>
            </a:r>
          </a:p>
          <a:p>
            <a:r>
              <a:rPr lang="en-US" sz="2800" b="1" dirty="0"/>
              <a:t>- Electrical circuits</a:t>
            </a:r>
          </a:p>
          <a:p>
            <a:r>
              <a:rPr lang="en-US" sz="2800" b="1" dirty="0"/>
              <a:t>- Layout</a:t>
            </a:r>
          </a:p>
        </p:txBody>
      </p:sp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Prof. Amr Goneid, AUC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EA5ED4-1813-4DB4-9412-C3CF627E53BD}" type="slidenum">
              <a:rPr lang="en-GB" smtClean="0"/>
              <a:pPr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939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7958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Arial" charset="0"/>
              </a:rPr>
              <a:t>Maximum Flow Problem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6A315-F88C-4F3C-BC69-CBD3FBC7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998" y="1746324"/>
            <a:ext cx="9904002" cy="438948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b="1" dirty="0"/>
              <a:t>Each vertex, except S and T, can receive and send an equal amount of stuff through it. S can only send and T can only receive stuff.</a:t>
            </a:r>
          </a:p>
          <a:p>
            <a:pPr marL="0" indent="0" algn="just">
              <a:buNone/>
            </a:pPr>
            <a:r>
              <a:rPr lang="en-US" sz="2400" b="1" dirty="0"/>
              <a:t> </a:t>
            </a:r>
          </a:p>
          <a:p>
            <a:pPr algn="just"/>
            <a:r>
              <a:rPr lang="en-US" sz="2400" b="1" dirty="0"/>
              <a:t>The goal is to find the maximum amount of flow that can be sent from S to T, while respecting the capacity constraints on the edges.</a:t>
            </a:r>
          </a:p>
          <a:p>
            <a:pPr marL="0" indent="0" algn="just">
              <a:buNone/>
            </a:pPr>
            <a:endParaRPr lang="en-US" sz="2400" b="1" dirty="0"/>
          </a:p>
          <a:p>
            <a:pPr algn="just"/>
            <a:r>
              <a:rPr lang="en-US" sz="2400" b="1" dirty="0"/>
              <a:t>In many cases, the solution of this problem is done using the </a:t>
            </a:r>
            <a:r>
              <a:rPr lang="en-US" sz="2400" b="1" dirty="0">
                <a:solidFill>
                  <a:srgbClr val="0000FF"/>
                </a:solidFill>
              </a:rPr>
              <a:t>Ford-Fulkerson algorithm.</a:t>
            </a:r>
            <a:r>
              <a:rPr lang="en-US" sz="2400" b="1" dirty="0"/>
              <a:t> This is a greedy approach for calculating the maximum possible flow in a network or a graph (1956)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Prof. Amr Goneid, AUC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EA5ED4-1813-4DB4-9412-C3CF627E53BD}" type="slidenum">
              <a:rPr lang="en-GB" smtClean="0"/>
              <a:pPr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362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8911687" cy="7958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The Ford-Fulkerson Algorithm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6A315-F88C-4F3C-BC69-CBD3FBC7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998" y="1746324"/>
            <a:ext cx="9904002" cy="4389483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Let </a:t>
            </a:r>
            <a:r>
              <a:rPr lang="en-US" b="1" i="1" dirty="0">
                <a:solidFill>
                  <a:srgbClr val="0000FF"/>
                </a:solidFill>
              </a:rPr>
              <a:t>G(V,E)</a:t>
            </a:r>
            <a:r>
              <a:rPr lang="en-US" b="1" dirty="0"/>
              <a:t> be a graph, and for each edge from </a:t>
            </a:r>
            <a:r>
              <a:rPr lang="en-US" b="1" i="1" dirty="0">
                <a:solidFill>
                  <a:srgbClr val="0000FF"/>
                </a:solidFill>
              </a:rPr>
              <a:t>u</a:t>
            </a:r>
            <a:r>
              <a:rPr lang="en-US" b="1" dirty="0"/>
              <a:t> to </a:t>
            </a:r>
            <a:r>
              <a:rPr lang="en-US" b="1" i="1" dirty="0">
                <a:solidFill>
                  <a:srgbClr val="0000FF"/>
                </a:solidFill>
              </a:rPr>
              <a:t>v</a:t>
            </a:r>
            <a:r>
              <a:rPr lang="en-US" b="1" dirty="0"/>
              <a:t>, let </a:t>
            </a:r>
            <a:r>
              <a:rPr lang="en-US" b="1" i="1" dirty="0">
                <a:solidFill>
                  <a:srgbClr val="0000FF"/>
                </a:solidFill>
              </a:rPr>
              <a:t>c(</a:t>
            </a:r>
            <a:r>
              <a:rPr lang="en-US" b="1" i="1" dirty="0" err="1">
                <a:solidFill>
                  <a:srgbClr val="0000FF"/>
                </a:solidFill>
              </a:rPr>
              <a:t>u,v</a:t>
            </a:r>
            <a:r>
              <a:rPr lang="en-US" b="1" i="1" dirty="0">
                <a:solidFill>
                  <a:srgbClr val="0000FF"/>
                </a:solidFill>
              </a:rPr>
              <a:t>)</a:t>
            </a:r>
            <a:r>
              <a:rPr lang="en-US" b="1" dirty="0"/>
              <a:t> be the capacity and </a:t>
            </a:r>
            <a:r>
              <a:rPr lang="en-US" b="1" i="1" dirty="0">
                <a:solidFill>
                  <a:srgbClr val="0000FF"/>
                </a:solidFill>
              </a:rPr>
              <a:t>f(</a:t>
            </a:r>
            <a:r>
              <a:rPr lang="en-US" b="1" i="1" dirty="0" err="1">
                <a:solidFill>
                  <a:srgbClr val="0000FF"/>
                </a:solidFill>
              </a:rPr>
              <a:t>u,v</a:t>
            </a:r>
            <a:r>
              <a:rPr lang="en-US" b="1" i="1" dirty="0">
                <a:solidFill>
                  <a:srgbClr val="0000FF"/>
                </a:solidFill>
              </a:rPr>
              <a:t>)</a:t>
            </a:r>
            <a:r>
              <a:rPr lang="en-US" b="1" dirty="0"/>
              <a:t> be the flow. We want to find the maximum flow from the source </a:t>
            </a:r>
            <a:r>
              <a:rPr lang="en-US" b="1" i="1" dirty="0">
                <a:solidFill>
                  <a:srgbClr val="0000FF"/>
                </a:solidFill>
              </a:rPr>
              <a:t>S </a:t>
            </a:r>
            <a:r>
              <a:rPr lang="en-US" b="1" dirty="0"/>
              <a:t>to the sink </a:t>
            </a:r>
            <a:r>
              <a:rPr lang="en-US" b="1" i="1" dirty="0">
                <a:solidFill>
                  <a:srgbClr val="0000FF"/>
                </a:solidFill>
              </a:rPr>
              <a:t>T</a:t>
            </a:r>
            <a:r>
              <a:rPr lang="en-US" b="1" dirty="0"/>
              <a:t>. After every step in the algorithm the following is maintained:</a:t>
            </a:r>
          </a:p>
          <a:p>
            <a:pPr algn="just"/>
            <a:endParaRPr lang="en-US" sz="2000" b="1" dirty="0"/>
          </a:p>
        </p:txBody>
      </p:sp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Prof. Amr Goneid, AUC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EA5ED4-1813-4DB4-9412-C3CF627E53BD}" type="slidenum">
              <a:rPr lang="en-GB" smtClean="0"/>
              <a:pPr/>
              <a:t>99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65290-99F4-40BB-AB7A-1ED3B3C7E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7" y="2691834"/>
            <a:ext cx="7470774" cy="344397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rgbClr val="0000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8484775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2071</TotalTime>
  <Words>8162</Words>
  <Application>Microsoft Office PowerPoint</Application>
  <PresentationFormat>Widescreen</PresentationFormat>
  <Paragraphs>2534</Paragraphs>
  <Slides>106</Slides>
  <Notes>82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19" baseType="lpstr">
      <vt:lpstr>Arial</vt:lpstr>
      <vt:lpstr>Calibri</vt:lpstr>
      <vt:lpstr>Calibri Light</vt:lpstr>
      <vt:lpstr>Century Gothic</vt:lpstr>
      <vt:lpstr>Courier New</vt:lpstr>
      <vt:lpstr>Symbol</vt:lpstr>
      <vt:lpstr>Times New Roman</vt:lpstr>
      <vt:lpstr>Wingdings</vt:lpstr>
      <vt:lpstr>Wingdings 3</vt:lpstr>
      <vt:lpstr>Wisp</vt:lpstr>
      <vt:lpstr>Custom Design</vt:lpstr>
      <vt:lpstr>Worksheet</vt:lpstr>
      <vt:lpstr>Equation</vt:lpstr>
      <vt:lpstr>CSCE 2211  Applied Data Structures</vt:lpstr>
      <vt:lpstr>Examples of Graph Algorithms</vt:lpstr>
      <vt:lpstr>1. Graph Traversal 1.1 Depth-First Search (DFS)</vt:lpstr>
      <vt:lpstr>Algorithm</vt:lpstr>
      <vt:lpstr>The visit Function</vt:lpstr>
      <vt:lpstr>Example</vt:lpstr>
      <vt:lpstr>Example</vt:lpstr>
      <vt:lpstr>Example</vt:lpstr>
      <vt:lpstr>Example</vt:lpstr>
      <vt:lpstr>Example</vt:lpstr>
      <vt:lpstr>Example</vt:lpstr>
      <vt:lpstr>Example</vt:lpstr>
      <vt:lpstr>DFS of a Tree</vt:lpstr>
      <vt:lpstr>Exercises</vt:lpstr>
      <vt:lpstr>Non-Recursive DFS</vt:lpstr>
      <vt:lpstr>Non-Recursive DFS</vt:lpstr>
      <vt:lpstr>Graph Traversal 1.2 Breadth-First Search (BFS)</vt:lpstr>
      <vt:lpstr>Breadth-First Search (BFS)</vt:lpstr>
      <vt:lpstr>Example BFS</vt:lpstr>
      <vt:lpstr>BFS of a Tree</vt:lpstr>
      <vt:lpstr>Exercise</vt:lpstr>
      <vt:lpstr>2. Minimum Cost Spanning Trees (MST) 2.1 Spanning Tree</vt:lpstr>
      <vt:lpstr>Spanning Tree</vt:lpstr>
      <vt:lpstr>Spanning Tree</vt:lpstr>
      <vt:lpstr>One Graph, Several Spanning Trees</vt:lpstr>
      <vt:lpstr>Spanning Forest</vt:lpstr>
      <vt:lpstr>2.2 Minimum Cost Spanning Tree (MST)</vt:lpstr>
      <vt:lpstr>Minimum Spanning Tree (MST)</vt:lpstr>
      <vt:lpstr>2.3 Kruskal’s Algorithm for MST</vt:lpstr>
      <vt:lpstr>Kruskal’s Algorithm for MST</vt:lpstr>
      <vt:lpstr>Abstract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Example: Final MST S(V,T)</vt:lpstr>
      <vt:lpstr>How to test for Cycles? Simple Union- Simple Find </vt:lpstr>
      <vt:lpstr>How to test for Cycles?</vt:lpstr>
      <vt:lpstr>How to test for Cycles?</vt:lpstr>
      <vt:lpstr>How to test for Cycles?</vt:lpstr>
      <vt:lpstr>How to test for Cycles?</vt:lpstr>
      <vt:lpstr>How to test for Cycles?</vt:lpstr>
      <vt:lpstr>Kruskal’s Algorithm</vt:lpstr>
      <vt:lpstr>Kruskal’s Algorithm Demo</vt:lpstr>
      <vt:lpstr>2.4 Prim’s Algorithm for MST</vt:lpstr>
      <vt:lpstr>Prim’s Algorithm</vt:lpstr>
      <vt:lpstr>Prim’s Algorithm Example</vt:lpstr>
      <vt:lpstr>Prim’s Algorithm</vt:lpstr>
      <vt:lpstr>3. Shortest Path Algorithms 3.1 Single Source All Shortest Paths (Dijkstra’s Algorithm)</vt:lpstr>
      <vt:lpstr>Shortest Paths:  Dijkstra’s Algorithm</vt:lpstr>
      <vt:lpstr>Initialization</vt:lpstr>
      <vt:lpstr>Method</vt:lpstr>
      <vt:lpstr>Dijkstra’s Algorithm (Greedy Algorithm) </vt:lpstr>
      <vt:lpstr>Analysis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How to print the path?</vt:lpstr>
      <vt:lpstr>Demo</vt:lpstr>
      <vt:lpstr>3.2 Single-Source All Shortest Paths, General Weights (Bellman-Ford Algorithm)</vt:lpstr>
      <vt:lpstr>Bellman-Ford Algorithm</vt:lpstr>
      <vt:lpstr>Bellman-Ford Algorithm</vt:lpstr>
      <vt:lpstr>Bellman-Ford Algorithm</vt:lpstr>
      <vt:lpstr>Bellman-Ford Algorithm</vt:lpstr>
      <vt:lpstr>Bellman-Ford Algorithm</vt:lpstr>
      <vt:lpstr>Bellman-Ford Algorithm</vt:lpstr>
      <vt:lpstr>Exercise</vt:lpstr>
      <vt:lpstr>3.3. All Pairs Shortest Paths (Floyd’s Algorithm)</vt:lpstr>
      <vt:lpstr>Floyd’s Algorithm</vt:lpstr>
      <vt:lpstr>Example</vt:lpstr>
      <vt:lpstr>Example</vt:lpstr>
      <vt:lpstr>All Pairs Shortest Paths</vt:lpstr>
      <vt:lpstr>All Pairs Shortest Paths</vt:lpstr>
      <vt:lpstr>All Pairs Shortest Paths</vt:lpstr>
      <vt:lpstr>All Pairs Shortest Paths</vt:lpstr>
      <vt:lpstr>All Pairs Shortest Paths (Algorithm)</vt:lpstr>
      <vt:lpstr>All Pairs Shortest Paths (Algorithm)</vt:lpstr>
      <vt:lpstr>All Pairs Shortest Paths (Algorithm)</vt:lpstr>
      <vt:lpstr>Example</vt:lpstr>
      <vt:lpstr>Example</vt:lpstr>
      <vt:lpstr>Example</vt:lpstr>
      <vt:lpstr>All Pairs Shortest Paths Indices Matrix P</vt:lpstr>
      <vt:lpstr>All Pairs Shortest Paths Listing nodes on shortest paths</vt:lpstr>
      <vt:lpstr>All Pairs Shortest Paths Exercise</vt:lpstr>
      <vt:lpstr>4. Maximum Flow Problem</vt:lpstr>
      <vt:lpstr>Maximum Flow Problem</vt:lpstr>
      <vt:lpstr>Maximum Flow Problem</vt:lpstr>
      <vt:lpstr>The Ford-Fulkerson Algorithm</vt:lpstr>
      <vt:lpstr>The Ford-Fulkerson Algorithm</vt:lpstr>
      <vt:lpstr>Maximum Flow Example</vt:lpstr>
      <vt:lpstr>Maximum Flow Example</vt:lpstr>
      <vt:lpstr>Maximum Flow Example</vt:lpstr>
      <vt:lpstr>Maximum Flow Example</vt:lpstr>
      <vt:lpstr>Maximum Flow Example</vt:lpstr>
      <vt:lpstr>Complexity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4xxx Introduction to Information Theory</dc:title>
  <dc:creator>auc</dc:creator>
  <cp:lastModifiedBy>Amr Goneid</cp:lastModifiedBy>
  <cp:revision>193</cp:revision>
  <dcterms:created xsi:type="dcterms:W3CDTF">2019-11-03T10:18:00Z</dcterms:created>
  <dcterms:modified xsi:type="dcterms:W3CDTF">2024-05-04T13:14:18Z</dcterms:modified>
</cp:coreProperties>
</file>