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  <p:sldMasterId id="2147483779" r:id="rId3"/>
  </p:sldMasterIdLst>
  <p:notesMasterIdLst>
    <p:notesMasterId r:id="rId46"/>
  </p:notesMasterIdLst>
  <p:sldIdLst>
    <p:sldId id="258" r:id="rId4"/>
    <p:sldId id="320" r:id="rId5"/>
    <p:sldId id="284" r:id="rId6"/>
    <p:sldId id="369" r:id="rId7"/>
    <p:sldId id="389" r:id="rId8"/>
    <p:sldId id="372" r:id="rId9"/>
    <p:sldId id="401" r:id="rId10"/>
    <p:sldId id="402" r:id="rId11"/>
    <p:sldId id="403" r:id="rId12"/>
    <p:sldId id="390" r:id="rId13"/>
    <p:sldId id="425" r:id="rId14"/>
    <p:sldId id="289" r:id="rId15"/>
    <p:sldId id="291" r:id="rId16"/>
    <p:sldId id="298" r:id="rId17"/>
    <p:sldId id="404" r:id="rId18"/>
    <p:sldId id="310" r:id="rId19"/>
    <p:sldId id="405" r:id="rId20"/>
    <p:sldId id="311" r:id="rId21"/>
    <p:sldId id="313" r:id="rId22"/>
    <p:sldId id="406" r:id="rId23"/>
    <p:sldId id="314" r:id="rId24"/>
    <p:sldId id="407" r:id="rId25"/>
    <p:sldId id="317" r:id="rId26"/>
    <p:sldId id="355" r:id="rId27"/>
    <p:sldId id="354" r:id="rId28"/>
    <p:sldId id="408" r:id="rId29"/>
    <p:sldId id="357" r:id="rId30"/>
    <p:sldId id="412" r:id="rId31"/>
    <p:sldId id="413" r:id="rId32"/>
    <p:sldId id="324" r:id="rId33"/>
    <p:sldId id="414" r:id="rId34"/>
    <p:sldId id="415" r:id="rId35"/>
    <p:sldId id="416" r:id="rId36"/>
    <p:sldId id="417" r:id="rId37"/>
    <p:sldId id="419" r:id="rId38"/>
    <p:sldId id="420" r:id="rId39"/>
    <p:sldId id="421" r:id="rId40"/>
    <p:sldId id="422" r:id="rId41"/>
    <p:sldId id="424" r:id="rId42"/>
    <p:sldId id="418" r:id="rId43"/>
    <p:sldId id="312" r:id="rId44"/>
    <p:sldId id="331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99FFCC"/>
    <a:srgbClr val="99FF99"/>
    <a:srgbClr val="CCFFCC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5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79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2E7B3-C0E0-4C5B-8741-7658837065F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FDB350-C546-4C85-8A5D-7071EBD6029A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E519B-72A4-4193-A4C1-59F88C08ACE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195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D9D43-9B8E-4427-AD6E-EFFCDB923035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83251-3E8C-44BC-B8A1-D354D1C0DEED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E3EE5-CB10-4EEE-88F3-9CC741792F42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30F97A-2930-454B-9EF4-0429CA40F604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5729CC-9366-4332-8023-0B71863E50A4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670DEB-4A5A-497F-A492-98501565A84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74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8B530-D78F-4897-A227-688BDCB96693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9BF7C-97F6-42D5-BE4E-41FF94189989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C9CD3-647E-40E9-9EE3-7F689BDBE89D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CFEA7-685B-4E7D-85AC-F6EC5D92C9D9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43BD2D-9FBF-4237-A480-ED0F17A7ED6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7E9E69-38A2-4FFC-B0FC-150028EA7A07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2D86A-35D2-4085-A774-5F61D916F490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37BEC-BC85-4A39-9D68-C267687BB106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0BBCF9-DA24-40C9-8DD9-0C95D084305F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839DD7-7305-478D-8781-BFA2C841753D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4F38CF-E9D0-44BA-BE21-C2CEEE35755C}" type="slidenum">
              <a:rPr lang="en-GB" altLang="en-US" sz="1200"/>
              <a:pPr eaLnBrk="1" hangingPunct="1"/>
              <a:t>4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3225358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1159A-E2AE-4677-B20C-AA5E4B70CE2F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AD273-22FB-435E-96F7-9E1CC9E60E25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149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9E8CF-54CE-450B-A050-B8AEEF1F9A48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245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0C5C1-FEFF-4BB9-80C2-70B1638DC195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082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E86EB-FE7D-4F77-9928-632323641BD2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108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0151E-8317-4CA3-8ACF-15DC99FCD438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1735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333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35AC0F-E227-4A08-B0FF-A1B950E654F9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851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1A72D8-8652-4659-A292-3530B7CF6E1A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192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A3DC47-01C6-4DE4-9839-051C9FA9E0EC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3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0FE035-F081-4F26-8956-C0B8166E9247}" type="slidenum">
              <a:rPr lang="en-GB" altLang="en-US" sz="1200"/>
              <a:pPr eaLnBrk="1" hangingPunct="1"/>
              <a:t>5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822428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D6DEBF-10CF-405D-BAF9-7821EF496EDB}" type="slidenum">
              <a:rPr lang="en-GB" altLang="en-US" sz="1200"/>
              <a:pPr eaLnBrk="1" hangingPunct="1"/>
              <a:t>6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24783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7CED47-ED49-430E-9C60-63272481F04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F534C-1E01-4866-AFCA-2E76567A4C61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C6018-7C12-438F-A28F-D158B9A5342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2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6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409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9299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921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80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568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67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33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851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04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878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525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87567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402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253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5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28-Jan-24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28-Jan-24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5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1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aucegypt.edu/~csci210/codes.zi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Relationship Id="rId4" Type="http://schemas.openxmlformats.org/officeDocument/2006/relationships/hyperlink" Target="http://www1.aucegypt.edu/faculty/cse/goneid/csce2211/codes.rar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aucegypt.edu/~csci210/codes.zi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0.xml"/><Relationship Id="rId4" Type="http://schemas.openxmlformats.org/officeDocument/2006/relationships/hyperlink" Target="http://www1.aucegypt.edu/faculty/cse/goneid/csce2211/codes.ra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mathworld.wolfram.com/TowerofHanoi.html" TargetMode="Externa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6.gi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aucegypt.edu/~csci210/codes.zip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0.xml"/><Relationship Id="rId4" Type="http://schemas.openxmlformats.org/officeDocument/2006/relationships/hyperlink" Target="http://www1.aucegypt.edu/faculty/cse/goneid/csce2211/codes.ra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0968" y="4202723"/>
            <a:ext cx="8915398" cy="1905000"/>
          </a:xfrm>
        </p:spPr>
        <p:txBody>
          <a:bodyPr>
            <a:normAutofit fontScale="92500"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r>
              <a:rPr lang="en-US" sz="3600" b="1" dirty="0"/>
              <a:t>Part 2. Fundamental Linear Data Structures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7431" y="1602084"/>
            <a:ext cx="11234569" cy="4533725"/>
          </a:xfrm>
          <a:noFill/>
        </p:spPr>
        <p:txBody>
          <a:bodyPr>
            <a:normAutofit/>
          </a:bodyPr>
          <a:lstStyle/>
          <a:p>
            <a:pPr lvl="1"/>
            <a:r>
              <a:rPr lang="en-US" sz="2400" b="1" dirty="0">
                <a:solidFill>
                  <a:schemeClr val="tx1"/>
                </a:solidFill>
              </a:rPr>
              <a:t> The SLL (Simple Linked List) can be implemented </a:t>
            </a:r>
            <a:r>
              <a:rPr lang="en-US" sz="2400" b="1" dirty="0">
                <a:solidFill>
                  <a:srgbClr val="0000FF"/>
                </a:solidFill>
              </a:rPr>
              <a:t>using arrays</a:t>
            </a:r>
            <a:r>
              <a:rPr lang="en-US" sz="2400" b="1" dirty="0">
                <a:solidFill>
                  <a:schemeClr val="tx1"/>
                </a:solidFill>
              </a:rPr>
              <a:t>. It can also be implemented </a:t>
            </a:r>
            <a:r>
              <a:rPr lang="en-US" sz="2400" b="1" dirty="0">
                <a:solidFill>
                  <a:srgbClr val="0000FF"/>
                </a:solidFill>
              </a:rPr>
              <a:t>using vectors</a:t>
            </a:r>
            <a:r>
              <a:rPr lang="en-US" sz="2400" b="1" dirty="0">
                <a:solidFill>
                  <a:schemeClr val="tx1"/>
                </a:solidFill>
              </a:rPr>
              <a:t>. The vector provides a growable array implementation of the List ADT. The disadvantage is that insertion of new items and removal of existing items is </a:t>
            </a:r>
            <a:r>
              <a:rPr lang="en-US" sz="2400" b="1" dirty="0">
                <a:solidFill>
                  <a:srgbClr val="0000FF"/>
                </a:solidFill>
              </a:rPr>
              <a:t>expensive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marL="569913" lvl="1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(for a revision of the vector class, see </a:t>
            </a:r>
            <a:r>
              <a:rPr lang="en-US" sz="2400" b="1" dirty="0">
                <a:solidFill>
                  <a:srgbClr val="0000FF"/>
                </a:solidFill>
              </a:rPr>
              <a:t>Revision Slides R3.</a:t>
            </a:r>
          </a:p>
          <a:p>
            <a:pPr lvl="1"/>
            <a:endParaRPr lang="en-US" sz="2400" b="1" dirty="0">
              <a:solidFill>
                <a:schemeClr val="tx1"/>
              </a:solidFill>
            </a:endParaRP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The </a:t>
            </a:r>
            <a:r>
              <a:rPr lang="en-US" sz="2400" b="1" dirty="0">
                <a:solidFill>
                  <a:srgbClr val="0000FF"/>
                </a:solidFill>
              </a:rPr>
              <a:t>fully dynamic </a:t>
            </a:r>
            <a:r>
              <a:rPr lang="en-US" sz="2400" b="1" dirty="0">
                <a:solidFill>
                  <a:schemeClr val="tx1"/>
                </a:solidFill>
              </a:rPr>
              <a:t>implementation uses the linked nodes. A full implementation of the Linked List class is found in </a:t>
            </a:r>
            <a:r>
              <a:rPr lang="en-US" sz="2400" b="1" dirty="0">
                <a:solidFill>
                  <a:srgbClr val="0000FF"/>
                </a:solidFill>
              </a:rPr>
              <a:t>Revision Slides R2 </a:t>
            </a:r>
            <a:r>
              <a:rPr lang="en-US" sz="2400" b="1" dirty="0">
                <a:solidFill>
                  <a:schemeClr val="tx1"/>
                </a:solidFill>
              </a:rPr>
              <a:t>and at:</a:t>
            </a:r>
            <a:endParaRPr lang="en-US" sz="2400" b="1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B0F0"/>
                </a:solidFill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http://www1.aucegypt.edu/faculty/cse/goneid/csce2211/codes.rar</a:t>
            </a: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2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7431" y="1602084"/>
            <a:ext cx="11234569" cy="4533725"/>
          </a:xfrm>
          <a:noFill/>
        </p:spPr>
        <p:txBody>
          <a:bodyPr>
            <a:normAutofit/>
          </a:bodyPr>
          <a:lstStyle/>
          <a:p>
            <a:pPr lvl="1"/>
            <a:r>
              <a:rPr lang="en-US" sz="2400" b="1" dirty="0">
                <a:solidFill>
                  <a:schemeClr val="tx1"/>
                </a:solidFill>
              </a:rPr>
              <a:t>STL has the </a:t>
            </a:r>
            <a:r>
              <a:rPr lang="en-US" sz="2400" b="1" i="1" dirty="0">
                <a:solidFill>
                  <a:srgbClr val="0000FF"/>
                </a:solidFill>
              </a:rPr>
              <a:t>List</a:t>
            </a:r>
            <a:r>
              <a:rPr lang="en-US" sz="2400" b="1" dirty="0">
                <a:solidFill>
                  <a:schemeClr val="tx1"/>
                </a:solidFill>
              </a:rPr>
              <a:t> container which provides a </a:t>
            </a:r>
            <a:r>
              <a:rPr lang="en-US" sz="2400" b="1" dirty="0">
                <a:solidFill>
                  <a:srgbClr val="0000FF"/>
                </a:solidFill>
              </a:rPr>
              <a:t>doubly linked list </a:t>
            </a:r>
            <a:r>
              <a:rPr lang="en-US" sz="2400" b="1" dirty="0">
                <a:solidFill>
                  <a:schemeClr val="tx1"/>
                </a:solidFill>
              </a:rPr>
              <a:t>implementation of the List ADT. The advantage of using the </a:t>
            </a:r>
            <a:r>
              <a:rPr lang="en-US" sz="2400" b="1" dirty="0">
                <a:solidFill>
                  <a:srgbClr val="0000FF"/>
                </a:solidFill>
              </a:rPr>
              <a:t>list</a:t>
            </a:r>
            <a:r>
              <a:rPr lang="en-US" sz="2400" b="1" dirty="0">
                <a:solidFill>
                  <a:schemeClr val="tx1"/>
                </a:solidFill>
              </a:rPr>
              <a:t> is that insertion of new items and removal of existing items is cheap.</a:t>
            </a:r>
          </a:p>
          <a:p>
            <a:pPr marL="342900" lvl="1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Both </a:t>
            </a:r>
            <a:r>
              <a:rPr lang="en-US" sz="2400" b="1" i="1" dirty="0">
                <a:solidFill>
                  <a:srgbClr val="0000FF"/>
                </a:solidFill>
              </a:rPr>
              <a:t>vector</a:t>
            </a:r>
            <a:r>
              <a:rPr lang="en-US" sz="2400" b="1" dirty="0">
                <a:solidFill>
                  <a:schemeClr val="tx1"/>
                </a:solidFill>
              </a:rPr>
              <a:t> and </a:t>
            </a:r>
            <a:r>
              <a:rPr lang="en-US" sz="2400" b="1" i="1" dirty="0">
                <a:solidFill>
                  <a:srgbClr val="0000FF"/>
                </a:solidFill>
              </a:rPr>
              <a:t>list</a:t>
            </a:r>
            <a:r>
              <a:rPr lang="en-US" sz="2400" b="1" dirty="0">
                <a:solidFill>
                  <a:schemeClr val="tx1"/>
                </a:solidFill>
              </a:rPr>
              <a:t> are inefficient for searches. The complexity is linear so that </a:t>
            </a:r>
            <a:r>
              <a:rPr lang="en-US" sz="2400" b="1" i="1" dirty="0">
                <a:solidFill>
                  <a:srgbClr val="0000FF"/>
                </a:solidFill>
              </a:rPr>
              <a:t>T(n) = O(n)</a:t>
            </a:r>
          </a:p>
        </p:txBody>
      </p:sp>
    </p:spTree>
    <p:extLst>
      <p:ext uri="{BB962C8B-B14F-4D97-AF65-F5344CB8AC3E}">
        <p14:creationId xmlns:p14="http://schemas.microsoft.com/office/powerpoint/2010/main" val="1607339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Stack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34300" cy="43434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dirty="0"/>
              <a:t> </a:t>
            </a:r>
            <a:r>
              <a:rPr lang="en-US" sz="2400" b="1" dirty="0"/>
              <a:t>A simple data container consisting of a linear list of elements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dirty="0"/>
              <a:t>Access is by position (order of insertion)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dirty="0"/>
              <a:t>All insertions and deletions are done at one end, called </a:t>
            </a:r>
            <a:r>
              <a:rPr lang="en-US" sz="2400" b="1" i="1" dirty="0">
                <a:solidFill>
                  <a:srgbClr val="FF3300"/>
                </a:solidFill>
              </a:rPr>
              <a:t>top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i="1" dirty="0"/>
              <a:t>Last In First Out</a:t>
            </a:r>
            <a:r>
              <a:rPr lang="en-US" sz="2400" b="1" i="1" dirty="0">
                <a:solidFill>
                  <a:srgbClr val="FF3300"/>
                </a:solidFill>
              </a:rPr>
              <a:t> (LIFO) </a:t>
            </a:r>
            <a:r>
              <a:rPr lang="en-US" sz="2400" b="1" dirty="0"/>
              <a:t>structure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dirty="0"/>
              <a:t>Two basic operations: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i="1" dirty="0">
                <a:solidFill>
                  <a:srgbClr val="FF3300"/>
                </a:solidFill>
              </a:rPr>
              <a:t>push</a:t>
            </a:r>
            <a:r>
              <a:rPr lang="en-US" sz="2400" b="1" dirty="0"/>
              <a:t>: add to top, complexity is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i="1" dirty="0">
                <a:solidFill>
                  <a:srgbClr val="FF3300"/>
                </a:solidFill>
              </a:rPr>
              <a:t>pop</a:t>
            </a:r>
            <a:r>
              <a:rPr lang="en-US" sz="2400" b="1" dirty="0"/>
              <a:t>: remove from top, complexity is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2A1337-2C4A-4373-80FF-2B829DAA735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34300" cy="4343400"/>
          </a:xfrm>
          <a:noFill/>
        </p:spPr>
        <p:txBody>
          <a:bodyPr/>
          <a:lstStyle/>
          <a:p>
            <a:pPr marL="0" indent="0">
              <a:spcBef>
                <a:spcPct val="50000"/>
              </a:spcBef>
              <a:buClrTx/>
              <a:buNone/>
            </a:pPr>
            <a:r>
              <a:rPr lang="en-US" sz="2400" b="1"/>
              <a:t> 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EAEA56-BD90-4E99-8AA8-F1E63A350D14}" type="slidenum">
              <a:rPr lang="en-GB" b="1" smtClean="0"/>
              <a:pPr/>
              <a:t>13</a:t>
            </a:fld>
            <a:endParaRPr lang="en-GB" b="1"/>
          </a:p>
        </p:txBody>
      </p:sp>
      <p:graphicFrame>
        <p:nvGraphicFramePr>
          <p:cNvPr id="205828" name="Group 4"/>
          <p:cNvGraphicFramePr>
            <a:graphicFrameLocks noGrp="1"/>
          </p:cNvGraphicFramePr>
          <p:nvPr/>
        </p:nvGraphicFramePr>
        <p:xfrm>
          <a:off x="3124200" y="2209800"/>
          <a:ext cx="1981200" cy="518160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42" name="Group 18"/>
          <p:cNvGraphicFramePr>
            <a:graphicFrameLocks noGrp="1"/>
          </p:cNvGraphicFramePr>
          <p:nvPr/>
        </p:nvGraphicFramePr>
        <p:xfrm>
          <a:off x="5638800" y="2209800"/>
          <a:ext cx="1981200" cy="518160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56" name="Group 32"/>
          <p:cNvGraphicFramePr>
            <a:graphicFrameLocks noGrp="1"/>
          </p:cNvGraphicFramePr>
          <p:nvPr/>
        </p:nvGraphicFramePr>
        <p:xfrm>
          <a:off x="8229600" y="2209800"/>
          <a:ext cx="1981200" cy="518160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70" name="Group 46"/>
          <p:cNvGraphicFramePr>
            <a:graphicFrameLocks noGrp="1"/>
          </p:cNvGraphicFramePr>
          <p:nvPr/>
        </p:nvGraphicFramePr>
        <p:xfrm>
          <a:off x="3124200" y="3962400"/>
          <a:ext cx="1981200" cy="518160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84" name="Group 60"/>
          <p:cNvGraphicFramePr>
            <a:graphicFrameLocks noGrp="1"/>
          </p:cNvGraphicFramePr>
          <p:nvPr/>
        </p:nvGraphicFramePr>
        <p:xfrm>
          <a:off x="5715000" y="3962400"/>
          <a:ext cx="1981200" cy="518160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98" name="Group 74"/>
          <p:cNvGraphicFramePr>
            <a:graphicFrameLocks noGrp="1"/>
          </p:cNvGraphicFramePr>
          <p:nvPr/>
        </p:nvGraphicFramePr>
        <p:xfrm>
          <a:off x="8229600" y="3962400"/>
          <a:ext cx="1981200" cy="518160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82" name="Line 88"/>
          <p:cNvSpPr>
            <a:spLocks noChangeShapeType="1"/>
          </p:cNvSpPr>
          <p:nvPr/>
        </p:nvSpPr>
        <p:spPr bwMode="auto">
          <a:xfrm flipV="1">
            <a:off x="4114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sp>
        <p:nvSpPr>
          <p:cNvPr id="8283" name="Line 89"/>
          <p:cNvSpPr>
            <a:spLocks noChangeShapeType="1"/>
          </p:cNvSpPr>
          <p:nvPr/>
        </p:nvSpPr>
        <p:spPr bwMode="auto">
          <a:xfrm flipV="1">
            <a:off x="7010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sp>
        <p:nvSpPr>
          <p:cNvPr id="8284" name="Line 90"/>
          <p:cNvSpPr>
            <a:spLocks noChangeShapeType="1"/>
          </p:cNvSpPr>
          <p:nvPr/>
        </p:nvSpPr>
        <p:spPr bwMode="auto">
          <a:xfrm flipV="1">
            <a:off x="9601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graphicFrame>
        <p:nvGraphicFramePr>
          <p:cNvPr id="205915" name="Group 91"/>
          <p:cNvGraphicFramePr>
            <a:graphicFrameLocks noGrp="1"/>
          </p:cNvGraphicFramePr>
          <p:nvPr/>
        </p:nvGraphicFramePr>
        <p:xfrm>
          <a:off x="7772400" y="1828800"/>
          <a:ext cx="304800" cy="518160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91" name="Line 97"/>
          <p:cNvSpPr>
            <a:spLocks noChangeShapeType="1"/>
          </p:cNvSpPr>
          <p:nvPr/>
        </p:nvSpPr>
        <p:spPr bwMode="auto">
          <a:xfrm flipV="1">
            <a:off x="4495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sp>
        <p:nvSpPr>
          <p:cNvPr id="8292" name="Line 98"/>
          <p:cNvSpPr>
            <a:spLocks noChangeShapeType="1"/>
          </p:cNvSpPr>
          <p:nvPr/>
        </p:nvSpPr>
        <p:spPr bwMode="auto">
          <a:xfrm flipV="1">
            <a:off x="7086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sp>
        <p:nvSpPr>
          <p:cNvPr id="8293" name="Line 99"/>
          <p:cNvSpPr>
            <a:spLocks noChangeShapeType="1"/>
          </p:cNvSpPr>
          <p:nvPr/>
        </p:nvSpPr>
        <p:spPr bwMode="auto">
          <a:xfrm flipV="1">
            <a:off x="92202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graphicFrame>
        <p:nvGraphicFramePr>
          <p:cNvPr id="205924" name="Group 100"/>
          <p:cNvGraphicFramePr>
            <a:graphicFrameLocks noGrp="1"/>
          </p:cNvGraphicFramePr>
          <p:nvPr/>
        </p:nvGraphicFramePr>
        <p:xfrm>
          <a:off x="7848600" y="4800600"/>
          <a:ext cx="304800" cy="518160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300" name="Text Box 106"/>
          <p:cNvSpPr txBox="1">
            <a:spLocks noChangeArrowheads="1"/>
          </p:cNvSpPr>
          <p:nvPr/>
        </p:nvSpPr>
        <p:spPr bwMode="auto">
          <a:xfrm>
            <a:off x="3886201" y="312420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endParaRPr lang="en-US" sz="2400" b="1"/>
          </a:p>
        </p:txBody>
      </p:sp>
      <p:sp>
        <p:nvSpPr>
          <p:cNvPr id="8301" name="Text Box 107"/>
          <p:cNvSpPr txBox="1">
            <a:spLocks noChangeArrowheads="1"/>
          </p:cNvSpPr>
          <p:nvPr/>
        </p:nvSpPr>
        <p:spPr bwMode="auto">
          <a:xfrm>
            <a:off x="3794126" y="3087689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/>
              <a:t>top</a:t>
            </a:r>
          </a:p>
        </p:txBody>
      </p:sp>
      <p:sp>
        <p:nvSpPr>
          <p:cNvPr id="8302" name="Text Box 108"/>
          <p:cNvSpPr txBox="1">
            <a:spLocks noChangeArrowheads="1"/>
          </p:cNvSpPr>
          <p:nvPr/>
        </p:nvSpPr>
        <p:spPr bwMode="auto">
          <a:xfrm>
            <a:off x="6553200" y="3124201"/>
            <a:ext cx="1072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/>
              <a:t>++top</a:t>
            </a:r>
          </a:p>
        </p:txBody>
      </p:sp>
      <p:sp>
        <p:nvSpPr>
          <p:cNvPr id="8303" name="Text Box 109"/>
          <p:cNvSpPr txBox="1">
            <a:spLocks noChangeArrowheads="1"/>
          </p:cNvSpPr>
          <p:nvPr/>
        </p:nvSpPr>
        <p:spPr bwMode="auto">
          <a:xfrm>
            <a:off x="9296401" y="3124201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/>
              <a:t>top</a:t>
            </a:r>
          </a:p>
        </p:txBody>
      </p:sp>
      <p:sp>
        <p:nvSpPr>
          <p:cNvPr id="8304" name="Text Box 110"/>
          <p:cNvSpPr txBox="1">
            <a:spLocks noChangeArrowheads="1"/>
          </p:cNvSpPr>
          <p:nvPr/>
        </p:nvSpPr>
        <p:spPr bwMode="auto">
          <a:xfrm>
            <a:off x="6858001" y="1752601"/>
            <a:ext cx="889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 dirty="0"/>
              <a:t>push</a:t>
            </a:r>
          </a:p>
        </p:txBody>
      </p:sp>
      <p:sp>
        <p:nvSpPr>
          <p:cNvPr id="8305" name="Text Box 111"/>
          <p:cNvSpPr txBox="1">
            <a:spLocks noChangeArrowheads="1"/>
          </p:cNvSpPr>
          <p:nvPr/>
        </p:nvSpPr>
        <p:spPr bwMode="auto">
          <a:xfrm>
            <a:off x="7696201" y="5353706"/>
            <a:ext cx="806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 dirty="0"/>
              <a:t>pop</a:t>
            </a:r>
          </a:p>
        </p:txBody>
      </p:sp>
      <p:sp>
        <p:nvSpPr>
          <p:cNvPr id="8306" name="Line 112"/>
          <p:cNvSpPr>
            <a:spLocks noChangeShapeType="1"/>
          </p:cNvSpPr>
          <p:nvPr/>
        </p:nvSpPr>
        <p:spPr bwMode="auto">
          <a:xfrm flipH="1">
            <a:off x="7086600" y="20574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sp>
        <p:nvSpPr>
          <p:cNvPr id="8307" name="Line 113"/>
          <p:cNvSpPr>
            <a:spLocks noChangeShapeType="1"/>
          </p:cNvSpPr>
          <p:nvPr/>
        </p:nvSpPr>
        <p:spPr bwMode="auto">
          <a:xfrm>
            <a:off x="7086600" y="42672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 b="1"/>
          </a:p>
        </p:txBody>
      </p:sp>
      <p:sp>
        <p:nvSpPr>
          <p:cNvPr id="8308" name="Text Box 114"/>
          <p:cNvSpPr txBox="1">
            <a:spLocks noChangeArrowheads="1"/>
          </p:cNvSpPr>
          <p:nvPr/>
        </p:nvSpPr>
        <p:spPr bwMode="auto">
          <a:xfrm>
            <a:off x="4191001" y="4876801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/>
              <a:t>top</a:t>
            </a:r>
          </a:p>
        </p:txBody>
      </p:sp>
      <p:sp>
        <p:nvSpPr>
          <p:cNvPr id="8309" name="Text Box 115"/>
          <p:cNvSpPr txBox="1">
            <a:spLocks noChangeArrowheads="1"/>
          </p:cNvSpPr>
          <p:nvPr/>
        </p:nvSpPr>
        <p:spPr bwMode="auto">
          <a:xfrm>
            <a:off x="6781801" y="4876801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/>
              <a:t>top</a:t>
            </a:r>
          </a:p>
        </p:txBody>
      </p:sp>
      <p:sp>
        <p:nvSpPr>
          <p:cNvPr id="8310" name="Text Box 116"/>
          <p:cNvSpPr txBox="1">
            <a:spLocks noChangeArrowheads="1"/>
          </p:cNvSpPr>
          <p:nvPr/>
        </p:nvSpPr>
        <p:spPr bwMode="auto">
          <a:xfrm>
            <a:off x="8915401" y="4953001"/>
            <a:ext cx="9380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/>
              <a:t>top--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0156" y="584300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Stack Class Operations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1311581" y="1981200"/>
            <a:ext cx="10608276" cy="4038600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b="1" i="1" u="sng" dirty="0">
                <a:solidFill>
                  <a:srgbClr val="0000FF"/>
                </a:solidFill>
              </a:rPr>
              <a:t>construct</a:t>
            </a:r>
            <a:r>
              <a:rPr lang="en-US" sz="3200" b="1" i="1" u="sng" dirty="0"/>
              <a:t>:</a:t>
            </a:r>
            <a:r>
              <a:rPr lang="en-US" sz="3200" b="1" dirty="0"/>
              <a:t>  construct an empty stack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i="1" u="sng" dirty="0" err="1">
                <a:solidFill>
                  <a:srgbClr val="0000FF"/>
                </a:solidFill>
              </a:rPr>
              <a:t>stackIsEmpty</a:t>
            </a:r>
            <a:r>
              <a:rPr lang="en-US" sz="3200" b="1" i="1" u="sng" dirty="0">
                <a:solidFill>
                  <a:srgbClr val="0000FF"/>
                </a:solidFill>
              </a:rPr>
              <a:t> </a:t>
            </a:r>
            <a:r>
              <a:rPr lang="en-US" sz="3200" b="1" i="1" u="sng" dirty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sz="3200" b="1" i="1" u="sng" dirty="0">
                <a:solidFill>
                  <a:srgbClr val="0000FF"/>
                </a:solidFill>
              </a:rPr>
              <a:t> bool</a:t>
            </a:r>
            <a:r>
              <a:rPr lang="en-US" sz="3200" b="1" dirty="0"/>
              <a:t> : return True if stack is empty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i="1" u="sng" dirty="0" err="1">
                <a:solidFill>
                  <a:srgbClr val="0000FF"/>
                </a:solidFill>
              </a:rPr>
              <a:t>stackIsFull</a:t>
            </a:r>
            <a:r>
              <a:rPr lang="en-US" sz="3200" b="1" i="1" u="sng" dirty="0">
                <a:solidFill>
                  <a:srgbClr val="0000FF"/>
                </a:solidFill>
              </a:rPr>
              <a:t> </a:t>
            </a:r>
            <a:r>
              <a:rPr lang="en-US" sz="3200" b="1" i="1" u="sng" dirty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sz="3200" b="1" i="1" u="sng" dirty="0">
                <a:solidFill>
                  <a:srgbClr val="0000FF"/>
                </a:solidFill>
              </a:rPr>
              <a:t> bool</a:t>
            </a:r>
            <a:r>
              <a:rPr lang="en-US" sz="3200" b="1" dirty="0"/>
              <a:t> : return True if stack is full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i="1" u="sng" dirty="0">
                <a:solidFill>
                  <a:srgbClr val="0000FF"/>
                </a:solidFill>
              </a:rPr>
              <a:t>push(el)</a:t>
            </a:r>
            <a:r>
              <a:rPr lang="en-US" sz="3200" b="1" dirty="0"/>
              <a:t> : add element (el) at the top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i="1" u="sng" dirty="0">
                <a:solidFill>
                  <a:srgbClr val="0000FF"/>
                </a:solidFill>
              </a:rPr>
              <a:t>pop(el):</a:t>
            </a:r>
            <a:r>
              <a:rPr lang="en-US" sz="3200" b="1" dirty="0"/>
              <a:t> retrieve and remove the top element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i="1" u="sng" dirty="0" err="1">
                <a:solidFill>
                  <a:srgbClr val="0000FF"/>
                </a:solidFill>
              </a:rPr>
              <a:t>stackTop</a:t>
            </a:r>
            <a:r>
              <a:rPr lang="en-US" sz="3200" b="1" i="1" u="sng" dirty="0">
                <a:solidFill>
                  <a:srgbClr val="0000FF"/>
                </a:solidFill>
              </a:rPr>
              <a:t>(el):</a:t>
            </a:r>
            <a:r>
              <a:rPr lang="en-US" sz="3200" b="1" dirty="0"/>
              <a:t> retrieve top element without removing it</a:t>
            </a: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BEA2C5-BF01-43DC-A4C2-87838591873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 Files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11581" y="2133600"/>
            <a:ext cx="10880419" cy="3777622"/>
          </a:xfrm>
          <a:noFill/>
        </p:spPr>
        <p:txBody>
          <a:bodyPr>
            <a:norm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</a:rPr>
              <a:t>The stack can be implemented using: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Run-Time array or vector. In Case of using vectors, It uses the back, push_back, and pop_back implementation from vector, so the implementation is trivial. All operation are very fast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</a:p>
          <a:p>
            <a:pPr lvl="1"/>
            <a:endParaRPr lang="en-US" sz="2400" b="1" dirty="0">
              <a:solidFill>
                <a:schemeClr val="tx1"/>
              </a:solidFill>
            </a:endParaRP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A linked list Full implementation of the Stack class is found at:</a:t>
            </a:r>
            <a:endParaRPr lang="en-US" sz="2400" b="1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B0F0"/>
                </a:solidFill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http://www1.aucegypt.edu/faculty/cse/goneid/csce2211/codes.rar</a:t>
            </a: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9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Some Applications of Stacks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285750" lvl="1">
              <a:buClr>
                <a:schemeClr val="accent1">
                  <a:lumMod val="50000"/>
                </a:schemeClr>
              </a:buClr>
            </a:pPr>
            <a:r>
              <a:rPr lang="en-US" sz="2800" b="1" dirty="0"/>
              <a:t>Conversion from Decimal to Hexadecimal</a:t>
            </a:r>
          </a:p>
          <a:p>
            <a:pPr marL="285750" lvl="1">
              <a:buClr>
                <a:schemeClr val="accent1">
                  <a:lumMod val="50000"/>
                </a:schemeClr>
              </a:buClr>
            </a:pPr>
            <a:r>
              <a:rPr lang="en-US" sz="2800" b="1" dirty="0"/>
              <a:t>Balancing Enclosure Symbols</a:t>
            </a:r>
          </a:p>
          <a:p>
            <a:pPr marL="285750" lvl="1">
              <a:buClr>
                <a:schemeClr val="accent1">
                  <a:lumMod val="50000"/>
                </a:schemeClr>
              </a:buClr>
            </a:pPr>
            <a:r>
              <a:rPr lang="en-US" sz="2800" b="1" dirty="0"/>
              <a:t>Evaluation of Postfix Expressions</a:t>
            </a:r>
          </a:p>
          <a:p>
            <a:pPr marL="285750" lvl="1">
              <a:buClr>
                <a:schemeClr val="accent1">
                  <a:lumMod val="50000"/>
                </a:schemeClr>
              </a:buClr>
            </a:pPr>
            <a:r>
              <a:rPr lang="en-US" sz="2800" b="1" dirty="0"/>
              <a:t>Converting Infix Expressions to Postfix</a:t>
            </a:r>
          </a:p>
          <a:p>
            <a:pPr marL="285750" lvl="1">
              <a:buClr>
                <a:schemeClr val="accent1">
                  <a:lumMod val="50000"/>
                </a:schemeClr>
              </a:buClr>
            </a:pPr>
            <a:r>
              <a:rPr lang="en-US" sz="2800" b="1" dirty="0"/>
              <a:t>Backtracking</a:t>
            </a:r>
          </a:p>
          <a:p>
            <a:pPr marL="285750" lvl="1">
              <a:buClr>
                <a:schemeClr val="accent1">
                  <a:lumMod val="50000"/>
                </a:schemeClr>
              </a:buClr>
            </a:pPr>
            <a:r>
              <a:rPr lang="en-US" sz="2800" b="1" dirty="0"/>
              <a:t>Hanoi Towers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dirty="0"/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7EBA3-A69C-473A-B571-9F9942AF9532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838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(a) Decimal to Hexadecimal Conversion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0000FF"/>
                </a:solidFill>
              </a:rPr>
              <a:t>// Covert from Decimal to Hexadecimal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string DEC-to_HEX(n)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{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Stackt &lt;char&gt; s;    string H = “”;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do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{	rem = n % 16;	n = n / 16;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	if (rem &lt; 10) c = char (int('0') + rem);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		else  c = char (int('A') + rem - 10);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	s.push(c);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}while ( n != 0);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/>
              <a:t>	while (!s.stackIsEmpty())  {s.pop(c); H = H + c;}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/>
              <a:t>	return H;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/>
              <a:t>} 	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CEB37E-9073-4FC2-8F07-5A49A385A4A9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(b) Balancing Enclosure Symbols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Given a text file containing a sequence of characters, we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want to check for balancing of the symbols  ( ) , [ ] , { }.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u="sng"/>
              <a:t>Algorithm: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bool EnclosureBalance (filename)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	Open file filename;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	Initialize an empty stack of characters;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	balanced = true;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	for each character (ch) read until end of file 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		{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/>
              <a:t>		   If (ch is a left symbol)  push ch on the stack;</a:t>
            </a:r>
            <a:r>
              <a:rPr lang="en-US" sz="2400" b="1" i="1"/>
              <a:t>	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1242D0-6536-4E7D-BD34-7D54A3DBC2D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Balancing Enclosure Symbols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	</a:t>
            </a:r>
            <a:r>
              <a:rPr lang="en-US" sz="1800" b="1" i="1"/>
              <a:t>else if (ch is a right symbol) then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   if (stack is empty) balanced = false;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	else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	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	   pop the stack;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	   if (popped symbol is not the corresponding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	   left symbol) balanced = false;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		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}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At the end of the file,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if (stack is not empty) balanced = false;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	return balanced;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/>
              <a:t>}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5A0B98-47B0-49F0-AD42-89764BBE4FD5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1" y="1103434"/>
            <a:ext cx="6696075" cy="1068266"/>
          </a:xfr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5C193213-742B-4181-8DC2-E36666EDD915}" type="slidenum">
              <a:rPr lang="en-GB">
                <a:latin typeface="Century Gothic" panose="020B0502020202020204"/>
              </a:rPr>
              <a:pPr defTabSz="342900">
                <a:defRPr/>
              </a:pPr>
              <a:t>2</a:t>
            </a:fld>
            <a:endParaRPr lang="en-GB">
              <a:latin typeface="Century Gothic" panose="020B050202020202020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52017" y="1287797"/>
            <a:ext cx="7619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/>
            <a:r>
              <a:rPr lang="en-US" sz="3200" b="1" dirty="0">
                <a:solidFill>
                  <a:prstClr val="black"/>
                </a:solidFill>
                <a:latin typeface="Arial" charset="0"/>
              </a:rPr>
              <a:t>Fundamental Linear Data Structures</a:t>
            </a:r>
            <a:endParaRPr lang="en-US" sz="3000" dirty="0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BEBF1-F192-4340-94CB-64CFD2F4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r>
              <a:rPr lang="en-US">
                <a:solidFill>
                  <a:prstClr val="black">
                    <a:tint val="75000"/>
                  </a:prstClr>
                </a:solidFill>
                <a:latin typeface="Century Gothic" panose="020B0502020202020204"/>
              </a:rPr>
              <a:t>Prof. Amr Goneid, AUC</a:t>
            </a:r>
            <a:endParaRPr lang="en-US" dirty="0">
              <a:solidFill>
                <a:prstClr val="black">
                  <a:tint val="75000"/>
                </a:prstClr>
              </a:solidFill>
              <a:latin typeface="Century Gothic" panose="020B050202020202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59E689-537B-424D-A26F-F827457B7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569" y="2171700"/>
            <a:ext cx="8815754" cy="396411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2996C5C-397C-4078-B82C-49CD06EA4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1569" y="2182484"/>
            <a:ext cx="8028413" cy="35720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7619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Balancing Enclosure Symbols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idx="1"/>
          </p:nvPr>
        </p:nvSpPr>
        <p:spPr>
          <a:xfrm>
            <a:off x="2589212" y="1763486"/>
            <a:ext cx="8915400" cy="4147736"/>
          </a:xfrm>
          <a:noFill/>
        </p:spPr>
        <p:txBody>
          <a:bodyPr/>
          <a:lstStyle/>
          <a:p>
            <a:pPr marL="0" lvl="1" indent="0">
              <a:lnSpc>
                <a:spcPct val="90000"/>
              </a:lnSpc>
              <a:buNone/>
            </a:pPr>
            <a:r>
              <a:rPr lang="en-US" sz="2400" b="1">
                <a:solidFill>
                  <a:schemeClr val="tx2"/>
                </a:solidFill>
              </a:rPr>
              <a:t>{a * (b + c) }	Balanced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1800" b="1" i="1"/>
          </a:p>
          <a:p>
            <a:pPr marL="0" lvl="1" indent="0">
              <a:lnSpc>
                <a:spcPct val="90000"/>
              </a:lnSpc>
              <a:buNone/>
            </a:pPr>
            <a:endParaRPr lang="en-US" sz="1800" b="1" i="1"/>
          </a:p>
          <a:p>
            <a:pPr marL="0" lvl="1" indent="0">
              <a:lnSpc>
                <a:spcPct val="90000"/>
              </a:lnSpc>
              <a:buNone/>
            </a:pPr>
            <a:endParaRPr lang="en-US" sz="1800" b="1" i="1"/>
          </a:p>
          <a:p>
            <a:pPr marL="0" lvl="1" indent="0">
              <a:lnSpc>
                <a:spcPct val="90000"/>
              </a:lnSpc>
              <a:buNone/>
            </a:pPr>
            <a:endParaRPr lang="en-US" sz="1800" b="1" i="1"/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b="1">
                <a:solidFill>
                  <a:schemeClr val="tx2"/>
                </a:solidFill>
              </a:rPr>
              <a:t>{a * (b + c [ i ] }	Not Balanced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1800" b="1"/>
          </a:p>
          <a:p>
            <a:pPr marL="0" lvl="1" indent="0">
              <a:lnSpc>
                <a:spcPct val="90000"/>
              </a:lnSpc>
              <a:buNone/>
            </a:pPr>
            <a:endParaRPr lang="en-US" sz="1800" b="1" i="1"/>
          </a:p>
        </p:txBody>
      </p:sp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DFB3BB-DBED-4585-8EE7-A6C0C8E2E2E7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0" y="2514600"/>
          <a:ext cx="358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9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(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86200" y="4114800"/>
          <a:ext cx="3581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10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[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(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(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(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10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{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(c) Evaluation of Postfix Expressions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1" indent="-457200"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b="1" dirty="0"/>
              <a:t>Regular expressions are written in “infix” notation, i.e., operator between two operands, e.g.,</a:t>
            </a:r>
          </a:p>
          <a:p>
            <a:pPr marL="0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800" b="1" dirty="0"/>
              <a:t>		</a:t>
            </a:r>
            <a:r>
              <a:rPr lang="en-US" sz="2800" b="1" dirty="0">
                <a:solidFill>
                  <a:srgbClr val="FF0000"/>
                </a:solidFill>
              </a:rPr>
              <a:t>(A+B) * (C- (D+E))</a:t>
            </a:r>
          </a:p>
          <a:p>
            <a:pPr marL="457200" lvl="1" indent="-457200"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b="1" dirty="0"/>
              <a:t>Parentheses are used to force precedence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C7220-4283-47C7-957D-E660FEA446A2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Evaluation of Postfix Expressions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Reverse Polish Notation (RPN) or “postfix” does without parentheses (invented by </a:t>
            </a:r>
            <a:r>
              <a:rPr lang="en-US" sz="2400" b="1" dirty="0" err="1"/>
              <a:t>Lukasiewics</a:t>
            </a:r>
            <a:r>
              <a:rPr lang="en-US" sz="2400" b="1" dirty="0"/>
              <a:t>). </a:t>
            </a:r>
          </a:p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endParaRPr lang="en-US" sz="2400" b="1" dirty="0"/>
          </a:p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endParaRPr lang="en-US" sz="2400" b="1" dirty="0"/>
          </a:p>
          <a:p>
            <a:pPr marL="342900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endParaRPr lang="en-US" sz="2400" b="1" dirty="0"/>
          </a:p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endParaRPr lang="en-US" sz="2400" b="1" dirty="0"/>
          </a:p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e.g. the expression </a:t>
            </a:r>
            <a:r>
              <a:rPr lang="en-US" sz="2400" b="1" dirty="0">
                <a:solidFill>
                  <a:srgbClr val="FF0000"/>
                </a:solidFill>
              </a:rPr>
              <a:t>(A+B) * (C- (D+E)) </a:t>
            </a:r>
            <a:r>
              <a:rPr lang="en-US" sz="2400" b="1" dirty="0"/>
              <a:t>becomes:</a:t>
            </a:r>
          </a:p>
          <a:p>
            <a:pPr marL="457200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		</a:t>
            </a:r>
            <a:r>
              <a:rPr lang="en-US" sz="2400" b="1" dirty="0">
                <a:solidFill>
                  <a:srgbClr val="FF0000"/>
                </a:solidFill>
              </a:rPr>
              <a:t>A B + C D E + - * </a:t>
            </a:r>
          </a:p>
          <a:p>
            <a:pPr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Postfix expressions like </a:t>
            </a:r>
            <a:r>
              <a:rPr lang="en-US" sz="2400" b="1" dirty="0">
                <a:solidFill>
                  <a:srgbClr val="FF0000"/>
                </a:solidFill>
              </a:rPr>
              <a:t>A B +</a:t>
            </a:r>
            <a:r>
              <a:rPr lang="en-US" sz="2400" b="1" dirty="0"/>
              <a:t> are evaluated as </a:t>
            </a:r>
            <a:r>
              <a:rPr lang="en-US" sz="2400" b="1" dirty="0">
                <a:solidFill>
                  <a:srgbClr val="FF0000"/>
                </a:solidFill>
              </a:rPr>
              <a:t>A + B</a:t>
            </a:r>
            <a:r>
              <a:rPr lang="en-US" sz="2000" b="1" dirty="0"/>
              <a:t>		</a:t>
            </a:r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C7064-8472-4C7C-93D1-CA57E4CE6A21}" type="slidenum">
              <a:rPr lang="en-GB" smtClean="0"/>
              <a:pPr/>
              <a:t>22</a:t>
            </a:fld>
            <a:endParaRPr lang="en-GB"/>
          </a:p>
        </p:txBody>
      </p:sp>
      <p:pic>
        <p:nvPicPr>
          <p:cNvPr id="36870" name="Picture 5" descr="Lukasiewicz__122x13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6128" y="2590006"/>
            <a:ext cx="14732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Evaluation of Postfix Expressions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b="1" u="sng" dirty="0"/>
              <a:t>The idea is: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Scan from left to right until an operator (+,-,*,/) is encountered.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Apply operator between the previous operands.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Replace the two  previous operands by the result.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dirty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/>
              <a:t>This suggests to use a </a:t>
            </a:r>
            <a:r>
              <a:rPr lang="en-US" sz="2400" b="1" u="sng" dirty="0"/>
              <a:t>stack</a:t>
            </a:r>
            <a:r>
              <a:rPr lang="en-US" sz="2400" b="1" dirty="0"/>
              <a:t> to store operands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/>
              <a:t>and the results.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3F15A-BB27-4B87-8F7E-2F89B723BE43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914400"/>
            <a:ext cx="7772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Evaluation of Postfix Expressions (Algorithm)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i="1" dirty="0"/>
              <a:t>Initialize a stack (S) of characters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i="1" dirty="0"/>
              <a:t>For each character from left to right</a:t>
            </a:r>
          </a:p>
          <a:p>
            <a:pPr lvl="2" eaLnBrk="1" hangingPunct="1"/>
            <a:r>
              <a:rPr lang="en-US" sz="2000" b="1" i="1" dirty="0"/>
              <a:t>Get next character</a:t>
            </a:r>
          </a:p>
          <a:p>
            <a:pPr lvl="2" eaLnBrk="1" hangingPunct="1"/>
            <a:r>
              <a:rPr lang="en-US" sz="2000" b="1" i="1" dirty="0"/>
              <a:t>If </a:t>
            </a:r>
            <a:r>
              <a:rPr lang="en-US" sz="2000" b="1" i="1" u="sng" dirty="0"/>
              <a:t>operand</a:t>
            </a:r>
            <a:r>
              <a:rPr lang="en-US" sz="2000" b="1" i="1" dirty="0"/>
              <a:t>, push it on S</a:t>
            </a:r>
          </a:p>
          <a:p>
            <a:pPr lvl="2" eaLnBrk="1" hangingPunct="1"/>
            <a:r>
              <a:rPr lang="en-US" sz="2000" b="1" i="1" dirty="0"/>
              <a:t>If an </a:t>
            </a:r>
            <a:r>
              <a:rPr lang="en-US" sz="2000" b="1" i="1" u="sng" dirty="0"/>
              <a:t>operator</a:t>
            </a:r>
            <a:r>
              <a:rPr lang="en-US" sz="2000" b="1" i="1" dirty="0"/>
              <a:t>:</a:t>
            </a:r>
          </a:p>
          <a:p>
            <a:pPr lvl="3" eaLnBrk="1" hangingPunct="1"/>
            <a:r>
              <a:rPr lang="en-US" sz="1800" b="1" i="1" dirty="0"/>
              <a:t>Pop two values (error if there are no two values)</a:t>
            </a:r>
          </a:p>
          <a:p>
            <a:pPr lvl="3" eaLnBrk="1" hangingPunct="1"/>
            <a:r>
              <a:rPr lang="en-US" sz="1800" b="1" i="1" dirty="0"/>
              <a:t>Apply operator</a:t>
            </a:r>
          </a:p>
          <a:p>
            <a:pPr lvl="3" eaLnBrk="1" hangingPunct="1"/>
            <a:r>
              <a:rPr lang="en-US" sz="1800" b="1" i="1" dirty="0"/>
              <a:t>Push result back onto (S)</a:t>
            </a:r>
          </a:p>
          <a:p>
            <a:pPr lvl="1" eaLnBrk="1" hangingPunct="1">
              <a:buClr>
                <a:schemeClr val="accent1">
                  <a:lumMod val="50000"/>
                </a:schemeClr>
              </a:buClr>
            </a:pPr>
            <a:r>
              <a:rPr lang="en-US" sz="2400" b="1" i="1" dirty="0"/>
              <a:t>At the end, result is on top of (S) (the only value, otherwise an error)</a:t>
            </a:r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F1B363-1B42-4A0A-B272-FAC7558A228A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Evaluation of Postfix Expressions 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(Example)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idx="1"/>
          </p:nvPr>
        </p:nvSpPr>
        <p:spPr>
          <a:xfrm>
            <a:off x="2743200" y="1905000"/>
            <a:ext cx="7924800" cy="4114800"/>
          </a:xfrm>
          <a:noFill/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400" b="1">
                <a:solidFill>
                  <a:srgbClr val="FF0000"/>
                </a:solidFill>
              </a:rPr>
              <a:t>(A+B) * (C- (D+E))</a:t>
            </a:r>
            <a:r>
              <a:rPr lang="en-US" sz="2400" b="1"/>
              <a:t>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 A B + C D E + - *</a:t>
            </a:r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endParaRPr lang="en-US" sz="2400" b="1"/>
          </a:p>
          <a:p>
            <a:pPr marL="0" lvl="1" indent="0">
              <a:buNone/>
            </a:pPr>
            <a:r>
              <a:rPr lang="en-US" sz="2400" b="1">
                <a:solidFill>
                  <a:srgbClr val="FF0000"/>
                </a:solidFill>
              </a:rPr>
              <a:t>(2+3)*(2- (4+1))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 2 3 + 2 4 1 + - *</a:t>
            </a:r>
            <a:r>
              <a:rPr lang="en-US" sz="2400" b="1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8AB137-8E8C-4B80-8A8C-410AEE4E7E82}" type="slidenum">
              <a:rPr lang="en-GB" smtClean="0"/>
              <a:pPr/>
              <a:t>25</a:t>
            </a:fld>
            <a:endParaRPr lang="en-GB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276601" y="2362200"/>
          <a:ext cx="6705599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3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9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96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7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3855"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D+E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C-(D+E)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A+B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A+B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A+B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A+B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A+B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A+B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Final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2"/>
                          </a:solidFill>
                        </a:rPr>
                        <a:t>-15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(d) Conversion from Infix to Postfix Expression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idx="1"/>
          </p:nvPr>
        </p:nvSpPr>
        <p:spPr>
          <a:xfrm>
            <a:off x="2895600" y="1981200"/>
            <a:ext cx="7772400" cy="4343400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Initialize an operator stack, 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While not end of infix expression do the following: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read next symbol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in case the symbol is: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</a:t>
            </a:r>
            <a:r>
              <a:rPr lang="en-US" sz="1700" b="1" i="1">
                <a:solidFill>
                  <a:srgbClr val="A50021"/>
                </a:solidFill>
              </a:rPr>
              <a:t>an operand:</a:t>
            </a:r>
            <a:r>
              <a:rPr lang="en-US" sz="1700" b="1" i="1">
                <a:solidFill>
                  <a:srgbClr val="000000"/>
                </a:solidFill>
              </a:rPr>
              <a:t>	write the operand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(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:</a:t>
            </a:r>
            <a:r>
              <a:rPr lang="en-US" sz="1700" b="1" i="1">
                <a:solidFill>
                  <a:srgbClr val="000000"/>
                </a:solidFill>
              </a:rPr>
              <a:t>		push onto 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)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A50021"/>
                </a:solidFill>
              </a:rPr>
              <a:t>:</a:t>
            </a:r>
            <a:r>
              <a:rPr lang="en-US" sz="1700" b="1" i="1">
                <a:solidFill>
                  <a:srgbClr val="000000"/>
                </a:solidFill>
              </a:rPr>
              <a:t>		pop and write all operators until encountering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(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, then 		pop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(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endParaRPr lang="en-US" sz="1700" b="1" i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*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A50021"/>
                </a:solidFill>
              </a:rPr>
              <a:t> or 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/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A50021"/>
                </a:solidFill>
              </a:rPr>
              <a:t>:</a:t>
            </a:r>
            <a:r>
              <a:rPr lang="en-US" sz="1700" b="1" i="1">
                <a:solidFill>
                  <a:srgbClr val="000000"/>
                </a:solidFill>
              </a:rPr>
              <a:t>	1-pop and write all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*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 and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/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 operators from the top 			   down to but not including the top most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(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,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+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,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-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 or 			   to the bottom of the stack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		2-push the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*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 or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/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endParaRPr lang="en-US" sz="1700" b="1" i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+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A50021"/>
                </a:solidFill>
              </a:rPr>
              <a:t> or 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A50021"/>
                </a:solidFill>
              </a:rPr>
              <a:t>-</a:t>
            </a:r>
            <a:r>
              <a:rPr lang="en-US" sz="1700" b="1" i="1">
                <a:solidFill>
                  <a:srgbClr val="A50021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A50021"/>
                </a:solidFill>
              </a:rPr>
              <a:t>:</a:t>
            </a:r>
            <a:r>
              <a:rPr lang="en-US" sz="1700" b="1" i="1">
                <a:solidFill>
                  <a:srgbClr val="000000"/>
                </a:solidFill>
              </a:rPr>
              <a:t>	1-pop and write all operators from the top down to 			   but not including the topmost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(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 or to the bottom of 		   the stack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i="1">
                <a:solidFill>
                  <a:srgbClr val="000000"/>
                </a:solidFill>
              </a:rPr>
              <a:t>			2-push the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+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1700" b="1" i="1">
                <a:solidFill>
                  <a:srgbClr val="000000"/>
                </a:solidFill>
              </a:rPr>
              <a:t> or 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‘</a:t>
            </a:r>
            <a:r>
              <a:rPr lang="en-US" sz="1700" b="1" i="1">
                <a:solidFill>
                  <a:srgbClr val="000000"/>
                </a:solidFill>
              </a:rPr>
              <a:t>-</a:t>
            </a:r>
            <a:r>
              <a:rPr lang="en-US" sz="1700" b="1" i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endParaRPr lang="en-US" sz="1700" b="1" i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i="1">
                <a:solidFill>
                  <a:srgbClr val="000000"/>
                </a:solidFill>
              </a:rPr>
              <a:t>	</a:t>
            </a:r>
            <a:r>
              <a:rPr lang="en-US" sz="1700" b="1" i="1">
                <a:solidFill>
                  <a:srgbClr val="A50021"/>
                </a:solidFill>
              </a:rPr>
              <a:t>End of exp:</a:t>
            </a:r>
            <a:r>
              <a:rPr lang="en-US" sz="1700" b="1" i="1">
                <a:solidFill>
                  <a:srgbClr val="000000"/>
                </a:solidFill>
              </a:rPr>
              <a:t>	pop and write all operators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i="1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DF76A6-3962-4037-841F-955490B2522B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Conversion from Infix to Postfix Expressions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447800"/>
            <a:ext cx="7772400" cy="4953000"/>
          </a:xfrm>
          <a:noFill/>
        </p:spPr>
        <p:txBody>
          <a:bodyPr/>
          <a:lstStyle/>
          <a:p>
            <a:pPr marL="0" lvl="1" indent="0">
              <a:lnSpc>
                <a:spcPct val="80000"/>
              </a:lnSpc>
              <a:buNone/>
            </a:pPr>
            <a:r>
              <a:rPr lang="en-US" sz="2000" b="1" i="1"/>
              <a:t>Example: </a:t>
            </a:r>
            <a:r>
              <a:rPr lang="en-US" sz="2000" b="1">
                <a:solidFill>
                  <a:srgbClr val="FF0000"/>
                </a:solidFill>
              </a:rPr>
              <a:t>(A+B) * (C- (D+E)) 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000" b="1">
                <a:solidFill>
                  <a:schemeClr val="tx2"/>
                </a:solidFill>
              </a:rPr>
              <a:t>A B + C D E + - *</a:t>
            </a:r>
          </a:p>
          <a:p>
            <a:pPr marL="0" lvl="1" indent="0">
              <a:lnSpc>
                <a:spcPct val="80000"/>
              </a:lnSpc>
              <a:buNone/>
            </a:pPr>
            <a:endParaRPr lang="en-US" sz="2000" b="1">
              <a:solidFill>
                <a:schemeClr val="tx2"/>
              </a:solidFill>
            </a:endParaRPr>
          </a:p>
          <a:p>
            <a:pPr marL="0" lvl="1" indent="0">
              <a:lnSpc>
                <a:spcPct val="80000"/>
              </a:lnSpc>
              <a:buNone/>
            </a:pPr>
            <a:endParaRPr lang="en-US" sz="2000" b="1">
              <a:solidFill>
                <a:schemeClr val="tx2"/>
              </a:solidFill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en-US" sz="2000" b="1" i="1">
                <a:solidFill>
                  <a:schemeClr val="tx2"/>
                </a:solidFill>
              </a:rPr>
              <a:t>    </a:t>
            </a:r>
          </a:p>
          <a:p>
            <a:pPr marL="0" lvl="1" indent="0">
              <a:lnSpc>
                <a:spcPct val="80000"/>
              </a:lnSpc>
              <a:buNone/>
            </a:pPr>
            <a:endParaRPr lang="en-US" sz="1600" b="1" i="1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2993B-7AE9-47A6-9730-886B5327683F}" type="slidenum">
              <a:rPr lang="en-GB" smtClean="0"/>
              <a:pPr/>
              <a:t>27</a:t>
            </a:fld>
            <a:endParaRPr lang="en-GB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886200" y="1752600"/>
          <a:ext cx="5181600" cy="448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000443" imgH="3409860" progId="Excel.Sheet.8">
                  <p:embed/>
                </p:oleObj>
              </mc:Choice>
              <mc:Fallback>
                <p:oleObj name="Worksheet" r:id="rId3" imgW="3000443" imgH="3409860" progId="Excel.Sheet.8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752600"/>
                        <a:ext cx="5181600" cy="4483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(e) Backtracking (Maze Problem)</a:t>
            </a:r>
            <a:endParaRPr lang="en-US" sz="3200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3E1B97-25FA-409A-9E3D-C9E2242ABFC5}" type="slidenum">
              <a:rPr lang="en-GB" smtClean="0"/>
              <a:pPr/>
              <a:t>28</a:t>
            </a:fld>
            <a:endParaRPr lang="en-GB"/>
          </a:p>
        </p:txBody>
      </p:sp>
      <p:pic>
        <p:nvPicPr>
          <p:cNvPr id="45062" name="Picture 5" descr="key chain maz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151063"/>
            <a:ext cx="5562600" cy="358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914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Backtracking (Maze Problem)</a:t>
            </a:r>
            <a:endParaRPr lang="en-GB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981200"/>
            <a:ext cx="7620000" cy="4135438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000"/>
              <a:t> 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A33EC7-F543-43C7-856D-BFCAF5649D8D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3063875" y="3243264"/>
            <a:ext cx="2217738" cy="2592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4383089" y="3243264"/>
            <a:ext cx="898525" cy="657225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3452814" y="3511550"/>
            <a:ext cx="600075" cy="388938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3452813" y="4381500"/>
            <a:ext cx="1828800" cy="9906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3452813" y="4756150"/>
            <a:ext cx="1365250" cy="211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4818063" y="5372100"/>
            <a:ext cx="463550" cy="46355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92" name="Line 10"/>
          <p:cNvSpPr>
            <a:spLocks noChangeShapeType="1"/>
          </p:cNvSpPr>
          <p:nvPr/>
        </p:nvSpPr>
        <p:spPr bwMode="auto">
          <a:xfrm>
            <a:off x="3273425" y="2957513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46093" name="Line 11"/>
          <p:cNvSpPr>
            <a:spLocks noChangeShapeType="1"/>
          </p:cNvSpPr>
          <p:nvPr/>
        </p:nvSpPr>
        <p:spPr bwMode="auto">
          <a:xfrm flipV="1">
            <a:off x="5281614" y="4157663"/>
            <a:ext cx="454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46094" name="Text Box 12"/>
          <p:cNvSpPr txBox="1">
            <a:spLocks noChangeArrowheads="1"/>
          </p:cNvSpPr>
          <p:nvPr/>
        </p:nvSpPr>
        <p:spPr bwMode="auto">
          <a:xfrm>
            <a:off x="2971800" y="2667001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2000" b="1">
                <a:latin typeface="Times New Roman" pitchFamily="18" charset="0"/>
              </a:rPr>
              <a:t>in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46095" name="Text Box 13"/>
          <p:cNvSpPr txBox="1">
            <a:spLocks noChangeArrowheads="1"/>
          </p:cNvSpPr>
          <p:nvPr/>
        </p:nvSpPr>
        <p:spPr bwMode="auto">
          <a:xfrm>
            <a:off x="5384801" y="3609976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buNone/>
            </a:pPr>
            <a:r>
              <a:rPr lang="en-US" sz="2000" b="1">
                <a:latin typeface="Times New Roman" pitchFamily="18" charset="0"/>
              </a:rPr>
              <a:t>out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46096" name="Rectangle 14"/>
          <p:cNvSpPr>
            <a:spLocks noChangeArrowheads="1"/>
          </p:cNvSpPr>
          <p:nvPr/>
        </p:nvSpPr>
        <p:spPr bwMode="auto">
          <a:xfrm>
            <a:off x="3452814" y="3243263"/>
            <a:ext cx="930275" cy="7461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46097" name="Rectangle 15"/>
          <p:cNvSpPr>
            <a:spLocks noChangeArrowheads="1"/>
          </p:cNvSpPr>
          <p:nvPr/>
        </p:nvSpPr>
        <p:spPr bwMode="auto">
          <a:xfrm>
            <a:off x="3063876" y="3243264"/>
            <a:ext cx="74613" cy="2592387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98" name="Rectangle 16"/>
          <p:cNvSpPr>
            <a:spLocks noChangeArrowheads="1"/>
          </p:cNvSpPr>
          <p:nvPr/>
        </p:nvSpPr>
        <p:spPr bwMode="auto">
          <a:xfrm>
            <a:off x="3138489" y="5735638"/>
            <a:ext cx="1679575" cy="10001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099" name="Oval 17"/>
          <p:cNvSpPr>
            <a:spLocks noChangeArrowheads="1"/>
          </p:cNvSpPr>
          <p:nvPr/>
        </p:nvSpPr>
        <p:spPr bwMode="auto">
          <a:xfrm>
            <a:off x="6934200" y="32004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0" name="Oval 18"/>
          <p:cNvSpPr>
            <a:spLocks noChangeArrowheads="1"/>
          </p:cNvSpPr>
          <p:nvPr/>
        </p:nvSpPr>
        <p:spPr bwMode="auto">
          <a:xfrm>
            <a:off x="8001000" y="32004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1" name="Oval 19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2" name="Oval 20"/>
          <p:cNvSpPr>
            <a:spLocks noChangeArrowheads="1"/>
          </p:cNvSpPr>
          <p:nvPr/>
        </p:nvSpPr>
        <p:spPr bwMode="auto">
          <a:xfrm>
            <a:off x="8001000" y="3886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3" name="Oval 21"/>
          <p:cNvSpPr>
            <a:spLocks noChangeArrowheads="1"/>
          </p:cNvSpPr>
          <p:nvPr/>
        </p:nvSpPr>
        <p:spPr bwMode="auto">
          <a:xfrm>
            <a:off x="9067800" y="3886200"/>
            <a:ext cx="304800" cy="304800"/>
          </a:xfrm>
          <a:prstGeom prst="ellipse">
            <a:avLst/>
          </a:prstGeom>
          <a:solidFill>
            <a:srgbClr val="00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4" name="Oval 22"/>
          <p:cNvSpPr>
            <a:spLocks noChangeArrowheads="1"/>
          </p:cNvSpPr>
          <p:nvPr/>
        </p:nvSpPr>
        <p:spPr bwMode="auto">
          <a:xfrm>
            <a:off x="6934200" y="4648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5" name="Oval 23"/>
          <p:cNvSpPr>
            <a:spLocks noChangeArrowheads="1"/>
          </p:cNvSpPr>
          <p:nvPr/>
        </p:nvSpPr>
        <p:spPr bwMode="auto">
          <a:xfrm>
            <a:off x="8001000" y="4648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6" name="Oval 24"/>
          <p:cNvSpPr>
            <a:spLocks noChangeArrowheads="1"/>
          </p:cNvSpPr>
          <p:nvPr/>
        </p:nvSpPr>
        <p:spPr bwMode="auto">
          <a:xfrm>
            <a:off x="8001000" y="5410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7" name="Oval 25"/>
          <p:cNvSpPr>
            <a:spLocks noChangeArrowheads="1"/>
          </p:cNvSpPr>
          <p:nvPr/>
        </p:nvSpPr>
        <p:spPr bwMode="auto">
          <a:xfrm>
            <a:off x="6934200" y="5410200"/>
            <a:ext cx="304800" cy="304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endParaRPr lang="en-US"/>
          </a:p>
        </p:txBody>
      </p:sp>
      <p:sp>
        <p:nvSpPr>
          <p:cNvPr id="46108" name="Line 26"/>
          <p:cNvSpPr>
            <a:spLocks noChangeShapeType="1"/>
          </p:cNvSpPr>
          <p:nvPr/>
        </p:nvSpPr>
        <p:spPr bwMode="auto">
          <a:xfrm>
            <a:off x="7239000" y="3352800"/>
            <a:ext cx="762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09" name="Line 27"/>
          <p:cNvSpPr>
            <a:spLocks noChangeShapeType="1"/>
          </p:cNvSpPr>
          <p:nvPr/>
        </p:nvSpPr>
        <p:spPr bwMode="auto">
          <a:xfrm>
            <a:off x="7239000" y="4038600"/>
            <a:ext cx="762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0" name="Line 28"/>
          <p:cNvSpPr>
            <a:spLocks noChangeShapeType="1"/>
          </p:cNvSpPr>
          <p:nvPr/>
        </p:nvSpPr>
        <p:spPr bwMode="auto">
          <a:xfrm>
            <a:off x="8305800" y="4038600"/>
            <a:ext cx="762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1" name="Line 29"/>
          <p:cNvSpPr>
            <a:spLocks noChangeShapeType="1"/>
          </p:cNvSpPr>
          <p:nvPr/>
        </p:nvSpPr>
        <p:spPr bwMode="auto">
          <a:xfrm>
            <a:off x="7239000" y="4800600"/>
            <a:ext cx="762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2" name="Line 30"/>
          <p:cNvSpPr>
            <a:spLocks noChangeShapeType="1"/>
          </p:cNvSpPr>
          <p:nvPr/>
        </p:nvSpPr>
        <p:spPr bwMode="auto">
          <a:xfrm>
            <a:off x="7239000" y="5562600"/>
            <a:ext cx="762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3" name="Line 31"/>
          <p:cNvSpPr>
            <a:spLocks noChangeShapeType="1"/>
          </p:cNvSpPr>
          <p:nvPr/>
        </p:nvSpPr>
        <p:spPr bwMode="auto">
          <a:xfrm>
            <a:off x="7086600" y="35052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4" name="Line 32"/>
          <p:cNvSpPr>
            <a:spLocks noChangeShapeType="1"/>
          </p:cNvSpPr>
          <p:nvPr/>
        </p:nvSpPr>
        <p:spPr bwMode="auto">
          <a:xfrm>
            <a:off x="7086600" y="41910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5" name="Line 33"/>
          <p:cNvSpPr>
            <a:spLocks noChangeShapeType="1"/>
          </p:cNvSpPr>
          <p:nvPr/>
        </p:nvSpPr>
        <p:spPr bwMode="auto">
          <a:xfrm>
            <a:off x="7086600" y="49530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6" name="Line 34"/>
          <p:cNvSpPr>
            <a:spLocks noChangeShapeType="1"/>
          </p:cNvSpPr>
          <p:nvPr/>
        </p:nvSpPr>
        <p:spPr bwMode="auto">
          <a:xfrm>
            <a:off x="8153400" y="35052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7" name="Line 36"/>
          <p:cNvSpPr>
            <a:spLocks noChangeShapeType="1"/>
          </p:cNvSpPr>
          <p:nvPr/>
        </p:nvSpPr>
        <p:spPr bwMode="auto">
          <a:xfrm>
            <a:off x="7086600" y="2819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8" name="Line 37"/>
          <p:cNvSpPr>
            <a:spLocks noChangeShapeType="1"/>
          </p:cNvSpPr>
          <p:nvPr/>
        </p:nvSpPr>
        <p:spPr bwMode="auto">
          <a:xfrm>
            <a:off x="9448800" y="4038600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pPr>
              <a:buNone/>
            </a:pPr>
            <a:endParaRPr lang="en-US"/>
          </a:p>
        </p:txBody>
      </p:sp>
      <p:sp>
        <p:nvSpPr>
          <p:cNvPr id="46119" name="Text Box 38"/>
          <p:cNvSpPr txBox="1">
            <a:spLocks noChangeArrowheads="1"/>
          </p:cNvSpPr>
          <p:nvPr/>
        </p:nvSpPr>
        <p:spPr bwMode="auto">
          <a:xfrm>
            <a:off x="6835775" y="3465513"/>
            <a:ext cx="356188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b="1"/>
              <a:t>A</a:t>
            </a:r>
          </a:p>
        </p:txBody>
      </p:sp>
      <p:sp>
        <p:nvSpPr>
          <p:cNvPr id="46120" name="Text Box 39"/>
          <p:cNvSpPr txBox="1">
            <a:spLocks noChangeArrowheads="1"/>
          </p:cNvSpPr>
          <p:nvPr/>
        </p:nvSpPr>
        <p:spPr bwMode="auto">
          <a:xfrm>
            <a:off x="6781800" y="4191000"/>
            <a:ext cx="319318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b="1"/>
              <a:t>B</a:t>
            </a:r>
          </a:p>
        </p:txBody>
      </p:sp>
      <p:sp>
        <p:nvSpPr>
          <p:cNvPr id="46121" name="Text Box 40"/>
          <p:cNvSpPr txBox="1">
            <a:spLocks noChangeArrowheads="1"/>
          </p:cNvSpPr>
          <p:nvPr/>
        </p:nvSpPr>
        <p:spPr bwMode="auto">
          <a:xfrm>
            <a:off x="6781800" y="5029200"/>
            <a:ext cx="364202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b="1"/>
              <a:t>C</a:t>
            </a:r>
          </a:p>
        </p:txBody>
      </p:sp>
      <p:sp>
        <p:nvSpPr>
          <p:cNvPr id="46122" name="Text Box 41"/>
          <p:cNvSpPr txBox="1">
            <a:spLocks noChangeArrowheads="1"/>
          </p:cNvSpPr>
          <p:nvPr/>
        </p:nvSpPr>
        <p:spPr bwMode="auto">
          <a:xfrm>
            <a:off x="7391400" y="5257801"/>
            <a:ext cx="3492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b="1"/>
              <a:t>D</a:t>
            </a:r>
          </a:p>
        </p:txBody>
      </p:sp>
      <p:sp>
        <p:nvSpPr>
          <p:cNvPr id="46123" name="Text Box 42"/>
          <p:cNvSpPr txBox="1">
            <a:spLocks noChangeArrowheads="1"/>
          </p:cNvSpPr>
          <p:nvPr/>
        </p:nvSpPr>
        <p:spPr bwMode="auto">
          <a:xfrm>
            <a:off x="7467600" y="4495800"/>
            <a:ext cx="304892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b="1"/>
              <a:t>E</a:t>
            </a:r>
          </a:p>
        </p:txBody>
      </p:sp>
      <p:sp>
        <p:nvSpPr>
          <p:cNvPr id="46124" name="Text Box 43"/>
          <p:cNvSpPr txBox="1">
            <a:spLocks noChangeArrowheads="1"/>
          </p:cNvSpPr>
          <p:nvPr/>
        </p:nvSpPr>
        <p:spPr bwMode="auto">
          <a:xfrm>
            <a:off x="7391400" y="3733801"/>
            <a:ext cx="304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None/>
            </a:pPr>
            <a:r>
              <a:rPr lang="en-US" b="1"/>
              <a:t>F</a:t>
            </a:r>
          </a:p>
        </p:txBody>
      </p:sp>
      <p:sp>
        <p:nvSpPr>
          <p:cNvPr id="46125" name="Text Box 44"/>
          <p:cNvSpPr txBox="1">
            <a:spLocks noChangeArrowheads="1"/>
          </p:cNvSpPr>
          <p:nvPr/>
        </p:nvSpPr>
        <p:spPr bwMode="auto">
          <a:xfrm>
            <a:off x="8534400" y="3733800"/>
            <a:ext cx="37863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b="1"/>
              <a:t>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0156" y="624110"/>
            <a:ext cx="8911687" cy="890366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Arial" charset="0"/>
              </a:rPr>
              <a:t>Fundamental Linear Data Structures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/>
              <a:t>Prof. Amr Goneid, AUC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EA5ED4-1813-4DB4-9412-C3CF627E53B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6D4F8E-7F90-4405-A0BC-D6E4C0B7CE22}"/>
              </a:ext>
            </a:extLst>
          </p:cNvPr>
          <p:cNvSpPr/>
          <p:nvPr/>
        </p:nvSpPr>
        <p:spPr>
          <a:xfrm>
            <a:off x="1524001" y="1606587"/>
            <a:ext cx="7619999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linked list</a:t>
            </a:r>
          </a:p>
          <a:p>
            <a:pPr marL="342900" lvl="0" indent="-342900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Stack</a:t>
            </a:r>
            <a:endParaRPr lang="en-US" sz="2800" b="1" u="sng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rgbClr val="E78712"/>
              </a:buClr>
              <a:buFont typeface="Wingdings 3" charset="2"/>
              <a:buChar char=""/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Queue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517114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Backtracking (Maze Problem)</a:t>
            </a:r>
          </a:p>
        </p:txBody>
      </p:sp>
      <p:sp>
        <p:nvSpPr>
          <p:cNvPr id="47108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00200"/>
            <a:ext cx="7772400" cy="4724400"/>
          </a:xfrm>
          <a:noFill/>
        </p:spPr>
        <p:txBody>
          <a:bodyPr/>
          <a:lstStyle/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We may choose to move in the order:</a:t>
            </a:r>
          </a:p>
          <a:p>
            <a:pPr marL="457200" lvl="1" indent="0"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	South – East – North – West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A stack is used to record the tracks. 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When we move on a new track, we push it on the stack.</a:t>
            </a: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When we run out of tracks, we backtrack by popping the last track from the stack.</a:t>
            </a:r>
          </a:p>
          <a:p>
            <a:pPr lvl="1" eaLnBrk="1" hangingPunct="1"/>
            <a:endParaRPr lang="en-US" sz="2400" b="1" dirty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FF0066"/>
                </a:solidFill>
              </a:rPr>
              <a:t>	Later in the course, we will do this using a recursive algorithm using the system stack. The algorithm is called </a:t>
            </a:r>
            <a:r>
              <a:rPr lang="en-US" sz="2400" b="1" i="1" u="sng" dirty="0">
                <a:solidFill>
                  <a:srgbClr val="FF0066"/>
                </a:solidFill>
              </a:rPr>
              <a:t>Depth First Search</a:t>
            </a: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4316EF-D0C6-4ED2-B96E-F7183E9A1432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Grp="1" noChangeArrowheads="1"/>
          </p:cNvSpPr>
          <p:nvPr>
            <p:ph type="title"/>
          </p:nvPr>
        </p:nvSpPr>
        <p:spPr>
          <a:xfrm>
            <a:off x="2743200" y="7620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Backtracking (Maze Problem)</a:t>
            </a:r>
          </a:p>
        </p:txBody>
      </p:sp>
      <p:sp>
        <p:nvSpPr>
          <p:cNvPr id="48132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00200"/>
            <a:ext cx="7772400" cy="4495800"/>
          </a:xfrm>
          <a:noFill/>
        </p:spPr>
        <p:txBody>
          <a:bodyPr/>
          <a:lstStyle/>
          <a:p>
            <a:pPr marL="0" lvl="1" indent="0"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The stack will develop as shown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99A68-5FAD-4987-B25A-78ACB03B27B7}" type="slidenum">
              <a:rPr lang="en-GB" smtClean="0"/>
              <a:pPr/>
              <a:t>31</a:t>
            </a:fld>
            <a:endParaRPr lang="en-GB"/>
          </a:p>
        </p:txBody>
      </p:sp>
      <p:graphicFrame>
        <p:nvGraphicFramePr>
          <p:cNvPr id="242762" name="Group 74"/>
          <p:cNvGraphicFramePr>
            <a:graphicFrameLocks noGrp="1"/>
          </p:cNvGraphicFramePr>
          <p:nvPr/>
        </p:nvGraphicFramePr>
        <p:xfrm>
          <a:off x="4724400" y="2895600"/>
          <a:ext cx="4191000" cy="207264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181" name="Text Box 75"/>
          <p:cNvSpPr txBox="1">
            <a:spLocks noChangeArrowheads="1"/>
          </p:cNvSpPr>
          <p:nvPr/>
        </p:nvSpPr>
        <p:spPr bwMode="auto">
          <a:xfrm>
            <a:off x="4956176" y="4916489"/>
            <a:ext cx="939681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steps</a:t>
            </a:r>
          </a:p>
        </p:txBody>
      </p:sp>
      <p:sp>
        <p:nvSpPr>
          <p:cNvPr id="48182" name="Line 76"/>
          <p:cNvSpPr>
            <a:spLocks noChangeShapeType="1"/>
          </p:cNvSpPr>
          <p:nvPr/>
        </p:nvSpPr>
        <p:spPr bwMode="auto">
          <a:xfrm>
            <a:off x="5867400" y="5181600"/>
            <a:ext cx="22860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83" name="Text Box 77"/>
          <p:cNvSpPr txBox="1">
            <a:spLocks noChangeArrowheads="1"/>
          </p:cNvSpPr>
          <p:nvPr/>
        </p:nvSpPr>
        <p:spPr bwMode="auto">
          <a:xfrm>
            <a:off x="3886200" y="2209800"/>
            <a:ext cx="533400" cy="369332"/>
          </a:xfrm>
          <a:prstGeom prst="rect">
            <a:avLst/>
          </a:prstGeom>
          <a:solidFill>
            <a:srgbClr val="FF0066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8184" name="Text Box 78"/>
          <p:cNvSpPr txBox="1">
            <a:spLocks noChangeArrowheads="1"/>
          </p:cNvSpPr>
          <p:nvPr/>
        </p:nvSpPr>
        <p:spPr bwMode="auto">
          <a:xfrm>
            <a:off x="7391400" y="2209800"/>
            <a:ext cx="533400" cy="369332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8185" name="Text Box 79"/>
          <p:cNvSpPr txBox="1">
            <a:spLocks noChangeArrowheads="1"/>
          </p:cNvSpPr>
          <p:nvPr/>
        </p:nvSpPr>
        <p:spPr bwMode="auto">
          <a:xfrm>
            <a:off x="4434841" y="2184401"/>
            <a:ext cx="806631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pop</a:t>
            </a:r>
          </a:p>
        </p:txBody>
      </p:sp>
      <p:sp>
        <p:nvSpPr>
          <p:cNvPr id="48186" name="Text Box 80"/>
          <p:cNvSpPr txBox="1">
            <a:spLocks noChangeArrowheads="1"/>
          </p:cNvSpPr>
          <p:nvPr/>
        </p:nvSpPr>
        <p:spPr bwMode="auto">
          <a:xfrm>
            <a:off x="7924801" y="2209801"/>
            <a:ext cx="697627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exit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(f) The Towers of Hanoi</a:t>
            </a:r>
            <a:endParaRPr lang="en-US" sz="3200" dirty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See e.g.,</a:t>
            </a:r>
          </a:p>
          <a:p>
            <a:pPr>
              <a:buNone/>
            </a:pPr>
            <a:r>
              <a:rPr lang="en-US" sz="24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http://mathworld.wolfram.com/TowerofHanoi.html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915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27E095-6268-4D43-AB50-6656F9776DB8}" type="slidenum">
              <a:rPr lang="en-GB" smtClean="0"/>
              <a:pPr/>
              <a:t>32</a:t>
            </a:fld>
            <a:endParaRPr lang="en-GB"/>
          </a:p>
        </p:txBody>
      </p:sp>
      <p:pic>
        <p:nvPicPr>
          <p:cNvPr id="49158" name="Picture 5" descr="key chain maz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1" y="2000250"/>
            <a:ext cx="3954463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Tower_of_Hanoi_4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8504" y="3341078"/>
            <a:ext cx="28575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812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Learn on your own about: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27200"/>
            <a:ext cx="7772400" cy="4368800"/>
          </a:xfrm>
          <a:noFill/>
        </p:spPr>
        <p:txBody>
          <a:bodyPr/>
          <a:lstStyle/>
          <a:p>
            <a:pPr eaLnBrk="1" hangingPunct="1"/>
            <a:r>
              <a:rPr lang="en-US" sz="2800" b="1">
                <a:cs typeface="Times New Roman" pitchFamily="18" charset="0"/>
              </a:rPr>
              <a:t>Use of run-time stack in function calls</a:t>
            </a:r>
          </a:p>
          <a:p>
            <a:pPr eaLnBrk="1" hangingPunct="1"/>
            <a:r>
              <a:rPr lang="en-US" sz="2800" b="1">
                <a:cs typeface="Times New Roman" pitchFamily="18" charset="0"/>
              </a:rPr>
              <a:t>Removing recursion using a stack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D4E1D-EC8B-48A9-BF26-0DAF190A9A45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Queue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34300" cy="43434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dirty="0"/>
              <a:t> </a:t>
            </a:r>
            <a:r>
              <a:rPr lang="en-US" sz="2400" b="1" dirty="0"/>
              <a:t>A simple data container consisting of a linear list of elements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dirty="0"/>
              <a:t>Access is by position (order of insertion)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dirty="0"/>
              <a:t>Insertions at one end (</a:t>
            </a:r>
            <a:r>
              <a:rPr lang="en-US" sz="2400" b="1" i="1" dirty="0">
                <a:solidFill>
                  <a:srgbClr val="FF3300"/>
                </a:solidFill>
              </a:rPr>
              <a:t>rear</a:t>
            </a:r>
            <a:r>
              <a:rPr lang="en-US" sz="2400" b="1" dirty="0"/>
              <a:t>) , deletions at another end (</a:t>
            </a:r>
            <a:r>
              <a:rPr lang="en-US" sz="2400" b="1" i="1" dirty="0">
                <a:solidFill>
                  <a:srgbClr val="FF3300"/>
                </a:solidFill>
              </a:rPr>
              <a:t>front</a:t>
            </a:r>
            <a:r>
              <a:rPr lang="en-US" sz="2400" b="1" dirty="0"/>
              <a:t>)</a:t>
            </a:r>
            <a:endParaRPr lang="en-US" sz="2400" b="1" i="1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i="1" dirty="0"/>
              <a:t>First In First Out</a:t>
            </a:r>
            <a:r>
              <a:rPr lang="en-US" sz="2400" b="1" i="1" dirty="0">
                <a:solidFill>
                  <a:srgbClr val="FF3300"/>
                </a:solidFill>
              </a:rPr>
              <a:t> (FIFO) </a:t>
            </a:r>
            <a:r>
              <a:rPr lang="en-US" sz="2400" b="1" dirty="0"/>
              <a:t>structure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400" b="1" dirty="0"/>
              <a:t>Two basic operations: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i="1" dirty="0">
                <a:solidFill>
                  <a:srgbClr val="FF3300"/>
                </a:solidFill>
              </a:rPr>
              <a:t>enqueue</a:t>
            </a:r>
            <a:r>
              <a:rPr lang="en-US" sz="2400" b="1" dirty="0"/>
              <a:t>: add to rear, complexity is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  <a:endParaRPr lang="en-US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i="1" dirty="0">
                <a:solidFill>
                  <a:srgbClr val="FF3300"/>
                </a:solidFill>
              </a:rPr>
              <a:t>dequeue</a:t>
            </a:r>
            <a:r>
              <a:rPr lang="en-US" sz="2400" b="1" dirty="0"/>
              <a:t>: remove from front, complexity is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08198-5059-40E5-B4AE-F685738B239E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2. Array Models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idx="1"/>
          </p:nvPr>
        </p:nvSpPr>
        <p:spPr>
          <a:xfrm>
            <a:off x="2589213" y="1441938"/>
            <a:ext cx="8915400" cy="4693872"/>
          </a:xfrm>
          <a:noFill/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000" b="1" u="sng" dirty="0"/>
              <a:t>Model 1:</a:t>
            </a:r>
            <a:r>
              <a:rPr lang="en-US" sz="2000" b="1" dirty="0"/>
              <a:t> Variable Front and Rear</a:t>
            </a:r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sz="2000" b="1" u="sng" dirty="0"/>
          </a:p>
          <a:p>
            <a:pPr marL="0" lvl="1" indent="0">
              <a:buNone/>
            </a:pPr>
            <a:endParaRPr lang="en-US" sz="2000" b="1" u="sng" dirty="0"/>
          </a:p>
          <a:p>
            <a:pPr marL="0" lvl="1" indent="0">
              <a:buNone/>
            </a:pPr>
            <a:endParaRPr lang="en-US" sz="2000" b="1" u="sng" dirty="0"/>
          </a:p>
          <a:p>
            <a:pPr marL="0" lvl="1" indent="0">
              <a:buNone/>
            </a:pPr>
            <a:r>
              <a:rPr lang="en-US" sz="2000" b="1" u="sng" dirty="0"/>
              <a:t>Problem:</a:t>
            </a:r>
            <a:r>
              <a:rPr lang="en-US" sz="2000" b="1" dirty="0"/>
              <a:t> Not possible to enqueue although there is space.</a:t>
            </a:r>
          </a:p>
          <a:p>
            <a:pPr marL="0" lvl="1" indent="0">
              <a:buNone/>
            </a:pPr>
            <a:endParaRPr lang="en-US" b="1" dirty="0"/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3C9C54-C6C9-4CCC-980A-2578AB557E42}" type="slidenum">
              <a:rPr lang="en-GB" smtClean="0"/>
              <a:pPr/>
              <a:t>35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188914"/>
              </p:ext>
            </p:extLst>
          </p:nvPr>
        </p:nvGraphicFramePr>
        <p:xfrm>
          <a:off x="3763109" y="2667000"/>
          <a:ext cx="553329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24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2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8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Dequeue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Array Models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idx="1"/>
          </p:nvPr>
        </p:nvSpPr>
        <p:spPr>
          <a:xfrm>
            <a:off x="3118338" y="1335210"/>
            <a:ext cx="7473464" cy="4800600"/>
          </a:xfrm>
          <a:noFill/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sz="2200" b="1" u="sng" dirty="0"/>
              <a:t>Model 2:</a:t>
            </a:r>
            <a:r>
              <a:rPr lang="en-US" sz="2200" b="1" dirty="0"/>
              <a:t> Fixed Front, variable Rear</a:t>
            </a:r>
          </a:p>
          <a:p>
            <a:pPr marL="0" lvl="1" indent="0">
              <a:buNone/>
            </a:pPr>
            <a:endParaRPr lang="en-US" sz="1600" b="1" dirty="0"/>
          </a:p>
          <a:p>
            <a:pPr marL="0" lvl="1" indent="0">
              <a:buNone/>
            </a:pPr>
            <a:endParaRPr lang="en-US" sz="1600" b="1" dirty="0"/>
          </a:p>
          <a:p>
            <a:pPr marL="0" lvl="1" indent="0">
              <a:buNone/>
            </a:pPr>
            <a:endParaRPr lang="en-US" sz="1600" b="1" dirty="0"/>
          </a:p>
          <a:p>
            <a:pPr marL="0" lvl="1" indent="0">
              <a:buNone/>
            </a:pPr>
            <a:endParaRPr lang="en-US" sz="1600" b="1" dirty="0"/>
          </a:p>
          <a:p>
            <a:pPr marL="0" lvl="1" indent="0">
              <a:buNone/>
            </a:pPr>
            <a:endParaRPr lang="en-US" sz="1600" b="1" dirty="0"/>
          </a:p>
          <a:p>
            <a:pPr marL="0" lvl="1" indent="0">
              <a:buNone/>
            </a:pPr>
            <a:endParaRPr lang="en-US" sz="1600" b="1" u="sng" dirty="0"/>
          </a:p>
          <a:p>
            <a:pPr marL="0" lvl="1" indent="0">
              <a:buNone/>
            </a:pPr>
            <a:endParaRPr lang="en-US" sz="1600" b="1" u="sng" dirty="0"/>
          </a:p>
          <a:p>
            <a:pPr marL="0" lvl="1" indent="0">
              <a:buNone/>
            </a:pPr>
            <a:endParaRPr lang="en-US" sz="1600" b="1" u="sng" dirty="0"/>
          </a:p>
          <a:p>
            <a:pPr marL="0" lvl="1" indent="0">
              <a:buNone/>
            </a:pPr>
            <a:endParaRPr lang="en-US" sz="1600" b="1" u="sng" dirty="0"/>
          </a:p>
          <a:p>
            <a:pPr marL="0" lvl="1" indent="0">
              <a:buNone/>
            </a:pPr>
            <a:endParaRPr lang="en-US" sz="1600" b="1" u="sng" dirty="0"/>
          </a:p>
          <a:p>
            <a:pPr marL="0" lvl="1" indent="0">
              <a:buNone/>
            </a:pPr>
            <a:endParaRPr lang="en-US" sz="1600" b="1" u="sng" dirty="0"/>
          </a:p>
          <a:p>
            <a:pPr marL="0" lvl="1" indent="0">
              <a:buNone/>
            </a:pPr>
            <a:r>
              <a:rPr lang="en-US" sz="1900" b="1" u="sng" dirty="0"/>
              <a:t>Problem: </a:t>
            </a:r>
            <a:r>
              <a:rPr lang="en-US" sz="1900" dirty="0"/>
              <a:t>To empty a queue of n elements we have to shift the elements to the left each time we dequeue. </a:t>
            </a:r>
          </a:p>
          <a:p>
            <a:pPr marL="0" lvl="1" indent="0">
              <a:buNone/>
            </a:pPr>
            <a:r>
              <a:rPr lang="en-US" sz="1900" b="1" dirty="0"/>
              <a:t>Total number of shifts = (n-1) + (n-2) + …..+ 2 + 1 = n(n-1)/2 = </a:t>
            </a:r>
            <a:r>
              <a:rPr lang="en-US" sz="1900" b="1" i="1" dirty="0"/>
              <a:t>O(n</a:t>
            </a:r>
            <a:r>
              <a:rPr lang="en-US" sz="1900" b="1" i="1" baseline="30000" dirty="0"/>
              <a:t>2</a:t>
            </a:r>
            <a:r>
              <a:rPr lang="en-US" sz="1900" b="1" i="1" dirty="0"/>
              <a:t>)</a:t>
            </a:r>
            <a:endParaRPr lang="en-US" sz="1900" b="1" i="1" baseline="30000" dirty="0"/>
          </a:p>
          <a:p>
            <a:pPr marL="0" lvl="1" indent="0">
              <a:buNone/>
            </a:pPr>
            <a:r>
              <a:rPr lang="en-US" sz="1900" b="1" dirty="0"/>
              <a:t>Too Expensive</a:t>
            </a:r>
          </a:p>
        </p:txBody>
      </p:sp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D1A406-ACB0-4502-B550-3A20354A0A50}" type="slidenum">
              <a:rPr lang="en-GB" smtClean="0"/>
              <a:pPr/>
              <a:t>36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04889"/>
              </p:ext>
            </p:extLst>
          </p:nvPr>
        </p:nvGraphicFramePr>
        <p:xfrm>
          <a:off x="3329355" y="2209800"/>
          <a:ext cx="604324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5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3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Dequeue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02377" y="74903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Array Models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1676400"/>
            <a:ext cx="7924800" cy="4648200"/>
          </a:xfrm>
          <a:noFill/>
        </p:spPr>
        <p:txBody>
          <a:bodyPr>
            <a:normAutofit lnSpcReduction="10000"/>
          </a:bodyPr>
          <a:lstStyle/>
          <a:p>
            <a:pPr marL="342900" lvl="1" indent="-342900">
              <a:buClr>
                <a:srgbClr val="732F35"/>
              </a:buClr>
              <a:buSzPct val="85000"/>
              <a:buNone/>
              <a:defRPr/>
            </a:pPr>
            <a:r>
              <a:rPr lang="en-US" b="1" u="sng" dirty="0"/>
              <a:t>Model 3:</a:t>
            </a:r>
            <a:r>
              <a:rPr lang="en-US" b="1" dirty="0"/>
              <a:t> Ring Model</a:t>
            </a:r>
          </a:p>
          <a:p>
            <a:pPr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The queue is viewed as a </a:t>
            </a:r>
            <a:r>
              <a:rPr lang="en-US" sz="1800" b="1" dirty="0"/>
              <a:t>circular array</a:t>
            </a:r>
          </a:p>
          <a:p>
            <a:pPr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When last array element is reached, we move back to start</a:t>
            </a:r>
          </a:p>
          <a:p>
            <a:pPr lvl="1"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To enqueue: </a:t>
            </a:r>
          </a:p>
          <a:p>
            <a:pPr lvl="1" eaLnBrk="1" hangingPunct="1">
              <a:buClr>
                <a:srgbClr val="732F35"/>
              </a:buClr>
              <a:buFontTx/>
              <a:buNone/>
              <a:defRPr/>
            </a:pPr>
            <a:r>
              <a:rPr lang="en-US" sz="1800" i="1" dirty="0"/>
              <a:t>	</a:t>
            </a:r>
            <a:r>
              <a:rPr lang="en-US" sz="1800" b="1" i="1" dirty="0"/>
              <a:t>rear </a:t>
            </a:r>
            <a:r>
              <a:rPr lang="en-US" sz="1800" b="1" dirty="0"/>
              <a:t>= (</a:t>
            </a:r>
            <a:r>
              <a:rPr lang="en-US" sz="1800" b="1" i="1" dirty="0"/>
              <a:t>rear </a:t>
            </a:r>
            <a:r>
              <a:rPr lang="en-US" sz="1800" b="1" dirty="0"/>
              <a:t>+ 1) % </a:t>
            </a:r>
            <a:r>
              <a:rPr lang="en-US" sz="1800" b="1" i="1" dirty="0"/>
              <a:t>size</a:t>
            </a:r>
          </a:p>
          <a:p>
            <a:pPr lvl="1"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To dequeue: </a:t>
            </a:r>
          </a:p>
          <a:p>
            <a:pPr lvl="1" eaLnBrk="1" hangingPunct="1">
              <a:buClr>
                <a:srgbClr val="732F35"/>
              </a:buClr>
              <a:buFontTx/>
              <a:buNone/>
              <a:defRPr/>
            </a:pPr>
            <a:r>
              <a:rPr lang="en-US" sz="1800" i="1" dirty="0"/>
              <a:t>	</a:t>
            </a:r>
            <a:r>
              <a:rPr lang="en-US" sz="1800" b="1" i="1" dirty="0"/>
              <a:t>front </a:t>
            </a:r>
            <a:r>
              <a:rPr lang="en-US" sz="1800" b="1" dirty="0"/>
              <a:t>= (</a:t>
            </a:r>
            <a:r>
              <a:rPr lang="en-US" sz="1800" b="1" i="1" dirty="0"/>
              <a:t>front </a:t>
            </a:r>
            <a:r>
              <a:rPr lang="en-US" sz="1800" b="1" dirty="0"/>
              <a:t>+ 1) % </a:t>
            </a:r>
            <a:r>
              <a:rPr lang="en-US" sz="1800" b="1" i="1" dirty="0"/>
              <a:t>size</a:t>
            </a:r>
          </a:p>
          <a:p>
            <a:pPr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Both </a:t>
            </a:r>
            <a:r>
              <a:rPr lang="en-US" sz="1800" i="1" dirty="0"/>
              <a:t>rear </a:t>
            </a:r>
            <a:r>
              <a:rPr lang="en-US" sz="1800" dirty="0"/>
              <a:t>and </a:t>
            </a:r>
            <a:r>
              <a:rPr lang="en-US" sz="1800" i="1" dirty="0"/>
              <a:t>front </a:t>
            </a:r>
            <a:r>
              <a:rPr lang="en-US" sz="1800" dirty="0"/>
              <a:t>advance clockwise</a:t>
            </a:r>
          </a:p>
          <a:p>
            <a:pPr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Keep a count of the number of elements</a:t>
            </a:r>
          </a:p>
          <a:p>
            <a:pPr eaLnBrk="1" hangingPunct="1">
              <a:buClr>
                <a:srgbClr val="732F35"/>
              </a:buClr>
              <a:buFont typeface="Wingdings" pitchFamily="2" charset="2"/>
              <a:buNone/>
              <a:defRPr/>
            </a:pPr>
            <a:r>
              <a:rPr lang="en-US" sz="1800" dirty="0"/>
              <a:t>	in the queue</a:t>
            </a:r>
          </a:p>
          <a:p>
            <a:pPr eaLnBrk="1" hangingPunct="1">
              <a:buClr>
                <a:srgbClr val="732F35"/>
              </a:buClr>
              <a:buFontTx/>
              <a:buChar char="o"/>
              <a:defRPr/>
            </a:pPr>
            <a:r>
              <a:rPr lang="en-US" sz="1800" dirty="0"/>
              <a:t>Initially, the queue is empty:</a:t>
            </a:r>
          </a:p>
          <a:p>
            <a:pPr eaLnBrk="1" hangingPunct="1">
              <a:buClr>
                <a:srgbClr val="732F35"/>
              </a:buClr>
              <a:buFont typeface="Wingdings" pitchFamily="2" charset="2"/>
              <a:buNone/>
              <a:defRPr/>
            </a:pPr>
            <a:r>
              <a:rPr lang="en-US" sz="1800" dirty="0"/>
              <a:t>	front = 1	rear = 0    count = 0</a:t>
            </a:r>
          </a:p>
          <a:p>
            <a:pPr eaLnBrk="1" hangingPunct="1">
              <a:buClr>
                <a:srgbClr val="732F35"/>
              </a:buClr>
              <a:buFont typeface="Wingdings" pitchFamily="2" charset="2"/>
              <a:buNone/>
              <a:defRPr/>
            </a:pPr>
            <a:r>
              <a:rPr lang="en-US" sz="2400" b="1" dirty="0"/>
              <a:t>No need to do any shifts !</a:t>
            </a:r>
          </a:p>
          <a:p>
            <a:pPr eaLnBrk="1" hangingPunct="1">
              <a:buClr>
                <a:srgbClr val="732F35"/>
              </a:buClr>
              <a:buFontTx/>
              <a:buChar char="o"/>
              <a:defRPr/>
            </a:pPr>
            <a:endParaRPr lang="en-US" sz="1800" dirty="0"/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BA1DBC-0EFE-47FC-83C1-1ED6E3AA1813}" type="slidenum">
              <a:rPr lang="en-GB" smtClean="0"/>
              <a:pPr/>
              <a:t>37</a:t>
            </a:fld>
            <a:endParaRPr lang="en-GB"/>
          </a:p>
        </p:txBody>
      </p:sp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3048001"/>
            <a:ext cx="3181350" cy="25622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Queue Class Operations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34300" cy="40386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i="1" u="sng" dirty="0">
                <a:solidFill>
                  <a:srgbClr val="0000FF"/>
                </a:solidFill>
              </a:rPr>
              <a:t>construct:</a:t>
            </a:r>
            <a:r>
              <a:rPr lang="en-US" sz="2400" dirty="0"/>
              <a:t>  construct an empty queue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 err="1">
                <a:solidFill>
                  <a:srgbClr val="0000FF"/>
                </a:solidFill>
              </a:rPr>
              <a:t>queueIsEmpty</a:t>
            </a:r>
            <a:r>
              <a:rPr lang="en-US" sz="2400" b="1" i="1" u="sng" dirty="0">
                <a:solidFill>
                  <a:srgbClr val="0000FF"/>
                </a:solidFill>
              </a:rPr>
              <a:t> </a:t>
            </a:r>
            <a:r>
              <a:rPr lang="en-US" sz="2400" b="1" i="1" u="sng" dirty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sz="2400" b="1" i="1" u="sng" dirty="0">
                <a:solidFill>
                  <a:srgbClr val="0000FF"/>
                </a:solidFill>
              </a:rPr>
              <a:t> bool</a:t>
            </a:r>
            <a:r>
              <a:rPr lang="en-US" sz="2400" b="1" dirty="0"/>
              <a:t> : </a:t>
            </a:r>
            <a:r>
              <a:rPr lang="en-US" sz="2400" dirty="0"/>
              <a:t>return True if queue is empty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 err="1">
                <a:solidFill>
                  <a:srgbClr val="0000FF"/>
                </a:solidFill>
              </a:rPr>
              <a:t>queueIsFull</a:t>
            </a:r>
            <a:r>
              <a:rPr lang="en-US" sz="2400" b="1" i="1" u="sng" dirty="0">
                <a:solidFill>
                  <a:srgbClr val="0000FF"/>
                </a:solidFill>
              </a:rPr>
              <a:t> </a:t>
            </a:r>
            <a:r>
              <a:rPr lang="en-US" sz="2400" b="1" i="1" u="sng" dirty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sz="2400" b="1" i="1" u="sng" dirty="0">
                <a:solidFill>
                  <a:srgbClr val="0000FF"/>
                </a:solidFill>
              </a:rPr>
              <a:t> bool</a:t>
            </a:r>
            <a:r>
              <a:rPr lang="en-US" sz="2400" b="1" dirty="0"/>
              <a:t> : </a:t>
            </a:r>
            <a:r>
              <a:rPr lang="en-US" sz="2400" dirty="0"/>
              <a:t>return True if queue is full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>
                <a:solidFill>
                  <a:srgbClr val="0000FF"/>
                </a:solidFill>
              </a:rPr>
              <a:t>enqueue(el)</a:t>
            </a:r>
            <a:r>
              <a:rPr lang="en-US" sz="2400" b="1" dirty="0"/>
              <a:t> : </a:t>
            </a:r>
            <a:r>
              <a:rPr lang="en-US" sz="2400" dirty="0"/>
              <a:t>add element (el) at the </a:t>
            </a:r>
            <a:r>
              <a:rPr lang="en-US" sz="2400" b="1" i="1" dirty="0">
                <a:solidFill>
                  <a:srgbClr val="FF0066"/>
                </a:solidFill>
              </a:rPr>
              <a:t>rear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>
                <a:solidFill>
                  <a:srgbClr val="0000FF"/>
                </a:solidFill>
              </a:rPr>
              <a:t>dequeue(el):</a:t>
            </a:r>
            <a:r>
              <a:rPr lang="en-US" sz="2400" dirty="0"/>
              <a:t> retrieve and remove the </a:t>
            </a:r>
            <a:r>
              <a:rPr lang="en-US" sz="2400" b="1" i="1" dirty="0">
                <a:solidFill>
                  <a:srgbClr val="FF0066"/>
                </a:solidFill>
              </a:rPr>
              <a:t>front</a:t>
            </a:r>
            <a:r>
              <a:rPr lang="en-US" sz="2400" dirty="0"/>
              <a:t> element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 err="1">
                <a:solidFill>
                  <a:srgbClr val="0000FF"/>
                </a:solidFill>
              </a:rPr>
              <a:t>queueFront</a:t>
            </a:r>
            <a:r>
              <a:rPr lang="en-US" sz="2400" b="1" i="1" u="sng" dirty="0">
                <a:solidFill>
                  <a:srgbClr val="0000FF"/>
                </a:solidFill>
              </a:rPr>
              <a:t>(el):</a:t>
            </a:r>
            <a:r>
              <a:rPr lang="en-US" sz="2400" dirty="0"/>
              <a:t> retrieve </a:t>
            </a:r>
            <a:r>
              <a:rPr lang="en-US" sz="2400" b="1" i="1" dirty="0">
                <a:solidFill>
                  <a:srgbClr val="FF0066"/>
                </a:solidFill>
              </a:rPr>
              <a:t>front</a:t>
            </a:r>
            <a:r>
              <a:rPr lang="en-US" sz="2400" dirty="0"/>
              <a:t> without removing it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 err="1">
                <a:solidFill>
                  <a:srgbClr val="0000FF"/>
                </a:solidFill>
              </a:rPr>
              <a:t>queueRear</a:t>
            </a:r>
            <a:r>
              <a:rPr lang="en-US" sz="2400" b="1" i="1" u="sng" dirty="0">
                <a:solidFill>
                  <a:srgbClr val="0000FF"/>
                </a:solidFill>
              </a:rPr>
              <a:t>(el):</a:t>
            </a:r>
            <a:r>
              <a:rPr lang="en-US" sz="2400" dirty="0"/>
              <a:t> retrieve </a:t>
            </a:r>
            <a:r>
              <a:rPr lang="en-US" sz="2400" b="1" i="1" dirty="0">
                <a:solidFill>
                  <a:srgbClr val="FF0066"/>
                </a:solidFill>
              </a:rPr>
              <a:t>rear</a:t>
            </a:r>
            <a:r>
              <a:rPr lang="en-US" sz="2400" dirty="0"/>
              <a:t> without removing it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u="sng" dirty="0" err="1">
                <a:solidFill>
                  <a:srgbClr val="0000FF"/>
                </a:solidFill>
              </a:rPr>
              <a:t>queueLength</a:t>
            </a:r>
            <a:r>
              <a:rPr lang="en-US" sz="2400" b="1" i="1" u="sng" dirty="0">
                <a:solidFill>
                  <a:srgbClr val="0000FF"/>
                </a:solidFill>
              </a:rPr>
              <a:t> </a:t>
            </a:r>
            <a:r>
              <a:rPr lang="en-US" sz="2400" b="1" i="1" u="sng" dirty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sz="2400" b="1" i="1" u="sng" dirty="0">
                <a:solidFill>
                  <a:srgbClr val="0000FF"/>
                </a:solidFill>
              </a:rPr>
              <a:t> int</a:t>
            </a:r>
            <a:r>
              <a:rPr lang="en-US" sz="2400" b="1" dirty="0"/>
              <a:t> </a:t>
            </a:r>
            <a:r>
              <a:rPr lang="en-US" sz="2400" b="1" i="1" u="sng" dirty="0"/>
              <a:t>:</a:t>
            </a:r>
            <a:r>
              <a:rPr lang="en-US" sz="2400" b="1" i="1" dirty="0"/>
              <a:t> </a:t>
            </a:r>
            <a:r>
              <a:rPr lang="en-US" sz="2400" dirty="0"/>
              <a:t>return the current queue length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566B9B-8EE0-49AD-8747-5687E6789AD9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 Files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11581" y="2133600"/>
            <a:ext cx="10880419" cy="3777622"/>
          </a:xfrm>
          <a:noFill/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</a:rPr>
              <a:t>The queue can be implemented using: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Run-Time array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 A linked list </a:t>
            </a:r>
          </a:p>
          <a:p>
            <a:pPr marL="742950" lvl="1" indent="-53975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tx1"/>
                </a:solidFill>
              </a:rPr>
              <a:t>(see </a:t>
            </a:r>
            <a:r>
              <a:rPr lang="en-US" sz="2400" b="1" dirty="0">
                <a:solidFill>
                  <a:srgbClr val="0000FF"/>
                </a:solidFill>
              </a:rPr>
              <a:t>Revision Slides R1 and R2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Full implementation of the queue class is found at:</a:t>
            </a:r>
            <a:endParaRPr lang="en-US" sz="2400" b="1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B0F0"/>
                </a:solidFill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http://www1.aucegypt.edu/faculty/cse/goneid/csce2211/codes.rar</a:t>
            </a: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6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 err="1"/>
              <a:t>Prof.</a:t>
            </a:r>
            <a:r>
              <a:rPr lang="en-GB" altLang="en-US" sz="1400" dirty="0"/>
              <a:t>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65154B-A5DA-40C7-AE96-9E3F200B255A}" type="slidenum">
              <a:rPr lang="en-GB" altLang="en-US" sz="1400"/>
              <a:pPr eaLnBrk="1" hangingPunct="1"/>
              <a:t>4</a:t>
            </a:fld>
            <a:endParaRPr lang="en-GB" altLang="en-US" sz="1400" dirty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0700" y="303091"/>
            <a:ext cx="7772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Linked List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12094"/>
            <a:ext cx="10011508" cy="4623715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A sequence of nodes linked by pointers: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First node pointed to by </a:t>
            </a:r>
            <a:r>
              <a:rPr lang="en-US" altLang="en-US" sz="2400" b="1" i="1" dirty="0"/>
              <a:t>head. </a:t>
            </a:r>
            <a:r>
              <a:rPr lang="en-US" altLang="en-US" sz="2400" dirty="0"/>
              <a:t>Contains a data element (</a:t>
            </a:r>
            <a:r>
              <a:rPr lang="en-US" altLang="en-US" sz="2400" b="1" dirty="0"/>
              <a:t>e</a:t>
            </a:r>
            <a:r>
              <a:rPr lang="en-US" altLang="en-US" sz="2400" dirty="0"/>
              <a:t>) and a </a:t>
            </a:r>
            <a:r>
              <a:rPr lang="en-US" altLang="en-US" sz="2400" b="1" i="1" dirty="0"/>
              <a:t>next </a:t>
            </a:r>
            <a:r>
              <a:rPr lang="en-US" altLang="en-US" sz="2400" dirty="0"/>
              <a:t>pointer to next node.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Last node’s </a:t>
            </a:r>
            <a:r>
              <a:rPr lang="en-US" altLang="en-US" sz="2400" b="1" i="1" dirty="0"/>
              <a:t>next</a:t>
            </a:r>
            <a:r>
              <a:rPr lang="en-US" altLang="en-US" sz="2400" dirty="0"/>
              <a:t> is </a:t>
            </a:r>
            <a:r>
              <a:rPr lang="en-US" altLang="en-US" sz="2400" b="1" i="1" dirty="0"/>
              <a:t>NULL.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A </a:t>
            </a:r>
            <a:r>
              <a:rPr lang="en-US" altLang="en-US" sz="2400" b="1" i="1" dirty="0"/>
              <a:t>cursor </a:t>
            </a:r>
            <a:r>
              <a:rPr lang="en-US" altLang="en-US" sz="2400" dirty="0"/>
              <a:t>points to the </a:t>
            </a:r>
            <a:r>
              <a:rPr lang="en-US" altLang="en-US" sz="2400" b="1" i="1" dirty="0"/>
              <a:t>current node. </a:t>
            </a:r>
            <a:r>
              <a:rPr lang="en-US" altLang="en-US" sz="2400" dirty="0"/>
              <a:t>It can advance in </a:t>
            </a:r>
            <a:r>
              <a:rPr lang="en-US" altLang="en-US" sz="2400" b="1" i="1" dirty="0"/>
              <a:t>one way only</a:t>
            </a:r>
            <a:r>
              <a:rPr lang="en-US" altLang="en-US" sz="2400" dirty="0"/>
              <a:t> to next node, e.g. to traverse whole list.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3924300" y="28956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4610100" y="28956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5524500" y="28956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6210300" y="28956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7124700" y="28956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7810500" y="28956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8877300" y="28956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9563100" y="2895600"/>
            <a:ext cx="228600" cy="3810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Line 12"/>
          <p:cNvSpPr>
            <a:spLocks noChangeShapeType="1"/>
          </p:cNvSpPr>
          <p:nvPr/>
        </p:nvSpPr>
        <p:spPr bwMode="auto">
          <a:xfrm>
            <a:off x="49149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3" name="Line 13"/>
          <p:cNvSpPr>
            <a:spLocks noChangeShapeType="1"/>
          </p:cNvSpPr>
          <p:nvPr/>
        </p:nvSpPr>
        <p:spPr bwMode="auto">
          <a:xfrm>
            <a:off x="65151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4" name="Line 14"/>
          <p:cNvSpPr>
            <a:spLocks noChangeShapeType="1"/>
          </p:cNvSpPr>
          <p:nvPr/>
        </p:nvSpPr>
        <p:spPr bwMode="auto">
          <a:xfrm>
            <a:off x="8115300" y="3048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5" name="Rectangle 15"/>
          <p:cNvSpPr>
            <a:spLocks noChangeArrowheads="1"/>
          </p:cNvSpPr>
          <p:nvPr/>
        </p:nvSpPr>
        <p:spPr bwMode="auto">
          <a:xfrm>
            <a:off x="3238500" y="2895600"/>
            <a:ext cx="228600" cy="381000"/>
          </a:xfrm>
          <a:prstGeom prst="rect">
            <a:avLst/>
          </a:prstGeom>
          <a:solidFill>
            <a:srgbClr val="00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00"/>
            </a:extrusionClr>
            <a:contourClr>
              <a:srgbClr val="00CC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6" name="Line 16"/>
          <p:cNvSpPr>
            <a:spLocks noChangeShapeType="1"/>
          </p:cNvSpPr>
          <p:nvPr/>
        </p:nvSpPr>
        <p:spPr bwMode="auto">
          <a:xfrm>
            <a:off x="35433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Text Box 17"/>
          <p:cNvSpPr txBox="1">
            <a:spLocks noChangeArrowheads="1"/>
          </p:cNvSpPr>
          <p:nvPr/>
        </p:nvSpPr>
        <p:spPr bwMode="auto">
          <a:xfrm>
            <a:off x="3070226" y="3287714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sz="2000" b="1" dirty="0"/>
              <a:t>head</a:t>
            </a:r>
            <a:endParaRPr lang="en-GB" altLang="en-US" sz="2000" b="1" dirty="0"/>
          </a:p>
        </p:txBody>
      </p:sp>
      <p:sp>
        <p:nvSpPr>
          <p:cNvPr id="7188" name="Text Box 18"/>
          <p:cNvSpPr txBox="1">
            <a:spLocks noChangeArrowheads="1"/>
          </p:cNvSpPr>
          <p:nvPr/>
        </p:nvSpPr>
        <p:spPr bwMode="auto">
          <a:xfrm>
            <a:off x="9880938" y="2814639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sz="2000" b="1" dirty="0"/>
              <a:t>NULL</a:t>
            </a:r>
            <a:endParaRPr lang="en-GB" altLang="en-US" sz="2000" b="1" dirty="0"/>
          </a:p>
        </p:txBody>
      </p:sp>
      <p:sp>
        <p:nvSpPr>
          <p:cNvPr id="7189" name="Rectangle 19"/>
          <p:cNvSpPr>
            <a:spLocks noChangeArrowheads="1"/>
          </p:cNvSpPr>
          <p:nvPr/>
        </p:nvSpPr>
        <p:spPr bwMode="auto">
          <a:xfrm>
            <a:off x="7429500" y="3733800"/>
            <a:ext cx="228600" cy="381000"/>
          </a:xfrm>
          <a:prstGeom prst="rect">
            <a:avLst/>
          </a:prstGeom>
          <a:solidFill>
            <a:srgbClr val="00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00"/>
            </a:extrusionClr>
            <a:contourClr>
              <a:srgbClr val="00CC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0" name="Line 20"/>
          <p:cNvSpPr>
            <a:spLocks noChangeShapeType="1"/>
          </p:cNvSpPr>
          <p:nvPr/>
        </p:nvSpPr>
        <p:spPr bwMode="auto">
          <a:xfrm flipV="1">
            <a:off x="76581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91" name="Text Box 21"/>
          <p:cNvSpPr txBox="1">
            <a:spLocks noChangeArrowheads="1"/>
          </p:cNvSpPr>
          <p:nvPr/>
        </p:nvSpPr>
        <p:spPr bwMode="auto">
          <a:xfrm>
            <a:off x="7794626" y="3621088"/>
            <a:ext cx="1031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dirty="0"/>
              <a:t>cursor</a:t>
            </a:r>
            <a:endParaRPr lang="en-GB" altLang="en-US" dirty="0"/>
          </a:p>
        </p:txBody>
      </p:sp>
      <p:sp>
        <p:nvSpPr>
          <p:cNvPr id="7192" name="Text Box 22"/>
          <p:cNvSpPr txBox="1">
            <a:spLocks noChangeArrowheads="1"/>
          </p:cNvSpPr>
          <p:nvPr/>
        </p:nvSpPr>
        <p:spPr bwMode="auto">
          <a:xfrm>
            <a:off x="5524501" y="2819401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sz="2000" b="1" dirty="0"/>
              <a:t>  e</a:t>
            </a:r>
            <a:endParaRPr lang="en-GB" altLang="en-US" sz="2000" b="1" dirty="0"/>
          </a:p>
        </p:txBody>
      </p:sp>
      <p:sp>
        <p:nvSpPr>
          <p:cNvPr id="7193" name="Text Box 23"/>
          <p:cNvSpPr txBox="1">
            <a:spLocks noChangeArrowheads="1"/>
          </p:cNvSpPr>
          <p:nvPr/>
        </p:nvSpPr>
        <p:spPr bwMode="auto">
          <a:xfrm>
            <a:off x="6042025" y="3592514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sz="2000" b="1" dirty="0"/>
              <a:t>next</a:t>
            </a:r>
            <a:endParaRPr lang="en-GB" altLang="en-US" sz="2000" b="1" dirty="0"/>
          </a:p>
        </p:txBody>
      </p:sp>
      <p:sp>
        <p:nvSpPr>
          <p:cNvPr id="7194" name="Line 24"/>
          <p:cNvSpPr>
            <a:spLocks noChangeShapeType="1"/>
          </p:cNvSpPr>
          <p:nvPr/>
        </p:nvSpPr>
        <p:spPr bwMode="auto">
          <a:xfrm>
            <a:off x="63627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95" name="Text Box 25"/>
          <p:cNvSpPr txBox="1">
            <a:spLocks noChangeArrowheads="1"/>
          </p:cNvSpPr>
          <p:nvPr/>
        </p:nvSpPr>
        <p:spPr bwMode="auto">
          <a:xfrm>
            <a:off x="3984626" y="3287714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sz="2000" b="1" dirty="0"/>
              <a:t>First</a:t>
            </a:r>
            <a:endParaRPr lang="en-GB" altLang="en-US" sz="2000" b="1" dirty="0"/>
          </a:p>
        </p:txBody>
      </p:sp>
      <p:sp>
        <p:nvSpPr>
          <p:cNvPr id="7196" name="Text Box 26"/>
          <p:cNvSpPr txBox="1">
            <a:spLocks noChangeArrowheads="1"/>
          </p:cNvSpPr>
          <p:nvPr/>
        </p:nvSpPr>
        <p:spPr bwMode="auto">
          <a:xfrm>
            <a:off x="8937625" y="3211514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None/>
            </a:pPr>
            <a:r>
              <a:rPr lang="en-US" altLang="en-US" sz="2000" b="1" dirty="0"/>
              <a:t>Last</a:t>
            </a:r>
            <a:endParaRPr lang="en-GB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69124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Some Queue Applications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285750" lvl="1">
              <a:buClr>
                <a:srgbClr val="C00000"/>
              </a:buClr>
            </a:pPr>
            <a:r>
              <a:rPr lang="en-US" sz="2800" b="1" dirty="0"/>
              <a:t>Simulation of waiting lines</a:t>
            </a:r>
          </a:p>
          <a:p>
            <a:pPr marL="285750" lvl="1">
              <a:buClr>
                <a:srgbClr val="C00000"/>
              </a:buClr>
            </a:pPr>
            <a:r>
              <a:rPr lang="en-US" sz="2800" b="1" dirty="0"/>
              <a:t>Simulation of serviceable events</a:t>
            </a:r>
          </a:p>
          <a:p>
            <a:pPr marL="285750" lvl="1">
              <a:buClr>
                <a:srgbClr val="C00000"/>
              </a:buClr>
            </a:pPr>
            <a:r>
              <a:rPr lang="en-US" sz="2800" b="1" dirty="0"/>
              <a:t>Job scheduling </a:t>
            </a:r>
          </a:p>
          <a:p>
            <a:pPr marL="285750" lvl="1">
              <a:buClr>
                <a:srgbClr val="C00000"/>
              </a:buClr>
            </a:pPr>
            <a:r>
              <a:rPr lang="en-US" sz="2800" b="1" dirty="0" err="1"/>
              <a:t>Input/Output</a:t>
            </a:r>
            <a:r>
              <a:rPr lang="en-US" sz="2800" b="1" dirty="0"/>
              <a:t> Buffering</a:t>
            </a:r>
          </a:p>
          <a:p>
            <a:pPr marL="285750" lvl="1">
              <a:buClr>
                <a:srgbClr val="C00000"/>
              </a:buClr>
            </a:pPr>
            <a:r>
              <a:rPr lang="en-US" sz="2800" b="1" dirty="0"/>
              <a:t>Multiprogramming</a:t>
            </a: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9DFF24-7B76-409B-BA23-9D31B5ACD984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896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Simulation of a Waiting Line 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285750"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Queues can simulate </a:t>
            </a:r>
          </a:p>
          <a:p>
            <a:pPr marL="0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    waiting lines</a:t>
            </a:r>
          </a:p>
          <a:p>
            <a:pPr marL="285750" lvl="1">
              <a:lnSpc>
                <a:spcPct val="90000"/>
              </a:lnSpc>
              <a:buClr>
                <a:schemeClr val="accent1">
                  <a:lumMod val="50000"/>
                </a:schemeClr>
              </a:buClr>
            </a:pPr>
            <a:r>
              <a:rPr lang="en-US" sz="2400" b="1" dirty="0"/>
              <a:t>A waiting line is a queue </a:t>
            </a:r>
          </a:p>
          <a:p>
            <a:pPr marL="282575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of jobs waiting to be </a:t>
            </a:r>
          </a:p>
          <a:p>
            <a:pPr marL="282575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served by a server on </a:t>
            </a:r>
          </a:p>
          <a:p>
            <a:pPr marL="282575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FCFS </a:t>
            </a:r>
          </a:p>
          <a:p>
            <a:pPr marL="282575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(First Come First Serve) </a:t>
            </a:r>
          </a:p>
          <a:p>
            <a:pPr marL="282575" lvl="1" indent="0">
              <a:lnSpc>
                <a:spcPct val="90000"/>
              </a:lnSpc>
              <a:buClr>
                <a:schemeClr val="accent1">
                  <a:lumMod val="50000"/>
                </a:schemeClr>
              </a:buClr>
              <a:buNone/>
            </a:pPr>
            <a:r>
              <a:rPr lang="en-US" sz="2400" b="1" dirty="0"/>
              <a:t>basis.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019CB-22B5-4451-9474-D367A97BDACB}" type="slidenum">
              <a:rPr lang="en-GB" smtClean="0"/>
              <a:pPr/>
              <a:t>41</a:t>
            </a:fld>
            <a:endParaRPr lang="en-GB"/>
          </a:p>
        </p:txBody>
      </p:sp>
      <p:pic>
        <p:nvPicPr>
          <p:cNvPr id="29702" name="Picture 5" descr="queu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2964" y="2038350"/>
            <a:ext cx="3246437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Learn on your own about: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en-US" sz="2800" b="1" dirty="0">
                <a:cs typeface="Times New Roman" pitchFamily="18" charset="0"/>
              </a:rPr>
              <a:t>Using Queues in buffering and scheduling</a:t>
            </a:r>
          </a:p>
          <a:p>
            <a:pPr eaLnBrk="1" hangingPunct="1"/>
            <a:endParaRPr lang="en-US" sz="2800" b="1" dirty="0"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cs typeface="Times New Roman" pitchFamily="18" charset="0"/>
              </a:rPr>
              <a:t>The </a:t>
            </a:r>
            <a:r>
              <a:rPr lang="en-US" sz="2800" b="1" i="1">
                <a:solidFill>
                  <a:srgbClr val="0000FF"/>
                </a:solidFill>
                <a:cs typeface="Times New Roman" pitchFamily="18" charset="0"/>
              </a:rPr>
              <a:t>Deq</a:t>
            </a:r>
            <a:r>
              <a:rPr lang="en-US" sz="2800" b="1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(Double-Ended Queue) container</a:t>
            </a:r>
            <a:endParaRPr lang="en-US" sz="2800" b="1" i="1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BF7B4-365A-4BE5-8AC6-7B57D9A2D6C3}" type="slidenum">
              <a:rPr lang="en-GB" smtClean="0"/>
              <a:pPr/>
              <a:t>42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C962E5-8DE5-46F2-AC49-A86F8F155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324" y="3688372"/>
            <a:ext cx="6295889" cy="227867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 err="1"/>
              <a:t>Prof.</a:t>
            </a:r>
            <a:r>
              <a:rPr lang="en-GB" altLang="en-US" sz="1400" dirty="0"/>
              <a:t> Amr Goneid, AUC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2CDD2B-E6F3-4415-BDB3-7BAFAFFBEDB3}" type="slidenum">
              <a:rPr lang="en-GB" altLang="en-US" sz="1400"/>
              <a:pPr eaLnBrk="1" hangingPunct="1"/>
              <a:t>5</a:t>
            </a:fld>
            <a:endParaRPr lang="en-GB" altLang="en-US" sz="1400" dirty="0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6" y="624110"/>
            <a:ext cx="8911687" cy="73116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ADT Linked List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0" y="1485900"/>
            <a:ext cx="10477500" cy="4425322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u="sng" dirty="0"/>
              <a:t>Linked List Abstraction: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u="sng" dirty="0">
                <a:solidFill>
                  <a:srgbClr val="C00000"/>
                </a:solidFill>
              </a:rPr>
              <a:t>Linked List</a:t>
            </a:r>
            <a:r>
              <a:rPr lang="en-US" altLang="en-US" sz="2400" b="1" u="sng" dirty="0">
                <a:solidFill>
                  <a:srgbClr val="C00000"/>
                </a:solidFill>
              </a:rPr>
              <a:t>: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/>
              <a:t>a </a:t>
            </a:r>
            <a:r>
              <a:rPr lang="en-US" altLang="en-US" sz="2400" b="1" i="1" dirty="0">
                <a:solidFill>
                  <a:srgbClr val="0000FF"/>
                </a:solidFill>
              </a:rPr>
              <a:t>container</a:t>
            </a:r>
            <a:r>
              <a:rPr lang="en-US" altLang="en-US" sz="2400" b="1" dirty="0"/>
              <a:t> of data in the form of a linear configuration of </a:t>
            </a:r>
            <a:r>
              <a:rPr lang="en-US" altLang="en-US" sz="2400" b="1" i="1" dirty="0">
                <a:solidFill>
                  <a:srgbClr val="0000FF"/>
                </a:solidFill>
              </a:rPr>
              <a:t>nodes</a:t>
            </a:r>
            <a:r>
              <a:rPr lang="en-US" altLang="en-US" sz="2400" b="1" dirty="0"/>
              <a:t> in which we can </a:t>
            </a:r>
            <a:r>
              <a:rPr lang="en-US" altLang="en-US" sz="2400" b="1" i="1" dirty="0">
                <a:solidFill>
                  <a:srgbClr val="0000FF"/>
                </a:solidFill>
              </a:rPr>
              <a:t>insert</a:t>
            </a:r>
            <a:r>
              <a:rPr lang="en-US" altLang="en-US" sz="2400" b="1" dirty="0"/>
              <a:t> and </a:t>
            </a:r>
            <a:r>
              <a:rPr lang="en-US" altLang="en-US" sz="2400" b="1" i="1" dirty="0">
                <a:solidFill>
                  <a:srgbClr val="0000FF"/>
                </a:solidFill>
              </a:rPr>
              <a:t>delete</a:t>
            </a:r>
            <a:r>
              <a:rPr lang="en-US" altLang="en-US" sz="2400" b="1" dirty="0"/>
              <a:t> nodes in </a:t>
            </a:r>
            <a:r>
              <a:rPr lang="en-US" altLang="en-US" sz="2400" b="1" i="1" dirty="0"/>
              <a:t>any order</a:t>
            </a:r>
            <a:r>
              <a:rPr lang="en-US" altLang="en-US" sz="2400" b="1" dirty="0"/>
              <a:t>. Each Node is linked to its successor in the list. If it also supports </a:t>
            </a:r>
            <a:r>
              <a:rPr lang="en-US" altLang="en-US" sz="2400" b="1" i="1" dirty="0">
                <a:solidFill>
                  <a:srgbClr val="0000FF"/>
                </a:solidFill>
              </a:rPr>
              <a:t>search</a:t>
            </a:r>
            <a:r>
              <a:rPr lang="en-US" altLang="en-US" sz="2400" b="1" dirty="0"/>
              <a:t> by contents, it can represent a </a:t>
            </a:r>
            <a:r>
              <a:rPr lang="en-US" altLang="en-US" sz="2400" b="1" i="1" dirty="0">
                <a:solidFill>
                  <a:srgbClr val="0000FF"/>
                </a:solidFill>
              </a:rPr>
              <a:t>dictionary</a:t>
            </a:r>
            <a:r>
              <a:rPr lang="en-US" altLang="en-US" sz="2400" b="1" dirty="0"/>
              <a:t> ADT. </a:t>
            </a:r>
            <a:endParaRPr lang="en-US" altLang="en-US" sz="2400" b="1" i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u="sng" dirty="0">
                <a:solidFill>
                  <a:srgbClr val="C00000"/>
                </a:solidFill>
              </a:rPr>
              <a:t>Node</a:t>
            </a:r>
            <a:r>
              <a:rPr lang="en-US" altLang="en-US" sz="2400" b="1" u="sng" dirty="0">
                <a:solidFill>
                  <a:srgbClr val="C00000"/>
                </a:solidFill>
              </a:rPr>
              <a:t>:</a:t>
            </a:r>
            <a:r>
              <a:rPr lang="en-US" altLang="en-US" sz="2400" b="1" dirty="0"/>
              <a:t> a </a:t>
            </a:r>
            <a:r>
              <a:rPr lang="en-US" altLang="en-US" sz="2400" b="1" i="1" dirty="0">
                <a:solidFill>
                  <a:srgbClr val="0000FF"/>
                </a:solidFill>
              </a:rPr>
              <a:t>container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/>
              <a:t>for one data item and has a direct relationship with at most two other nodes, its predecessor (if any) and its successor (if any).</a:t>
            </a:r>
            <a:endParaRPr lang="en-US" altLang="en-US" sz="2400" b="1" i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u="sng" dirty="0">
                <a:solidFill>
                  <a:srgbClr val="C00000"/>
                </a:solidFill>
              </a:rPr>
              <a:t>Head node: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/>
              <a:t>or first node is the only node without a predecessor.</a:t>
            </a:r>
            <a:endParaRPr lang="en-US" altLang="en-US" sz="2400" b="1" i="1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u="sng" dirty="0">
                <a:solidFill>
                  <a:srgbClr val="C00000"/>
                </a:solidFill>
              </a:rPr>
              <a:t>C</a:t>
            </a:r>
            <a:r>
              <a:rPr lang="en-US" altLang="en-US" sz="2400" b="1" i="1" u="sng" dirty="0">
                <a:solidFill>
                  <a:srgbClr val="C00000"/>
                </a:solidFill>
              </a:rPr>
              <a:t>urrent</a:t>
            </a:r>
            <a:r>
              <a:rPr lang="en-US" altLang="en-US" sz="2400" b="1" u="sng" dirty="0">
                <a:solidFill>
                  <a:srgbClr val="C00000"/>
                </a:solidFill>
              </a:rPr>
              <a:t> </a:t>
            </a:r>
            <a:r>
              <a:rPr lang="en-US" altLang="en-US" sz="2400" b="1" i="1" u="sng" dirty="0">
                <a:solidFill>
                  <a:srgbClr val="C00000"/>
                </a:solidFill>
              </a:rPr>
              <a:t>node</a:t>
            </a:r>
            <a:r>
              <a:rPr lang="en-US" altLang="en-US" sz="2400" b="1" u="sng" dirty="0">
                <a:solidFill>
                  <a:srgbClr val="C00000"/>
                </a:solidFill>
              </a:rPr>
              <a:t>: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/>
              <a:t>special node in the list, indicated by the </a:t>
            </a:r>
            <a:r>
              <a:rPr lang="en-US" altLang="en-US" sz="2400" b="1" i="1" dirty="0"/>
              <a:t>current</a:t>
            </a:r>
            <a:r>
              <a:rPr lang="en-US" altLang="en-US" sz="2400" b="1" dirty="0"/>
              <a:t> </a:t>
            </a:r>
            <a:r>
              <a:rPr lang="en-US" altLang="en-US" sz="2400" b="1" i="1" dirty="0"/>
              <a:t>position</a:t>
            </a:r>
            <a:r>
              <a:rPr lang="en-US" altLang="en-US" sz="2400" b="1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u="sng" dirty="0">
                <a:solidFill>
                  <a:srgbClr val="C00000"/>
                </a:solidFill>
              </a:rPr>
              <a:t>Previous Node: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/>
              <a:t>the predecessor of the </a:t>
            </a:r>
            <a:r>
              <a:rPr lang="en-US" altLang="en-US" sz="2400" b="1" i="1" u="sng" dirty="0">
                <a:solidFill>
                  <a:srgbClr val="C00000"/>
                </a:solidFill>
              </a:rPr>
              <a:t>current node</a:t>
            </a:r>
          </a:p>
        </p:txBody>
      </p:sp>
    </p:spTree>
    <p:extLst>
      <p:ext uri="{BB962C8B-B14F-4D97-AF65-F5344CB8AC3E}">
        <p14:creationId xmlns:p14="http://schemas.microsoft.com/office/powerpoint/2010/main" val="143993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dirty="0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37C855-6D6D-4E61-BA34-7CDC07F10EDD}" type="slidenum">
              <a:rPr lang="en-GB" altLang="en-US" sz="1400"/>
              <a:pPr eaLnBrk="1" hangingPunct="1"/>
              <a:t>6</a:t>
            </a:fld>
            <a:endParaRPr lang="en-GB" altLang="en-US" sz="1400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Basic Linked List Operations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0058" y="1540188"/>
            <a:ext cx="9414555" cy="4468725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US" altLang="en-US" sz="2800" b="1" dirty="0"/>
              <a:t>Insert or remove head node (</a:t>
            </a:r>
            <a:r>
              <a:rPr lang="en-US" altLang="en-US" sz="2800" b="1" dirty="0">
                <a:solidFill>
                  <a:srgbClr val="0000FF"/>
                </a:solidFill>
              </a:rPr>
              <a:t>can be used for a stack version</a:t>
            </a:r>
            <a:r>
              <a:rPr lang="en-US" altLang="en-US" sz="2800" b="1" dirty="0"/>
              <a:t>)</a:t>
            </a:r>
          </a:p>
          <a:p>
            <a:pPr eaLnBrk="1" hangingPunct="1"/>
            <a:r>
              <a:rPr lang="en-US" altLang="en-US" sz="2800" b="1" dirty="0"/>
              <a:t>Inserting a node after a given node</a:t>
            </a:r>
          </a:p>
          <a:p>
            <a:r>
              <a:rPr lang="en-US" altLang="en-US" sz="2800" b="1" dirty="0"/>
              <a:t>Insert or </a:t>
            </a:r>
            <a:r>
              <a:rPr lang="en-US" altLang="en-US" sz="2800" b="1"/>
              <a:t>remove tail </a:t>
            </a:r>
            <a:r>
              <a:rPr lang="en-US" altLang="en-US" sz="2800" b="1" dirty="0"/>
              <a:t>node (</a:t>
            </a:r>
            <a:r>
              <a:rPr lang="en-US" altLang="en-US" sz="2800" b="1" dirty="0">
                <a:solidFill>
                  <a:srgbClr val="0000FF"/>
                </a:solidFill>
              </a:rPr>
              <a:t>can be used for a queue version</a:t>
            </a:r>
            <a:r>
              <a:rPr lang="en-US" altLang="en-US" sz="2800" b="1" dirty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sz="2800" b="1" dirty="0"/>
              <a:t>Delete a node</a:t>
            </a:r>
          </a:p>
          <a:p>
            <a:pPr eaLnBrk="1" hangingPunct="1"/>
            <a:r>
              <a:rPr lang="en-US" altLang="en-US" sz="2800" b="1" dirty="0"/>
              <a:t>Retrieve head node or tail node: (</a:t>
            </a:r>
            <a:r>
              <a:rPr lang="en-US" altLang="en-US" sz="2800" b="1" dirty="0">
                <a:solidFill>
                  <a:srgbClr val="0000FF"/>
                </a:solidFill>
              </a:rPr>
              <a:t>Acts as a container</a:t>
            </a:r>
            <a:r>
              <a:rPr lang="en-US" altLang="en-US" sz="2800" b="1" dirty="0"/>
              <a:t>)</a:t>
            </a:r>
          </a:p>
          <a:p>
            <a:pPr eaLnBrk="1" hangingPunct="1"/>
            <a:r>
              <a:rPr lang="en-US" altLang="en-US" sz="2800" b="1" dirty="0"/>
              <a:t>Search by key content (</a:t>
            </a:r>
            <a:r>
              <a:rPr lang="en-US" altLang="en-US" sz="2800" b="1" dirty="0">
                <a:solidFill>
                  <a:srgbClr val="0000FF"/>
                </a:solidFill>
              </a:rPr>
              <a:t>Acts as a Dictionary</a:t>
            </a:r>
            <a:r>
              <a:rPr lang="en-US" altLang="en-US" sz="2800" b="1" dirty="0"/>
              <a:t>)</a:t>
            </a:r>
          </a:p>
          <a:p>
            <a:pPr eaLnBrk="1" hangingPunct="1"/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5488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BB6528-7DB7-4569-83D0-4801970F413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Variations on Linked Lists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/>
              <a:t>The Circular List:</a:t>
            </a:r>
          </a:p>
          <a:p>
            <a:pPr eaLnBrk="1" hangingPunct="1"/>
            <a:endParaRPr lang="en-US" b="1" dirty="0"/>
          </a:p>
          <a:p>
            <a:pPr eaLnBrk="1" hangingPunct="1">
              <a:buFont typeface="Wingdings" pitchFamily="2" charset="2"/>
              <a:buNone/>
            </a:pPr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>
              <a:buFont typeface="Wingdings" pitchFamily="2" charset="2"/>
              <a:buNone/>
            </a:pPr>
            <a:endParaRPr lang="en-US" b="1" dirty="0"/>
          </a:p>
          <a:p>
            <a:pPr eaLnBrk="1" hangingPunct="1">
              <a:buFont typeface="Wingdings" pitchFamily="2" charset="2"/>
              <a:buNone/>
            </a:pPr>
            <a:r>
              <a:rPr lang="en-US" b="1" dirty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en-US" sz="2800" b="1" dirty="0"/>
          </a:p>
          <a:p>
            <a:pPr eaLnBrk="1" hangingPunct="1">
              <a:buFont typeface="Wingdings" pitchFamily="2" charset="2"/>
              <a:buNone/>
            </a:pPr>
            <a:endParaRPr lang="en-US" sz="28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Notice that  </a:t>
            </a:r>
            <a:r>
              <a:rPr lang="en-US" sz="2800" b="1" dirty="0"/>
              <a:t>tail-&gt;next == head</a:t>
            </a:r>
            <a:endParaRPr lang="en-GB" sz="2800" b="1" dirty="0"/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3810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4495800" y="37338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7010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69" name="Rectangle 7"/>
          <p:cNvSpPr>
            <a:spLocks noChangeArrowheads="1"/>
          </p:cNvSpPr>
          <p:nvPr/>
        </p:nvSpPr>
        <p:spPr bwMode="auto">
          <a:xfrm>
            <a:off x="7696200" y="37338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876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9448800" y="37338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>
            <a:off x="4800600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>
            <a:off x="6400800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>
            <a:off x="80010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75" name="Rectangle 13"/>
          <p:cNvSpPr>
            <a:spLocks noChangeArrowheads="1"/>
          </p:cNvSpPr>
          <p:nvPr/>
        </p:nvSpPr>
        <p:spPr bwMode="auto">
          <a:xfrm>
            <a:off x="3124200" y="3733800"/>
            <a:ext cx="228600" cy="381000"/>
          </a:xfrm>
          <a:prstGeom prst="rect">
            <a:avLst/>
          </a:prstGeom>
          <a:solidFill>
            <a:srgbClr val="00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76" name="Line 14"/>
          <p:cNvSpPr>
            <a:spLocks noChangeShapeType="1"/>
          </p:cNvSpPr>
          <p:nvPr/>
        </p:nvSpPr>
        <p:spPr bwMode="auto">
          <a:xfrm>
            <a:off x="34290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77" name="Text Box 15"/>
          <p:cNvSpPr txBox="1">
            <a:spLocks noChangeArrowheads="1"/>
          </p:cNvSpPr>
          <p:nvPr/>
        </p:nvSpPr>
        <p:spPr bwMode="auto">
          <a:xfrm>
            <a:off x="2955926" y="4125913"/>
            <a:ext cx="8418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head</a:t>
            </a:r>
            <a:endParaRPr lang="en-GB" sz="2000" b="1"/>
          </a:p>
        </p:txBody>
      </p:sp>
      <p:sp>
        <p:nvSpPr>
          <p:cNvPr id="40978" name="Rectangle 16"/>
          <p:cNvSpPr>
            <a:spLocks noChangeArrowheads="1"/>
          </p:cNvSpPr>
          <p:nvPr/>
        </p:nvSpPr>
        <p:spPr bwMode="auto">
          <a:xfrm>
            <a:off x="7315200" y="4572000"/>
            <a:ext cx="228600" cy="381000"/>
          </a:xfrm>
          <a:prstGeom prst="rect">
            <a:avLst/>
          </a:prstGeom>
          <a:solidFill>
            <a:srgbClr val="00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79" name="Text Box 17"/>
          <p:cNvSpPr txBox="1">
            <a:spLocks noChangeArrowheads="1"/>
          </p:cNvSpPr>
          <p:nvPr/>
        </p:nvSpPr>
        <p:spPr bwMode="auto">
          <a:xfrm>
            <a:off x="7680326" y="4459288"/>
            <a:ext cx="865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dirty="0"/>
              <a:t>cursor</a:t>
            </a:r>
            <a:endParaRPr lang="en-GB" b="1" dirty="0"/>
          </a:p>
        </p:txBody>
      </p:sp>
      <p:sp>
        <p:nvSpPr>
          <p:cNvPr id="40980" name="Rectangle 18"/>
          <p:cNvSpPr>
            <a:spLocks noChangeArrowheads="1"/>
          </p:cNvSpPr>
          <p:nvPr/>
        </p:nvSpPr>
        <p:spPr bwMode="auto">
          <a:xfrm>
            <a:off x="5410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81" name="Rectangle 19"/>
          <p:cNvSpPr>
            <a:spLocks noChangeArrowheads="1"/>
          </p:cNvSpPr>
          <p:nvPr/>
        </p:nvSpPr>
        <p:spPr bwMode="auto">
          <a:xfrm>
            <a:off x="6096000" y="37338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82" name="Rectangle 20"/>
          <p:cNvSpPr>
            <a:spLocks noChangeArrowheads="1"/>
          </p:cNvSpPr>
          <p:nvPr/>
        </p:nvSpPr>
        <p:spPr bwMode="auto">
          <a:xfrm>
            <a:off x="10058400" y="3733800"/>
            <a:ext cx="228600" cy="381000"/>
          </a:xfrm>
          <a:prstGeom prst="rect">
            <a:avLst/>
          </a:prstGeom>
          <a:solidFill>
            <a:srgbClr val="00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0983" name="Line 21"/>
          <p:cNvSpPr>
            <a:spLocks noChangeShapeType="1"/>
          </p:cNvSpPr>
          <p:nvPr/>
        </p:nvSpPr>
        <p:spPr bwMode="auto">
          <a:xfrm flipH="1">
            <a:off x="97536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84" name="Line 22"/>
          <p:cNvSpPr>
            <a:spLocks noChangeShapeType="1"/>
          </p:cNvSpPr>
          <p:nvPr/>
        </p:nvSpPr>
        <p:spPr bwMode="auto">
          <a:xfrm flipV="1">
            <a:off x="9677400" y="28194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85" name="Line 23"/>
          <p:cNvSpPr>
            <a:spLocks noChangeShapeType="1"/>
          </p:cNvSpPr>
          <p:nvPr/>
        </p:nvSpPr>
        <p:spPr bwMode="auto">
          <a:xfrm flipH="1">
            <a:off x="4343400" y="2819400"/>
            <a:ext cx="533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86" name="Line 24"/>
          <p:cNvSpPr>
            <a:spLocks noChangeShapeType="1"/>
          </p:cNvSpPr>
          <p:nvPr/>
        </p:nvSpPr>
        <p:spPr bwMode="auto">
          <a:xfrm>
            <a:off x="4343400" y="2819400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87" name="Line 25"/>
          <p:cNvSpPr>
            <a:spLocks noChangeShapeType="1"/>
          </p:cNvSpPr>
          <p:nvPr/>
        </p:nvSpPr>
        <p:spPr bwMode="auto">
          <a:xfrm flipV="1">
            <a:off x="75438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88" name="Text Box 26"/>
          <p:cNvSpPr txBox="1">
            <a:spLocks noChangeArrowheads="1"/>
          </p:cNvSpPr>
          <p:nvPr/>
        </p:nvSpPr>
        <p:spPr bwMode="auto">
          <a:xfrm>
            <a:off x="9813926" y="4202114"/>
            <a:ext cx="54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/>
              <a:t>tail</a:t>
            </a:r>
            <a:endParaRPr lang="en-GB" sz="2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8BE990-E0F7-4313-95ED-8A7C3E9387E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44958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Variations on Linked Lists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99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0"/>
            <a:ext cx="9294812" cy="377762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/>
              <a:t>The Doubly Linked List</a:t>
            </a:r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To advance: </a:t>
            </a:r>
            <a:r>
              <a:rPr lang="en-US" sz="2400" b="1" dirty="0"/>
              <a:t>cursor = cursor-&gt;next;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To back : </a:t>
            </a:r>
            <a:r>
              <a:rPr lang="en-US" sz="2400" b="1" dirty="0"/>
              <a:t>cursor = cursor-&gt;back;</a:t>
            </a:r>
            <a:endParaRPr lang="en-GB" sz="2400" b="1" dirty="0"/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73152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992" name="Rectangle 6"/>
          <p:cNvSpPr>
            <a:spLocks noChangeArrowheads="1"/>
          </p:cNvSpPr>
          <p:nvPr/>
        </p:nvSpPr>
        <p:spPr bwMode="auto">
          <a:xfrm>
            <a:off x="7620000" y="3124200"/>
            <a:ext cx="1066800" cy="5334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993" name="Rectangle 7"/>
          <p:cNvSpPr>
            <a:spLocks noChangeArrowheads="1"/>
          </p:cNvSpPr>
          <p:nvPr/>
        </p:nvSpPr>
        <p:spPr bwMode="auto">
          <a:xfrm>
            <a:off x="86868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994" name="Line 8"/>
          <p:cNvSpPr>
            <a:spLocks noChangeShapeType="1"/>
          </p:cNvSpPr>
          <p:nvPr/>
        </p:nvSpPr>
        <p:spPr bwMode="auto">
          <a:xfrm>
            <a:off x="62484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5" name="Line 9"/>
          <p:cNvSpPr>
            <a:spLocks noChangeShapeType="1"/>
          </p:cNvSpPr>
          <p:nvPr/>
        </p:nvSpPr>
        <p:spPr bwMode="auto">
          <a:xfrm>
            <a:off x="90678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6" name="Line 10"/>
          <p:cNvSpPr>
            <a:spLocks noChangeShapeType="1"/>
          </p:cNvSpPr>
          <p:nvPr/>
        </p:nvSpPr>
        <p:spPr bwMode="auto">
          <a:xfrm>
            <a:off x="38100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7" name="Line 11"/>
          <p:cNvSpPr>
            <a:spLocks noChangeShapeType="1"/>
          </p:cNvSpPr>
          <p:nvPr/>
        </p:nvSpPr>
        <p:spPr bwMode="auto">
          <a:xfrm flipH="1">
            <a:off x="90678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8" name="Line 12"/>
          <p:cNvSpPr>
            <a:spLocks noChangeShapeType="1"/>
          </p:cNvSpPr>
          <p:nvPr/>
        </p:nvSpPr>
        <p:spPr bwMode="auto">
          <a:xfrm flipH="1">
            <a:off x="6248400" y="3505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9" name="Line 13"/>
          <p:cNvSpPr>
            <a:spLocks noChangeShapeType="1"/>
          </p:cNvSpPr>
          <p:nvPr/>
        </p:nvSpPr>
        <p:spPr bwMode="auto">
          <a:xfrm flipH="1">
            <a:off x="38100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0" name="Text Box 14"/>
          <p:cNvSpPr txBox="1">
            <a:spLocks noChangeArrowheads="1"/>
          </p:cNvSpPr>
          <p:nvPr/>
        </p:nvSpPr>
        <p:spPr bwMode="auto">
          <a:xfrm>
            <a:off x="8747126" y="3621088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dirty="0"/>
              <a:t>next</a:t>
            </a:r>
            <a:endParaRPr lang="en-GB" b="1" dirty="0"/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7070726" y="3621088"/>
            <a:ext cx="7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dirty="0"/>
              <a:t>back</a:t>
            </a:r>
            <a:endParaRPr lang="en-GB" b="1" dirty="0"/>
          </a:p>
        </p:txBody>
      </p:sp>
      <p:sp>
        <p:nvSpPr>
          <p:cNvPr id="42002" name="Rectangle 16"/>
          <p:cNvSpPr>
            <a:spLocks noChangeArrowheads="1"/>
          </p:cNvSpPr>
          <p:nvPr/>
        </p:nvSpPr>
        <p:spPr bwMode="auto">
          <a:xfrm>
            <a:off x="7940675" y="4379913"/>
            <a:ext cx="228600" cy="381000"/>
          </a:xfrm>
          <a:prstGeom prst="rect">
            <a:avLst/>
          </a:prstGeom>
          <a:solidFill>
            <a:srgbClr val="00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2003" name="Text Box 17"/>
          <p:cNvSpPr txBox="1">
            <a:spLocks noChangeArrowheads="1"/>
          </p:cNvSpPr>
          <p:nvPr/>
        </p:nvSpPr>
        <p:spPr bwMode="auto">
          <a:xfrm>
            <a:off x="8305801" y="4267200"/>
            <a:ext cx="865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dirty="0"/>
              <a:t>cursor</a:t>
            </a:r>
            <a:endParaRPr lang="en-GB" b="1" dirty="0"/>
          </a:p>
        </p:txBody>
      </p:sp>
      <p:sp>
        <p:nvSpPr>
          <p:cNvPr id="42004" name="Line 18"/>
          <p:cNvSpPr>
            <a:spLocks noChangeShapeType="1"/>
          </p:cNvSpPr>
          <p:nvPr/>
        </p:nvSpPr>
        <p:spPr bwMode="auto">
          <a:xfrm flipV="1">
            <a:off x="8153400" y="3657601"/>
            <a:ext cx="0" cy="569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5" name="Rectangle 19"/>
          <p:cNvSpPr>
            <a:spLocks noChangeArrowheads="1"/>
          </p:cNvSpPr>
          <p:nvPr/>
        </p:nvSpPr>
        <p:spPr bwMode="auto">
          <a:xfrm>
            <a:off x="45720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2006" name="Rectangle 20"/>
          <p:cNvSpPr>
            <a:spLocks noChangeArrowheads="1"/>
          </p:cNvSpPr>
          <p:nvPr/>
        </p:nvSpPr>
        <p:spPr bwMode="auto">
          <a:xfrm>
            <a:off x="4876800" y="3124200"/>
            <a:ext cx="990600" cy="5334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2007" name="Rectangle 21"/>
          <p:cNvSpPr>
            <a:spLocks noChangeArrowheads="1"/>
          </p:cNvSpPr>
          <p:nvPr/>
        </p:nvSpPr>
        <p:spPr bwMode="auto">
          <a:xfrm>
            <a:off x="58674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6AE8E1-F429-4101-91AF-D58A3B5D1A4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44958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Variations on Linked Lists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01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89212" y="1905000"/>
            <a:ext cx="8915400" cy="4230810"/>
          </a:xfrm>
          <a:noFill/>
          <a:ln w="28575">
            <a:noFill/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sz="2800" b="1" dirty="0"/>
              <a:t>The Circular Doubly Linked List</a:t>
            </a:r>
          </a:p>
          <a:p>
            <a:pPr eaLnBrk="1" hangingPunct="1"/>
            <a:endParaRPr lang="en-US" sz="2800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marL="0" indent="0" eaLnBrk="1" hangingPunct="1">
              <a:buNone/>
            </a:pPr>
            <a:r>
              <a:rPr lang="en-US" sz="2800" b="1" dirty="0"/>
              <a:t>The 2-D List:</a:t>
            </a:r>
          </a:p>
          <a:p>
            <a:pPr eaLnBrk="1" hangingPunct="1"/>
            <a:endParaRPr lang="en-US" b="1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73152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16" name="Rectangle 6"/>
          <p:cNvSpPr>
            <a:spLocks noChangeArrowheads="1"/>
          </p:cNvSpPr>
          <p:nvPr/>
        </p:nvSpPr>
        <p:spPr bwMode="auto">
          <a:xfrm>
            <a:off x="7620000" y="3124200"/>
            <a:ext cx="1066800" cy="5334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17" name="Rectangle 7"/>
          <p:cNvSpPr>
            <a:spLocks noChangeArrowheads="1"/>
          </p:cNvSpPr>
          <p:nvPr/>
        </p:nvSpPr>
        <p:spPr bwMode="auto">
          <a:xfrm>
            <a:off x="86868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6248400" y="3200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19" name="Line 9"/>
          <p:cNvSpPr>
            <a:spLocks noChangeShapeType="1"/>
          </p:cNvSpPr>
          <p:nvPr/>
        </p:nvSpPr>
        <p:spPr bwMode="auto">
          <a:xfrm>
            <a:off x="9067800" y="32004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0" name="Line 10"/>
          <p:cNvSpPr>
            <a:spLocks noChangeShapeType="1"/>
          </p:cNvSpPr>
          <p:nvPr/>
        </p:nvSpPr>
        <p:spPr bwMode="auto">
          <a:xfrm>
            <a:off x="3733800" y="32004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1" name="Line 11"/>
          <p:cNvSpPr>
            <a:spLocks noChangeShapeType="1"/>
          </p:cNvSpPr>
          <p:nvPr/>
        </p:nvSpPr>
        <p:spPr bwMode="auto">
          <a:xfrm flipH="1">
            <a:off x="9067800" y="3429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 flipH="1">
            <a:off x="6248400" y="3505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 flipH="1">
            <a:off x="3733800" y="3505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>
            <a:off x="3810000" y="3505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>
            <a:off x="3810000" y="39624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9906000" y="342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 flipV="1">
            <a:off x="9982200" y="2667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 flipH="1">
            <a:off x="3733800" y="2667000"/>
            <a:ext cx="624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733800" y="2667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30" name="Rectangle 20"/>
          <p:cNvSpPr>
            <a:spLocks noChangeArrowheads="1"/>
          </p:cNvSpPr>
          <p:nvPr/>
        </p:nvSpPr>
        <p:spPr bwMode="auto">
          <a:xfrm>
            <a:off x="7162800" y="5410200"/>
            <a:ext cx="990600" cy="3048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6858000" y="49530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32" name="Rectangle 22"/>
          <p:cNvSpPr>
            <a:spLocks noChangeArrowheads="1"/>
          </p:cNvSpPr>
          <p:nvPr/>
        </p:nvSpPr>
        <p:spPr bwMode="auto">
          <a:xfrm>
            <a:off x="7162800" y="4953000"/>
            <a:ext cx="990600" cy="4572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8610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 flipH="1">
            <a:off x="6019800" y="51816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 flipV="1">
            <a:off x="7696200" y="4114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7620000" y="5715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37" name="Rectangle 27"/>
          <p:cNvSpPr>
            <a:spLocks noChangeArrowheads="1"/>
          </p:cNvSpPr>
          <p:nvPr/>
        </p:nvSpPr>
        <p:spPr bwMode="auto">
          <a:xfrm>
            <a:off x="7162800" y="47244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38" name="Rectangle 28"/>
          <p:cNvSpPr>
            <a:spLocks noChangeArrowheads="1"/>
          </p:cNvSpPr>
          <p:nvPr/>
        </p:nvSpPr>
        <p:spPr bwMode="auto">
          <a:xfrm>
            <a:off x="8153400" y="49530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39" name="Rectangle 29"/>
          <p:cNvSpPr>
            <a:spLocks noChangeArrowheads="1"/>
          </p:cNvSpPr>
          <p:nvPr/>
        </p:nvSpPr>
        <p:spPr bwMode="auto">
          <a:xfrm>
            <a:off x="44196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40" name="Rectangle 30"/>
          <p:cNvSpPr>
            <a:spLocks noChangeArrowheads="1"/>
          </p:cNvSpPr>
          <p:nvPr/>
        </p:nvSpPr>
        <p:spPr bwMode="auto">
          <a:xfrm>
            <a:off x="4724400" y="3124200"/>
            <a:ext cx="1143000" cy="5334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41" name="Rectangle 31"/>
          <p:cNvSpPr>
            <a:spLocks noChangeArrowheads="1"/>
          </p:cNvSpPr>
          <p:nvPr/>
        </p:nvSpPr>
        <p:spPr bwMode="auto">
          <a:xfrm>
            <a:off x="5867400" y="3124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1176</TotalTime>
  <Words>2720</Words>
  <Application>Microsoft Office PowerPoint</Application>
  <PresentationFormat>Widescreen</PresentationFormat>
  <Paragraphs>577</Paragraphs>
  <Slides>42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Wisp</vt:lpstr>
      <vt:lpstr>Custom Design</vt:lpstr>
      <vt:lpstr>1_Wisp</vt:lpstr>
      <vt:lpstr>Worksheet</vt:lpstr>
      <vt:lpstr>CSCE 2211  Applied Data Structures</vt:lpstr>
      <vt:lpstr>  </vt:lpstr>
      <vt:lpstr>Fundamental Linear Data Structures</vt:lpstr>
      <vt:lpstr>The Linked List</vt:lpstr>
      <vt:lpstr>ADT Linked List</vt:lpstr>
      <vt:lpstr>Basic Linked List Operations</vt:lpstr>
      <vt:lpstr>Variations on Linked Lists</vt:lpstr>
      <vt:lpstr>Variations on Linked Lists</vt:lpstr>
      <vt:lpstr>Variations on Linked Lists</vt:lpstr>
      <vt:lpstr>Implementations</vt:lpstr>
      <vt:lpstr>Implementations</vt:lpstr>
      <vt:lpstr>The Stack</vt:lpstr>
      <vt:lpstr>Example</vt:lpstr>
      <vt:lpstr>Stack Class Operations</vt:lpstr>
      <vt:lpstr>Implementation Files</vt:lpstr>
      <vt:lpstr>Some Applications of Stacks</vt:lpstr>
      <vt:lpstr>(a) Decimal to Hexadecimal Conversion</vt:lpstr>
      <vt:lpstr>(b) Balancing Enclosure Symbols</vt:lpstr>
      <vt:lpstr>Balancing Enclosure Symbols</vt:lpstr>
      <vt:lpstr>Balancing Enclosure Symbols</vt:lpstr>
      <vt:lpstr>(c) Evaluation of Postfix Expressions</vt:lpstr>
      <vt:lpstr>Evaluation of Postfix Expressions</vt:lpstr>
      <vt:lpstr>Evaluation of Postfix Expressions</vt:lpstr>
      <vt:lpstr>Evaluation of Postfix Expressions (Algorithm)</vt:lpstr>
      <vt:lpstr>Evaluation of Postfix Expressions  (Example)</vt:lpstr>
      <vt:lpstr>(d) Conversion from Infix to Postfix Expression</vt:lpstr>
      <vt:lpstr>Conversion from Infix to Postfix Expressions</vt:lpstr>
      <vt:lpstr>(e) Backtracking (Maze Problem)</vt:lpstr>
      <vt:lpstr>Backtracking (Maze Problem)</vt:lpstr>
      <vt:lpstr>Backtracking (Maze Problem)</vt:lpstr>
      <vt:lpstr>Backtracking (Maze Problem)</vt:lpstr>
      <vt:lpstr>(f) The Towers of Hanoi</vt:lpstr>
      <vt:lpstr>Learn on your own about:</vt:lpstr>
      <vt:lpstr>The Queue</vt:lpstr>
      <vt:lpstr>2. Array Models</vt:lpstr>
      <vt:lpstr>Array Models</vt:lpstr>
      <vt:lpstr>Array Models</vt:lpstr>
      <vt:lpstr>Queue Class Operations</vt:lpstr>
      <vt:lpstr>Implementation Files</vt:lpstr>
      <vt:lpstr>Some Queue Applications</vt:lpstr>
      <vt:lpstr>Simulation of a Waiting Line </vt:lpstr>
      <vt:lpstr>Learn on your own about: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Amr Goneid</cp:lastModifiedBy>
  <cp:revision>135</cp:revision>
  <dcterms:created xsi:type="dcterms:W3CDTF">2019-11-03T10:18:00Z</dcterms:created>
  <dcterms:modified xsi:type="dcterms:W3CDTF">2024-01-28T12:36:07Z</dcterms:modified>
</cp:coreProperties>
</file>