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49" r:id="rId1"/>
    <p:sldMasterId id="2147483766" r:id="rId2"/>
    <p:sldMasterId id="2147483779" r:id="rId3"/>
  </p:sldMasterIdLst>
  <p:notesMasterIdLst>
    <p:notesMasterId r:id="rId46"/>
  </p:notesMasterIdLst>
  <p:sldIdLst>
    <p:sldId id="258" r:id="rId4"/>
    <p:sldId id="320" r:id="rId5"/>
    <p:sldId id="284" r:id="rId6"/>
    <p:sldId id="369" r:id="rId7"/>
    <p:sldId id="389" r:id="rId8"/>
    <p:sldId id="372" r:id="rId9"/>
    <p:sldId id="401" r:id="rId10"/>
    <p:sldId id="402" r:id="rId11"/>
    <p:sldId id="403" r:id="rId12"/>
    <p:sldId id="390" r:id="rId13"/>
    <p:sldId id="425" r:id="rId14"/>
    <p:sldId id="289" r:id="rId15"/>
    <p:sldId id="291" r:id="rId16"/>
    <p:sldId id="298" r:id="rId17"/>
    <p:sldId id="404" r:id="rId18"/>
    <p:sldId id="310" r:id="rId19"/>
    <p:sldId id="405" r:id="rId20"/>
    <p:sldId id="311" r:id="rId21"/>
    <p:sldId id="313" r:id="rId22"/>
    <p:sldId id="406" r:id="rId23"/>
    <p:sldId id="314" r:id="rId24"/>
    <p:sldId id="407" r:id="rId25"/>
    <p:sldId id="317" r:id="rId26"/>
    <p:sldId id="355" r:id="rId27"/>
    <p:sldId id="354" r:id="rId28"/>
    <p:sldId id="408" r:id="rId29"/>
    <p:sldId id="357" r:id="rId30"/>
    <p:sldId id="412" r:id="rId31"/>
    <p:sldId id="413" r:id="rId32"/>
    <p:sldId id="324" r:id="rId33"/>
    <p:sldId id="414" r:id="rId34"/>
    <p:sldId id="415" r:id="rId35"/>
    <p:sldId id="416" r:id="rId36"/>
    <p:sldId id="417" r:id="rId37"/>
    <p:sldId id="419" r:id="rId38"/>
    <p:sldId id="420" r:id="rId39"/>
    <p:sldId id="421" r:id="rId40"/>
    <p:sldId id="422" r:id="rId41"/>
    <p:sldId id="424" r:id="rId42"/>
    <p:sldId id="418" r:id="rId43"/>
    <p:sldId id="312" r:id="rId44"/>
    <p:sldId id="331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99FFCC"/>
    <a:srgbClr val="99FF99"/>
    <a:srgbClr val="CCFFCC"/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6" autoAdjust="0"/>
    <p:restoredTop sz="94660"/>
  </p:normalViewPr>
  <p:slideViewPr>
    <p:cSldViewPr snapToGrid="0">
      <p:cViewPr varScale="1">
        <p:scale>
          <a:sx n="69" d="100"/>
          <a:sy n="69" d="100"/>
        </p:scale>
        <p:origin x="2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59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0FD08-4DA1-41EC-BD77-B293A76E142C}" type="datetimeFigureOut">
              <a:rPr lang="en-US" smtClean="0"/>
              <a:t>28-Jan-24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C8492-735C-42D2-AE27-E1FE79AA1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2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C0ECE-AFAF-45D6-8B91-E90982EF592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85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2CE1F-ABF1-4625-BB6D-DD2A6C28C5F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079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42E7B3-C0E0-4C5B-8741-7658837065F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FDB350-C546-4C85-8A5D-7071EBD6029A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E519B-72A4-4193-A4C1-59F88C08ACED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2CE1F-ABF1-4625-BB6D-DD2A6C28C5F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7195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D9D43-9B8E-4427-AD6E-EFFCDB923035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183251-3E8C-44BC-B8A1-D354D1C0DEED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E3EE5-CB10-4EEE-88F3-9CC741792F42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30F97A-2930-454B-9EF4-0429CA40F604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5729CC-9366-4332-8023-0B71863E50A4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70DEB-4A5A-497F-A492-98501565A84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3742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08B530-D78F-4897-A227-688BDCB96693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39BF7C-97F6-42D5-BE4E-41FF94189989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BC9CD3-647E-40E9-9EE3-7F689BDBE89D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CFEA7-685B-4E7D-85AC-F6EC5D92C9D9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43BD2D-9FBF-4237-A480-ED0F17A7ED66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7E9E69-38A2-4FFC-B0FC-150028EA7A07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22D86A-35D2-4085-A774-5F61D916F490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137BEC-BC85-4A39-9D68-C267687BB106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0BBCF9-DA24-40C9-8DD9-0C95D084305F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839DD7-7305-478D-8781-BFA2C841753D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24F38CF-E9D0-44BA-BE21-C2CEEE35755C}" type="slidenum">
              <a:rPr lang="en-GB" altLang="en-US" sz="1200"/>
              <a:pPr eaLnBrk="1" hangingPunct="1"/>
              <a:t>4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3225358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1159A-E2AE-4677-B20C-AA5E4B70CE2F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1AD273-22FB-435E-96F7-9E1CC9E60E25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149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A9E8CF-54CE-450B-A050-B8AEEF1F9A48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245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0C5C1-FEFF-4BB9-80C2-70B1638DC195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6082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E86EB-FE7D-4F77-9928-632323641BD2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91084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0151E-8317-4CA3-8ACF-15DC99FCD438}" type="slidenum">
              <a:rPr lang="en-GB" smtClean="0"/>
              <a:pPr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17357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2CE1F-ABF1-4625-BB6D-DD2A6C28C5F1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7333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35AC0F-E227-4A08-B0FF-A1B950E654F9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58510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1A72D8-8652-4659-A292-3530B7CF6E1A}" type="slidenum">
              <a:rPr lang="en-GB" smtClean="0"/>
              <a:pPr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11928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A3DC47-01C6-4DE4-9839-051C9FA9E0EC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137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B0FE035-F081-4F26-8956-C0B8166E9247}" type="slidenum">
              <a:rPr lang="en-GB" altLang="en-US" sz="1200"/>
              <a:pPr eaLnBrk="1" hangingPunct="1"/>
              <a:t>5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822428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D6DEBF-10CF-405D-BAF9-7821EF496EDB}" type="slidenum">
              <a:rPr lang="en-GB" altLang="en-US" sz="1200"/>
              <a:pPr eaLnBrk="1" hangingPunct="1"/>
              <a:t>6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2247833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7CED47-ED49-430E-9C60-63272481F04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F534C-1E01-4866-AFCA-2E76567A4C61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FC6018-7C12-438F-A28F-D158B9A5342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2CE1F-ABF1-4625-BB6D-DD2A6C28C5F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520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DD7E48DB-71EC-49BE-8B42-CA235C824907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3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DB19A05-A17A-4088-A049-B9D8C61D2BD7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5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81F884B5-9C59-4D7B-863B-762427C1909B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480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7D43BA38-E41A-4458-B13B-A14F8AE22D20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6625916C-46D0-44B9-9118-C18897EB99FE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480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B4EBA63-07E0-404F-93D9-064E419964C7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97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11992230-F924-4140-BE20-D802EF2E4D7E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24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66B27E7-A239-405D-8535-173CCB2E34CB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8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B4481-0885-4B7E-8347-DFD23E9F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0BE4F-73BE-4AE4-A0C5-B26216B11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9035F-2C6B-45D5-99FE-E6FE87B8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28-Jan-24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67B8F-42BC-4697-99E7-A4E5EBD1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4337E-353C-48EB-AEE8-9C2C6E2E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6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334F-EC21-43EC-8FE2-C6F9C7C3A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8FFDA-51B2-4926-9B34-DDD736137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1F450-88F7-45AF-8ACD-85F8443A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28-Jan-24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B31DB-3A88-456C-84DA-14B40823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46672-C727-4DD4-9EFE-B0DE93DA3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59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2D5F-7667-4B93-BBD4-72A10C1F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2DA0E-9E48-4954-BDC9-4288F69C5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61DA4-80F1-414B-A0F3-C337CD8A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28-Jan-24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6490-335A-4D9D-BF84-83DE68407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B732F-672C-441F-A84D-DFDE1BB1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5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263E6A35-817F-4C7E-B13D-DB528D5275D7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0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2DE4-B20B-492B-82EE-31B77A01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D180-24C4-4B34-9451-3403DD223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16D5B-DB99-448C-85F7-FC35308CF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6224C-BD13-4A2D-A392-FA533474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28-Jan-24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D31B2-08DF-461C-BF56-4E7175DC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C5760-F5DD-40F5-A688-44DFA325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81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0899-6333-4215-A8D1-A9DD3BEF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067C5-1955-4607-90A9-69926E538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2B121-E70B-42CE-914D-6F9756810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6B7343-1ED3-49D2-813A-9F39FEDBC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8FC7E-788F-4837-86A6-24EB22B44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E90518-5706-42DC-8300-69373D68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28-Jan-24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AD6E0B-44A4-43D6-96A3-861E8C1B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57DFED-2F14-4AB8-8672-DF8DB1105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83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85CDE-AAFC-4DEC-86AA-937FEBF4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2C79E-8CC2-41ED-A603-5BB17D26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28-Jan-24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3A93F-F1BD-466D-B6A3-3E3BDA041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8675C-4C34-47A9-B010-86B62261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83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C3E881-B424-495C-9834-245EF001C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28-Jan-24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1BBF1A-D715-44B6-A795-E168A6107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22AFC-149B-4622-8751-10209045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43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920B-9979-4FAB-B272-86050FF45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22F57-E110-4759-A1E1-2F9AED6C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DC32E-6C4A-4BE3-B0F3-0AAA64F91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935D2-257C-48CA-A5A9-90228534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28-Jan-24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879D4-18B7-4F8C-920A-B22312B4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84CA5-8160-4624-8FF9-524B70F6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349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E8685-B570-4DF9-949B-C5EBF989F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A2EC74-234E-48BF-853B-148E83334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0EEE6-DE0A-40F1-9B19-51CA5DE7A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576F5-16D9-4852-AA92-E258EA20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28-Jan-24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0B2EC-620D-48EC-BB5D-FB695045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63BFE-1C27-439C-8F6D-C790FFA5C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63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2E9F2-88AD-46E7-9932-A546384CB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883A9-9B37-4C8A-830B-F07EE3A2C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D485A-AB45-4CDC-AD11-42D1DCAC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28-Jan-24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BA75E-3B71-4338-AF7F-7BC69735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5F90D-6A80-48FE-BE4D-7DFF4DF2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642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A074E6-BC9E-40CF-9B6E-2ABDAD289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C5E07-1551-4673-8464-B98F10283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C2B58-CB80-48C3-A1EF-6506C47B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28-Jan-24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DA377-67AF-4DEE-9F21-9CDBC4F4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C5F93-44E0-4EDD-8EE3-23CD47AE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0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BC876-2908-4C67-901D-175DC229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9955D-FD77-42D7-8908-63F4F457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28-Jan-24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E8846-4F65-4563-9E6B-8608F255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E5AA0-04BC-43D4-99F8-43431619C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781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DD7E48DB-71EC-49BE-8B42-CA235C824907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2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452954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6DFF0D0-A647-4CB4-8971-E352B5AD4785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720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263E6A35-817F-4C7E-B13D-DB528D5275D7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409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6DFF0D0-A647-4CB4-8971-E352B5AD4785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9299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CD6E711-3E70-4D64-9614-6C992C3A3E3D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921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972812E7-D94D-468B-9496-296AB4B7D39E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800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91DAA24-E6BA-494F-80DE-2128B0D96CF6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5568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4EB04A5-9D86-4794-8F99-5A32E883E9B6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67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46088"/>
            <a:ext cx="35051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0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1598613"/>
            <a:ext cx="35051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E8B3D7F0-2F39-4DF5-8AA7-C1260F23CF44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33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281D120-2669-4F8A-9789-85FBC0FE2EAC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851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DB19A05-A17A-4088-A049-B9D8C61D2BD7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1046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81F884B5-9C59-4D7B-863B-762427C1909B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878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CD6E711-3E70-4D64-9614-6C992C3A3E3D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845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2"/>
            <a:ext cx="891540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7D43BA38-E41A-4458-B13B-A14F8AE22D20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525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6625916C-46D0-44B9-9118-C18897EB99FE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87567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B4EBA63-07E0-404F-93D9-064E419964C7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5402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11992230-F924-4140-BE20-D802EF2E4D7E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253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7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7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66B27E7-A239-405D-8535-173CCB2E34CB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5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972812E7-D94D-468B-9496-296AB4B7D39E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9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91DAA24-E6BA-494F-80DE-2128B0D96CF6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4EB04A5-9D86-4794-8F99-5A32E883E9B6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E8B3D7F0-2F39-4DF5-8AA7-C1260F23CF44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5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281D120-2669-4F8A-9789-85FBC0FE2EAC}" type="datetime1">
              <a:rPr lang="en-US" smtClean="0"/>
              <a:t>28-Jan-24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8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2D9CF-95D1-42C5-8284-909BBE50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CACAF-5490-4A34-84C9-04585BC25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C771B-022B-40C6-8386-014D51AA27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DDBC1-BE64-4E27-A1F4-FE415F64709D}" type="datetimeFigureOut">
              <a:rPr lang="en-US" smtClean="0"/>
              <a:t>28-Jan-24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416DE-F190-401F-865C-CD255265F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F946-34EE-439B-A408-2826CFEB8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1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5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4" y="78778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1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hf hd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aucegypt.edu/~csci210/codes.zi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Relationship Id="rId4" Type="http://schemas.openxmlformats.org/officeDocument/2006/relationships/hyperlink" Target="http://www1.aucegypt.edu/faculty/cse/goneid/csce2211/codes.rar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aucegypt.edu/~csci210/codes.zip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0.xml"/><Relationship Id="rId4" Type="http://schemas.openxmlformats.org/officeDocument/2006/relationships/hyperlink" Target="http://www1.aucegypt.edu/faculty/cse/goneid/csce2211/codes.rar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3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mathworld.wolfram.com/TowerofHanoi.html" TargetMode="Externa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6.gi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aucegypt.edu/~csci210/codes.zip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0.xml"/><Relationship Id="rId4" Type="http://schemas.openxmlformats.org/officeDocument/2006/relationships/hyperlink" Target="http://www1.aucegypt.edu/faculty/cse/goneid/csce2211/codes.ra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0967" y="908538"/>
            <a:ext cx="8915399" cy="2262781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CSCE 2211</a:t>
            </a: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Applied Data Structures</a:t>
            </a:r>
            <a:endParaRPr lang="en-GB" sz="4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0968" y="4202723"/>
            <a:ext cx="8915398" cy="1905000"/>
          </a:xfrm>
        </p:spPr>
        <p:txBody>
          <a:bodyPr>
            <a:normAutofit fontScale="92500"/>
          </a:bodyPr>
          <a:lstStyle/>
          <a:p>
            <a:pPr algn="ctr" eaLnBrk="1" hangingPunct="1"/>
            <a:r>
              <a:rPr lang="en-US" sz="2400" b="1" cap="none" dirty="0"/>
              <a:t>Prof. Amr Goneid, AUC</a:t>
            </a:r>
          </a:p>
          <a:p>
            <a:pPr algn="ctr" eaLnBrk="1" hangingPunct="1"/>
            <a:endParaRPr lang="en-US" sz="2400" b="1" dirty="0"/>
          </a:p>
          <a:p>
            <a:r>
              <a:rPr lang="en-US" sz="3600" b="1" dirty="0"/>
              <a:t>Part 2. Fundamental Linear Data Structures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03826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C45531-0F6E-47E9-B6D0-02A90611BDE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>
          <a:xfrm>
            <a:off x="1640156" y="628122"/>
            <a:ext cx="8911687" cy="12808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Implementations</a:t>
            </a: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7431" y="1602084"/>
            <a:ext cx="11234569" cy="4533725"/>
          </a:xfrm>
          <a:noFill/>
        </p:spPr>
        <p:txBody>
          <a:bodyPr>
            <a:normAutofit/>
          </a:bodyPr>
          <a:lstStyle/>
          <a:p>
            <a:pPr lvl="1"/>
            <a:r>
              <a:rPr lang="en-US" sz="2400" b="1" dirty="0">
                <a:solidFill>
                  <a:schemeClr val="tx1"/>
                </a:solidFill>
              </a:rPr>
              <a:t> The SLL (Simple Linked List) can be implemented </a:t>
            </a:r>
            <a:r>
              <a:rPr lang="en-US" sz="2400" b="1" dirty="0">
                <a:solidFill>
                  <a:srgbClr val="0000FF"/>
                </a:solidFill>
              </a:rPr>
              <a:t>using arrays</a:t>
            </a:r>
            <a:r>
              <a:rPr lang="en-US" sz="2400" b="1" dirty="0">
                <a:solidFill>
                  <a:schemeClr val="tx1"/>
                </a:solidFill>
              </a:rPr>
              <a:t>. It can also be implemented </a:t>
            </a:r>
            <a:r>
              <a:rPr lang="en-US" sz="2400" b="1" dirty="0">
                <a:solidFill>
                  <a:srgbClr val="0000FF"/>
                </a:solidFill>
              </a:rPr>
              <a:t>using vectors</a:t>
            </a:r>
            <a:r>
              <a:rPr lang="en-US" sz="2400" b="1" dirty="0">
                <a:solidFill>
                  <a:schemeClr val="tx1"/>
                </a:solidFill>
              </a:rPr>
              <a:t>. The vector provides a growable array implementation of the List ADT. The disadvantage is that insertion of new items and removal of existing items is </a:t>
            </a:r>
            <a:r>
              <a:rPr lang="en-US" sz="2400" b="1" dirty="0">
                <a:solidFill>
                  <a:srgbClr val="0000FF"/>
                </a:solidFill>
              </a:rPr>
              <a:t>expensive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569913" lvl="1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(for a revision of the vector class, see </a:t>
            </a:r>
            <a:r>
              <a:rPr lang="en-US" sz="2400" b="1" dirty="0">
                <a:solidFill>
                  <a:srgbClr val="0000FF"/>
                </a:solidFill>
              </a:rPr>
              <a:t>Revision Slides R3.</a:t>
            </a:r>
          </a:p>
          <a:p>
            <a:pPr lvl="1"/>
            <a:endParaRPr lang="en-US" sz="2400" b="1" dirty="0">
              <a:solidFill>
                <a:schemeClr val="tx1"/>
              </a:solidFill>
            </a:endParaRP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The </a:t>
            </a:r>
            <a:r>
              <a:rPr lang="en-US" sz="2400" b="1" dirty="0">
                <a:solidFill>
                  <a:srgbClr val="0000FF"/>
                </a:solidFill>
              </a:rPr>
              <a:t>fully dynamic </a:t>
            </a:r>
            <a:r>
              <a:rPr lang="en-US" sz="2400" b="1" dirty="0">
                <a:solidFill>
                  <a:schemeClr val="tx1"/>
                </a:solidFill>
              </a:rPr>
              <a:t>implementation uses the linked nodes. A full implementation of the Linked List class is found in </a:t>
            </a:r>
            <a:r>
              <a:rPr lang="en-US" sz="2400" b="1" dirty="0">
                <a:solidFill>
                  <a:srgbClr val="0000FF"/>
                </a:solidFill>
              </a:rPr>
              <a:t>Revision Slides R2 </a:t>
            </a:r>
            <a:r>
              <a:rPr lang="en-US" sz="2400" b="1" dirty="0">
                <a:solidFill>
                  <a:schemeClr val="tx1"/>
                </a:solidFill>
              </a:rPr>
              <a:t>and at:</a:t>
            </a:r>
            <a:endParaRPr lang="en-US" sz="2400" b="1" dirty="0">
              <a:solidFill>
                <a:schemeClr val="tx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>
              <a:buNone/>
            </a:pPr>
            <a:r>
              <a:rPr lang="en-US" sz="2400" b="1" dirty="0">
                <a:solidFill>
                  <a:srgbClr val="00B0F0"/>
                </a:solidFill>
                <a:ea typeface="Calibri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http://www1.aucegypt.edu/faculty/cse/goneid/csce2211/codes.rar</a:t>
            </a:r>
            <a:endParaRPr lang="en-US" b="1" dirty="0">
              <a:solidFill>
                <a:srgbClr val="00B0F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b="1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425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C45531-0F6E-47E9-B6D0-02A90611BDE2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>
          <a:xfrm>
            <a:off x="1640156" y="628122"/>
            <a:ext cx="8911687" cy="12808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Implementations</a:t>
            </a: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7431" y="1602084"/>
            <a:ext cx="11234569" cy="4533725"/>
          </a:xfrm>
          <a:noFill/>
        </p:spPr>
        <p:txBody>
          <a:bodyPr>
            <a:normAutofit/>
          </a:bodyPr>
          <a:lstStyle/>
          <a:p>
            <a:pPr lvl="1"/>
            <a:r>
              <a:rPr lang="en-US" sz="2400" b="1" dirty="0">
                <a:solidFill>
                  <a:schemeClr val="tx1"/>
                </a:solidFill>
              </a:rPr>
              <a:t>STL has the </a:t>
            </a:r>
            <a:r>
              <a:rPr lang="en-US" sz="2400" b="1" i="1" dirty="0">
                <a:solidFill>
                  <a:srgbClr val="0000FF"/>
                </a:solidFill>
              </a:rPr>
              <a:t>List</a:t>
            </a:r>
            <a:r>
              <a:rPr lang="en-US" sz="2400" b="1" dirty="0">
                <a:solidFill>
                  <a:schemeClr val="tx1"/>
                </a:solidFill>
              </a:rPr>
              <a:t> container which provides a </a:t>
            </a:r>
            <a:r>
              <a:rPr lang="en-US" sz="2400" b="1" dirty="0">
                <a:solidFill>
                  <a:srgbClr val="0000FF"/>
                </a:solidFill>
              </a:rPr>
              <a:t>doubly linked list </a:t>
            </a:r>
            <a:r>
              <a:rPr lang="en-US" sz="2400" b="1" dirty="0">
                <a:solidFill>
                  <a:schemeClr val="tx1"/>
                </a:solidFill>
              </a:rPr>
              <a:t>implementation of the List ADT. The advantage of using the </a:t>
            </a:r>
            <a:r>
              <a:rPr lang="en-US" sz="2400" b="1" dirty="0">
                <a:solidFill>
                  <a:srgbClr val="0000FF"/>
                </a:solidFill>
              </a:rPr>
              <a:t>list</a:t>
            </a:r>
            <a:r>
              <a:rPr lang="en-US" sz="2400" b="1" dirty="0">
                <a:solidFill>
                  <a:schemeClr val="tx1"/>
                </a:solidFill>
              </a:rPr>
              <a:t> is that insertion of new items and removal of existing items is cheap.</a:t>
            </a:r>
          </a:p>
          <a:p>
            <a:pPr marL="342900" lvl="1" indent="0"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Both </a:t>
            </a:r>
            <a:r>
              <a:rPr lang="en-US" sz="2400" b="1" i="1" dirty="0">
                <a:solidFill>
                  <a:srgbClr val="0000FF"/>
                </a:solidFill>
              </a:rPr>
              <a:t>vector</a:t>
            </a:r>
            <a:r>
              <a:rPr lang="en-US" sz="2400" b="1" dirty="0">
                <a:solidFill>
                  <a:schemeClr val="tx1"/>
                </a:solidFill>
              </a:rPr>
              <a:t> and </a:t>
            </a:r>
            <a:r>
              <a:rPr lang="en-US" sz="2400" b="1" i="1" dirty="0">
                <a:solidFill>
                  <a:srgbClr val="0000FF"/>
                </a:solidFill>
              </a:rPr>
              <a:t>list</a:t>
            </a:r>
            <a:r>
              <a:rPr lang="en-US" sz="2400" b="1" dirty="0">
                <a:solidFill>
                  <a:schemeClr val="tx1"/>
                </a:solidFill>
              </a:rPr>
              <a:t> are inefficient for searches. The complexity is linear so that </a:t>
            </a:r>
            <a:r>
              <a:rPr lang="en-US" sz="2400" b="1" i="1" dirty="0">
                <a:solidFill>
                  <a:srgbClr val="0000FF"/>
                </a:solidFill>
              </a:rPr>
              <a:t>T(n) = O(n)</a:t>
            </a:r>
          </a:p>
        </p:txBody>
      </p:sp>
    </p:spTree>
    <p:extLst>
      <p:ext uri="{BB962C8B-B14F-4D97-AF65-F5344CB8AC3E}">
        <p14:creationId xmlns:p14="http://schemas.microsoft.com/office/powerpoint/2010/main" val="1607339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62000"/>
            <a:ext cx="77724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Stack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734300" cy="4343400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b="1" dirty="0"/>
              <a:t>A simple data container consisting of a linear list of elements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en-US" sz="2400" b="1" dirty="0"/>
              <a:t>Access is by position (order of insertion)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en-US" sz="2400" b="1" dirty="0"/>
              <a:t>All insertions and deletions are done at one end, called </a:t>
            </a:r>
            <a:r>
              <a:rPr lang="en-US" sz="2400" b="1" i="1" dirty="0">
                <a:solidFill>
                  <a:srgbClr val="FF3300"/>
                </a:solidFill>
              </a:rPr>
              <a:t>top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en-US" sz="2400" b="1" i="1" dirty="0"/>
              <a:t>Last In First Out</a:t>
            </a:r>
            <a:r>
              <a:rPr lang="en-US" sz="2400" b="1" i="1" dirty="0">
                <a:solidFill>
                  <a:srgbClr val="FF3300"/>
                </a:solidFill>
              </a:rPr>
              <a:t> (LIFO) </a:t>
            </a:r>
            <a:r>
              <a:rPr lang="en-US" sz="2400" b="1" dirty="0"/>
              <a:t>structure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en-US" sz="2400" b="1" dirty="0"/>
              <a:t>Two basic operations: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None/>
            </a:pPr>
            <a:r>
              <a:rPr lang="en-US" sz="2400" b="1" dirty="0"/>
              <a:t>	</a:t>
            </a:r>
            <a:r>
              <a:rPr lang="en-US" sz="2400" b="1" i="1" dirty="0">
                <a:solidFill>
                  <a:srgbClr val="FF3300"/>
                </a:solidFill>
              </a:rPr>
              <a:t>push</a:t>
            </a:r>
            <a:r>
              <a:rPr lang="en-US" sz="2400" b="1" dirty="0"/>
              <a:t>: add to top, complexity is </a:t>
            </a:r>
            <a:r>
              <a:rPr lang="en-US" sz="2400" b="1" i="1" dirty="0">
                <a:solidFill>
                  <a:srgbClr val="0000FF"/>
                </a:solidFill>
              </a:rPr>
              <a:t>O(1)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None/>
            </a:pPr>
            <a:r>
              <a:rPr lang="en-US" sz="2400" b="1" dirty="0"/>
              <a:t>	</a:t>
            </a:r>
            <a:r>
              <a:rPr lang="en-US" sz="2400" b="1" i="1" dirty="0">
                <a:solidFill>
                  <a:srgbClr val="FF3300"/>
                </a:solidFill>
              </a:rPr>
              <a:t>pop</a:t>
            </a:r>
            <a:r>
              <a:rPr lang="en-US" sz="2400" b="1" dirty="0"/>
              <a:t>: remove from top, complexity is </a:t>
            </a:r>
            <a:r>
              <a:rPr lang="en-US" sz="2400" b="1" i="1" dirty="0">
                <a:solidFill>
                  <a:srgbClr val="0000FF"/>
                </a:solidFill>
              </a:rPr>
              <a:t>O(1)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2A1337-2C4A-4373-80FF-2B829DAA7356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734300" cy="4343400"/>
          </a:xfrm>
          <a:noFill/>
        </p:spPr>
        <p:txBody>
          <a:bodyPr/>
          <a:lstStyle/>
          <a:p>
            <a:pPr marL="0" indent="0">
              <a:spcBef>
                <a:spcPct val="50000"/>
              </a:spcBef>
              <a:buClrTx/>
              <a:buNone/>
            </a:pPr>
            <a:r>
              <a:rPr lang="en-US" sz="2400" b="1"/>
              <a:t> </a:t>
            </a:r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EAEA56-BD90-4E99-8AA8-F1E63A350D14}" type="slidenum">
              <a:rPr lang="en-GB" b="1" smtClean="0"/>
              <a:pPr/>
              <a:t>13</a:t>
            </a:fld>
            <a:endParaRPr lang="en-GB" b="1"/>
          </a:p>
        </p:txBody>
      </p:sp>
      <p:graphicFrame>
        <p:nvGraphicFramePr>
          <p:cNvPr id="205828" name="Group 4"/>
          <p:cNvGraphicFramePr>
            <a:graphicFrameLocks noGrp="1"/>
          </p:cNvGraphicFramePr>
          <p:nvPr/>
        </p:nvGraphicFramePr>
        <p:xfrm>
          <a:off x="3124200" y="2209800"/>
          <a:ext cx="1981200" cy="518160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5842" name="Group 18"/>
          <p:cNvGraphicFramePr>
            <a:graphicFrameLocks noGrp="1"/>
          </p:cNvGraphicFramePr>
          <p:nvPr/>
        </p:nvGraphicFramePr>
        <p:xfrm>
          <a:off x="5638800" y="2209800"/>
          <a:ext cx="1981200" cy="518160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5856" name="Group 32"/>
          <p:cNvGraphicFramePr>
            <a:graphicFrameLocks noGrp="1"/>
          </p:cNvGraphicFramePr>
          <p:nvPr/>
        </p:nvGraphicFramePr>
        <p:xfrm>
          <a:off x="8229600" y="2209800"/>
          <a:ext cx="1981200" cy="518160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E0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5870" name="Group 46"/>
          <p:cNvGraphicFramePr>
            <a:graphicFrameLocks noGrp="1"/>
          </p:cNvGraphicFramePr>
          <p:nvPr/>
        </p:nvGraphicFramePr>
        <p:xfrm>
          <a:off x="3124200" y="3962400"/>
          <a:ext cx="1981200" cy="518160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E0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5884" name="Group 60"/>
          <p:cNvGraphicFramePr>
            <a:graphicFrameLocks noGrp="1"/>
          </p:cNvGraphicFramePr>
          <p:nvPr/>
        </p:nvGraphicFramePr>
        <p:xfrm>
          <a:off x="5715000" y="3962400"/>
          <a:ext cx="1981200" cy="518160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5898" name="Group 74"/>
          <p:cNvGraphicFramePr>
            <a:graphicFrameLocks noGrp="1"/>
          </p:cNvGraphicFramePr>
          <p:nvPr/>
        </p:nvGraphicFramePr>
        <p:xfrm>
          <a:off x="8229600" y="3962400"/>
          <a:ext cx="1981200" cy="518160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82" name="Line 88"/>
          <p:cNvSpPr>
            <a:spLocks noChangeShapeType="1"/>
          </p:cNvSpPr>
          <p:nvPr/>
        </p:nvSpPr>
        <p:spPr bwMode="auto">
          <a:xfrm flipV="1">
            <a:off x="4114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 b="1"/>
          </a:p>
        </p:txBody>
      </p:sp>
      <p:sp>
        <p:nvSpPr>
          <p:cNvPr id="8283" name="Line 89"/>
          <p:cNvSpPr>
            <a:spLocks noChangeShapeType="1"/>
          </p:cNvSpPr>
          <p:nvPr/>
        </p:nvSpPr>
        <p:spPr bwMode="auto">
          <a:xfrm flipV="1">
            <a:off x="70104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 b="1"/>
          </a:p>
        </p:txBody>
      </p:sp>
      <p:sp>
        <p:nvSpPr>
          <p:cNvPr id="8284" name="Line 90"/>
          <p:cNvSpPr>
            <a:spLocks noChangeShapeType="1"/>
          </p:cNvSpPr>
          <p:nvPr/>
        </p:nvSpPr>
        <p:spPr bwMode="auto">
          <a:xfrm flipV="1">
            <a:off x="96012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 b="1"/>
          </a:p>
        </p:txBody>
      </p:sp>
      <p:graphicFrame>
        <p:nvGraphicFramePr>
          <p:cNvPr id="205915" name="Group 91"/>
          <p:cNvGraphicFramePr>
            <a:graphicFrameLocks noGrp="1"/>
          </p:cNvGraphicFramePr>
          <p:nvPr/>
        </p:nvGraphicFramePr>
        <p:xfrm>
          <a:off x="7772400" y="1828800"/>
          <a:ext cx="304800" cy="51816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E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91" name="Line 97"/>
          <p:cNvSpPr>
            <a:spLocks noChangeShapeType="1"/>
          </p:cNvSpPr>
          <p:nvPr/>
        </p:nvSpPr>
        <p:spPr bwMode="auto">
          <a:xfrm flipV="1">
            <a:off x="44958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 b="1"/>
          </a:p>
        </p:txBody>
      </p:sp>
      <p:sp>
        <p:nvSpPr>
          <p:cNvPr id="8292" name="Line 98"/>
          <p:cNvSpPr>
            <a:spLocks noChangeShapeType="1"/>
          </p:cNvSpPr>
          <p:nvPr/>
        </p:nvSpPr>
        <p:spPr bwMode="auto">
          <a:xfrm flipV="1">
            <a:off x="70866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 b="1"/>
          </a:p>
        </p:txBody>
      </p:sp>
      <p:sp>
        <p:nvSpPr>
          <p:cNvPr id="8293" name="Line 99"/>
          <p:cNvSpPr>
            <a:spLocks noChangeShapeType="1"/>
          </p:cNvSpPr>
          <p:nvPr/>
        </p:nvSpPr>
        <p:spPr bwMode="auto">
          <a:xfrm flipV="1">
            <a:off x="92202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 b="1"/>
          </a:p>
        </p:txBody>
      </p:sp>
      <p:graphicFrame>
        <p:nvGraphicFramePr>
          <p:cNvPr id="205924" name="Group 100"/>
          <p:cNvGraphicFramePr>
            <a:graphicFrameLocks noGrp="1"/>
          </p:cNvGraphicFramePr>
          <p:nvPr/>
        </p:nvGraphicFramePr>
        <p:xfrm>
          <a:off x="7848600" y="4800600"/>
          <a:ext cx="304800" cy="51816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E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300" name="Text Box 106"/>
          <p:cNvSpPr txBox="1">
            <a:spLocks noChangeArrowheads="1"/>
          </p:cNvSpPr>
          <p:nvPr/>
        </p:nvSpPr>
        <p:spPr bwMode="auto">
          <a:xfrm>
            <a:off x="3886201" y="312420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None/>
            </a:pPr>
            <a:endParaRPr lang="en-US" sz="2400" b="1"/>
          </a:p>
        </p:txBody>
      </p:sp>
      <p:sp>
        <p:nvSpPr>
          <p:cNvPr id="8301" name="Text Box 107"/>
          <p:cNvSpPr txBox="1">
            <a:spLocks noChangeArrowheads="1"/>
          </p:cNvSpPr>
          <p:nvPr/>
        </p:nvSpPr>
        <p:spPr bwMode="auto">
          <a:xfrm>
            <a:off x="3794126" y="3087689"/>
            <a:ext cx="7008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None/>
            </a:pPr>
            <a:r>
              <a:rPr lang="en-US" sz="2400" b="1"/>
              <a:t>top</a:t>
            </a:r>
          </a:p>
        </p:txBody>
      </p:sp>
      <p:sp>
        <p:nvSpPr>
          <p:cNvPr id="8302" name="Text Box 108"/>
          <p:cNvSpPr txBox="1">
            <a:spLocks noChangeArrowheads="1"/>
          </p:cNvSpPr>
          <p:nvPr/>
        </p:nvSpPr>
        <p:spPr bwMode="auto">
          <a:xfrm>
            <a:off x="6553200" y="3124201"/>
            <a:ext cx="1072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None/>
            </a:pPr>
            <a:r>
              <a:rPr lang="en-US" sz="2400" b="1"/>
              <a:t>++top</a:t>
            </a:r>
          </a:p>
        </p:txBody>
      </p:sp>
      <p:sp>
        <p:nvSpPr>
          <p:cNvPr id="8303" name="Text Box 109"/>
          <p:cNvSpPr txBox="1">
            <a:spLocks noChangeArrowheads="1"/>
          </p:cNvSpPr>
          <p:nvPr/>
        </p:nvSpPr>
        <p:spPr bwMode="auto">
          <a:xfrm>
            <a:off x="9296401" y="3124201"/>
            <a:ext cx="7008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None/>
            </a:pPr>
            <a:r>
              <a:rPr lang="en-US" sz="2400" b="1"/>
              <a:t>top</a:t>
            </a:r>
          </a:p>
        </p:txBody>
      </p:sp>
      <p:sp>
        <p:nvSpPr>
          <p:cNvPr id="8304" name="Text Box 110"/>
          <p:cNvSpPr txBox="1">
            <a:spLocks noChangeArrowheads="1"/>
          </p:cNvSpPr>
          <p:nvPr/>
        </p:nvSpPr>
        <p:spPr bwMode="auto">
          <a:xfrm>
            <a:off x="6858001" y="1752601"/>
            <a:ext cx="8899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None/>
            </a:pPr>
            <a:r>
              <a:rPr lang="en-US" sz="2400" b="1" dirty="0"/>
              <a:t>push</a:t>
            </a:r>
          </a:p>
        </p:txBody>
      </p:sp>
      <p:sp>
        <p:nvSpPr>
          <p:cNvPr id="8305" name="Text Box 111"/>
          <p:cNvSpPr txBox="1">
            <a:spLocks noChangeArrowheads="1"/>
          </p:cNvSpPr>
          <p:nvPr/>
        </p:nvSpPr>
        <p:spPr bwMode="auto">
          <a:xfrm>
            <a:off x="7696201" y="5353706"/>
            <a:ext cx="8066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None/>
            </a:pPr>
            <a:r>
              <a:rPr lang="en-US" sz="2400" b="1" dirty="0"/>
              <a:t>pop</a:t>
            </a:r>
          </a:p>
        </p:txBody>
      </p:sp>
      <p:sp>
        <p:nvSpPr>
          <p:cNvPr id="8306" name="Line 112"/>
          <p:cNvSpPr>
            <a:spLocks noChangeShapeType="1"/>
          </p:cNvSpPr>
          <p:nvPr/>
        </p:nvSpPr>
        <p:spPr bwMode="auto">
          <a:xfrm flipH="1">
            <a:off x="7086600" y="20574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 b="1"/>
          </a:p>
        </p:txBody>
      </p:sp>
      <p:sp>
        <p:nvSpPr>
          <p:cNvPr id="8307" name="Line 113"/>
          <p:cNvSpPr>
            <a:spLocks noChangeShapeType="1"/>
          </p:cNvSpPr>
          <p:nvPr/>
        </p:nvSpPr>
        <p:spPr bwMode="auto">
          <a:xfrm>
            <a:off x="7086600" y="42672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 b="1"/>
          </a:p>
        </p:txBody>
      </p:sp>
      <p:sp>
        <p:nvSpPr>
          <p:cNvPr id="8308" name="Text Box 114"/>
          <p:cNvSpPr txBox="1">
            <a:spLocks noChangeArrowheads="1"/>
          </p:cNvSpPr>
          <p:nvPr/>
        </p:nvSpPr>
        <p:spPr bwMode="auto">
          <a:xfrm>
            <a:off x="4191001" y="4876801"/>
            <a:ext cx="7008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None/>
            </a:pPr>
            <a:r>
              <a:rPr lang="en-US" sz="2400" b="1"/>
              <a:t>top</a:t>
            </a:r>
          </a:p>
        </p:txBody>
      </p:sp>
      <p:sp>
        <p:nvSpPr>
          <p:cNvPr id="8309" name="Text Box 115"/>
          <p:cNvSpPr txBox="1">
            <a:spLocks noChangeArrowheads="1"/>
          </p:cNvSpPr>
          <p:nvPr/>
        </p:nvSpPr>
        <p:spPr bwMode="auto">
          <a:xfrm>
            <a:off x="6781801" y="4876801"/>
            <a:ext cx="7008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None/>
            </a:pPr>
            <a:r>
              <a:rPr lang="en-US" sz="2400" b="1"/>
              <a:t>top</a:t>
            </a:r>
          </a:p>
        </p:txBody>
      </p:sp>
      <p:sp>
        <p:nvSpPr>
          <p:cNvPr id="8310" name="Text Box 116"/>
          <p:cNvSpPr txBox="1">
            <a:spLocks noChangeArrowheads="1"/>
          </p:cNvSpPr>
          <p:nvPr/>
        </p:nvSpPr>
        <p:spPr bwMode="auto">
          <a:xfrm>
            <a:off x="8915401" y="4953001"/>
            <a:ext cx="9380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None/>
            </a:pPr>
            <a:r>
              <a:rPr lang="en-US" sz="2400" b="1"/>
              <a:t>top--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0156" y="584300"/>
            <a:ext cx="8911687" cy="12808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Stack Class Operations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1311581" y="1981200"/>
            <a:ext cx="10608276" cy="4038600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b="1" i="1" u="sng" dirty="0">
                <a:solidFill>
                  <a:srgbClr val="0000FF"/>
                </a:solidFill>
              </a:rPr>
              <a:t>construct</a:t>
            </a:r>
            <a:r>
              <a:rPr lang="en-US" sz="3200" b="1" i="1" u="sng" dirty="0"/>
              <a:t>:</a:t>
            </a:r>
            <a:r>
              <a:rPr lang="en-US" sz="3200" b="1" dirty="0"/>
              <a:t>  construct an empty stack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i="1" u="sng" dirty="0" err="1">
                <a:solidFill>
                  <a:srgbClr val="0000FF"/>
                </a:solidFill>
              </a:rPr>
              <a:t>stackIsEmpty</a:t>
            </a:r>
            <a:r>
              <a:rPr lang="en-US" sz="3200" b="1" i="1" u="sng" dirty="0">
                <a:solidFill>
                  <a:srgbClr val="0000FF"/>
                </a:solidFill>
              </a:rPr>
              <a:t> </a:t>
            </a:r>
            <a:r>
              <a:rPr lang="en-US" sz="3200" b="1" i="1" u="sng" dirty="0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sz="3200" b="1" i="1" u="sng" dirty="0">
                <a:solidFill>
                  <a:srgbClr val="0000FF"/>
                </a:solidFill>
              </a:rPr>
              <a:t> bool</a:t>
            </a:r>
            <a:r>
              <a:rPr lang="en-US" sz="3200" b="1" dirty="0"/>
              <a:t> : return True if stack is empty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i="1" u="sng" dirty="0" err="1">
                <a:solidFill>
                  <a:srgbClr val="0000FF"/>
                </a:solidFill>
              </a:rPr>
              <a:t>stackIsFull</a:t>
            </a:r>
            <a:r>
              <a:rPr lang="en-US" sz="3200" b="1" i="1" u="sng" dirty="0">
                <a:solidFill>
                  <a:srgbClr val="0000FF"/>
                </a:solidFill>
              </a:rPr>
              <a:t> </a:t>
            </a:r>
            <a:r>
              <a:rPr lang="en-US" sz="3200" b="1" i="1" u="sng" dirty="0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sz="3200" b="1" i="1" u="sng" dirty="0">
                <a:solidFill>
                  <a:srgbClr val="0000FF"/>
                </a:solidFill>
              </a:rPr>
              <a:t> bool</a:t>
            </a:r>
            <a:r>
              <a:rPr lang="en-US" sz="3200" b="1" dirty="0"/>
              <a:t> : return True if stack is full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i="1" u="sng" dirty="0">
                <a:solidFill>
                  <a:srgbClr val="0000FF"/>
                </a:solidFill>
              </a:rPr>
              <a:t>push(el)</a:t>
            </a:r>
            <a:r>
              <a:rPr lang="en-US" sz="3200" b="1" dirty="0"/>
              <a:t> : add element (el) at the top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i="1" u="sng" dirty="0">
                <a:solidFill>
                  <a:srgbClr val="0000FF"/>
                </a:solidFill>
              </a:rPr>
              <a:t>pop(el):</a:t>
            </a:r>
            <a:r>
              <a:rPr lang="en-US" sz="3200" b="1" dirty="0"/>
              <a:t> retrieve and remove the top element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i="1" u="sng" dirty="0" err="1">
                <a:solidFill>
                  <a:srgbClr val="0000FF"/>
                </a:solidFill>
              </a:rPr>
              <a:t>stackTop</a:t>
            </a:r>
            <a:r>
              <a:rPr lang="en-US" sz="3200" b="1" i="1" u="sng" dirty="0">
                <a:solidFill>
                  <a:srgbClr val="0000FF"/>
                </a:solidFill>
              </a:rPr>
              <a:t>(el):</a:t>
            </a:r>
            <a:r>
              <a:rPr lang="en-US" sz="3200" b="1" dirty="0"/>
              <a:t> retrieve top element without removing it</a:t>
            </a:r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BEA2C5-BF01-43DC-A4C2-878385918735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C45531-0F6E-47E9-B6D0-02A90611BDE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>
          <a:xfrm>
            <a:off x="1640156" y="628122"/>
            <a:ext cx="8911687" cy="12808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Implementation Files</a:t>
            </a: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11581" y="2133600"/>
            <a:ext cx="10880419" cy="3777622"/>
          </a:xfrm>
          <a:noFill/>
        </p:spPr>
        <p:txBody>
          <a:bodyPr>
            <a:normAutofit/>
          </a:bodyPr>
          <a:lstStyle/>
          <a:p>
            <a:pPr lvl="1"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chemeClr val="tx1"/>
                </a:solidFill>
              </a:rPr>
              <a:t>The stack can be implemented using: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Run-Time array or vector. In Case of using vectors, It uses the back, push_back, and pop_back implementation from vector, so the implementation is trivial. All operation are very fast </a:t>
            </a:r>
            <a:r>
              <a:rPr lang="en-US" sz="2400" b="1" i="1" dirty="0">
                <a:solidFill>
                  <a:srgbClr val="0000FF"/>
                </a:solidFill>
              </a:rPr>
              <a:t>O(1)</a:t>
            </a:r>
          </a:p>
          <a:p>
            <a:pPr lvl="1"/>
            <a:endParaRPr lang="en-US" sz="2400" b="1" dirty="0">
              <a:solidFill>
                <a:schemeClr val="tx1"/>
              </a:solidFill>
            </a:endParaRP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A linked list Full implementation of the Stack class is found at:</a:t>
            </a:r>
            <a:endParaRPr lang="en-US" sz="2400" b="1" dirty="0">
              <a:solidFill>
                <a:schemeClr val="tx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>
              <a:buNone/>
            </a:pPr>
            <a:r>
              <a:rPr lang="en-US" sz="2400" b="1" dirty="0">
                <a:solidFill>
                  <a:srgbClr val="00B0F0"/>
                </a:solidFill>
                <a:ea typeface="Calibri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http://www1.aucegypt.edu/faculty/cse/goneid/csce2211/codes.rar</a:t>
            </a:r>
            <a:endParaRPr lang="en-US" b="1" dirty="0">
              <a:solidFill>
                <a:srgbClr val="00B0F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b="1" dirty="0">
              <a:solidFill>
                <a:srgbClr val="00B0F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b="1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69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Some Applications of Stacks</a:t>
            </a:r>
          </a:p>
        </p:txBody>
      </p:sp>
      <p:sp>
        <p:nvSpPr>
          <p:cNvPr id="30724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285750" lvl="1">
              <a:buClr>
                <a:schemeClr val="accent1">
                  <a:lumMod val="50000"/>
                </a:schemeClr>
              </a:buClr>
            </a:pPr>
            <a:r>
              <a:rPr lang="en-US" sz="2800" b="1" dirty="0"/>
              <a:t>Conversion from Decimal to Hexadecimal</a:t>
            </a:r>
          </a:p>
          <a:p>
            <a:pPr marL="285750" lvl="1">
              <a:buClr>
                <a:schemeClr val="accent1">
                  <a:lumMod val="50000"/>
                </a:schemeClr>
              </a:buClr>
            </a:pPr>
            <a:r>
              <a:rPr lang="en-US" sz="2800" b="1" dirty="0"/>
              <a:t>Balancing Enclosure Symbols</a:t>
            </a:r>
          </a:p>
          <a:p>
            <a:pPr marL="285750" lvl="1">
              <a:buClr>
                <a:schemeClr val="accent1">
                  <a:lumMod val="50000"/>
                </a:schemeClr>
              </a:buClr>
            </a:pPr>
            <a:r>
              <a:rPr lang="en-US" sz="2800" b="1" dirty="0"/>
              <a:t>Evaluation of Postfix Expressions</a:t>
            </a:r>
          </a:p>
          <a:p>
            <a:pPr marL="285750" lvl="1">
              <a:buClr>
                <a:schemeClr val="accent1">
                  <a:lumMod val="50000"/>
                </a:schemeClr>
              </a:buClr>
            </a:pPr>
            <a:r>
              <a:rPr lang="en-US" sz="2800" b="1" dirty="0"/>
              <a:t>Converting Infix Expressions to Postfix</a:t>
            </a:r>
          </a:p>
          <a:p>
            <a:pPr marL="285750" lvl="1">
              <a:buClr>
                <a:schemeClr val="accent1">
                  <a:lumMod val="50000"/>
                </a:schemeClr>
              </a:buClr>
            </a:pPr>
            <a:r>
              <a:rPr lang="en-US" sz="2800" b="1" dirty="0"/>
              <a:t>Backtracking</a:t>
            </a:r>
          </a:p>
          <a:p>
            <a:pPr marL="285750" lvl="1">
              <a:buClr>
                <a:schemeClr val="accent1">
                  <a:lumMod val="50000"/>
                </a:schemeClr>
              </a:buClr>
            </a:pPr>
            <a:r>
              <a:rPr lang="en-US" sz="2800" b="1" dirty="0"/>
              <a:t>Hanoi Towers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 dirty="0"/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D7EBA3-A69C-473A-B571-9F9942AF9532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Rectangle 3"/>
          <p:cNvSpPr>
            <a:spLocks noGrp="1" noChangeArrowheads="1"/>
          </p:cNvSpPr>
          <p:nvPr>
            <p:ph type="title"/>
          </p:nvPr>
        </p:nvSpPr>
        <p:spPr>
          <a:xfrm>
            <a:off x="2781300" y="838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(a) Decimal to Hexadecimal Conversion</a:t>
            </a:r>
          </a:p>
        </p:txBody>
      </p:sp>
      <p:sp>
        <p:nvSpPr>
          <p:cNvPr id="31748" name="Rectangle 2"/>
          <p:cNvSpPr>
            <a:spLocks noGrp="1" noChangeArrowheads="1"/>
          </p:cNvSpPr>
          <p:nvPr>
            <p:ph idx="1"/>
          </p:nvPr>
        </p:nvSpPr>
        <p:spPr>
          <a:xfrm>
            <a:off x="2781300" y="1905000"/>
            <a:ext cx="7772400" cy="4191000"/>
          </a:xfrm>
          <a:solidFill>
            <a:srgbClr val="FFFFCC"/>
          </a:solidFill>
        </p:spPr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solidFill>
                  <a:srgbClr val="0000FF"/>
                </a:solidFill>
              </a:rPr>
              <a:t>// Covert from Decimal to Hexadecimal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/>
              <a:t>string DEC-to_HEX(n)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/>
              <a:t>{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/>
              <a:t>	Stackt &lt;char&gt; s;    string H = “”;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/>
              <a:t>	do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/>
              <a:t>	{	rem = n % 16;	n = n / 16;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/>
              <a:t>		if (rem &lt; 10) c = char (int('0') + rem);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/>
              <a:t>			else  c = char (int('A') + rem - 10);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/>
              <a:t>		s.push(c);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/>
              <a:t>	}while ( n != 0);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/>
              <a:t>	while (!s.stackIsEmpty())  {s.pop(c); H = H + c;}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/>
              <a:t>	return H;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/>
              <a:t>} 	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CEB37E-9073-4FC2-8F07-5A49A385A4A9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(b) Balancing Enclosure Symbols</a:t>
            </a:r>
          </a:p>
        </p:txBody>
      </p:sp>
      <p:sp>
        <p:nvSpPr>
          <p:cNvPr id="32772" name="Rectangle 2"/>
          <p:cNvSpPr>
            <a:spLocks noGrp="1" noChangeArrowheads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/>
              <a:t>Given a text file containing a sequence of characters, we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/>
              <a:t>want to check for balancing of the symbols  ( ) , [ ] , { }.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u="sng"/>
              <a:t>Algorithm: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i="1"/>
              <a:t>bool EnclosureBalance (filename)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i="1"/>
              <a:t>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i="1"/>
              <a:t>	Open file filename;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i="1"/>
              <a:t>	Initialize an empty stack of characters;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i="1"/>
              <a:t>	balanced = true;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i="1"/>
              <a:t>	for each character (ch) read until end of file 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i="1"/>
              <a:t>		{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i="1"/>
              <a:t>		   If (ch is a left symbol)  push ch on the stack;</a:t>
            </a:r>
            <a:r>
              <a:rPr lang="en-US" sz="2400" b="1" i="1"/>
              <a:t>	</a:t>
            </a:r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1242D0-6536-4E7D-BD34-7D54A3DBC2D7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Balancing Enclosure Symbols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/>
              <a:t>		</a:t>
            </a:r>
            <a:r>
              <a:rPr lang="en-US" sz="1800" b="1" i="1"/>
              <a:t>else if (ch is a right symbol) then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i="1"/>
              <a:t>		   if (stack is empty) balanced = false;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i="1"/>
              <a:t>			else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i="1"/>
              <a:t>			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i="1"/>
              <a:t>			   pop the stack;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i="1"/>
              <a:t>			   if (popped symbol is not the corresponding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i="1"/>
              <a:t>			   left symbol) balanced = false;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i="1"/>
              <a:t>			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i="1"/>
              <a:t>	}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i="1"/>
              <a:t>	At the end of the file,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i="1"/>
              <a:t>	if (stack is not empty) balanced = false;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i="1"/>
              <a:t>	return balanced;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i="1"/>
              <a:t>}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5A0B98-47B0-49F0-AD42-89764BBE4FD5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1" y="1103434"/>
            <a:ext cx="6696075" cy="1068266"/>
          </a:xfrm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5C193213-742B-4181-8DC2-E36666EDD915}" type="slidenum">
              <a:rPr lang="en-GB">
                <a:latin typeface="Century Gothic" panose="020B0502020202020204"/>
              </a:rPr>
              <a:pPr defTabSz="342900">
                <a:defRPr/>
              </a:pPr>
              <a:t>2</a:t>
            </a:fld>
            <a:endParaRPr lang="en-GB">
              <a:latin typeface="Century Gothic" panose="020B050202020202020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52017" y="1287797"/>
            <a:ext cx="7619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/>
            <a:r>
              <a:rPr lang="en-US" sz="3200" b="1" dirty="0">
                <a:solidFill>
                  <a:prstClr val="black"/>
                </a:solidFill>
                <a:latin typeface="Arial" charset="0"/>
              </a:rPr>
              <a:t>Fundamental Linear Data Structures</a:t>
            </a:r>
            <a:endParaRPr lang="en-US" sz="3000" dirty="0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7BEBF1-F192-4340-94CB-64CFD2F4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r>
              <a:rPr lang="en-US">
                <a:solidFill>
                  <a:prstClr val="black">
                    <a:tint val="75000"/>
                  </a:prstClr>
                </a:solidFill>
                <a:latin typeface="Century Gothic" panose="020B0502020202020204"/>
              </a:rPr>
              <a:t>Prof. Amr Goneid, AUC</a:t>
            </a:r>
            <a:endParaRPr lang="en-US" dirty="0">
              <a:solidFill>
                <a:prstClr val="black">
                  <a:tint val="75000"/>
                </a:prstClr>
              </a:solidFill>
              <a:latin typeface="Century Gothic" panose="020B050202020202020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59E689-537B-424D-A26F-F827457B7C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569" y="2171700"/>
            <a:ext cx="8815754" cy="3964110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2996C5C-397C-4078-B82C-49CD06EA4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1569" y="2182484"/>
            <a:ext cx="8028413" cy="357208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7619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Balancing Enclosure Symbols</a:t>
            </a:r>
          </a:p>
        </p:txBody>
      </p:sp>
      <p:sp>
        <p:nvSpPr>
          <p:cNvPr id="34820" name="Rectangle 2"/>
          <p:cNvSpPr>
            <a:spLocks noGrp="1" noChangeArrowheads="1"/>
          </p:cNvSpPr>
          <p:nvPr>
            <p:ph idx="1"/>
          </p:nvPr>
        </p:nvSpPr>
        <p:spPr>
          <a:xfrm>
            <a:off x="2589212" y="1763486"/>
            <a:ext cx="8915400" cy="4147736"/>
          </a:xfrm>
          <a:noFill/>
        </p:spPr>
        <p:txBody>
          <a:bodyPr/>
          <a:lstStyle/>
          <a:p>
            <a:pPr marL="0" lvl="1" indent="0">
              <a:lnSpc>
                <a:spcPct val="90000"/>
              </a:lnSpc>
              <a:buNone/>
            </a:pPr>
            <a:r>
              <a:rPr lang="en-US" sz="2400" b="1">
                <a:solidFill>
                  <a:schemeClr val="tx2"/>
                </a:solidFill>
              </a:rPr>
              <a:t>{a * (b + c) }	Balanced</a:t>
            </a:r>
          </a:p>
          <a:p>
            <a:pPr marL="0" lvl="1" indent="0">
              <a:lnSpc>
                <a:spcPct val="90000"/>
              </a:lnSpc>
              <a:buNone/>
            </a:pPr>
            <a:endParaRPr lang="en-US" sz="1800" b="1" i="1"/>
          </a:p>
          <a:p>
            <a:pPr marL="0" lvl="1" indent="0">
              <a:lnSpc>
                <a:spcPct val="90000"/>
              </a:lnSpc>
              <a:buNone/>
            </a:pPr>
            <a:endParaRPr lang="en-US" sz="1800" b="1" i="1"/>
          </a:p>
          <a:p>
            <a:pPr marL="0" lvl="1" indent="0">
              <a:lnSpc>
                <a:spcPct val="90000"/>
              </a:lnSpc>
              <a:buNone/>
            </a:pPr>
            <a:endParaRPr lang="en-US" sz="1800" b="1" i="1"/>
          </a:p>
          <a:p>
            <a:pPr marL="0" lvl="1" indent="0">
              <a:lnSpc>
                <a:spcPct val="90000"/>
              </a:lnSpc>
              <a:buNone/>
            </a:pPr>
            <a:endParaRPr lang="en-US" sz="1800" b="1" i="1"/>
          </a:p>
          <a:p>
            <a:pPr marL="0" lvl="1" indent="0">
              <a:lnSpc>
                <a:spcPct val="90000"/>
              </a:lnSpc>
              <a:buNone/>
            </a:pPr>
            <a:r>
              <a:rPr lang="en-US" sz="2400" b="1">
                <a:solidFill>
                  <a:schemeClr val="tx2"/>
                </a:solidFill>
              </a:rPr>
              <a:t>{a * (b + c [ i ] }	Not Balanced</a:t>
            </a:r>
          </a:p>
          <a:p>
            <a:pPr marL="0" lvl="1" indent="0">
              <a:lnSpc>
                <a:spcPct val="90000"/>
              </a:lnSpc>
              <a:buNone/>
            </a:pPr>
            <a:endParaRPr lang="en-US" sz="1800" b="1"/>
          </a:p>
          <a:p>
            <a:pPr marL="0" lvl="1" indent="0">
              <a:lnSpc>
                <a:spcPct val="90000"/>
              </a:lnSpc>
              <a:buNone/>
            </a:pPr>
            <a:endParaRPr lang="en-US" sz="1800" b="1" i="1"/>
          </a:p>
        </p:txBody>
      </p:sp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DFB3BB-DBED-4585-8EE7-A6C0C8E2E2E7}" type="slidenum">
              <a:rPr lang="en-GB" smtClean="0"/>
              <a:pPr/>
              <a:t>20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0" y="2514600"/>
          <a:ext cx="358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9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(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{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{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{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86200" y="4114800"/>
          <a:ext cx="3581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6107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[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107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(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(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(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10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{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{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{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{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{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(c) Evaluation of Postfix Expressions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457200" lvl="1" indent="-457200">
              <a:lnSpc>
                <a:spcPct val="9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b="1" dirty="0"/>
              <a:t>Regular expressions are written in “infix” notation, i.e., operator between two operands, e.g.,</a:t>
            </a:r>
          </a:p>
          <a:p>
            <a:pPr marL="0" lvl="1" indent="0">
              <a:lnSpc>
                <a:spcPct val="90000"/>
              </a:lnSpc>
              <a:buClr>
                <a:schemeClr val="accent1">
                  <a:lumMod val="50000"/>
                </a:schemeClr>
              </a:buClr>
              <a:buNone/>
            </a:pPr>
            <a:r>
              <a:rPr lang="en-US" sz="2800" b="1" dirty="0"/>
              <a:t>		</a:t>
            </a:r>
            <a:r>
              <a:rPr lang="en-US" sz="2800" b="1" dirty="0">
                <a:solidFill>
                  <a:srgbClr val="FF0000"/>
                </a:solidFill>
              </a:rPr>
              <a:t>(A+B) * (C- (D+E))</a:t>
            </a:r>
          </a:p>
          <a:p>
            <a:pPr marL="457200" lvl="1" indent="-457200">
              <a:lnSpc>
                <a:spcPct val="9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b="1" dirty="0"/>
              <a:t>Parentheses are used to force precedence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8C7220-4283-47C7-957D-E660FEA446A2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Evaluation of Postfix Expressions</a:t>
            </a:r>
          </a:p>
        </p:txBody>
      </p:sp>
      <p:sp>
        <p:nvSpPr>
          <p:cNvPr id="36868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lvl="1">
              <a:lnSpc>
                <a:spcPct val="90000"/>
              </a:lnSpc>
              <a:buClr>
                <a:schemeClr val="accent1">
                  <a:lumMod val="50000"/>
                </a:schemeClr>
              </a:buClr>
            </a:pPr>
            <a:r>
              <a:rPr lang="en-US" sz="2400" b="1" dirty="0"/>
              <a:t>Reverse Polish Notation (RPN) or “postfix” does without parentheses (invented by </a:t>
            </a:r>
            <a:r>
              <a:rPr lang="en-US" sz="2400" b="1" dirty="0" err="1"/>
              <a:t>Lukasiewics</a:t>
            </a:r>
            <a:r>
              <a:rPr lang="en-US" sz="2400" b="1" dirty="0"/>
              <a:t>). </a:t>
            </a:r>
          </a:p>
          <a:p>
            <a:pPr lvl="1">
              <a:lnSpc>
                <a:spcPct val="90000"/>
              </a:lnSpc>
              <a:buClr>
                <a:schemeClr val="accent1">
                  <a:lumMod val="50000"/>
                </a:schemeClr>
              </a:buClr>
            </a:pPr>
            <a:endParaRPr lang="en-US" sz="2400" b="1" dirty="0"/>
          </a:p>
          <a:p>
            <a:pPr lvl="1">
              <a:lnSpc>
                <a:spcPct val="90000"/>
              </a:lnSpc>
              <a:buClr>
                <a:schemeClr val="accent1">
                  <a:lumMod val="50000"/>
                </a:schemeClr>
              </a:buClr>
            </a:pPr>
            <a:endParaRPr lang="en-US" sz="2400" b="1" dirty="0"/>
          </a:p>
          <a:p>
            <a:pPr marL="342900" lvl="1" indent="0">
              <a:lnSpc>
                <a:spcPct val="90000"/>
              </a:lnSpc>
              <a:buClr>
                <a:schemeClr val="accent1">
                  <a:lumMod val="50000"/>
                </a:schemeClr>
              </a:buClr>
              <a:buNone/>
            </a:pPr>
            <a:endParaRPr lang="en-US" sz="2400" b="1" dirty="0"/>
          </a:p>
          <a:p>
            <a:pPr lvl="1">
              <a:lnSpc>
                <a:spcPct val="90000"/>
              </a:lnSpc>
              <a:buClr>
                <a:schemeClr val="accent1">
                  <a:lumMod val="50000"/>
                </a:schemeClr>
              </a:buClr>
            </a:pPr>
            <a:endParaRPr lang="en-US" sz="2400" b="1" dirty="0"/>
          </a:p>
          <a:p>
            <a:pPr lvl="1">
              <a:lnSpc>
                <a:spcPct val="90000"/>
              </a:lnSpc>
              <a:buClr>
                <a:schemeClr val="accent1">
                  <a:lumMod val="50000"/>
                </a:schemeClr>
              </a:buClr>
            </a:pPr>
            <a:r>
              <a:rPr lang="en-US" sz="2400" b="1" dirty="0"/>
              <a:t>e.g. the expression </a:t>
            </a:r>
            <a:r>
              <a:rPr lang="en-US" sz="2400" b="1" dirty="0">
                <a:solidFill>
                  <a:srgbClr val="FF0000"/>
                </a:solidFill>
              </a:rPr>
              <a:t>(A+B) * (C- (D+E)) </a:t>
            </a:r>
            <a:r>
              <a:rPr lang="en-US" sz="2400" b="1" dirty="0"/>
              <a:t>becomes:</a:t>
            </a:r>
          </a:p>
          <a:p>
            <a:pPr marL="457200" lvl="1" indent="0">
              <a:lnSpc>
                <a:spcPct val="90000"/>
              </a:lnSpc>
              <a:buClr>
                <a:schemeClr val="accent1">
                  <a:lumMod val="50000"/>
                </a:schemeClr>
              </a:buClr>
              <a:buNone/>
            </a:pPr>
            <a:r>
              <a:rPr lang="en-US" sz="2400" b="1" dirty="0"/>
              <a:t>		</a:t>
            </a:r>
            <a:r>
              <a:rPr lang="en-US" sz="2400" b="1" dirty="0">
                <a:solidFill>
                  <a:srgbClr val="FF0000"/>
                </a:solidFill>
              </a:rPr>
              <a:t>A B + C D E + - * </a:t>
            </a:r>
          </a:p>
          <a:p>
            <a:pPr lvl="1">
              <a:lnSpc>
                <a:spcPct val="90000"/>
              </a:lnSpc>
              <a:buClr>
                <a:schemeClr val="accent1">
                  <a:lumMod val="50000"/>
                </a:schemeClr>
              </a:buClr>
            </a:pPr>
            <a:r>
              <a:rPr lang="en-US" sz="2400" b="1" dirty="0"/>
              <a:t>Postfix expressions like </a:t>
            </a:r>
            <a:r>
              <a:rPr lang="en-US" sz="2400" b="1" dirty="0">
                <a:solidFill>
                  <a:srgbClr val="FF0000"/>
                </a:solidFill>
              </a:rPr>
              <a:t>A B +</a:t>
            </a:r>
            <a:r>
              <a:rPr lang="en-US" sz="2400" b="1" dirty="0"/>
              <a:t> are evaluated as </a:t>
            </a:r>
            <a:r>
              <a:rPr lang="en-US" sz="2400" b="1" dirty="0">
                <a:solidFill>
                  <a:srgbClr val="FF0000"/>
                </a:solidFill>
              </a:rPr>
              <a:t>A + B</a:t>
            </a:r>
            <a:r>
              <a:rPr lang="en-US" sz="2000" b="1" dirty="0"/>
              <a:t>		</a:t>
            </a:r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4C7064-8472-4C7C-93D1-CA57E4CE6A21}" type="slidenum">
              <a:rPr lang="en-GB" smtClean="0"/>
              <a:pPr/>
              <a:t>22</a:t>
            </a:fld>
            <a:endParaRPr lang="en-GB"/>
          </a:p>
        </p:txBody>
      </p:sp>
      <p:pic>
        <p:nvPicPr>
          <p:cNvPr id="36870" name="Picture 5" descr="Lukasiewicz__122x13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46128" y="2590006"/>
            <a:ext cx="1473200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Evaluation of Postfix Expressions</a:t>
            </a:r>
          </a:p>
        </p:txBody>
      </p:sp>
      <p:sp>
        <p:nvSpPr>
          <p:cNvPr id="37892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2400" b="1" u="sng" dirty="0"/>
              <a:t>The idea is: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2400" b="1" dirty="0"/>
              <a:t>Scan from left to right until an operator (+,-,*,/) is encountered.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2400" b="1" dirty="0"/>
              <a:t>Apply operator between the previous operands.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2400" b="1" dirty="0"/>
              <a:t>Replace the two  previous operands by the result.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b="1" dirty="0"/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/>
              <a:t>This suggests to use a </a:t>
            </a:r>
            <a:r>
              <a:rPr lang="en-US" sz="2400" b="1" u="sng" dirty="0"/>
              <a:t>stack</a:t>
            </a:r>
            <a:r>
              <a:rPr lang="en-US" sz="2400" b="1" dirty="0"/>
              <a:t> to store operands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/>
              <a:t>and the results.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F3F15A-BB27-4B87-8F7E-2F89B723BE43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/>
          <p:cNvSpPr>
            <a:spLocks noGrp="1" noChangeArrowheads="1"/>
          </p:cNvSpPr>
          <p:nvPr>
            <p:ph type="title"/>
          </p:nvPr>
        </p:nvSpPr>
        <p:spPr>
          <a:xfrm>
            <a:off x="2895600" y="914400"/>
            <a:ext cx="77724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Evaluation of Postfix Expressions (Algorithm)</a:t>
            </a:r>
          </a:p>
        </p:txBody>
      </p:sp>
      <p:sp>
        <p:nvSpPr>
          <p:cNvPr id="38916" name="Rectangle 2"/>
          <p:cNvSpPr>
            <a:spLocks noGrp="1" noChangeArrowheads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92500" lnSpcReduction="10000"/>
          </a:bodyPr>
          <a:lstStyle/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2400" b="1" i="1" dirty="0"/>
              <a:t>Initialize a stack (S) of characters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2400" b="1" i="1" dirty="0"/>
              <a:t>For each character from left to right</a:t>
            </a:r>
          </a:p>
          <a:p>
            <a:pPr lvl="2" eaLnBrk="1" hangingPunct="1"/>
            <a:r>
              <a:rPr lang="en-US" sz="2000" b="1" i="1" dirty="0"/>
              <a:t>Get next character</a:t>
            </a:r>
          </a:p>
          <a:p>
            <a:pPr lvl="2" eaLnBrk="1" hangingPunct="1"/>
            <a:r>
              <a:rPr lang="en-US" sz="2000" b="1" i="1" dirty="0"/>
              <a:t>If </a:t>
            </a:r>
            <a:r>
              <a:rPr lang="en-US" sz="2000" b="1" i="1" u="sng" dirty="0"/>
              <a:t>operand</a:t>
            </a:r>
            <a:r>
              <a:rPr lang="en-US" sz="2000" b="1" i="1" dirty="0"/>
              <a:t>, push it on S</a:t>
            </a:r>
          </a:p>
          <a:p>
            <a:pPr lvl="2" eaLnBrk="1" hangingPunct="1"/>
            <a:r>
              <a:rPr lang="en-US" sz="2000" b="1" i="1" dirty="0"/>
              <a:t>If an </a:t>
            </a:r>
            <a:r>
              <a:rPr lang="en-US" sz="2000" b="1" i="1" u="sng" dirty="0"/>
              <a:t>operator</a:t>
            </a:r>
            <a:r>
              <a:rPr lang="en-US" sz="2000" b="1" i="1" dirty="0"/>
              <a:t>:</a:t>
            </a:r>
          </a:p>
          <a:p>
            <a:pPr lvl="3" eaLnBrk="1" hangingPunct="1"/>
            <a:r>
              <a:rPr lang="en-US" sz="1800" b="1" i="1" dirty="0"/>
              <a:t>Pop two values (error if there are no two values)</a:t>
            </a:r>
          </a:p>
          <a:p>
            <a:pPr lvl="3" eaLnBrk="1" hangingPunct="1"/>
            <a:r>
              <a:rPr lang="en-US" sz="1800" b="1" i="1" dirty="0"/>
              <a:t>Apply operator</a:t>
            </a:r>
          </a:p>
          <a:p>
            <a:pPr lvl="3" eaLnBrk="1" hangingPunct="1"/>
            <a:r>
              <a:rPr lang="en-US" sz="1800" b="1" i="1" dirty="0"/>
              <a:t>Push result back onto (S)</a:t>
            </a:r>
          </a:p>
          <a:p>
            <a:pPr lvl="1" eaLnBrk="1" hangingPunct="1">
              <a:buClr>
                <a:schemeClr val="accent1">
                  <a:lumMod val="50000"/>
                </a:schemeClr>
              </a:buClr>
            </a:pPr>
            <a:r>
              <a:rPr lang="en-US" sz="2400" b="1" i="1" dirty="0"/>
              <a:t>At the end, result is on top of (S) (the only value, otherwise an error)</a:t>
            </a:r>
          </a:p>
        </p:txBody>
      </p:sp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F1B363-1B42-4A0A-B272-FAC7558A228A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type="title"/>
          </p:nvPr>
        </p:nvSpPr>
        <p:spPr>
          <a:xfrm>
            <a:off x="2895600" y="762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Evaluation of Postfix Expressions </a:t>
            </a:r>
            <a:b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(Example)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idx="1"/>
          </p:nvPr>
        </p:nvSpPr>
        <p:spPr>
          <a:xfrm>
            <a:off x="2743200" y="1905000"/>
            <a:ext cx="7924800" cy="4114800"/>
          </a:xfrm>
          <a:noFill/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2400" b="1">
                <a:solidFill>
                  <a:srgbClr val="FF0000"/>
                </a:solidFill>
              </a:rPr>
              <a:t>(A+B) * (C- (D+E))</a:t>
            </a:r>
            <a:r>
              <a:rPr lang="en-US" sz="2400" b="1"/>
              <a:t>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→ A B + C D E + - *</a:t>
            </a:r>
          </a:p>
          <a:p>
            <a:pPr marL="0" lvl="1" indent="0">
              <a:buNone/>
            </a:pPr>
            <a:endParaRPr lang="en-US" sz="2400" b="1"/>
          </a:p>
          <a:p>
            <a:pPr marL="0" lvl="1" indent="0">
              <a:buNone/>
            </a:pPr>
            <a:endParaRPr lang="en-US" sz="2400" b="1"/>
          </a:p>
          <a:p>
            <a:pPr marL="0" lvl="1" indent="0">
              <a:buNone/>
            </a:pPr>
            <a:endParaRPr lang="en-US" sz="2400" b="1"/>
          </a:p>
          <a:p>
            <a:pPr marL="0" lvl="1" indent="0">
              <a:buNone/>
            </a:pPr>
            <a:endParaRPr lang="en-US" sz="2400" b="1"/>
          </a:p>
          <a:p>
            <a:pPr marL="0" lvl="1" indent="0">
              <a:buNone/>
            </a:pPr>
            <a:endParaRPr lang="en-US" sz="2400" b="1"/>
          </a:p>
          <a:p>
            <a:pPr marL="0" lvl="1" indent="0">
              <a:buNone/>
            </a:pPr>
            <a:endParaRPr lang="en-US" sz="2400" b="1"/>
          </a:p>
          <a:p>
            <a:pPr marL="0" lvl="1" indent="0">
              <a:buNone/>
            </a:pPr>
            <a:endParaRPr lang="en-US" sz="2400" b="1"/>
          </a:p>
          <a:p>
            <a:pPr marL="0" lvl="1" indent="0">
              <a:buNone/>
            </a:pPr>
            <a:r>
              <a:rPr lang="en-US" sz="2400" b="1">
                <a:solidFill>
                  <a:srgbClr val="FF0000"/>
                </a:solidFill>
              </a:rPr>
              <a:t>(2+3)*(2- (4+1))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→ 2 3 + 2 4 1 + - *</a:t>
            </a:r>
            <a:r>
              <a:rPr lang="en-US" sz="2400" b="1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8AB137-8E8C-4B80-8A8C-410AEE4E7E82}" type="slidenum">
              <a:rPr lang="en-GB" smtClean="0"/>
              <a:pPr/>
              <a:t>25</a:t>
            </a:fld>
            <a:endParaRPr lang="en-GB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276601" y="2362200"/>
          <a:ext cx="6705599" cy="291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3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96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7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3855"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en-US" sz="1600" b="1" baseline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D+E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en-US" sz="1600" b="1" baseline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C-(D+E)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A+B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A+B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A+B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A+B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A+B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A+B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Final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en-US" sz="1600" b="1" baseline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en-US" sz="1600" b="1" baseline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-15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type="title"/>
          </p:nvPr>
        </p:nvSpPr>
        <p:spPr>
          <a:xfrm>
            <a:off x="2895600" y="762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(d) Conversion from Infix to Postfix Expression</a:t>
            </a:r>
          </a:p>
        </p:txBody>
      </p:sp>
      <p:sp>
        <p:nvSpPr>
          <p:cNvPr id="40964" name="Rectangle 2"/>
          <p:cNvSpPr>
            <a:spLocks noGrp="1" noChangeArrowheads="1"/>
          </p:cNvSpPr>
          <p:nvPr>
            <p:ph idx="1"/>
          </p:nvPr>
        </p:nvSpPr>
        <p:spPr>
          <a:xfrm>
            <a:off x="2895600" y="1981200"/>
            <a:ext cx="7772400" cy="4343400"/>
          </a:xfrm>
          <a:solidFill>
            <a:srgbClr val="FFFFCC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i="1">
                <a:solidFill>
                  <a:srgbClr val="000000"/>
                </a:solidFill>
              </a:rPr>
              <a:t>Initialize an operator stack, 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i="1">
                <a:solidFill>
                  <a:srgbClr val="000000"/>
                </a:solidFill>
              </a:rPr>
              <a:t>While not end of infix expression do the following: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i="1">
                <a:solidFill>
                  <a:srgbClr val="000000"/>
                </a:solidFill>
              </a:rPr>
              <a:t>	read next symbol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i="1">
                <a:solidFill>
                  <a:srgbClr val="000000"/>
                </a:solidFill>
              </a:rPr>
              <a:t>	in case the symbol is: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i="1">
                <a:solidFill>
                  <a:srgbClr val="000000"/>
                </a:solidFill>
              </a:rPr>
              <a:t>	</a:t>
            </a:r>
            <a:r>
              <a:rPr lang="en-US" sz="1700" b="1" i="1">
                <a:solidFill>
                  <a:srgbClr val="A50021"/>
                </a:solidFill>
              </a:rPr>
              <a:t>an operand:</a:t>
            </a:r>
            <a:r>
              <a:rPr lang="en-US" sz="1700" b="1" i="1">
                <a:solidFill>
                  <a:srgbClr val="000000"/>
                </a:solidFill>
              </a:rPr>
              <a:t>	write the operand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i="1">
                <a:solidFill>
                  <a:srgbClr val="000000"/>
                </a:solidFill>
              </a:rPr>
              <a:t>	</a:t>
            </a:r>
            <a:r>
              <a:rPr lang="en-US" sz="1700" b="1" i="1">
                <a:solidFill>
                  <a:srgbClr val="A50021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A50021"/>
                </a:solidFill>
              </a:rPr>
              <a:t>(</a:t>
            </a:r>
            <a:r>
              <a:rPr lang="en-US" sz="1700" b="1" i="1">
                <a:solidFill>
                  <a:srgbClr val="A50021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A50021"/>
                </a:solidFill>
              </a:rPr>
              <a:t>:</a:t>
            </a:r>
            <a:r>
              <a:rPr lang="en-US" sz="1700" b="1" i="1">
                <a:solidFill>
                  <a:srgbClr val="000000"/>
                </a:solidFill>
              </a:rPr>
              <a:t>		push onto 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i="1">
                <a:solidFill>
                  <a:srgbClr val="000000"/>
                </a:solidFill>
              </a:rPr>
              <a:t>	</a:t>
            </a:r>
            <a:r>
              <a:rPr lang="en-US" sz="1700" b="1" i="1">
                <a:solidFill>
                  <a:srgbClr val="A50021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A50021"/>
                </a:solidFill>
              </a:rPr>
              <a:t>)</a:t>
            </a:r>
            <a:r>
              <a:rPr lang="en-US" sz="1700" b="1" i="1">
                <a:solidFill>
                  <a:srgbClr val="A50021"/>
                </a:solidFill>
                <a:latin typeface="Times New Roman" pitchFamily="18" charset="0"/>
              </a:rPr>
              <a:t>’</a:t>
            </a:r>
            <a:r>
              <a:rPr lang="en-US" sz="1700" b="1" i="1">
                <a:solidFill>
                  <a:srgbClr val="A50021"/>
                </a:solidFill>
              </a:rPr>
              <a:t>:</a:t>
            </a:r>
            <a:r>
              <a:rPr lang="en-US" sz="1700" b="1" i="1">
                <a:solidFill>
                  <a:srgbClr val="000000"/>
                </a:solidFill>
              </a:rPr>
              <a:t>		pop and write all operators until encountering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000000"/>
                </a:solidFill>
              </a:rPr>
              <a:t>(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000000"/>
                </a:solidFill>
              </a:rPr>
              <a:t>, then 		pop 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000000"/>
                </a:solidFill>
              </a:rPr>
              <a:t>(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‘</a:t>
            </a:r>
            <a:endParaRPr lang="en-US" sz="1700" b="1" i="1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i="1">
                <a:solidFill>
                  <a:srgbClr val="000000"/>
                </a:solidFill>
              </a:rPr>
              <a:t>	</a:t>
            </a:r>
            <a:r>
              <a:rPr lang="en-US" sz="1700" b="1" i="1">
                <a:solidFill>
                  <a:srgbClr val="A50021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A50021"/>
                </a:solidFill>
              </a:rPr>
              <a:t>*</a:t>
            </a:r>
            <a:r>
              <a:rPr lang="en-US" sz="1700" b="1" i="1">
                <a:solidFill>
                  <a:srgbClr val="A50021"/>
                </a:solidFill>
                <a:latin typeface="Times New Roman" pitchFamily="18" charset="0"/>
              </a:rPr>
              <a:t>’</a:t>
            </a:r>
            <a:r>
              <a:rPr lang="en-US" sz="1700" b="1" i="1">
                <a:solidFill>
                  <a:srgbClr val="A50021"/>
                </a:solidFill>
              </a:rPr>
              <a:t> or </a:t>
            </a:r>
            <a:r>
              <a:rPr lang="en-US" sz="1700" b="1" i="1">
                <a:solidFill>
                  <a:srgbClr val="A50021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A50021"/>
                </a:solidFill>
              </a:rPr>
              <a:t>/</a:t>
            </a:r>
            <a:r>
              <a:rPr lang="en-US" sz="1700" b="1" i="1">
                <a:solidFill>
                  <a:srgbClr val="A50021"/>
                </a:solidFill>
                <a:latin typeface="Times New Roman" pitchFamily="18" charset="0"/>
              </a:rPr>
              <a:t>’</a:t>
            </a:r>
            <a:r>
              <a:rPr lang="en-US" sz="1700" b="1" i="1">
                <a:solidFill>
                  <a:srgbClr val="A50021"/>
                </a:solidFill>
              </a:rPr>
              <a:t>:</a:t>
            </a:r>
            <a:r>
              <a:rPr lang="en-US" sz="1700" b="1" i="1">
                <a:solidFill>
                  <a:srgbClr val="000000"/>
                </a:solidFill>
              </a:rPr>
              <a:t>	1-pop and write all 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000000"/>
                </a:solidFill>
              </a:rPr>
              <a:t>*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en-US" sz="1700" b="1" i="1">
                <a:solidFill>
                  <a:srgbClr val="000000"/>
                </a:solidFill>
              </a:rPr>
              <a:t> and 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000000"/>
                </a:solidFill>
              </a:rPr>
              <a:t>/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en-US" sz="1700" b="1" i="1">
                <a:solidFill>
                  <a:srgbClr val="000000"/>
                </a:solidFill>
              </a:rPr>
              <a:t> operators from the top 			   down to but not including the top most 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000000"/>
                </a:solidFill>
              </a:rPr>
              <a:t>(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000000"/>
                </a:solidFill>
              </a:rPr>
              <a:t>,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en-US" sz="1700" b="1" i="1">
                <a:solidFill>
                  <a:srgbClr val="000000"/>
                </a:solidFill>
              </a:rPr>
              <a:t>+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en-US" sz="1700" b="1" i="1">
                <a:solidFill>
                  <a:srgbClr val="000000"/>
                </a:solidFill>
              </a:rPr>
              <a:t>,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en-US" sz="1700" b="1" i="1">
                <a:solidFill>
                  <a:srgbClr val="000000"/>
                </a:solidFill>
              </a:rPr>
              <a:t>-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en-US" sz="1700" b="1" i="1">
                <a:solidFill>
                  <a:srgbClr val="000000"/>
                </a:solidFill>
              </a:rPr>
              <a:t> or 			   to the bottom of the stack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i="1">
                <a:solidFill>
                  <a:srgbClr val="000000"/>
                </a:solidFill>
              </a:rPr>
              <a:t>			2-push the 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000000"/>
                </a:solidFill>
              </a:rPr>
              <a:t>*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en-US" sz="1700" b="1" i="1">
                <a:solidFill>
                  <a:srgbClr val="000000"/>
                </a:solidFill>
              </a:rPr>
              <a:t> or 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000000"/>
                </a:solidFill>
              </a:rPr>
              <a:t>/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’</a:t>
            </a:r>
            <a:endParaRPr lang="en-US" sz="1700" b="1" i="1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i="1">
                <a:solidFill>
                  <a:srgbClr val="000000"/>
                </a:solidFill>
              </a:rPr>
              <a:t>	</a:t>
            </a:r>
            <a:r>
              <a:rPr lang="en-US" sz="1700" b="1" i="1">
                <a:solidFill>
                  <a:srgbClr val="A50021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A50021"/>
                </a:solidFill>
              </a:rPr>
              <a:t>+</a:t>
            </a:r>
            <a:r>
              <a:rPr lang="en-US" sz="1700" b="1" i="1">
                <a:solidFill>
                  <a:srgbClr val="A50021"/>
                </a:solidFill>
                <a:latin typeface="Times New Roman" pitchFamily="18" charset="0"/>
              </a:rPr>
              <a:t>’</a:t>
            </a:r>
            <a:r>
              <a:rPr lang="en-US" sz="1700" b="1" i="1">
                <a:solidFill>
                  <a:srgbClr val="A50021"/>
                </a:solidFill>
              </a:rPr>
              <a:t> or </a:t>
            </a:r>
            <a:r>
              <a:rPr lang="en-US" sz="1700" b="1" i="1">
                <a:solidFill>
                  <a:srgbClr val="A50021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A50021"/>
                </a:solidFill>
              </a:rPr>
              <a:t>-</a:t>
            </a:r>
            <a:r>
              <a:rPr lang="en-US" sz="1700" b="1" i="1">
                <a:solidFill>
                  <a:srgbClr val="A50021"/>
                </a:solidFill>
                <a:latin typeface="Times New Roman" pitchFamily="18" charset="0"/>
              </a:rPr>
              <a:t>’</a:t>
            </a:r>
            <a:r>
              <a:rPr lang="en-US" sz="1700" b="1" i="1">
                <a:solidFill>
                  <a:srgbClr val="A50021"/>
                </a:solidFill>
              </a:rPr>
              <a:t>:</a:t>
            </a:r>
            <a:r>
              <a:rPr lang="en-US" sz="1700" b="1" i="1">
                <a:solidFill>
                  <a:srgbClr val="000000"/>
                </a:solidFill>
              </a:rPr>
              <a:t>	1-pop and write all operators from the top down to 			   but not including the topmost 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000000"/>
                </a:solidFill>
              </a:rPr>
              <a:t>(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000000"/>
                </a:solidFill>
              </a:rPr>
              <a:t> or to the bottom of 		   the stack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i="1">
                <a:solidFill>
                  <a:srgbClr val="000000"/>
                </a:solidFill>
              </a:rPr>
              <a:t>			2-push the 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000000"/>
                </a:solidFill>
              </a:rPr>
              <a:t>+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en-US" sz="1700" b="1" i="1">
                <a:solidFill>
                  <a:srgbClr val="000000"/>
                </a:solidFill>
              </a:rPr>
              <a:t> or 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‘</a:t>
            </a:r>
            <a:r>
              <a:rPr lang="en-US" sz="1700" b="1" i="1">
                <a:solidFill>
                  <a:srgbClr val="000000"/>
                </a:solidFill>
              </a:rPr>
              <a:t>-</a:t>
            </a:r>
            <a:r>
              <a:rPr lang="en-US" sz="1700" b="1" i="1">
                <a:solidFill>
                  <a:srgbClr val="000000"/>
                </a:solidFill>
                <a:latin typeface="Times New Roman" pitchFamily="18" charset="0"/>
              </a:rPr>
              <a:t>’</a:t>
            </a:r>
            <a:endParaRPr lang="en-US" sz="1700" b="1" i="1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i="1">
                <a:solidFill>
                  <a:srgbClr val="000000"/>
                </a:solidFill>
              </a:rPr>
              <a:t>	</a:t>
            </a:r>
            <a:r>
              <a:rPr lang="en-US" sz="1700" b="1" i="1">
                <a:solidFill>
                  <a:srgbClr val="A50021"/>
                </a:solidFill>
              </a:rPr>
              <a:t>End of exp:</a:t>
            </a:r>
            <a:r>
              <a:rPr lang="en-US" sz="1700" b="1" i="1">
                <a:solidFill>
                  <a:srgbClr val="000000"/>
                </a:solidFill>
              </a:rPr>
              <a:t>	pop and write all operators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i="1"/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DF76A6-3962-4037-841F-955490B2522B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type="title"/>
          </p:nvPr>
        </p:nvSpPr>
        <p:spPr>
          <a:xfrm>
            <a:off x="2781300" y="7620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Conversion from Infix to Postfix Expressions</a:t>
            </a:r>
          </a:p>
        </p:txBody>
      </p:sp>
      <p:sp>
        <p:nvSpPr>
          <p:cNvPr id="2053" name="Rectangle 2"/>
          <p:cNvSpPr>
            <a:spLocks noGrp="1" noChangeArrowheads="1"/>
          </p:cNvSpPr>
          <p:nvPr>
            <p:ph idx="1"/>
          </p:nvPr>
        </p:nvSpPr>
        <p:spPr>
          <a:xfrm>
            <a:off x="2781300" y="1447800"/>
            <a:ext cx="7772400" cy="4953000"/>
          </a:xfrm>
          <a:noFill/>
        </p:spPr>
        <p:txBody>
          <a:bodyPr/>
          <a:lstStyle/>
          <a:p>
            <a:pPr marL="0" lvl="1" indent="0">
              <a:lnSpc>
                <a:spcPct val="80000"/>
              </a:lnSpc>
              <a:buNone/>
            </a:pPr>
            <a:r>
              <a:rPr lang="en-US" sz="2000" b="1" i="1"/>
              <a:t>Example: </a:t>
            </a:r>
            <a:r>
              <a:rPr lang="en-US" sz="2000" b="1">
                <a:solidFill>
                  <a:srgbClr val="FF0000"/>
                </a:solidFill>
              </a:rPr>
              <a:t>(A+B) * (C- (D+E)) 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000" b="1">
                <a:solidFill>
                  <a:schemeClr val="tx2"/>
                </a:solidFill>
              </a:rPr>
              <a:t>A B + C D E + - *</a:t>
            </a:r>
          </a:p>
          <a:p>
            <a:pPr marL="0" lvl="1" indent="0">
              <a:lnSpc>
                <a:spcPct val="80000"/>
              </a:lnSpc>
              <a:buNone/>
            </a:pPr>
            <a:endParaRPr lang="en-US" sz="2000" b="1">
              <a:solidFill>
                <a:schemeClr val="tx2"/>
              </a:solidFill>
            </a:endParaRPr>
          </a:p>
          <a:p>
            <a:pPr marL="0" lvl="1" indent="0">
              <a:lnSpc>
                <a:spcPct val="80000"/>
              </a:lnSpc>
              <a:buNone/>
            </a:pPr>
            <a:endParaRPr lang="en-US" sz="2000" b="1">
              <a:solidFill>
                <a:schemeClr val="tx2"/>
              </a:solidFill>
            </a:endParaRPr>
          </a:p>
          <a:p>
            <a:pPr marL="0" lvl="1" indent="0">
              <a:lnSpc>
                <a:spcPct val="80000"/>
              </a:lnSpc>
              <a:buNone/>
            </a:pPr>
            <a:r>
              <a:rPr lang="en-US" sz="2000" b="1" i="1">
                <a:solidFill>
                  <a:schemeClr val="tx2"/>
                </a:solidFill>
              </a:rPr>
              <a:t>    </a:t>
            </a:r>
          </a:p>
          <a:p>
            <a:pPr marL="0" lvl="1" indent="0">
              <a:lnSpc>
                <a:spcPct val="80000"/>
              </a:lnSpc>
              <a:buNone/>
            </a:pPr>
            <a:endParaRPr lang="en-US" sz="1600" b="1" i="1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F2993B-7AE9-47A6-9730-886B5327683F}" type="slidenum">
              <a:rPr lang="en-GB" smtClean="0"/>
              <a:pPr/>
              <a:t>27</a:t>
            </a:fld>
            <a:endParaRPr lang="en-GB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886200" y="1752600"/>
          <a:ext cx="5181600" cy="448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000443" imgH="3409860" progId="Excel.Sheet.8">
                  <p:embed/>
                </p:oleObj>
              </mc:Choice>
              <mc:Fallback>
                <p:oleObj name="Worksheet" r:id="rId3" imgW="3000443" imgH="3409860" progId="Excel.Sheet.8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752600"/>
                        <a:ext cx="5181600" cy="4483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(e) Backtracking (Maze Problem)</a:t>
            </a:r>
            <a:endParaRPr lang="en-US" sz="3200" dirty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3E1B97-25FA-409A-9E3D-C9E2242ABFC5}" type="slidenum">
              <a:rPr lang="en-GB" smtClean="0"/>
              <a:pPr/>
              <a:t>28</a:t>
            </a:fld>
            <a:endParaRPr lang="en-GB"/>
          </a:p>
        </p:txBody>
      </p:sp>
      <p:pic>
        <p:nvPicPr>
          <p:cNvPr id="45062" name="Picture 5" descr="key chain maz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151063"/>
            <a:ext cx="5562600" cy="358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914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Backtracking (Maze Problem)</a:t>
            </a:r>
            <a:endParaRPr lang="en-GB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6085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1981200"/>
            <a:ext cx="7620000" cy="4135438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000"/>
              <a:t> </a:t>
            </a:r>
          </a:p>
        </p:txBody>
      </p:sp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A33EC7-F543-43C7-856D-BFCAF5649D8D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3063875" y="3243264"/>
            <a:ext cx="2217738" cy="2592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46087" name="Rectangle 5"/>
          <p:cNvSpPr>
            <a:spLocks noChangeArrowheads="1"/>
          </p:cNvSpPr>
          <p:nvPr/>
        </p:nvSpPr>
        <p:spPr bwMode="auto">
          <a:xfrm>
            <a:off x="4383089" y="3243264"/>
            <a:ext cx="898525" cy="657225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46088" name="Rectangle 6"/>
          <p:cNvSpPr>
            <a:spLocks noChangeArrowheads="1"/>
          </p:cNvSpPr>
          <p:nvPr/>
        </p:nvSpPr>
        <p:spPr bwMode="auto">
          <a:xfrm>
            <a:off x="3452814" y="3511550"/>
            <a:ext cx="600075" cy="388938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46089" name="Rectangle 7"/>
          <p:cNvSpPr>
            <a:spLocks noChangeArrowheads="1"/>
          </p:cNvSpPr>
          <p:nvPr/>
        </p:nvSpPr>
        <p:spPr bwMode="auto">
          <a:xfrm>
            <a:off x="3452813" y="4381500"/>
            <a:ext cx="1828800" cy="99060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46090" name="Rectangle 8"/>
          <p:cNvSpPr>
            <a:spLocks noChangeArrowheads="1"/>
          </p:cNvSpPr>
          <p:nvPr/>
        </p:nvSpPr>
        <p:spPr bwMode="auto">
          <a:xfrm>
            <a:off x="3452813" y="4756150"/>
            <a:ext cx="1365250" cy="211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46091" name="Rectangle 9"/>
          <p:cNvSpPr>
            <a:spLocks noChangeArrowheads="1"/>
          </p:cNvSpPr>
          <p:nvPr/>
        </p:nvSpPr>
        <p:spPr bwMode="auto">
          <a:xfrm>
            <a:off x="4818063" y="5372100"/>
            <a:ext cx="463550" cy="46355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46092" name="Line 10"/>
          <p:cNvSpPr>
            <a:spLocks noChangeShapeType="1"/>
          </p:cNvSpPr>
          <p:nvPr/>
        </p:nvSpPr>
        <p:spPr bwMode="auto">
          <a:xfrm>
            <a:off x="3273425" y="2957513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46093" name="Line 11"/>
          <p:cNvSpPr>
            <a:spLocks noChangeShapeType="1"/>
          </p:cNvSpPr>
          <p:nvPr/>
        </p:nvSpPr>
        <p:spPr bwMode="auto">
          <a:xfrm flipV="1">
            <a:off x="5281614" y="4157663"/>
            <a:ext cx="454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46094" name="Text Box 12"/>
          <p:cNvSpPr txBox="1">
            <a:spLocks noChangeArrowheads="1"/>
          </p:cNvSpPr>
          <p:nvPr/>
        </p:nvSpPr>
        <p:spPr bwMode="auto">
          <a:xfrm>
            <a:off x="2971800" y="2667001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None/>
            </a:pPr>
            <a:r>
              <a:rPr lang="en-US" sz="2000" b="1">
                <a:latin typeface="Times New Roman" pitchFamily="18" charset="0"/>
              </a:rPr>
              <a:t>in</a:t>
            </a:r>
            <a:endParaRPr lang="en-GB" sz="2000" b="1">
              <a:latin typeface="Times New Roman" pitchFamily="18" charset="0"/>
            </a:endParaRPr>
          </a:p>
        </p:txBody>
      </p:sp>
      <p:sp>
        <p:nvSpPr>
          <p:cNvPr id="46095" name="Text Box 13"/>
          <p:cNvSpPr txBox="1">
            <a:spLocks noChangeArrowheads="1"/>
          </p:cNvSpPr>
          <p:nvPr/>
        </p:nvSpPr>
        <p:spPr bwMode="auto">
          <a:xfrm>
            <a:off x="5384801" y="360997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None/>
            </a:pPr>
            <a:r>
              <a:rPr lang="en-US" sz="2000" b="1">
                <a:latin typeface="Times New Roman" pitchFamily="18" charset="0"/>
              </a:rPr>
              <a:t>out</a:t>
            </a:r>
            <a:endParaRPr lang="en-GB" sz="2000" b="1">
              <a:latin typeface="Times New Roman" pitchFamily="18" charset="0"/>
            </a:endParaRPr>
          </a:p>
        </p:txBody>
      </p:sp>
      <p:sp>
        <p:nvSpPr>
          <p:cNvPr id="46096" name="Rectangle 14"/>
          <p:cNvSpPr>
            <a:spLocks noChangeArrowheads="1"/>
          </p:cNvSpPr>
          <p:nvPr/>
        </p:nvSpPr>
        <p:spPr bwMode="auto">
          <a:xfrm>
            <a:off x="3452814" y="3243263"/>
            <a:ext cx="930275" cy="74612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46097" name="Rectangle 15"/>
          <p:cNvSpPr>
            <a:spLocks noChangeArrowheads="1"/>
          </p:cNvSpPr>
          <p:nvPr/>
        </p:nvSpPr>
        <p:spPr bwMode="auto">
          <a:xfrm>
            <a:off x="3063876" y="3243264"/>
            <a:ext cx="74613" cy="2592387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46098" name="Rectangle 16"/>
          <p:cNvSpPr>
            <a:spLocks noChangeArrowheads="1"/>
          </p:cNvSpPr>
          <p:nvPr/>
        </p:nvSpPr>
        <p:spPr bwMode="auto">
          <a:xfrm>
            <a:off x="3138489" y="5735638"/>
            <a:ext cx="1679575" cy="100012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46099" name="Oval 17"/>
          <p:cNvSpPr>
            <a:spLocks noChangeArrowheads="1"/>
          </p:cNvSpPr>
          <p:nvPr/>
        </p:nvSpPr>
        <p:spPr bwMode="auto">
          <a:xfrm>
            <a:off x="6934200" y="3200400"/>
            <a:ext cx="304800" cy="304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46100" name="Oval 18"/>
          <p:cNvSpPr>
            <a:spLocks noChangeArrowheads="1"/>
          </p:cNvSpPr>
          <p:nvPr/>
        </p:nvSpPr>
        <p:spPr bwMode="auto">
          <a:xfrm>
            <a:off x="8001000" y="3200400"/>
            <a:ext cx="304800" cy="304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46101" name="Oval 19"/>
          <p:cNvSpPr>
            <a:spLocks noChangeArrowheads="1"/>
          </p:cNvSpPr>
          <p:nvPr/>
        </p:nvSpPr>
        <p:spPr bwMode="auto">
          <a:xfrm>
            <a:off x="6934200" y="3886200"/>
            <a:ext cx="304800" cy="304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46102" name="Oval 20"/>
          <p:cNvSpPr>
            <a:spLocks noChangeArrowheads="1"/>
          </p:cNvSpPr>
          <p:nvPr/>
        </p:nvSpPr>
        <p:spPr bwMode="auto">
          <a:xfrm>
            <a:off x="8001000" y="3886200"/>
            <a:ext cx="304800" cy="304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46103" name="Oval 21"/>
          <p:cNvSpPr>
            <a:spLocks noChangeArrowheads="1"/>
          </p:cNvSpPr>
          <p:nvPr/>
        </p:nvSpPr>
        <p:spPr bwMode="auto">
          <a:xfrm>
            <a:off x="9067800" y="3886200"/>
            <a:ext cx="304800" cy="304800"/>
          </a:xfrm>
          <a:prstGeom prst="ellipse">
            <a:avLst/>
          </a:prstGeom>
          <a:solidFill>
            <a:srgbClr val="00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46104" name="Oval 22"/>
          <p:cNvSpPr>
            <a:spLocks noChangeArrowheads="1"/>
          </p:cNvSpPr>
          <p:nvPr/>
        </p:nvSpPr>
        <p:spPr bwMode="auto">
          <a:xfrm>
            <a:off x="6934200" y="4648200"/>
            <a:ext cx="304800" cy="304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46105" name="Oval 23"/>
          <p:cNvSpPr>
            <a:spLocks noChangeArrowheads="1"/>
          </p:cNvSpPr>
          <p:nvPr/>
        </p:nvSpPr>
        <p:spPr bwMode="auto">
          <a:xfrm>
            <a:off x="8001000" y="4648200"/>
            <a:ext cx="304800" cy="304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46106" name="Oval 24"/>
          <p:cNvSpPr>
            <a:spLocks noChangeArrowheads="1"/>
          </p:cNvSpPr>
          <p:nvPr/>
        </p:nvSpPr>
        <p:spPr bwMode="auto">
          <a:xfrm>
            <a:off x="8001000" y="5410200"/>
            <a:ext cx="304800" cy="304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46107" name="Oval 25"/>
          <p:cNvSpPr>
            <a:spLocks noChangeArrowheads="1"/>
          </p:cNvSpPr>
          <p:nvPr/>
        </p:nvSpPr>
        <p:spPr bwMode="auto">
          <a:xfrm>
            <a:off x="6934200" y="5410200"/>
            <a:ext cx="304800" cy="304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46108" name="Line 26"/>
          <p:cNvSpPr>
            <a:spLocks noChangeShapeType="1"/>
          </p:cNvSpPr>
          <p:nvPr/>
        </p:nvSpPr>
        <p:spPr bwMode="auto">
          <a:xfrm>
            <a:off x="7239000" y="3352800"/>
            <a:ext cx="762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46109" name="Line 27"/>
          <p:cNvSpPr>
            <a:spLocks noChangeShapeType="1"/>
          </p:cNvSpPr>
          <p:nvPr/>
        </p:nvSpPr>
        <p:spPr bwMode="auto">
          <a:xfrm>
            <a:off x="7239000" y="4038600"/>
            <a:ext cx="762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46110" name="Line 28"/>
          <p:cNvSpPr>
            <a:spLocks noChangeShapeType="1"/>
          </p:cNvSpPr>
          <p:nvPr/>
        </p:nvSpPr>
        <p:spPr bwMode="auto">
          <a:xfrm>
            <a:off x="8305800" y="4038600"/>
            <a:ext cx="762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46111" name="Line 29"/>
          <p:cNvSpPr>
            <a:spLocks noChangeShapeType="1"/>
          </p:cNvSpPr>
          <p:nvPr/>
        </p:nvSpPr>
        <p:spPr bwMode="auto">
          <a:xfrm>
            <a:off x="7239000" y="4800600"/>
            <a:ext cx="762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46112" name="Line 30"/>
          <p:cNvSpPr>
            <a:spLocks noChangeShapeType="1"/>
          </p:cNvSpPr>
          <p:nvPr/>
        </p:nvSpPr>
        <p:spPr bwMode="auto">
          <a:xfrm>
            <a:off x="7239000" y="5562600"/>
            <a:ext cx="762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46113" name="Line 31"/>
          <p:cNvSpPr>
            <a:spLocks noChangeShapeType="1"/>
          </p:cNvSpPr>
          <p:nvPr/>
        </p:nvSpPr>
        <p:spPr bwMode="auto">
          <a:xfrm>
            <a:off x="7086600" y="35052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46114" name="Line 32"/>
          <p:cNvSpPr>
            <a:spLocks noChangeShapeType="1"/>
          </p:cNvSpPr>
          <p:nvPr/>
        </p:nvSpPr>
        <p:spPr bwMode="auto">
          <a:xfrm>
            <a:off x="7086600" y="41910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46115" name="Line 33"/>
          <p:cNvSpPr>
            <a:spLocks noChangeShapeType="1"/>
          </p:cNvSpPr>
          <p:nvPr/>
        </p:nvSpPr>
        <p:spPr bwMode="auto">
          <a:xfrm>
            <a:off x="7086600" y="49530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46116" name="Line 34"/>
          <p:cNvSpPr>
            <a:spLocks noChangeShapeType="1"/>
          </p:cNvSpPr>
          <p:nvPr/>
        </p:nvSpPr>
        <p:spPr bwMode="auto">
          <a:xfrm>
            <a:off x="8153400" y="35052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46117" name="Line 36"/>
          <p:cNvSpPr>
            <a:spLocks noChangeShapeType="1"/>
          </p:cNvSpPr>
          <p:nvPr/>
        </p:nvSpPr>
        <p:spPr bwMode="auto">
          <a:xfrm>
            <a:off x="7086600" y="28194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46118" name="Line 37"/>
          <p:cNvSpPr>
            <a:spLocks noChangeShapeType="1"/>
          </p:cNvSpPr>
          <p:nvPr/>
        </p:nvSpPr>
        <p:spPr bwMode="auto">
          <a:xfrm>
            <a:off x="9448800" y="4038600"/>
            <a:ext cx="228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46119" name="Text Box 38"/>
          <p:cNvSpPr txBox="1">
            <a:spLocks noChangeArrowheads="1"/>
          </p:cNvSpPr>
          <p:nvPr/>
        </p:nvSpPr>
        <p:spPr bwMode="auto">
          <a:xfrm>
            <a:off x="6835775" y="3465513"/>
            <a:ext cx="356188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>
              <a:buNone/>
            </a:pPr>
            <a:r>
              <a:rPr lang="en-US" b="1"/>
              <a:t>A</a:t>
            </a:r>
          </a:p>
        </p:txBody>
      </p:sp>
      <p:sp>
        <p:nvSpPr>
          <p:cNvPr id="46120" name="Text Box 39"/>
          <p:cNvSpPr txBox="1">
            <a:spLocks noChangeArrowheads="1"/>
          </p:cNvSpPr>
          <p:nvPr/>
        </p:nvSpPr>
        <p:spPr bwMode="auto">
          <a:xfrm>
            <a:off x="6781800" y="4191000"/>
            <a:ext cx="319318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>
              <a:buNone/>
            </a:pPr>
            <a:r>
              <a:rPr lang="en-US" b="1"/>
              <a:t>B</a:t>
            </a:r>
          </a:p>
        </p:txBody>
      </p:sp>
      <p:sp>
        <p:nvSpPr>
          <p:cNvPr id="46121" name="Text Box 40"/>
          <p:cNvSpPr txBox="1">
            <a:spLocks noChangeArrowheads="1"/>
          </p:cNvSpPr>
          <p:nvPr/>
        </p:nvSpPr>
        <p:spPr bwMode="auto">
          <a:xfrm>
            <a:off x="6781800" y="5029200"/>
            <a:ext cx="364202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>
              <a:buNone/>
            </a:pPr>
            <a:r>
              <a:rPr lang="en-US" b="1"/>
              <a:t>C</a:t>
            </a:r>
          </a:p>
        </p:txBody>
      </p:sp>
      <p:sp>
        <p:nvSpPr>
          <p:cNvPr id="46122" name="Text Box 41"/>
          <p:cNvSpPr txBox="1">
            <a:spLocks noChangeArrowheads="1"/>
          </p:cNvSpPr>
          <p:nvPr/>
        </p:nvSpPr>
        <p:spPr bwMode="auto">
          <a:xfrm>
            <a:off x="7391400" y="5257801"/>
            <a:ext cx="3492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>
              <a:buNone/>
            </a:pPr>
            <a:r>
              <a:rPr lang="en-US" b="1"/>
              <a:t>D</a:t>
            </a:r>
          </a:p>
        </p:txBody>
      </p:sp>
      <p:sp>
        <p:nvSpPr>
          <p:cNvPr id="46123" name="Text Box 42"/>
          <p:cNvSpPr txBox="1">
            <a:spLocks noChangeArrowheads="1"/>
          </p:cNvSpPr>
          <p:nvPr/>
        </p:nvSpPr>
        <p:spPr bwMode="auto">
          <a:xfrm>
            <a:off x="7467600" y="4495800"/>
            <a:ext cx="304892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>
              <a:buNone/>
            </a:pPr>
            <a:r>
              <a:rPr lang="en-US" b="1"/>
              <a:t>E</a:t>
            </a:r>
          </a:p>
        </p:txBody>
      </p:sp>
      <p:sp>
        <p:nvSpPr>
          <p:cNvPr id="46124" name="Text Box 43"/>
          <p:cNvSpPr txBox="1">
            <a:spLocks noChangeArrowheads="1"/>
          </p:cNvSpPr>
          <p:nvPr/>
        </p:nvSpPr>
        <p:spPr bwMode="auto">
          <a:xfrm>
            <a:off x="7391400" y="3733801"/>
            <a:ext cx="3048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None/>
            </a:pPr>
            <a:r>
              <a:rPr lang="en-US" b="1"/>
              <a:t>F</a:t>
            </a:r>
          </a:p>
        </p:txBody>
      </p:sp>
      <p:sp>
        <p:nvSpPr>
          <p:cNvPr id="46125" name="Text Box 44"/>
          <p:cNvSpPr txBox="1">
            <a:spLocks noChangeArrowheads="1"/>
          </p:cNvSpPr>
          <p:nvPr/>
        </p:nvSpPr>
        <p:spPr bwMode="auto">
          <a:xfrm>
            <a:off x="8534400" y="3733800"/>
            <a:ext cx="37863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>
              <a:buNone/>
            </a:pPr>
            <a:r>
              <a:rPr lang="en-US" b="1"/>
              <a:t>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40156" y="624110"/>
            <a:ext cx="8911687" cy="890366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Arial" charset="0"/>
              </a:rPr>
              <a:t>Fundamental Linear Data Structures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dirty="0"/>
              <a:t>Prof. Amr Goneid, AUC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EA5ED4-1813-4DB4-9412-C3CF627E53BD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6D4F8E-7F90-4405-A0BC-D6E4C0B7CE22}"/>
              </a:ext>
            </a:extLst>
          </p:cNvPr>
          <p:cNvSpPr/>
          <p:nvPr/>
        </p:nvSpPr>
        <p:spPr>
          <a:xfrm>
            <a:off x="1524001" y="1606587"/>
            <a:ext cx="7619999" cy="1641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E78712"/>
              </a:buClr>
              <a:buFont typeface="Wingdings 3" charset="2"/>
              <a:buChar char=""/>
            </a:pP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linked list</a:t>
            </a:r>
          </a:p>
          <a:p>
            <a:pPr marL="342900" lvl="0" indent="-342900">
              <a:spcBef>
                <a:spcPts val="1000"/>
              </a:spcBef>
              <a:buClr>
                <a:srgbClr val="E78712"/>
              </a:buClr>
              <a:buFont typeface="Wingdings 3" charset="2"/>
              <a:buChar char=""/>
            </a:pP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Stack</a:t>
            </a:r>
            <a:endParaRPr lang="en-US" sz="2800" b="1" u="sng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>
              <a:spcBef>
                <a:spcPts val="1000"/>
              </a:spcBef>
              <a:buClr>
                <a:srgbClr val="E78712"/>
              </a:buClr>
              <a:buFont typeface="Wingdings 3" charset="2"/>
              <a:buChar char=""/>
            </a:pP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Queue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517114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Grp="1" noChangeArrowheads="1"/>
          </p:cNvSpPr>
          <p:nvPr>
            <p:ph type="title"/>
          </p:nvPr>
        </p:nvSpPr>
        <p:spPr>
          <a:xfrm>
            <a:off x="2895600" y="7620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Backtracking (Maze Problem)</a:t>
            </a:r>
          </a:p>
        </p:txBody>
      </p:sp>
      <p:sp>
        <p:nvSpPr>
          <p:cNvPr id="47108" name="Rectangle 2"/>
          <p:cNvSpPr>
            <a:spLocks noGrp="1" noChangeArrowheads="1"/>
          </p:cNvSpPr>
          <p:nvPr>
            <p:ph idx="1"/>
          </p:nvPr>
        </p:nvSpPr>
        <p:spPr>
          <a:xfrm>
            <a:off x="2781300" y="1600200"/>
            <a:ext cx="7772400" cy="4724400"/>
          </a:xfrm>
          <a:noFill/>
        </p:spPr>
        <p:txBody>
          <a:bodyPr/>
          <a:lstStyle/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2400" b="1" dirty="0"/>
              <a:t>We may choose to move in the order:</a:t>
            </a:r>
          </a:p>
          <a:p>
            <a:pPr marL="457200" lvl="1" indent="0">
              <a:buClr>
                <a:schemeClr val="accent1">
                  <a:lumMod val="50000"/>
                </a:schemeClr>
              </a:buClr>
              <a:buNone/>
            </a:pPr>
            <a:r>
              <a:rPr lang="en-US" sz="2400" b="1" dirty="0"/>
              <a:t>	South – East – North – West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2400" b="1" dirty="0"/>
              <a:t>A stack is used to record the tracks. 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2400" b="1" dirty="0"/>
              <a:t>When we move on a new track, we push it on the stack.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2400" b="1" dirty="0"/>
              <a:t>When we run out of tracks, we backtrack by popping the last track from the stack.</a:t>
            </a:r>
          </a:p>
          <a:p>
            <a:pPr lvl="1" eaLnBrk="1" hangingPunct="1"/>
            <a:endParaRPr lang="en-US" sz="2400" b="1" dirty="0"/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FF0066"/>
                </a:solidFill>
              </a:rPr>
              <a:t>	Later in the course, we will do this using a recursive algorithm using the system stack. The algorithm is called </a:t>
            </a:r>
            <a:r>
              <a:rPr lang="en-US" sz="2400" b="1" i="1" u="sng" dirty="0">
                <a:solidFill>
                  <a:srgbClr val="FF0066"/>
                </a:solidFill>
              </a:rPr>
              <a:t>Depth First Search</a:t>
            </a: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4316EF-D0C6-4ED2-B96E-F7183E9A1432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3"/>
          <p:cNvSpPr>
            <a:spLocks noGrp="1" noChangeArrowheads="1"/>
          </p:cNvSpPr>
          <p:nvPr>
            <p:ph type="title"/>
          </p:nvPr>
        </p:nvSpPr>
        <p:spPr>
          <a:xfrm>
            <a:off x="2743200" y="7620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Backtracking (Maze Problem)</a:t>
            </a:r>
          </a:p>
        </p:txBody>
      </p:sp>
      <p:sp>
        <p:nvSpPr>
          <p:cNvPr id="48132" name="Rectangle 2"/>
          <p:cNvSpPr>
            <a:spLocks noGrp="1" noChangeArrowheads="1"/>
          </p:cNvSpPr>
          <p:nvPr>
            <p:ph idx="1"/>
          </p:nvPr>
        </p:nvSpPr>
        <p:spPr>
          <a:xfrm>
            <a:off x="2781300" y="1600200"/>
            <a:ext cx="7772400" cy="4495800"/>
          </a:xfrm>
          <a:noFill/>
        </p:spPr>
        <p:txBody>
          <a:bodyPr/>
          <a:lstStyle/>
          <a:p>
            <a:pPr marL="0" lvl="1" indent="0">
              <a:buClr>
                <a:schemeClr val="accent1">
                  <a:lumMod val="50000"/>
                </a:schemeClr>
              </a:buClr>
              <a:buNone/>
            </a:pPr>
            <a:r>
              <a:rPr lang="en-US" sz="2400" b="1" dirty="0"/>
              <a:t>The stack will develop as shown</a:t>
            </a:r>
          </a:p>
        </p:txBody>
      </p:sp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599A68-5FAD-4987-B25A-78ACB03B27B7}" type="slidenum">
              <a:rPr lang="en-GB" smtClean="0"/>
              <a:pPr/>
              <a:t>31</a:t>
            </a:fld>
            <a:endParaRPr lang="en-GB"/>
          </a:p>
        </p:txBody>
      </p:sp>
      <p:graphicFrame>
        <p:nvGraphicFramePr>
          <p:cNvPr id="242762" name="Group 74"/>
          <p:cNvGraphicFramePr>
            <a:graphicFrameLocks noGrp="1"/>
          </p:cNvGraphicFramePr>
          <p:nvPr/>
        </p:nvGraphicFramePr>
        <p:xfrm>
          <a:off x="4724400" y="2895600"/>
          <a:ext cx="4191000" cy="2072640"/>
        </p:xfrm>
        <a:graphic>
          <a:graphicData uri="http://schemas.openxmlformats.org/drawingml/2006/table">
            <a:tbl>
              <a:tblPr/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8181" name="Text Box 75"/>
          <p:cNvSpPr txBox="1">
            <a:spLocks noChangeArrowheads="1"/>
          </p:cNvSpPr>
          <p:nvPr/>
        </p:nvSpPr>
        <p:spPr bwMode="auto">
          <a:xfrm>
            <a:off x="4956176" y="4916489"/>
            <a:ext cx="939681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/>
              <a:t>steps</a:t>
            </a:r>
          </a:p>
        </p:txBody>
      </p:sp>
      <p:sp>
        <p:nvSpPr>
          <p:cNvPr id="48182" name="Line 76"/>
          <p:cNvSpPr>
            <a:spLocks noChangeShapeType="1"/>
          </p:cNvSpPr>
          <p:nvPr/>
        </p:nvSpPr>
        <p:spPr bwMode="auto">
          <a:xfrm>
            <a:off x="5867400" y="5181600"/>
            <a:ext cx="22860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83" name="Text Box 77"/>
          <p:cNvSpPr txBox="1">
            <a:spLocks noChangeArrowheads="1"/>
          </p:cNvSpPr>
          <p:nvPr/>
        </p:nvSpPr>
        <p:spPr bwMode="auto">
          <a:xfrm>
            <a:off x="3886200" y="2209800"/>
            <a:ext cx="533400" cy="369332"/>
          </a:xfrm>
          <a:prstGeom prst="rect">
            <a:avLst/>
          </a:prstGeom>
          <a:solidFill>
            <a:srgbClr val="FF0066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8184" name="Text Box 78"/>
          <p:cNvSpPr txBox="1">
            <a:spLocks noChangeArrowheads="1"/>
          </p:cNvSpPr>
          <p:nvPr/>
        </p:nvSpPr>
        <p:spPr bwMode="auto">
          <a:xfrm>
            <a:off x="7391400" y="2209800"/>
            <a:ext cx="533400" cy="369332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8185" name="Text Box 79"/>
          <p:cNvSpPr txBox="1">
            <a:spLocks noChangeArrowheads="1"/>
          </p:cNvSpPr>
          <p:nvPr/>
        </p:nvSpPr>
        <p:spPr bwMode="auto">
          <a:xfrm>
            <a:off x="4434841" y="2184401"/>
            <a:ext cx="806631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/>
              <a:t>pop</a:t>
            </a:r>
          </a:p>
        </p:txBody>
      </p:sp>
      <p:sp>
        <p:nvSpPr>
          <p:cNvPr id="48186" name="Text Box 80"/>
          <p:cNvSpPr txBox="1">
            <a:spLocks noChangeArrowheads="1"/>
          </p:cNvSpPr>
          <p:nvPr/>
        </p:nvSpPr>
        <p:spPr bwMode="auto">
          <a:xfrm>
            <a:off x="7924801" y="2209801"/>
            <a:ext cx="697627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/>
              <a:t>exit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(f) The Towers of Hanoi</a:t>
            </a:r>
            <a:endParaRPr lang="en-US" sz="3200" dirty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See e.g.,</a:t>
            </a:r>
          </a:p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http://mathworld.wolfram.com/TowerofHanoi.html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915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27E095-6268-4D43-AB50-6656F9776DB8}" type="slidenum">
              <a:rPr lang="en-GB" smtClean="0"/>
              <a:pPr/>
              <a:t>32</a:t>
            </a:fld>
            <a:endParaRPr lang="en-GB"/>
          </a:p>
        </p:txBody>
      </p:sp>
      <p:pic>
        <p:nvPicPr>
          <p:cNvPr id="49158" name="Picture 5" descr="key chain maz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1" y="2000250"/>
            <a:ext cx="3954463" cy="296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Tower_of_Hanoi_4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8504" y="3341078"/>
            <a:ext cx="28575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8128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Learn on your own about:</a:t>
            </a: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50181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27200"/>
            <a:ext cx="7772400" cy="4368800"/>
          </a:xfrm>
          <a:noFill/>
        </p:spPr>
        <p:txBody>
          <a:bodyPr/>
          <a:lstStyle/>
          <a:p>
            <a:pPr eaLnBrk="1" hangingPunct="1"/>
            <a:r>
              <a:rPr lang="en-US" sz="2800" b="1">
                <a:cs typeface="Times New Roman" pitchFamily="18" charset="0"/>
              </a:rPr>
              <a:t>Use of run-time stack in function calls</a:t>
            </a:r>
          </a:p>
          <a:p>
            <a:pPr eaLnBrk="1" hangingPunct="1"/>
            <a:r>
              <a:rPr lang="en-US" sz="2800" b="1">
                <a:cs typeface="Times New Roman" pitchFamily="18" charset="0"/>
              </a:rPr>
              <a:t>Removing recursion using a stack</a:t>
            </a:r>
          </a:p>
        </p:txBody>
      </p:sp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4D4E1D-EC8B-48A9-BF26-0DAF190A9A45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Queue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734300" cy="4343400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b="1" dirty="0"/>
              <a:t>A simple data container consisting of a linear list of elements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en-US" sz="2400" b="1" dirty="0"/>
              <a:t>Access is by position (order of insertion)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en-US" sz="2400" b="1" dirty="0"/>
              <a:t>Insertions at one end (</a:t>
            </a:r>
            <a:r>
              <a:rPr lang="en-US" sz="2400" b="1" i="1" dirty="0">
                <a:solidFill>
                  <a:srgbClr val="FF3300"/>
                </a:solidFill>
              </a:rPr>
              <a:t>rear</a:t>
            </a:r>
            <a:r>
              <a:rPr lang="en-US" sz="2400" b="1" dirty="0"/>
              <a:t>) , deletions at another end (</a:t>
            </a:r>
            <a:r>
              <a:rPr lang="en-US" sz="2400" b="1" i="1" dirty="0">
                <a:solidFill>
                  <a:srgbClr val="FF3300"/>
                </a:solidFill>
              </a:rPr>
              <a:t>front</a:t>
            </a:r>
            <a:r>
              <a:rPr lang="en-US" sz="2400" b="1" dirty="0"/>
              <a:t>)</a:t>
            </a:r>
            <a:endParaRPr lang="en-US" sz="2400" b="1" i="1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en-US" sz="2400" b="1" i="1" dirty="0"/>
              <a:t>First In First Out</a:t>
            </a:r>
            <a:r>
              <a:rPr lang="en-US" sz="2400" b="1" i="1" dirty="0">
                <a:solidFill>
                  <a:srgbClr val="FF3300"/>
                </a:solidFill>
              </a:rPr>
              <a:t> (FIFO) </a:t>
            </a:r>
            <a:r>
              <a:rPr lang="en-US" sz="2400" b="1" dirty="0"/>
              <a:t>structure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en-US" sz="2400" b="1" dirty="0"/>
              <a:t>Two basic operations: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None/>
            </a:pPr>
            <a:r>
              <a:rPr lang="en-US" sz="2400" b="1" dirty="0"/>
              <a:t>	</a:t>
            </a:r>
            <a:r>
              <a:rPr lang="en-US" sz="2400" b="1" i="1" dirty="0">
                <a:solidFill>
                  <a:srgbClr val="FF3300"/>
                </a:solidFill>
              </a:rPr>
              <a:t>enqueue</a:t>
            </a:r>
            <a:r>
              <a:rPr lang="en-US" sz="2400" b="1" dirty="0"/>
              <a:t>: add to rear, complexity is </a:t>
            </a:r>
            <a:r>
              <a:rPr lang="en-US" sz="2400" b="1" i="1" dirty="0">
                <a:solidFill>
                  <a:srgbClr val="0000FF"/>
                </a:solidFill>
              </a:rPr>
              <a:t>O(1)</a:t>
            </a:r>
            <a:endParaRPr lang="en-US" sz="24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None/>
            </a:pPr>
            <a:r>
              <a:rPr lang="en-US" sz="2400" b="1" dirty="0"/>
              <a:t>	</a:t>
            </a:r>
            <a:r>
              <a:rPr lang="en-US" sz="2400" b="1" i="1" dirty="0">
                <a:solidFill>
                  <a:srgbClr val="FF3300"/>
                </a:solidFill>
              </a:rPr>
              <a:t>dequeue</a:t>
            </a:r>
            <a:r>
              <a:rPr lang="en-US" sz="2400" b="1" dirty="0"/>
              <a:t>: remove from front, complexity is </a:t>
            </a:r>
            <a:r>
              <a:rPr lang="en-US" sz="2400" b="1" i="1" dirty="0">
                <a:solidFill>
                  <a:srgbClr val="0000FF"/>
                </a:solidFill>
              </a:rPr>
              <a:t>O(1)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008198-5059-40E5-B4AE-F685738B239E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2. Array Models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idx="1"/>
          </p:nvPr>
        </p:nvSpPr>
        <p:spPr>
          <a:xfrm>
            <a:off x="2589213" y="1441938"/>
            <a:ext cx="8915400" cy="4693872"/>
          </a:xfrm>
          <a:noFill/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000" b="1" u="sng" dirty="0"/>
              <a:t>Model 1:</a:t>
            </a:r>
            <a:r>
              <a:rPr lang="en-US" sz="2000" b="1" dirty="0"/>
              <a:t> Variable Front and Rear</a:t>
            </a:r>
          </a:p>
          <a:p>
            <a:pPr marL="0" lvl="1" indent="0">
              <a:buNone/>
            </a:pPr>
            <a:endParaRPr lang="en-US" sz="2000" b="1" dirty="0"/>
          </a:p>
          <a:p>
            <a:pPr marL="0" lvl="1" indent="0">
              <a:buNone/>
            </a:pPr>
            <a:endParaRPr lang="en-US" sz="2000" b="1" dirty="0"/>
          </a:p>
          <a:p>
            <a:pPr marL="0" lvl="1" indent="0">
              <a:buNone/>
            </a:pPr>
            <a:endParaRPr lang="en-US" sz="2000" b="1" dirty="0"/>
          </a:p>
          <a:p>
            <a:pPr marL="0" lvl="1" indent="0">
              <a:buNone/>
            </a:pPr>
            <a:endParaRPr lang="en-US" sz="2000" b="1" dirty="0"/>
          </a:p>
          <a:p>
            <a:pPr marL="0" lvl="1" indent="0">
              <a:buNone/>
            </a:pPr>
            <a:endParaRPr lang="en-US" sz="2000" b="1" dirty="0"/>
          </a:p>
          <a:p>
            <a:pPr marL="0" lvl="1" indent="0">
              <a:buNone/>
            </a:pPr>
            <a:endParaRPr lang="en-US" sz="2000" b="1" u="sng" dirty="0"/>
          </a:p>
          <a:p>
            <a:pPr marL="0" lvl="1" indent="0">
              <a:buNone/>
            </a:pPr>
            <a:endParaRPr lang="en-US" sz="2000" b="1" u="sng" dirty="0"/>
          </a:p>
          <a:p>
            <a:pPr marL="0" lvl="1" indent="0">
              <a:buNone/>
            </a:pPr>
            <a:endParaRPr lang="en-US" sz="2000" b="1" u="sng" dirty="0"/>
          </a:p>
          <a:p>
            <a:pPr marL="0" lvl="1" indent="0">
              <a:buNone/>
            </a:pPr>
            <a:r>
              <a:rPr lang="en-US" sz="2000" b="1" u="sng" dirty="0"/>
              <a:t>Problem:</a:t>
            </a:r>
            <a:r>
              <a:rPr lang="en-US" sz="2000" b="1" dirty="0"/>
              <a:t> Not possible to enqueue although there is space.</a:t>
            </a:r>
          </a:p>
          <a:p>
            <a:pPr marL="0" lvl="1" indent="0">
              <a:buNone/>
            </a:pPr>
            <a:endParaRPr lang="en-US" b="1" dirty="0"/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3C9C54-C6C9-4CCC-980A-2578AB557E42}" type="slidenum">
              <a:rPr lang="en-GB" smtClean="0"/>
              <a:pPr/>
              <a:t>35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188914"/>
              </p:ext>
            </p:extLst>
          </p:nvPr>
        </p:nvGraphicFramePr>
        <p:xfrm>
          <a:off x="3763109" y="2667000"/>
          <a:ext cx="553329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24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24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24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78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Dequeue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Dequeue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Enqueue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Enqueue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Array Models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idx="1"/>
          </p:nvPr>
        </p:nvSpPr>
        <p:spPr>
          <a:xfrm>
            <a:off x="3118338" y="1335210"/>
            <a:ext cx="7473464" cy="4800600"/>
          </a:xfrm>
          <a:noFill/>
        </p:spPr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en-US" sz="2200" b="1" u="sng" dirty="0"/>
              <a:t>Model 2:</a:t>
            </a:r>
            <a:r>
              <a:rPr lang="en-US" sz="2200" b="1" dirty="0"/>
              <a:t> Fixed Front, variable Rear</a:t>
            </a:r>
          </a:p>
          <a:p>
            <a:pPr marL="0" lvl="1" indent="0">
              <a:buNone/>
            </a:pPr>
            <a:endParaRPr lang="en-US" sz="1600" b="1" dirty="0"/>
          </a:p>
          <a:p>
            <a:pPr marL="0" lvl="1" indent="0">
              <a:buNone/>
            </a:pPr>
            <a:endParaRPr lang="en-US" sz="1600" b="1" dirty="0"/>
          </a:p>
          <a:p>
            <a:pPr marL="0" lvl="1" indent="0">
              <a:buNone/>
            </a:pPr>
            <a:endParaRPr lang="en-US" sz="1600" b="1" dirty="0"/>
          </a:p>
          <a:p>
            <a:pPr marL="0" lvl="1" indent="0">
              <a:buNone/>
            </a:pPr>
            <a:endParaRPr lang="en-US" sz="1600" b="1" dirty="0"/>
          </a:p>
          <a:p>
            <a:pPr marL="0" lvl="1" indent="0">
              <a:buNone/>
            </a:pPr>
            <a:endParaRPr lang="en-US" sz="1600" b="1" dirty="0"/>
          </a:p>
          <a:p>
            <a:pPr marL="0" lvl="1" indent="0">
              <a:buNone/>
            </a:pPr>
            <a:endParaRPr lang="en-US" sz="1600" b="1" u="sng" dirty="0"/>
          </a:p>
          <a:p>
            <a:pPr marL="0" lvl="1" indent="0">
              <a:buNone/>
            </a:pPr>
            <a:endParaRPr lang="en-US" sz="1600" b="1" u="sng" dirty="0"/>
          </a:p>
          <a:p>
            <a:pPr marL="0" lvl="1" indent="0">
              <a:buNone/>
            </a:pPr>
            <a:endParaRPr lang="en-US" sz="1600" b="1" u="sng" dirty="0"/>
          </a:p>
          <a:p>
            <a:pPr marL="0" lvl="1" indent="0">
              <a:buNone/>
            </a:pPr>
            <a:endParaRPr lang="en-US" sz="1600" b="1" u="sng" dirty="0"/>
          </a:p>
          <a:p>
            <a:pPr marL="0" lvl="1" indent="0">
              <a:buNone/>
            </a:pPr>
            <a:endParaRPr lang="en-US" sz="1600" b="1" u="sng" dirty="0"/>
          </a:p>
          <a:p>
            <a:pPr marL="0" lvl="1" indent="0">
              <a:buNone/>
            </a:pPr>
            <a:endParaRPr lang="en-US" sz="1600" b="1" u="sng" dirty="0"/>
          </a:p>
          <a:p>
            <a:pPr marL="0" lvl="1" indent="0">
              <a:buNone/>
            </a:pPr>
            <a:r>
              <a:rPr lang="en-US" sz="1900" b="1" u="sng" dirty="0"/>
              <a:t>Problem: </a:t>
            </a:r>
            <a:r>
              <a:rPr lang="en-US" sz="1900" dirty="0"/>
              <a:t>To empty a queue of n elements we have to shift the elements to the left each time we dequeue. </a:t>
            </a:r>
          </a:p>
          <a:p>
            <a:pPr marL="0" lvl="1" indent="0">
              <a:buNone/>
            </a:pPr>
            <a:r>
              <a:rPr lang="en-US" sz="1900" b="1" dirty="0"/>
              <a:t>Total number of shifts = (n-1) + (n-2) + …..+ 2 + 1 = n(n-1)/2 = </a:t>
            </a:r>
            <a:r>
              <a:rPr lang="en-US" sz="1900" b="1" i="1" dirty="0"/>
              <a:t>O(n</a:t>
            </a:r>
            <a:r>
              <a:rPr lang="en-US" sz="1900" b="1" i="1" baseline="30000" dirty="0"/>
              <a:t>2</a:t>
            </a:r>
            <a:r>
              <a:rPr lang="en-US" sz="1900" b="1" i="1" dirty="0"/>
              <a:t>)</a:t>
            </a:r>
            <a:endParaRPr lang="en-US" sz="1900" b="1" i="1" baseline="30000" dirty="0"/>
          </a:p>
          <a:p>
            <a:pPr marL="0" lvl="1" indent="0">
              <a:buNone/>
            </a:pPr>
            <a:r>
              <a:rPr lang="en-US" sz="1900" b="1" dirty="0"/>
              <a:t>Too Expensive</a:t>
            </a:r>
          </a:p>
        </p:txBody>
      </p:sp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D1A406-ACB0-4502-B550-3A20354A0A50}" type="slidenum">
              <a:rPr lang="en-GB" smtClean="0"/>
              <a:pPr/>
              <a:t>36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04889"/>
              </p:ext>
            </p:extLst>
          </p:nvPr>
        </p:nvGraphicFramePr>
        <p:xfrm>
          <a:off x="3329355" y="2209800"/>
          <a:ext cx="604324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5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5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5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93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Dequeue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Dequeue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Dequeue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Dequeue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02377" y="74903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Array Models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676400"/>
            <a:ext cx="7924800" cy="4648200"/>
          </a:xfrm>
          <a:noFill/>
        </p:spPr>
        <p:txBody>
          <a:bodyPr>
            <a:normAutofit lnSpcReduction="10000"/>
          </a:bodyPr>
          <a:lstStyle/>
          <a:p>
            <a:pPr marL="342900" lvl="1" indent="-342900">
              <a:buClr>
                <a:srgbClr val="732F35"/>
              </a:buClr>
              <a:buSzPct val="85000"/>
              <a:buNone/>
              <a:defRPr/>
            </a:pPr>
            <a:r>
              <a:rPr lang="en-US" b="1" u="sng" dirty="0"/>
              <a:t>Model 3:</a:t>
            </a:r>
            <a:r>
              <a:rPr lang="en-US" b="1" dirty="0"/>
              <a:t> Ring Model</a:t>
            </a:r>
          </a:p>
          <a:p>
            <a:pPr eaLnBrk="1" hangingPunct="1">
              <a:buClr>
                <a:srgbClr val="732F35"/>
              </a:buClr>
              <a:buFontTx/>
              <a:buChar char="o"/>
              <a:defRPr/>
            </a:pPr>
            <a:r>
              <a:rPr lang="en-US" sz="1800" dirty="0"/>
              <a:t>The queue is viewed as a </a:t>
            </a:r>
            <a:r>
              <a:rPr lang="en-US" sz="1800" b="1" dirty="0"/>
              <a:t>circular array</a:t>
            </a:r>
          </a:p>
          <a:p>
            <a:pPr eaLnBrk="1" hangingPunct="1">
              <a:buClr>
                <a:srgbClr val="732F35"/>
              </a:buClr>
              <a:buFontTx/>
              <a:buChar char="o"/>
              <a:defRPr/>
            </a:pPr>
            <a:r>
              <a:rPr lang="en-US" sz="1800" dirty="0"/>
              <a:t>When last array element is reached, we move back to start</a:t>
            </a:r>
          </a:p>
          <a:p>
            <a:pPr lvl="1" eaLnBrk="1" hangingPunct="1">
              <a:buClr>
                <a:srgbClr val="732F35"/>
              </a:buClr>
              <a:buFontTx/>
              <a:buChar char="o"/>
              <a:defRPr/>
            </a:pPr>
            <a:r>
              <a:rPr lang="en-US" sz="1800" dirty="0"/>
              <a:t>To enqueue: </a:t>
            </a:r>
          </a:p>
          <a:p>
            <a:pPr lvl="1" eaLnBrk="1" hangingPunct="1">
              <a:buClr>
                <a:srgbClr val="732F35"/>
              </a:buClr>
              <a:buFontTx/>
              <a:buNone/>
              <a:defRPr/>
            </a:pPr>
            <a:r>
              <a:rPr lang="en-US" sz="1800" i="1" dirty="0"/>
              <a:t>	</a:t>
            </a:r>
            <a:r>
              <a:rPr lang="en-US" sz="1800" b="1" i="1" dirty="0"/>
              <a:t>rear </a:t>
            </a:r>
            <a:r>
              <a:rPr lang="en-US" sz="1800" b="1" dirty="0"/>
              <a:t>= (</a:t>
            </a:r>
            <a:r>
              <a:rPr lang="en-US" sz="1800" b="1" i="1" dirty="0"/>
              <a:t>rear </a:t>
            </a:r>
            <a:r>
              <a:rPr lang="en-US" sz="1800" b="1" dirty="0"/>
              <a:t>+ 1) % </a:t>
            </a:r>
            <a:r>
              <a:rPr lang="en-US" sz="1800" b="1" i="1" dirty="0"/>
              <a:t>size</a:t>
            </a:r>
          </a:p>
          <a:p>
            <a:pPr lvl="1" eaLnBrk="1" hangingPunct="1">
              <a:buClr>
                <a:srgbClr val="732F35"/>
              </a:buClr>
              <a:buFontTx/>
              <a:buChar char="o"/>
              <a:defRPr/>
            </a:pPr>
            <a:r>
              <a:rPr lang="en-US" sz="1800" dirty="0"/>
              <a:t>To dequeue: </a:t>
            </a:r>
          </a:p>
          <a:p>
            <a:pPr lvl="1" eaLnBrk="1" hangingPunct="1">
              <a:buClr>
                <a:srgbClr val="732F35"/>
              </a:buClr>
              <a:buFontTx/>
              <a:buNone/>
              <a:defRPr/>
            </a:pPr>
            <a:r>
              <a:rPr lang="en-US" sz="1800" i="1" dirty="0"/>
              <a:t>	</a:t>
            </a:r>
            <a:r>
              <a:rPr lang="en-US" sz="1800" b="1" i="1" dirty="0"/>
              <a:t>front </a:t>
            </a:r>
            <a:r>
              <a:rPr lang="en-US" sz="1800" b="1" dirty="0"/>
              <a:t>= (</a:t>
            </a:r>
            <a:r>
              <a:rPr lang="en-US" sz="1800" b="1" i="1" dirty="0"/>
              <a:t>front </a:t>
            </a:r>
            <a:r>
              <a:rPr lang="en-US" sz="1800" b="1" dirty="0"/>
              <a:t>+ 1) % </a:t>
            </a:r>
            <a:r>
              <a:rPr lang="en-US" sz="1800" b="1" i="1" dirty="0"/>
              <a:t>size</a:t>
            </a:r>
          </a:p>
          <a:p>
            <a:pPr eaLnBrk="1" hangingPunct="1">
              <a:buClr>
                <a:srgbClr val="732F35"/>
              </a:buClr>
              <a:buFontTx/>
              <a:buChar char="o"/>
              <a:defRPr/>
            </a:pPr>
            <a:r>
              <a:rPr lang="en-US" sz="1800" dirty="0"/>
              <a:t>Both </a:t>
            </a:r>
            <a:r>
              <a:rPr lang="en-US" sz="1800" i="1" dirty="0"/>
              <a:t>rear </a:t>
            </a:r>
            <a:r>
              <a:rPr lang="en-US" sz="1800" dirty="0"/>
              <a:t>and </a:t>
            </a:r>
            <a:r>
              <a:rPr lang="en-US" sz="1800" i="1" dirty="0"/>
              <a:t>front </a:t>
            </a:r>
            <a:r>
              <a:rPr lang="en-US" sz="1800" dirty="0"/>
              <a:t>advance clockwise</a:t>
            </a:r>
          </a:p>
          <a:p>
            <a:pPr eaLnBrk="1" hangingPunct="1">
              <a:buClr>
                <a:srgbClr val="732F35"/>
              </a:buClr>
              <a:buFontTx/>
              <a:buChar char="o"/>
              <a:defRPr/>
            </a:pPr>
            <a:r>
              <a:rPr lang="en-US" sz="1800" dirty="0"/>
              <a:t>Keep a count of the number of elements</a:t>
            </a:r>
          </a:p>
          <a:p>
            <a:pPr eaLnBrk="1" hangingPunct="1">
              <a:buClr>
                <a:srgbClr val="732F35"/>
              </a:buClr>
              <a:buFont typeface="Wingdings" pitchFamily="2" charset="2"/>
              <a:buNone/>
              <a:defRPr/>
            </a:pPr>
            <a:r>
              <a:rPr lang="en-US" sz="1800" dirty="0"/>
              <a:t>	in the queue</a:t>
            </a:r>
          </a:p>
          <a:p>
            <a:pPr eaLnBrk="1" hangingPunct="1">
              <a:buClr>
                <a:srgbClr val="732F35"/>
              </a:buClr>
              <a:buFontTx/>
              <a:buChar char="o"/>
              <a:defRPr/>
            </a:pPr>
            <a:r>
              <a:rPr lang="en-US" sz="1800" dirty="0"/>
              <a:t>Initially, the queue is empty:</a:t>
            </a:r>
          </a:p>
          <a:p>
            <a:pPr eaLnBrk="1" hangingPunct="1">
              <a:buClr>
                <a:srgbClr val="732F35"/>
              </a:buClr>
              <a:buFont typeface="Wingdings" pitchFamily="2" charset="2"/>
              <a:buNone/>
              <a:defRPr/>
            </a:pPr>
            <a:r>
              <a:rPr lang="en-US" sz="1800" dirty="0"/>
              <a:t>	front = 1	rear = 0    count = 0</a:t>
            </a:r>
          </a:p>
          <a:p>
            <a:pPr eaLnBrk="1" hangingPunct="1">
              <a:buClr>
                <a:srgbClr val="732F35"/>
              </a:buClr>
              <a:buFont typeface="Wingdings" pitchFamily="2" charset="2"/>
              <a:buNone/>
              <a:defRPr/>
            </a:pPr>
            <a:r>
              <a:rPr lang="en-US" sz="2400" b="1" dirty="0"/>
              <a:t>No need to do any shifts !</a:t>
            </a:r>
          </a:p>
          <a:p>
            <a:pPr eaLnBrk="1" hangingPunct="1">
              <a:buClr>
                <a:srgbClr val="732F35"/>
              </a:buClr>
              <a:buFontTx/>
              <a:buChar char="o"/>
              <a:defRPr/>
            </a:pPr>
            <a:endParaRPr lang="en-US" sz="1800" dirty="0"/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BA1DBC-0EFE-47FC-83C1-1ED6E3AA1813}" type="slidenum">
              <a:rPr lang="en-GB" smtClean="0"/>
              <a:pPr/>
              <a:t>37</a:t>
            </a:fld>
            <a:endParaRPr lang="en-GB"/>
          </a:p>
        </p:txBody>
      </p:sp>
      <p:pic>
        <p:nvPicPr>
          <p:cNvPr id="1127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3048001"/>
            <a:ext cx="3181350" cy="25622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Queue Class Operations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81200"/>
            <a:ext cx="7734300" cy="4038600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i="1" u="sng" dirty="0">
                <a:solidFill>
                  <a:srgbClr val="0000FF"/>
                </a:solidFill>
              </a:rPr>
              <a:t>construct:</a:t>
            </a:r>
            <a:r>
              <a:rPr lang="en-US" sz="2400" dirty="0"/>
              <a:t>  construct an empty queue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i="1" u="sng" dirty="0" err="1">
                <a:solidFill>
                  <a:srgbClr val="0000FF"/>
                </a:solidFill>
              </a:rPr>
              <a:t>queueIsEmpty</a:t>
            </a:r>
            <a:r>
              <a:rPr lang="en-US" sz="2400" b="1" i="1" u="sng" dirty="0">
                <a:solidFill>
                  <a:srgbClr val="0000FF"/>
                </a:solidFill>
              </a:rPr>
              <a:t> </a:t>
            </a:r>
            <a:r>
              <a:rPr lang="en-US" sz="2400" b="1" i="1" u="sng" dirty="0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sz="2400" b="1" i="1" u="sng" dirty="0">
                <a:solidFill>
                  <a:srgbClr val="0000FF"/>
                </a:solidFill>
              </a:rPr>
              <a:t> bool</a:t>
            </a:r>
            <a:r>
              <a:rPr lang="en-US" sz="2400" b="1" dirty="0"/>
              <a:t> : </a:t>
            </a:r>
            <a:r>
              <a:rPr lang="en-US" sz="2400" dirty="0"/>
              <a:t>return True if queue is empty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i="1" u="sng" dirty="0" err="1">
                <a:solidFill>
                  <a:srgbClr val="0000FF"/>
                </a:solidFill>
              </a:rPr>
              <a:t>queueIsFull</a:t>
            </a:r>
            <a:r>
              <a:rPr lang="en-US" sz="2400" b="1" i="1" u="sng" dirty="0">
                <a:solidFill>
                  <a:srgbClr val="0000FF"/>
                </a:solidFill>
              </a:rPr>
              <a:t> </a:t>
            </a:r>
            <a:r>
              <a:rPr lang="en-US" sz="2400" b="1" i="1" u="sng" dirty="0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sz="2400" b="1" i="1" u="sng" dirty="0">
                <a:solidFill>
                  <a:srgbClr val="0000FF"/>
                </a:solidFill>
              </a:rPr>
              <a:t> bool</a:t>
            </a:r>
            <a:r>
              <a:rPr lang="en-US" sz="2400" b="1" dirty="0"/>
              <a:t> : </a:t>
            </a:r>
            <a:r>
              <a:rPr lang="en-US" sz="2400" dirty="0"/>
              <a:t>return True if queue is full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i="1" u="sng" dirty="0">
                <a:solidFill>
                  <a:srgbClr val="0000FF"/>
                </a:solidFill>
              </a:rPr>
              <a:t>enqueue(el)</a:t>
            </a:r>
            <a:r>
              <a:rPr lang="en-US" sz="2400" b="1" dirty="0"/>
              <a:t> : </a:t>
            </a:r>
            <a:r>
              <a:rPr lang="en-US" sz="2400" dirty="0"/>
              <a:t>add element (el) at the </a:t>
            </a:r>
            <a:r>
              <a:rPr lang="en-US" sz="2400" b="1" i="1" dirty="0">
                <a:solidFill>
                  <a:srgbClr val="FF0066"/>
                </a:solidFill>
              </a:rPr>
              <a:t>rear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i="1" u="sng" dirty="0">
                <a:solidFill>
                  <a:srgbClr val="0000FF"/>
                </a:solidFill>
              </a:rPr>
              <a:t>dequeue(el):</a:t>
            </a:r>
            <a:r>
              <a:rPr lang="en-US" sz="2400" dirty="0"/>
              <a:t> retrieve and remove the </a:t>
            </a:r>
            <a:r>
              <a:rPr lang="en-US" sz="2400" b="1" i="1" dirty="0">
                <a:solidFill>
                  <a:srgbClr val="FF0066"/>
                </a:solidFill>
              </a:rPr>
              <a:t>front</a:t>
            </a:r>
            <a:r>
              <a:rPr lang="en-US" sz="2400" dirty="0"/>
              <a:t> element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i="1" u="sng" dirty="0" err="1">
                <a:solidFill>
                  <a:srgbClr val="0000FF"/>
                </a:solidFill>
              </a:rPr>
              <a:t>queueFront</a:t>
            </a:r>
            <a:r>
              <a:rPr lang="en-US" sz="2400" b="1" i="1" u="sng" dirty="0">
                <a:solidFill>
                  <a:srgbClr val="0000FF"/>
                </a:solidFill>
              </a:rPr>
              <a:t>(el):</a:t>
            </a:r>
            <a:r>
              <a:rPr lang="en-US" sz="2400" dirty="0"/>
              <a:t> retrieve </a:t>
            </a:r>
            <a:r>
              <a:rPr lang="en-US" sz="2400" b="1" i="1" dirty="0">
                <a:solidFill>
                  <a:srgbClr val="FF0066"/>
                </a:solidFill>
              </a:rPr>
              <a:t>front</a:t>
            </a:r>
            <a:r>
              <a:rPr lang="en-US" sz="2400" dirty="0"/>
              <a:t> without removing 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i="1" u="sng" dirty="0" err="1">
                <a:solidFill>
                  <a:srgbClr val="0000FF"/>
                </a:solidFill>
              </a:rPr>
              <a:t>queueRear</a:t>
            </a:r>
            <a:r>
              <a:rPr lang="en-US" sz="2400" b="1" i="1" u="sng" dirty="0">
                <a:solidFill>
                  <a:srgbClr val="0000FF"/>
                </a:solidFill>
              </a:rPr>
              <a:t>(el):</a:t>
            </a:r>
            <a:r>
              <a:rPr lang="en-US" sz="2400" dirty="0"/>
              <a:t> retrieve </a:t>
            </a:r>
            <a:r>
              <a:rPr lang="en-US" sz="2400" b="1" i="1" dirty="0">
                <a:solidFill>
                  <a:srgbClr val="FF0066"/>
                </a:solidFill>
              </a:rPr>
              <a:t>rear</a:t>
            </a:r>
            <a:r>
              <a:rPr lang="en-US" sz="2400" dirty="0"/>
              <a:t> without removing 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i="1" u="sng" dirty="0" err="1">
                <a:solidFill>
                  <a:srgbClr val="0000FF"/>
                </a:solidFill>
              </a:rPr>
              <a:t>queueLength</a:t>
            </a:r>
            <a:r>
              <a:rPr lang="en-US" sz="2400" b="1" i="1" u="sng" dirty="0">
                <a:solidFill>
                  <a:srgbClr val="0000FF"/>
                </a:solidFill>
              </a:rPr>
              <a:t> </a:t>
            </a:r>
            <a:r>
              <a:rPr lang="en-US" sz="2400" b="1" i="1" u="sng" dirty="0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sz="2400" b="1" i="1" u="sng" dirty="0">
                <a:solidFill>
                  <a:srgbClr val="0000FF"/>
                </a:solidFill>
              </a:rPr>
              <a:t> int</a:t>
            </a:r>
            <a:r>
              <a:rPr lang="en-US" sz="2400" b="1" dirty="0"/>
              <a:t> </a:t>
            </a:r>
            <a:r>
              <a:rPr lang="en-US" sz="2400" b="1" i="1" u="sng" dirty="0"/>
              <a:t>:</a:t>
            </a:r>
            <a:r>
              <a:rPr lang="en-US" sz="2400" b="1" i="1" dirty="0"/>
              <a:t> </a:t>
            </a:r>
            <a:r>
              <a:rPr lang="en-US" sz="2400" dirty="0"/>
              <a:t>return the current queue length</a:t>
            </a:r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566B9B-8EE0-49AD-8747-5687E6789AD9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C45531-0F6E-47E9-B6D0-02A90611BDE2}" type="slidenum">
              <a:rPr lang="en-GB" smtClean="0"/>
              <a:pPr/>
              <a:t>39</a:t>
            </a:fld>
            <a:endParaRPr lang="en-GB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>
          <a:xfrm>
            <a:off x="1640156" y="628122"/>
            <a:ext cx="8911687" cy="12808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Implementation Files</a:t>
            </a: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11581" y="2133600"/>
            <a:ext cx="10880419" cy="3777622"/>
          </a:xfrm>
          <a:noFill/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chemeClr val="tx1"/>
                </a:solidFill>
              </a:rPr>
              <a:t>The queue can be implemented using: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Run-Time array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 A linked list </a:t>
            </a:r>
          </a:p>
          <a:p>
            <a:pPr marL="742950" lvl="1" indent="-53975"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chemeClr val="tx1"/>
                </a:solidFill>
              </a:rPr>
              <a:t>(see </a:t>
            </a:r>
            <a:r>
              <a:rPr lang="en-US" sz="2400" b="1" dirty="0">
                <a:solidFill>
                  <a:srgbClr val="0000FF"/>
                </a:solidFill>
              </a:rPr>
              <a:t>Revision Slides R1 and R2</a:t>
            </a:r>
            <a:r>
              <a:rPr lang="en-US" sz="2400" b="1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Full implementation of the queue class is found at:</a:t>
            </a:r>
            <a:endParaRPr lang="en-US" sz="2400" b="1" dirty="0">
              <a:solidFill>
                <a:schemeClr val="tx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>
              <a:buNone/>
            </a:pPr>
            <a:r>
              <a:rPr lang="en-US" sz="2400" b="1" dirty="0">
                <a:solidFill>
                  <a:srgbClr val="00B0F0"/>
                </a:solidFill>
                <a:ea typeface="Calibri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http://www1.aucegypt.edu/faculty/cse/goneid/csce2211/codes.rar</a:t>
            </a:r>
            <a:endParaRPr lang="en-US" b="1" dirty="0">
              <a:solidFill>
                <a:srgbClr val="00B0F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b="1" dirty="0">
              <a:solidFill>
                <a:srgbClr val="CC66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b="1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266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dirty="0" err="1"/>
              <a:t>Prof.</a:t>
            </a:r>
            <a:r>
              <a:rPr lang="en-GB" altLang="en-US" sz="1400" dirty="0"/>
              <a:t> Amr Goneid, AUC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D65154B-A5DA-40C7-AE96-9E3F200B255A}" type="slidenum">
              <a:rPr lang="en-GB" altLang="en-US" sz="1400"/>
              <a:pPr eaLnBrk="1" hangingPunct="1"/>
              <a:t>4</a:t>
            </a:fld>
            <a:endParaRPr lang="en-GB" altLang="en-US" sz="1400" dirty="0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0700" y="303091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Linked List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512094"/>
            <a:ext cx="10011508" cy="4623715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b="1" dirty="0"/>
              <a:t>A sequence of nodes linked by pointers: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800" b="1" dirty="0"/>
          </a:p>
          <a:p>
            <a:pPr eaLnBrk="1" hangingPunct="1">
              <a:lnSpc>
                <a:spcPct val="80000"/>
              </a:lnSpc>
            </a:pPr>
            <a:endParaRPr lang="en-US" altLang="en-US" sz="2800" b="1" dirty="0"/>
          </a:p>
          <a:p>
            <a:pPr eaLnBrk="1" hangingPunct="1">
              <a:lnSpc>
                <a:spcPct val="80000"/>
              </a:lnSpc>
            </a:pPr>
            <a:endParaRPr lang="en-US" altLang="en-US" sz="2800" b="1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First node pointed to by </a:t>
            </a:r>
            <a:r>
              <a:rPr lang="en-US" altLang="en-US" sz="2400" b="1" i="1" dirty="0"/>
              <a:t>head. </a:t>
            </a:r>
            <a:r>
              <a:rPr lang="en-US" altLang="en-US" sz="2400" dirty="0"/>
              <a:t>Contains a data element (</a:t>
            </a:r>
            <a:r>
              <a:rPr lang="en-US" altLang="en-US" sz="2400" b="1" dirty="0"/>
              <a:t>e</a:t>
            </a:r>
            <a:r>
              <a:rPr lang="en-US" altLang="en-US" sz="2400" dirty="0"/>
              <a:t>) and a </a:t>
            </a:r>
            <a:r>
              <a:rPr lang="en-US" altLang="en-US" sz="2400" b="1" i="1" dirty="0"/>
              <a:t>next </a:t>
            </a:r>
            <a:r>
              <a:rPr lang="en-US" altLang="en-US" sz="2400" dirty="0"/>
              <a:t>pointer to next node.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Last node’s </a:t>
            </a:r>
            <a:r>
              <a:rPr lang="en-US" altLang="en-US" sz="2400" b="1" i="1" dirty="0"/>
              <a:t>next</a:t>
            </a:r>
            <a:r>
              <a:rPr lang="en-US" altLang="en-US" sz="2400" dirty="0"/>
              <a:t> is </a:t>
            </a:r>
            <a:r>
              <a:rPr lang="en-US" altLang="en-US" sz="2400" b="1" i="1" dirty="0"/>
              <a:t>NULL.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A </a:t>
            </a:r>
            <a:r>
              <a:rPr lang="en-US" altLang="en-US" sz="2400" b="1" i="1" dirty="0"/>
              <a:t>cursor </a:t>
            </a:r>
            <a:r>
              <a:rPr lang="en-US" altLang="en-US" sz="2400" dirty="0"/>
              <a:t>points to the </a:t>
            </a:r>
            <a:r>
              <a:rPr lang="en-US" altLang="en-US" sz="2400" b="1" i="1" dirty="0"/>
              <a:t>current node. </a:t>
            </a:r>
            <a:r>
              <a:rPr lang="en-US" altLang="en-US" sz="2400" dirty="0"/>
              <a:t>It can advance in </a:t>
            </a:r>
            <a:r>
              <a:rPr lang="en-US" altLang="en-US" sz="2400" b="1" i="1" dirty="0"/>
              <a:t>one way only</a:t>
            </a:r>
            <a:r>
              <a:rPr lang="en-US" altLang="en-US" sz="2400" dirty="0"/>
              <a:t> to next node, e.g. to traverse whole list.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3924300" y="28956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  <a:contourClr>
              <a:srgbClr val="66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4610100" y="28956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5524500" y="28956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  <a:contourClr>
              <a:srgbClr val="66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6210300" y="28956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8" name="Rectangle 8"/>
          <p:cNvSpPr>
            <a:spLocks noChangeArrowheads="1"/>
          </p:cNvSpPr>
          <p:nvPr/>
        </p:nvSpPr>
        <p:spPr bwMode="auto">
          <a:xfrm>
            <a:off x="7124700" y="28956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  <a:contourClr>
              <a:srgbClr val="66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7810500" y="28956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0" name="Rectangle 10"/>
          <p:cNvSpPr>
            <a:spLocks noChangeArrowheads="1"/>
          </p:cNvSpPr>
          <p:nvPr/>
        </p:nvSpPr>
        <p:spPr bwMode="auto">
          <a:xfrm>
            <a:off x="8877300" y="28956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  <a:contourClr>
              <a:srgbClr val="66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1" name="Rectangle 11"/>
          <p:cNvSpPr>
            <a:spLocks noChangeArrowheads="1"/>
          </p:cNvSpPr>
          <p:nvPr/>
        </p:nvSpPr>
        <p:spPr bwMode="auto">
          <a:xfrm>
            <a:off x="9563100" y="2895600"/>
            <a:ext cx="228600" cy="3810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2" name="Line 12"/>
          <p:cNvSpPr>
            <a:spLocks noChangeShapeType="1"/>
          </p:cNvSpPr>
          <p:nvPr/>
        </p:nvSpPr>
        <p:spPr bwMode="auto">
          <a:xfrm>
            <a:off x="49149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3" name="Line 13"/>
          <p:cNvSpPr>
            <a:spLocks noChangeShapeType="1"/>
          </p:cNvSpPr>
          <p:nvPr/>
        </p:nvSpPr>
        <p:spPr bwMode="auto">
          <a:xfrm>
            <a:off x="65151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4" name="Line 14"/>
          <p:cNvSpPr>
            <a:spLocks noChangeShapeType="1"/>
          </p:cNvSpPr>
          <p:nvPr/>
        </p:nvSpPr>
        <p:spPr bwMode="auto">
          <a:xfrm>
            <a:off x="8115300" y="3048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5" name="Rectangle 15"/>
          <p:cNvSpPr>
            <a:spLocks noChangeArrowheads="1"/>
          </p:cNvSpPr>
          <p:nvPr/>
        </p:nvSpPr>
        <p:spPr bwMode="auto">
          <a:xfrm>
            <a:off x="3238500" y="2895600"/>
            <a:ext cx="228600" cy="381000"/>
          </a:xfrm>
          <a:prstGeom prst="rect">
            <a:avLst/>
          </a:prstGeom>
          <a:solidFill>
            <a:srgbClr val="00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00"/>
            </a:extrusionClr>
            <a:contourClr>
              <a:srgbClr val="00CC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6" name="Line 16"/>
          <p:cNvSpPr>
            <a:spLocks noChangeShapeType="1"/>
          </p:cNvSpPr>
          <p:nvPr/>
        </p:nvSpPr>
        <p:spPr bwMode="auto">
          <a:xfrm>
            <a:off x="35433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7" name="Text Box 17"/>
          <p:cNvSpPr txBox="1">
            <a:spLocks noChangeArrowheads="1"/>
          </p:cNvSpPr>
          <p:nvPr/>
        </p:nvSpPr>
        <p:spPr bwMode="auto">
          <a:xfrm>
            <a:off x="3070226" y="3287714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None/>
            </a:pPr>
            <a:r>
              <a:rPr lang="en-US" altLang="en-US" sz="2000" b="1" dirty="0"/>
              <a:t>head</a:t>
            </a:r>
            <a:endParaRPr lang="en-GB" altLang="en-US" sz="2000" b="1" dirty="0"/>
          </a:p>
        </p:txBody>
      </p:sp>
      <p:sp>
        <p:nvSpPr>
          <p:cNvPr id="7188" name="Text Box 18"/>
          <p:cNvSpPr txBox="1">
            <a:spLocks noChangeArrowheads="1"/>
          </p:cNvSpPr>
          <p:nvPr/>
        </p:nvSpPr>
        <p:spPr bwMode="auto">
          <a:xfrm>
            <a:off x="9880938" y="2814639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None/>
            </a:pPr>
            <a:r>
              <a:rPr lang="en-US" altLang="en-US" sz="2000" b="1" dirty="0"/>
              <a:t>NULL</a:t>
            </a:r>
            <a:endParaRPr lang="en-GB" altLang="en-US" sz="2000" b="1" dirty="0"/>
          </a:p>
        </p:txBody>
      </p:sp>
      <p:sp>
        <p:nvSpPr>
          <p:cNvPr id="7189" name="Rectangle 19"/>
          <p:cNvSpPr>
            <a:spLocks noChangeArrowheads="1"/>
          </p:cNvSpPr>
          <p:nvPr/>
        </p:nvSpPr>
        <p:spPr bwMode="auto">
          <a:xfrm>
            <a:off x="7429500" y="3733800"/>
            <a:ext cx="228600" cy="381000"/>
          </a:xfrm>
          <a:prstGeom prst="rect">
            <a:avLst/>
          </a:prstGeom>
          <a:solidFill>
            <a:srgbClr val="00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00"/>
            </a:extrusionClr>
            <a:contourClr>
              <a:srgbClr val="00CC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0" name="Line 20"/>
          <p:cNvSpPr>
            <a:spLocks noChangeShapeType="1"/>
          </p:cNvSpPr>
          <p:nvPr/>
        </p:nvSpPr>
        <p:spPr bwMode="auto">
          <a:xfrm flipV="1">
            <a:off x="76581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91" name="Text Box 21"/>
          <p:cNvSpPr txBox="1">
            <a:spLocks noChangeArrowheads="1"/>
          </p:cNvSpPr>
          <p:nvPr/>
        </p:nvSpPr>
        <p:spPr bwMode="auto">
          <a:xfrm>
            <a:off x="7794626" y="3621088"/>
            <a:ext cx="1031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None/>
            </a:pPr>
            <a:r>
              <a:rPr lang="en-US" altLang="en-US" dirty="0"/>
              <a:t>cursor</a:t>
            </a:r>
            <a:endParaRPr lang="en-GB" altLang="en-US" dirty="0"/>
          </a:p>
        </p:txBody>
      </p:sp>
      <p:sp>
        <p:nvSpPr>
          <p:cNvPr id="7192" name="Text Box 22"/>
          <p:cNvSpPr txBox="1">
            <a:spLocks noChangeArrowheads="1"/>
          </p:cNvSpPr>
          <p:nvPr/>
        </p:nvSpPr>
        <p:spPr bwMode="auto">
          <a:xfrm>
            <a:off x="5524501" y="2819401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None/>
            </a:pPr>
            <a:r>
              <a:rPr lang="en-US" altLang="en-US" sz="2000" b="1" dirty="0"/>
              <a:t>  e</a:t>
            </a:r>
            <a:endParaRPr lang="en-GB" altLang="en-US" sz="2000" b="1" dirty="0"/>
          </a:p>
        </p:txBody>
      </p:sp>
      <p:sp>
        <p:nvSpPr>
          <p:cNvPr id="7193" name="Text Box 23"/>
          <p:cNvSpPr txBox="1">
            <a:spLocks noChangeArrowheads="1"/>
          </p:cNvSpPr>
          <p:nvPr/>
        </p:nvSpPr>
        <p:spPr bwMode="auto">
          <a:xfrm>
            <a:off x="6042025" y="3592514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None/>
            </a:pPr>
            <a:r>
              <a:rPr lang="en-US" altLang="en-US" sz="2000" b="1" dirty="0"/>
              <a:t>next</a:t>
            </a:r>
            <a:endParaRPr lang="en-GB" altLang="en-US" sz="2000" b="1" dirty="0"/>
          </a:p>
        </p:txBody>
      </p:sp>
      <p:sp>
        <p:nvSpPr>
          <p:cNvPr id="7194" name="Line 24"/>
          <p:cNvSpPr>
            <a:spLocks noChangeShapeType="1"/>
          </p:cNvSpPr>
          <p:nvPr/>
        </p:nvSpPr>
        <p:spPr bwMode="auto">
          <a:xfrm>
            <a:off x="63627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95" name="Text Box 25"/>
          <p:cNvSpPr txBox="1">
            <a:spLocks noChangeArrowheads="1"/>
          </p:cNvSpPr>
          <p:nvPr/>
        </p:nvSpPr>
        <p:spPr bwMode="auto">
          <a:xfrm>
            <a:off x="3984626" y="3287714"/>
            <a:ext cx="733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None/>
            </a:pPr>
            <a:r>
              <a:rPr lang="en-US" altLang="en-US" sz="2000" b="1" dirty="0"/>
              <a:t>First</a:t>
            </a:r>
            <a:endParaRPr lang="en-GB" altLang="en-US" sz="2000" b="1" dirty="0"/>
          </a:p>
        </p:txBody>
      </p:sp>
      <p:sp>
        <p:nvSpPr>
          <p:cNvPr id="7196" name="Text Box 26"/>
          <p:cNvSpPr txBox="1">
            <a:spLocks noChangeArrowheads="1"/>
          </p:cNvSpPr>
          <p:nvPr/>
        </p:nvSpPr>
        <p:spPr bwMode="auto">
          <a:xfrm>
            <a:off x="8937625" y="3211514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None/>
            </a:pPr>
            <a:r>
              <a:rPr lang="en-US" altLang="en-US" sz="2000" b="1" dirty="0"/>
              <a:t>Last</a:t>
            </a:r>
            <a:endParaRPr lang="en-GB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369124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Some Queue Applications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285750" lvl="1">
              <a:buClr>
                <a:srgbClr val="C00000"/>
              </a:buClr>
            </a:pPr>
            <a:r>
              <a:rPr lang="en-US" sz="2800" b="1" dirty="0"/>
              <a:t>Simulation of waiting lines</a:t>
            </a:r>
          </a:p>
          <a:p>
            <a:pPr marL="285750" lvl="1">
              <a:buClr>
                <a:srgbClr val="C00000"/>
              </a:buClr>
            </a:pPr>
            <a:r>
              <a:rPr lang="en-US" sz="2800" b="1" dirty="0"/>
              <a:t>Simulation of serviceable events</a:t>
            </a:r>
          </a:p>
          <a:p>
            <a:pPr marL="285750" lvl="1">
              <a:buClr>
                <a:srgbClr val="C00000"/>
              </a:buClr>
            </a:pPr>
            <a:r>
              <a:rPr lang="en-US" sz="2800" b="1" dirty="0"/>
              <a:t>Job scheduling </a:t>
            </a:r>
          </a:p>
          <a:p>
            <a:pPr marL="285750" lvl="1">
              <a:buClr>
                <a:srgbClr val="C00000"/>
              </a:buClr>
            </a:pPr>
            <a:r>
              <a:rPr lang="en-US" sz="2800" b="1" dirty="0" err="1"/>
              <a:t>Input/Output</a:t>
            </a:r>
            <a:r>
              <a:rPr lang="en-US" sz="2800" b="1" dirty="0"/>
              <a:t> Buffering</a:t>
            </a:r>
          </a:p>
          <a:p>
            <a:pPr marL="285750" lvl="1">
              <a:buClr>
                <a:srgbClr val="C00000"/>
              </a:buClr>
            </a:pPr>
            <a:r>
              <a:rPr lang="en-US" sz="2800" b="1" dirty="0"/>
              <a:t>Multiprogramming</a:t>
            </a:r>
          </a:p>
        </p:txBody>
      </p:sp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9DFF24-7B76-409B-BA23-9D31B5ACD984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8965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Simulation of a Waiting Line </a:t>
            </a:r>
          </a:p>
        </p:txBody>
      </p:sp>
      <p:sp>
        <p:nvSpPr>
          <p:cNvPr id="29700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285750" lvl="1">
              <a:lnSpc>
                <a:spcPct val="90000"/>
              </a:lnSpc>
              <a:buClr>
                <a:schemeClr val="accent1">
                  <a:lumMod val="50000"/>
                </a:schemeClr>
              </a:buClr>
            </a:pPr>
            <a:r>
              <a:rPr lang="en-US" sz="2400" b="1" dirty="0"/>
              <a:t>Queues can simulate </a:t>
            </a:r>
          </a:p>
          <a:p>
            <a:pPr marL="0" lvl="1" indent="0">
              <a:lnSpc>
                <a:spcPct val="90000"/>
              </a:lnSpc>
              <a:buClr>
                <a:schemeClr val="accent1">
                  <a:lumMod val="50000"/>
                </a:schemeClr>
              </a:buClr>
              <a:buNone/>
            </a:pPr>
            <a:r>
              <a:rPr lang="en-US" sz="2400" b="1" dirty="0"/>
              <a:t>    waiting lines</a:t>
            </a:r>
          </a:p>
          <a:p>
            <a:pPr marL="285750" lvl="1">
              <a:lnSpc>
                <a:spcPct val="90000"/>
              </a:lnSpc>
              <a:buClr>
                <a:schemeClr val="accent1">
                  <a:lumMod val="50000"/>
                </a:schemeClr>
              </a:buClr>
            </a:pPr>
            <a:r>
              <a:rPr lang="en-US" sz="2400" b="1" dirty="0"/>
              <a:t>A waiting line is a queue </a:t>
            </a:r>
          </a:p>
          <a:p>
            <a:pPr marL="282575" lvl="1" indent="0">
              <a:lnSpc>
                <a:spcPct val="90000"/>
              </a:lnSpc>
              <a:buClr>
                <a:schemeClr val="accent1">
                  <a:lumMod val="50000"/>
                </a:schemeClr>
              </a:buClr>
              <a:buNone/>
            </a:pPr>
            <a:r>
              <a:rPr lang="en-US" sz="2400" b="1" dirty="0"/>
              <a:t>of jobs waiting to be </a:t>
            </a:r>
          </a:p>
          <a:p>
            <a:pPr marL="282575" lvl="1" indent="0">
              <a:lnSpc>
                <a:spcPct val="90000"/>
              </a:lnSpc>
              <a:buClr>
                <a:schemeClr val="accent1">
                  <a:lumMod val="50000"/>
                </a:schemeClr>
              </a:buClr>
              <a:buNone/>
            </a:pPr>
            <a:r>
              <a:rPr lang="en-US" sz="2400" b="1" dirty="0"/>
              <a:t>served by a server on </a:t>
            </a:r>
          </a:p>
          <a:p>
            <a:pPr marL="282575" lvl="1" indent="0">
              <a:lnSpc>
                <a:spcPct val="90000"/>
              </a:lnSpc>
              <a:buClr>
                <a:schemeClr val="accent1">
                  <a:lumMod val="50000"/>
                </a:schemeClr>
              </a:buClr>
              <a:buNone/>
            </a:pPr>
            <a:r>
              <a:rPr lang="en-US" sz="2400" b="1" dirty="0"/>
              <a:t>FCFS </a:t>
            </a:r>
          </a:p>
          <a:p>
            <a:pPr marL="282575" lvl="1" indent="0">
              <a:lnSpc>
                <a:spcPct val="90000"/>
              </a:lnSpc>
              <a:buClr>
                <a:schemeClr val="accent1">
                  <a:lumMod val="50000"/>
                </a:schemeClr>
              </a:buClr>
              <a:buNone/>
            </a:pPr>
            <a:r>
              <a:rPr lang="en-US" sz="2400" b="1" dirty="0"/>
              <a:t>(First Come First Serve) </a:t>
            </a:r>
          </a:p>
          <a:p>
            <a:pPr marL="282575" lvl="1" indent="0">
              <a:lnSpc>
                <a:spcPct val="90000"/>
              </a:lnSpc>
              <a:buClr>
                <a:schemeClr val="accent1">
                  <a:lumMod val="50000"/>
                </a:schemeClr>
              </a:buClr>
              <a:buNone/>
            </a:pPr>
            <a:r>
              <a:rPr lang="en-US" sz="2400" b="1" dirty="0"/>
              <a:t>basis.</a:t>
            </a: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1019CB-22B5-4451-9474-D367A97BDACB}" type="slidenum">
              <a:rPr lang="en-GB" smtClean="0"/>
              <a:pPr/>
              <a:t>41</a:t>
            </a:fld>
            <a:endParaRPr lang="en-GB"/>
          </a:p>
        </p:txBody>
      </p:sp>
      <p:pic>
        <p:nvPicPr>
          <p:cNvPr id="29702" name="Picture 5" descr="queues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2964" y="2038350"/>
            <a:ext cx="3246437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Learn on your own about: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772400" cy="4343400"/>
          </a:xfrm>
          <a:noFill/>
        </p:spPr>
        <p:txBody>
          <a:bodyPr/>
          <a:lstStyle/>
          <a:p>
            <a:pPr eaLnBrk="1" hangingPunct="1"/>
            <a:r>
              <a:rPr lang="en-US" sz="2800" b="1" dirty="0">
                <a:cs typeface="Times New Roman" pitchFamily="18" charset="0"/>
              </a:rPr>
              <a:t>Using Queues in buffering and scheduling</a:t>
            </a:r>
          </a:p>
          <a:p>
            <a:pPr eaLnBrk="1" hangingPunct="1"/>
            <a:endParaRPr lang="en-US" sz="2800" b="1" dirty="0"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cs typeface="Times New Roman" pitchFamily="18" charset="0"/>
              </a:rPr>
              <a:t>The </a:t>
            </a:r>
            <a:r>
              <a:rPr lang="en-US" sz="2800" b="1" i="1">
                <a:solidFill>
                  <a:srgbClr val="0000FF"/>
                </a:solidFill>
                <a:cs typeface="Times New Roman" pitchFamily="18" charset="0"/>
              </a:rPr>
              <a:t>Deq</a:t>
            </a:r>
            <a:r>
              <a:rPr lang="en-US" sz="2800" b="1">
                <a:cs typeface="Times New Roman" pitchFamily="18" charset="0"/>
              </a:rPr>
              <a:t> </a:t>
            </a:r>
            <a:r>
              <a:rPr lang="en-US" sz="2800" b="1" dirty="0">
                <a:cs typeface="Times New Roman" pitchFamily="18" charset="0"/>
              </a:rPr>
              <a:t>(Double-Ended Queue) container</a:t>
            </a:r>
            <a:endParaRPr lang="en-US" sz="2800" b="1" i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BF7B4-365A-4BE5-8AC6-7B57D9A2D6C3}" type="slidenum">
              <a:rPr lang="en-GB" smtClean="0"/>
              <a:pPr/>
              <a:t>42</a:t>
            </a:fld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C962E5-8DE5-46F2-AC49-A86F8F1550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3324" y="3688372"/>
            <a:ext cx="6295889" cy="227867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dirty="0" err="1"/>
              <a:t>Prof.</a:t>
            </a:r>
            <a:r>
              <a:rPr lang="en-GB" altLang="en-US" sz="1400" dirty="0"/>
              <a:t> Amr Goneid, AUC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2CDD2B-E6F3-4415-BDB3-7BAFAFFBEDB3}" type="slidenum">
              <a:rPr lang="en-GB" altLang="en-US" sz="1400"/>
              <a:pPr eaLnBrk="1" hangingPunct="1"/>
              <a:t>5</a:t>
            </a:fld>
            <a:endParaRPr lang="en-GB" altLang="en-US" sz="1400" dirty="0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926" y="624110"/>
            <a:ext cx="8911687" cy="73116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ADT Linked List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0" y="1485900"/>
            <a:ext cx="10477500" cy="4425322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u="sng" dirty="0"/>
              <a:t>Linked List Abstraction: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 i="1" u="sng" dirty="0">
                <a:solidFill>
                  <a:srgbClr val="C00000"/>
                </a:solidFill>
              </a:rPr>
              <a:t>Linked List</a:t>
            </a:r>
            <a:r>
              <a:rPr lang="en-US" altLang="en-US" sz="2400" b="1" u="sng" dirty="0">
                <a:solidFill>
                  <a:srgbClr val="C00000"/>
                </a:solidFill>
              </a:rPr>
              <a:t>: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/>
              <a:t>a </a:t>
            </a:r>
            <a:r>
              <a:rPr lang="en-US" altLang="en-US" sz="2400" b="1" i="1" dirty="0">
                <a:solidFill>
                  <a:srgbClr val="0000FF"/>
                </a:solidFill>
              </a:rPr>
              <a:t>container</a:t>
            </a:r>
            <a:r>
              <a:rPr lang="en-US" altLang="en-US" sz="2400" b="1" dirty="0"/>
              <a:t> of data in the form of a linear configuration of </a:t>
            </a:r>
            <a:r>
              <a:rPr lang="en-US" altLang="en-US" sz="2400" b="1" i="1" dirty="0">
                <a:solidFill>
                  <a:srgbClr val="0000FF"/>
                </a:solidFill>
              </a:rPr>
              <a:t>nodes</a:t>
            </a:r>
            <a:r>
              <a:rPr lang="en-US" altLang="en-US" sz="2400" b="1" dirty="0"/>
              <a:t> in which we can </a:t>
            </a:r>
            <a:r>
              <a:rPr lang="en-US" altLang="en-US" sz="2400" b="1" i="1" dirty="0">
                <a:solidFill>
                  <a:srgbClr val="0000FF"/>
                </a:solidFill>
              </a:rPr>
              <a:t>insert</a:t>
            </a:r>
            <a:r>
              <a:rPr lang="en-US" altLang="en-US" sz="2400" b="1" dirty="0"/>
              <a:t> and </a:t>
            </a:r>
            <a:r>
              <a:rPr lang="en-US" altLang="en-US" sz="2400" b="1" i="1" dirty="0">
                <a:solidFill>
                  <a:srgbClr val="0000FF"/>
                </a:solidFill>
              </a:rPr>
              <a:t>delete</a:t>
            </a:r>
            <a:r>
              <a:rPr lang="en-US" altLang="en-US" sz="2400" b="1" dirty="0"/>
              <a:t> nodes in </a:t>
            </a:r>
            <a:r>
              <a:rPr lang="en-US" altLang="en-US" sz="2400" b="1" i="1" dirty="0"/>
              <a:t>any order</a:t>
            </a:r>
            <a:r>
              <a:rPr lang="en-US" altLang="en-US" sz="2400" b="1" dirty="0"/>
              <a:t>. Each Node is linked to its successor in the list. If it also supports </a:t>
            </a:r>
            <a:r>
              <a:rPr lang="en-US" altLang="en-US" sz="2400" b="1" i="1" dirty="0">
                <a:solidFill>
                  <a:srgbClr val="0000FF"/>
                </a:solidFill>
              </a:rPr>
              <a:t>search</a:t>
            </a:r>
            <a:r>
              <a:rPr lang="en-US" altLang="en-US" sz="2400" b="1" dirty="0"/>
              <a:t> by contents, it can represent a </a:t>
            </a:r>
            <a:r>
              <a:rPr lang="en-US" altLang="en-US" sz="2400" b="1" i="1" dirty="0">
                <a:solidFill>
                  <a:srgbClr val="0000FF"/>
                </a:solidFill>
              </a:rPr>
              <a:t>dictionary</a:t>
            </a:r>
            <a:r>
              <a:rPr lang="en-US" altLang="en-US" sz="2400" b="1" dirty="0"/>
              <a:t> ADT. </a:t>
            </a:r>
            <a:endParaRPr lang="en-US" altLang="en-US" sz="2400" b="1" i="1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 i="1" u="sng" dirty="0">
                <a:solidFill>
                  <a:srgbClr val="C00000"/>
                </a:solidFill>
              </a:rPr>
              <a:t>Node</a:t>
            </a:r>
            <a:r>
              <a:rPr lang="en-US" altLang="en-US" sz="2400" b="1" u="sng" dirty="0">
                <a:solidFill>
                  <a:srgbClr val="C00000"/>
                </a:solidFill>
              </a:rPr>
              <a:t>:</a:t>
            </a:r>
            <a:r>
              <a:rPr lang="en-US" altLang="en-US" sz="2400" b="1" dirty="0"/>
              <a:t> a </a:t>
            </a:r>
            <a:r>
              <a:rPr lang="en-US" altLang="en-US" sz="2400" b="1" i="1" dirty="0">
                <a:solidFill>
                  <a:srgbClr val="0000FF"/>
                </a:solidFill>
              </a:rPr>
              <a:t>container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/>
              <a:t>for one data item and has a direct relationship with at most two other nodes, its predecessor (if any) and its successor (if any).</a:t>
            </a:r>
            <a:endParaRPr lang="en-US" altLang="en-US" sz="2400" b="1" i="1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 i="1" u="sng" dirty="0">
                <a:solidFill>
                  <a:srgbClr val="C00000"/>
                </a:solidFill>
              </a:rPr>
              <a:t>Head node: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/>
              <a:t>or first node is the only node without a predecessor.</a:t>
            </a:r>
            <a:endParaRPr lang="en-US" altLang="en-US" sz="2400" b="1" i="1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 u="sng" dirty="0">
                <a:solidFill>
                  <a:srgbClr val="C00000"/>
                </a:solidFill>
              </a:rPr>
              <a:t>C</a:t>
            </a:r>
            <a:r>
              <a:rPr lang="en-US" altLang="en-US" sz="2400" b="1" i="1" u="sng" dirty="0">
                <a:solidFill>
                  <a:srgbClr val="C00000"/>
                </a:solidFill>
              </a:rPr>
              <a:t>urrent</a:t>
            </a:r>
            <a:r>
              <a:rPr lang="en-US" altLang="en-US" sz="2400" b="1" u="sng" dirty="0">
                <a:solidFill>
                  <a:srgbClr val="C00000"/>
                </a:solidFill>
              </a:rPr>
              <a:t> </a:t>
            </a:r>
            <a:r>
              <a:rPr lang="en-US" altLang="en-US" sz="2400" b="1" i="1" u="sng" dirty="0">
                <a:solidFill>
                  <a:srgbClr val="C00000"/>
                </a:solidFill>
              </a:rPr>
              <a:t>node</a:t>
            </a:r>
            <a:r>
              <a:rPr lang="en-US" altLang="en-US" sz="2400" b="1" u="sng" dirty="0">
                <a:solidFill>
                  <a:srgbClr val="C00000"/>
                </a:solidFill>
              </a:rPr>
              <a:t>: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/>
              <a:t>special node in the list, indicated by the </a:t>
            </a:r>
            <a:r>
              <a:rPr lang="en-US" altLang="en-US" sz="2400" b="1" i="1" dirty="0"/>
              <a:t>current</a:t>
            </a:r>
            <a:r>
              <a:rPr lang="en-US" altLang="en-US" sz="2400" b="1" dirty="0"/>
              <a:t> </a:t>
            </a:r>
            <a:r>
              <a:rPr lang="en-US" altLang="en-US" sz="2400" b="1" i="1" dirty="0"/>
              <a:t>position</a:t>
            </a:r>
            <a:r>
              <a:rPr lang="en-US" altLang="en-US" sz="2400" b="1" dirty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 i="1" u="sng" dirty="0">
                <a:solidFill>
                  <a:srgbClr val="C00000"/>
                </a:solidFill>
              </a:rPr>
              <a:t>Previous Node: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/>
              <a:t>the predecessor of the </a:t>
            </a:r>
            <a:r>
              <a:rPr lang="en-US" altLang="en-US" sz="2400" b="1" i="1" u="sng" dirty="0">
                <a:solidFill>
                  <a:srgbClr val="C00000"/>
                </a:solidFill>
              </a:rPr>
              <a:t>current node</a:t>
            </a:r>
          </a:p>
        </p:txBody>
      </p:sp>
    </p:spTree>
    <p:extLst>
      <p:ext uri="{BB962C8B-B14F-4D97-AF65-F5344CB8AC3E}">
        <p14:creationId xmlns:p14="http://schemas.microsoft.com/office/powerpoint/2010/main" val="1439936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dirty="0"/>
              <a:t>Prof. Amr Goneid, AUC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37C855-6D6D-4E61-BA34-7CDC07F10EDD}" type="slidenum">
              <a:rPr lang="en-GB" altLang="en-US" sz="1400"/>
              <a:pPr eaLnBrk="1" hangingPunct="1"/>
              <a:t>6</a:t>
            </a:fld>
            <a:endParaRPr lang="en-GB" altLang="en-US" sz="1400" dirty="0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Basic Linked List Operations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0058" y="1540188"/>
            <a:ext cx="9414555" cy="4468725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US" altLang="en-US" sz="2800" b="1" dirty="0"/>
              <a:t>Insert or remove head node (</a:t>
            </a:r>
            <a:r>
              <a:rPr lang="en-US" altLang="en-US" sz="2800" b="1" dirty="0">
                <a:solidFill>
                  <a:srgbClr val="0000FF"/>
                </a:solidFill>
              </a:rPr>
              <a:t>can be used for a stack version</a:t>
            </a:r>
            <a:r>
              <a:rPr lang="en-US" altLang="en-US" sz="2800" b="1" dirty="0"/>
              <a:t>)</a:t>
            </a:r>
          </a:p>
          <a:p>
            <a:pPr eaLnBrk="1" hangingPunct="1"/>
            <a:r>
              <a:rPr lang="en-US" altLang="en-US" sz="2800" b="1" dirty="0"/>
              <a:t>Inserting a node after a given node</a:t>
            </a:r>
          </a:p>
          <a:p>
            <a:r>
              <a:rPr lang="en-US" altLang="en-US" sz="2800" b="1" dirty="0"/>
              <a:t>Insert or </a:t>
            </a:r>
            <a:r>
              <a:rPr lang="en-US" altLang="en-US" sz="2800" b="1"/>
              <a:t>remove tail </a:t>
            </a:r>
            <a:r>
              <a:rPr lang="en-US" altLang="en-US" sz="2800" b="1" dirty="0"/>
              <a:t>node (</a:t>
            </a:r>
            <a:r>
              <a:rPr lang="en-US" altLang="en-US" sz="2800" b="1" dirty="0">
                <a:solidFill>
                  <a:srgbClr val="0000FF"/>
                </a:solidFill>
              </a:rPr>
              <a:t>can be used for a queue version</a:t>
            </a:r>
            <a:r>
              <a:rPr lang="en-US" altLang="en-US" sz="2800" b="1" dirty="0">
                <a:solidFill>
                  <a:schemeClr val="tx1"/>
                </a:solidFill>
              </a:rPr>
              <a:t>)</a:t>
            </a:r>
          </a:p>
          <a:p>
            <a:pPr eaLnBrk="1" hangingPunct="1"/>
            <a:r>
              <a:rPr lang="en-US" altLang="en-US" sz="2800" b="1" dirty="0"/>
              <a:t>Delete a node</a:t>
            </a:r>
          </a:p>
          <a:p>
            <a:pPr eaLnBrk="1" hangingPunct="1"/>
            <a:r>
              <a:rPr lang="en-US" altLang="en-US" sz="2800" b="1" dirty="0"/>
              <a:t>Retrieve head node or tail node: (</a:t>
            </a:r>
            <a:r>
              <a:rPr lang="en-US" altLang="en-US" sz="2800" b="1" dirty="0">
                <a:solidFill>
                  <a:srgbClr val="0000FF"/>
                </a:solidFill>
              </a:rPr>
              <a:t>Acts as a container</a:t>
            </a:r>
            <a:r>
              <a:rPr lang="en-US" altLang="en-US" sz="2800" b="1" dirty="0"/>
              <a:t>)</a:t>
            </a:r>
          </a:p>
          <a:p>
            <a:pPr eaLnBrk="1" hangingPunct="1"/>
            <a:r>
              <a:rPr lang="en-US" altLang="en-US" sz="2800" b="1" dirty="0"/>
              <a:t>Search by key content (</a:t>
            </a:r>
            <a:r>
              <a:rPr lang="en-US" altLang="en-US" sz="2800" b="1" dirty="0">
                <a:solidFill>
                  <a:srgbClr val="0000FF"/>
                </a:solidFill>
              </a:rPr>
              <a:t>Acts as a Dictionary</a:t>
            </a:r>
            <a:r>
              <a:rPr lang="en-US" altLang="en-US" sz="2800" b="1" dirty="0"/>
              <a:t>)</a:t>
            </a:r>
          </a:p>
          <a:p>
            <a:pPr eaLnBrk="1" hangingPunct="1"/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54882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BB6528-7DB7-4569-83D0-4801970F413D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Variations on Linked Lists</a:t>
            </a:r>
            <a:endParaRPr lang="en-GB" sz="3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dirty="0"/>
              <a:t>The Circular List:</a:t>
            </a:r>
          </a:p>
          <a:p>
            <a:pPr eaLnBrk="1" hangingPunct="1"/>
            <a:endParaRPr lang="en-US" b="1" dirty="0"/>
          </a:p>
          <a:p>
            <a:pPr eaLnBrk="1" hangingPunct="1">
              <a:buFont typeface="Wingdings" pitchFamily="2" charset="2"/>
              <a:buNone/>
            </a:pPr>
            <a:endParaRPr lang="en-US" b="1" dirty="0"/>
          </a:p>
          <a:p>
            <a:pPr eaLnBrk="1" hangingPunct="1"/>
            <a:endParaRPr lang="en-US" b="1" dirty="0"/>
          </a:p>
          <a:p>
            <a:pPr eaLnBrk="1" hangingPunct="1"/>
            <a:endParaRPr lang="en-US" b="1" dirty="0"/>
          </a:p>
          <a:p>
            <a:pPr eaLnBrk="1" hangingPunct="1">
              <a:buFont typeface="Wingdings" pitchFamily="2" charset="2"/>
              <a:buNone/>
            </a:pPr>
            <a:endParaRPr lang="en-US" b="1" dirty="0"/>
          </a:p>
          <a:p>
            <a:pPr eaLnBrk="1" hangingPunct="1">
              <a:buFont typeface="Wingdings" pitchFamily="2" charset="2"/>
              <a:buNone/>
            </a:pPr>
            <a:r>
              <a:rPr lang="en-US" b="1" dirty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en-US" sz="2800" b="1" dirty="0"/>
          </a:p>
          <a:p>
            <a:pPr eaLnBrk="1" hangingPunct="1">
              <a:buFont typeface="Wingdings" pitchFamily="2" charset="2"/>
              <a:buNone/>
            </a:pPr>
            <a:endParaRPr lang="en-US" sz="2800" b="1" dirty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/>
              <a:t>Notice that  </a:t>
            </a:r>
            <a:r>
              <a:rPr lang="en-US" sz="2800" b="1" dirty="0"/>
              <a:t>tail-&gt;next == head</a:t>
            </a:r>
            <a:endParaRPr lang="en-GB" sz="2800" b="1" dirty="0"/>
          </a:p>
        </p:txBody>
      </p:sp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38100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0967" name="Rectangle 5"/>
          <p:cNvSpPr>
            <a:spLocks noChangeArrowheads="1"/>
          </p:cNvSpPr>
          <p:nvPr/>
        </p:nvSpPr>
        <p:spPr bwMode="auto">
          <a:xfrm>
            <a:off x="44958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0968" name="Rectangle 6"/>
          <p:cNvSpPr>
            <a:spLocks noChangeArrowheads="1"/>
          </p:cNvSpPr>
          <p:nvPr/>
        </p:nvSpPr>
        <p:spPr bwMode="auto">
          <a:xfrm>
            <a:off x="70104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0969" name="Rectangle 7"/>
          <p:cNvSpPr>
            <a:spLocks noChangeArrowheads="1"/>
          </p:cNvSpPr>
          <p:nvPr/>
        </p:nvSpPr>
        <p:spPr bwMode="auto">
          <a:xfrm>
            <a:off x="76962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0970" name="Rectangle 8"/>
          <p:cNvSpPr>
            <a:spLocks noChangeArrowheads="1"/>
          </p:cNvSpPr>
          <p:nvPr/>
        </p:nvSpPr>
        <p:spPr bwMode="auto">
          <a:xfrm>
            <a:off x="87630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0971" name="Rectangle 9"/>
          <p:cNvSpPr>
            <a:spLocks noChangeArrowheads="1"/>
          </p:cNvSpPr>
          <p:nvPr/>
        </p:nvSpPr>
        <p:spPr bwMode="auto">
          <a:xfrm>
            <a:off x="94488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0972" name="Line 10"/>
          <p:cNvSpPr>
            <a:spLocks noChangeShapeType="1"/>
          </p:cNvSpPr>
          <p:nvPr/>
        </p:nvSpPr>
        <p:spPr bwMode="auto">
          <a:xfrm>
            <a:off x="4800600" y="3886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973" name="Line 11"/>
          <p:cNvSpPr>
            <a:spLocks noChangeShapeType="1"/>
          </p:cNvSpPr>
          <p:nvPr/>
        </p:nvSpPr>
        <p:spPr bwMode="auto">
          <a:xfrm>
            <a:off x="6400800" y="3886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974" name="Line 12"/>
          <p:cNvSpPr>
            <a:spLocks noChangeShapeType="1"/>
          </p:cNvSpPr>
          <p:nvPr/>
        </p:nvSpPr>
        <p:spPr bwMode="auto">
          <a:xfrm>
            <a:off x="8001000" y="3886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975" name="Rectangle 13"/>
          <p:cNvSpPr>
            <a:spLocks noChangeArrowheads="1"/>
          </p:cNvSpPr>
          <p:nvPr/>
        </p:nvSpPr>
        <p:spPr bwMode="auto">
          <a:xfrm>
            <a:off x="3124200" y="3733800"/>
            <a:ext cx="228600" cy="381000"/>
          </a:xfrm>
          <a:prstGeom prst="rect">
            <a:avLst/>
          </a:prstGeom>
          <a:solidFill>
            <a:srgbClr val="00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0976" name="Line 14"/>
          <p:cNvSpPr>
            <a:spLocks noChangeShapeType="1"/>
          </p:cNvSpPr>
          <p:nvPr/>
        </p:nvSpPr>
        <p:spPr bwMode="auto">
          <a:xfrm>
            <a:off x="3429000" y="3886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977" name="Text Box 15"/>
          <p:cNvSpPr txBox="1">
            <a:spLocks noChangeArrowheads="1"/>
          </p:cNvSpPr>
          <p:nvPr/>
        </p:nvSpPr>
        <p:spPr bwMode="auto">
          <a:xfrm>
            <a:off x="2955926" y="4125913"/>
            <a:ext cx="8418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/>
              <a:t>head</a:t>
            </a:r>
            <a:endParaRPr lang="en-GB" sz="2000" b="1"/>
          </a:p>
        </p:txBody>
      </p:sp>
      <p:sp>
        <p:nvSpPr>
          <p:cNvPr id="40978" name="Rectangle 16"/>
          <p:cNvSpPr>
            <a:spLocks noChangeArrowheads="1"/>
          </p:cNvSpPr>
          <p:nvPr/>
        </p:nvSpPr>
        <p:spPr bwMode="auto">
          <a:xfrm>
            <a:off x="7315200" y="4572000"/>
            <a:ext cx="228600" cy="381000"/>
          </a:xfrm>
          <a:prstGeom prst="rect">
            <a:avLst/>
          </a:prstGeom>
          <a:solidFill>
            <a:srgbClr val="00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0979" name="Text Box 17"/>
          <p:cNvSpPr txBox="1">
            <a:spLocks noChangeArrowheads="1"/>
          </p:cNvSpPr>
          <p:nvPr/>
        </p:nvSpPr>
        <p:spPr bwMode="auto">
          <a:xfrm>
            <a:off x="7680326" y="4459288"/>
            <a:ext cx="8659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 dirty="0"/>
              <a:t>cursor</a:t>
            </a:r>
            <a:endParaRPr lang="en-GB" b="1" dirty="0"/>
          </a:p>
        </p:txBody>
      </p:sp>
      <p:sp>
        <p:nvSpPr>
          <p:cNvPr id="40980" name="Rectangle 18"/>
          <p:cNvSpPr>
            <a:spLocks noChangeArrowheads="1"/>
          </p:cNvSpPr>
          <p:nvPr/>
        </p:nvSpPr>
        <p:spPr bwMode="auto">
          <a:xfrm>
            <a:off x="54102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0981" name="Rectangle 19"/>
          <p:cNvSpPr>
            <a:spLocks noChangeArrowheads="1"/>
          </p:cNvSpPr>
          <p:nvPr/>
        </p:nvSpPr>
        <p:spPr bwMode="auto">
          <a:xfrm>
            <a:off x="60960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0982" name="Rectangle 20"/>
          <p:cNvSpPr>
            <a:spLocks noChangeArrowheads="1"/>
          </p:cNvSpPr>
          <p:nvPr/>
        </p:nvSpPr>
        <p:spPr bwMode="auto">
          <a:xfrm>
            <a:off x="10058400" y="3733800"/>
            <a:ext cx="228600" cy="381000"/>
          </a:xfrm>
          <a:prstGeom prst="rect">
            <a:avLst/>
          </a:prstGeom>
          <a:solidFill>
            <a:srgbClr val="00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0983" name="Line 21"/>
          <p:cNvSpPr>
            <a:spLocks noChangeShapeType="1"/>
          </p:cNvSpPr>
          <p:nvPr/>
        </p:nvSpPr>
        <p:spPr bwMode="auto">
          <a:xfrm flipH="1">
            <a:off x="97536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984" name="Line 22"/>
          <p:cNvSpPr>
            <a:spLocks noChangeShapeType="1"/>
          </p:cNvSpPr>
          <p:nvPr/>
        </p:nvSpPr>
        <p:spPr bwMode="auto">
          <a:xfrm flipV="1">
            <a:off x="9677400" y="28194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985" name="Line 23"/>
          <p:cNvSpPr>
            <a:spLocks noChangeShapeType="1"/>
          </p:cNvSpPr>
          <p:nvPr/>
        </p:nvSpPr>
        <p:spPr bwMode="auto">
          <a:xfrm flipH="1">
            <a:off x="4343400" y="2819400"/>
            <a:ext cx="533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986" name="Line 24"/>
          <p:cNvSpPr>
            <a:spLocks noChangeShapeType="1"/>
          </p:cNvSpPr>
          <p:nvPr/>
        </p:nvSpPr>
        <p:spPr bwMode="auto">
          <a:xfrm>
            <a:off x="4343400" y="28194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987" name="Line 25"/>
          <p:cNvSpPr>
            <a:spLocks noChangeShapeType="1"/>
          </p:cNvSpPr>
          <p:nvPr/>
        </p:nvSpPr>
        <p:spPr bwMode="auto">
          <a:xfrm flipV="1">
            <a:off x="75438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988" name="Text Box 26"/>
          <p:cNvSpPr txBox="1">
            <a:spLocks noChangeArrowheads="1"/>
          </p:cNvSpPr>
          <p:nvPr/>
        </p:nvSpPr>
        <p:spPr bwMode="auto">
          <a:xfrm>
            <a:off x="9813926" y="4202114"/>
            <a:ext cx="549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/>
              <a:t>tail</a:t>
            </a:r>
            <a:endParaRPr lang="en-GB" sz="20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8BE990-E0F7-4313-95ED-8A7C3E9387E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4495800" y="31242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Variations on Linked Lists</a:t>
            </a:r>
            <a:endParaRPr lang="en-GB" sz="3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99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2133600"/>
            <a:ext cx="9294812" cy="3777622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dirty="0"/>
              <a:t>The Doubly Linked List</a:t>
            </a:r>
          </a:p>
          <a:p>
            <a:pPr eaLnBrk="1" hangingPunct="1"/>
            <a:endParaRPr lang="en-US" b="1" dirty="0"/>
          </a:p>
          <a:p>
            <a:pPr eaLnBrk="1" hangingPunct="1"/>
            <a:endParaRPr lang="en-US" b="1" dirty="0"/>
          </a:p>
          <a:p>
            <a:pPr eaLnBrk="1" hangingPunct="1"/>
            <a:endParaRPr lang="en-US" b="1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/>
              <a:t>To advance: </a:t>
            </a:r>
            <a:r>
              <a:rPr lang="en-US" sz="2400" b="1" dirty="0"/>
              <a:t>cursor = cursor-&gt;next;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/>
              <a:t>To back : </a:t>
            </a:r>
            <a:r>
              <a:rPr lang="en-US" sz="2400" b="1" dirty="0"/>
              <a:t>cursor = cursor-&gt;back;</a:t>
            </a:r>
            <a:endParaRPr lang="en-GB" sz="2400" b="1" dirty="0"/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7315200" y="31242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1992" name="Rectangle 6"/>
          <p:cNvSpPr>
            <a:spLocks noChangeArrowheads="1"/>
          </p:cNvSpPr>
          <p:nvPr/>
        </p:nvSpPr>
        <p:spPr bwMode="auto">
          <a:xfrm>
            <a:off x="7620000" y="3124200"/>
            <a:ext cx="1066800" cy="5334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1993" name="Rectangle 7"/>
          <p:cNvSpPr>
            <a:spLocks noChangeArrowheads="1"/>
          </p:cNvSpPr>
          <p:nvPr/>
        </p:nvSpPr>
        <p:spPr bwMode="auto">
          <a:xfrm>
            <a:off x="8686800" y="31242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1994" name="Line 8"/>
          <p:cNvSpPr>
            <a:spLocks noChangeShapeType="1"/>
          </p:cNvSpPr>
          <p:nvPr/>
        </p:nvSpPr>
        <p:spPr bwMode="auto">
          <a:xfrm>
            <a:off x="6248400" y="3200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5" name="Line 9"/>
          <p:cNvSpPr>
            <a:spLocks noChangeShapeType="1"/>
          </p:cNvSpPr>
          <p:nvPr/>
        </p:nvSpPr>
        <p:spPr bwMode="auto">
          <a:xfrm>
            <a:off x="9067800" y="3200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6" name="Line 10"/>
          <p:cNvSpPr>
            <a:spLocks noChangeShapeType="1"/>
          </p:cNvSpPr>
          <p:nvPr/>
        </p:nvSpPr>
        <p:spPr bwMode="auto">
          <a:xfrm>
            <a:off x="3810000" y="3200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7" name="Line 11"/>
          <p:cNvSpPr>
            <a:spLocks noChangeShapeType="1"/>
          </p:cNvSpPr>
          <p:nvPr/>
        </p:nvSpPr>
        <p:spPr bwMode="auto">
          <a:xfrm flipH="1">
            <a:off x="90678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8" name="Line 12"/>
          <p:cNvSpPr>
            <a:spLocks noChangeShapeType="1"/>
          </p:cNvSpPr>
          <p:nvPr/>
        </p:nvSpPr>
        <p:spPr bwMode="auto">
          <a:xfrm flipH="1">
            <a:off x="6248400" y="3505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9" name="Line 13"/>
          <p:cNvSpPr>
            <a:spLocks noChangeShapeType="1"/>
          </p:cNvSpPr>
          <p:nvPr/>
        </p:nvSpPr>
        <p:spPr bwMode="auto">
          <a:xfrm flipH="1">
            <a:off x="3810000" y="3505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00" name="Text Box 14"/>
          <p:cNvSpPr txBox="1">
            <a:spLocks noChangeArrowheads="1"/>
          </p:cNvSpPr>
          <p:nvPr/>
        </p:nvSpPr>
        <p:spPr bwMode="auto">
          <a:xfrm>
            <a:off x="8747126" y="3621088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 dirty="0"/>
              <a:t>next</a:t>
            </a:r>
            <a:endParaRPr lang="en-GB" b="1" dirty="0"/>
          </a:p>
        </p:txBody>
      </p:sp>
      <p:sp>
        <p:nvSpPr>
          <p:cNvPr id="42001" name="Text Box 15"/>
          <p:cNvSpPr txBox="1">
            <a:spLocks noChangeArrowheads="1"/>
          </p:cNvSpPr>
          <p:nvPr/>
        </p:nvSpPr>
        <p:spPr bwMode="auto">
          <a:xfrm>
            <a:off x="7070726" y="3621088"/>
            <a:ext cx="7713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 dirty="0"/>
              <a:t>back</a:t>
            </a:r>
            <a:endParaRPr lang="en-GB" b="1" dirty="0"/>
          </a:p>
        </p:txBody>
      </p:sp>
      <p:sp>
        <p:nvSpPr>
          <p:cNvPr id="42002" name="Rectangle 16"/>
          <p:cNvSpPr>
            <a:spLocks noChangeArrowheads="1"/>
          </p:cNvSpPr>
          <p:nvPr/>
        </p:nvSpPr>
        <p:spPr bwMode="auto">
          <a:xfrm>
            <a:off x="7940675" y="4379913"/>
            <a:ext cx="228600" cy="381000"/>
          </a:xfrm>
          <a:prstGeom prst="rect">
            <a:avLst/>
          </a:prstGeom>
          <a:solidFill>
            <a:srgbClr val="00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2003" name="Text Box 17"/>
          <p:cNvSpPr txBox="1">
            <a:spLocks noChangeArrowheads="1"/>
          </p:cNvSpPr>
          <p:nvPr/>
        </p:nvSpPr>
        <p:spPr bwMode="auto">
          <a:xfrm>
            <a:off x="8305801" y="4267200"/>
            <a:ext cx="8659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 dirty="0"/>
              <a:t>cursor</a:t>
            </a:r>
            <a:endParaRPr lang="en-GB" b="1" dirty="0"/>
          </a:p>
        </p:txBody>
      </p:sp>
      <p:sp>
        <p:nvSpPr>
          <p:cNvPr id="42004" name="Line 18"/>
          <p:cNvSpPr>
            <a:spLocks noChangeShapeType="1"/>
          </p:cNvSpPr>
          <p:nvPr/>
        </p:nvSpPr>
        <p:spPr bwMode="auto">
          <a:xfrm flipV="1">
            <a:off x="8153400" y="3657601"/>
            <a:ext cx="0" cy="569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05" name="Rectangle 19"/>
          <p:cNvSpPr>
            <a:spLocks noChangeArrowheads="1"/>
          </p:cNvSpPr>
          <p:nvPr/>
        </p:nvSpPr>
        <p:spPr bwMode="auto">
          <a:xfrm>
            <a:off x="4572000" y="31242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2006" name="Rectangle 20"/>
          <p:cNvSpPr>
            <a:spLocks noChangeArrowheads="1"/>
          </p:cNvSpPr>
          <p:nvPr/>
        </p:nvSpPr>
        <p:spPr bwMode="auto">
          <a:xfrm>
            <a:off x="4876800" y="3124200"/>
            <a:ext cx="990600" cy="5334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2007" name="Rectangle 21"/>
          <p:cNvSpPr>
            <a:spLocks noChangeArrowheads="1"/>
          </p:cNvSpPr>
          <p:nvPr/>
        </p:nvSpPr>
        <p:spPr bwMode="auto">
          <a:xfrm>
            <a:off x="5867400" y="31242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6AE8E1-F429-4101-91AF-D58A3B5D1A4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3012" name="Rectangle 2"/>
          <p:cNvSpPr>
            <a:spLocks noChangeArrowheads="1"/>
          </p:cNvSpPr>
          <p:nvPr/>
        </p:nvSpPr>
        <p:spPr bwMode="auto">
          <a:xfrm>
            <a:off x="4495800" y="31242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Variations on Linked Lists</a:t>
            </a:r>
            <a:endParaRPr lang="en-GB" sz="3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01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89212" y="1905000"/>
            <a:ext cx="8915400" cy="4230810"/>
          </a:xfrm>
          <a:noFill/>
          <a:ln w="28575"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dirty="0"/>
              <a:t>The Circular Doubly Linked List</a:t>
            </a:r>
          </a:p>
          <a:p>
            <a:pPr eaLnBrk="1" hangingPunct="1"/>
            <a:endParaRPr lang="en-US" sz="2800" b="1" dirty="0"/>
          </a:p>
          <a:p>
            <a:pPr eaLnBrk="1" hangingPunct="1"/>
            <a:endParaRPr lang="en-US" b="1" dirty="0"/>
          </a:p>
          <a:p>
            <a:pPr eaLnBrk="1" hangingPunct="1"/>
            <a:endParaRPr lang="en-US" b="1" dirty="0"/>
          </a:p>
          <a:p>
            <a:pPr eaLnBrk="1" hangingPunct="1"/>
            <a:endParaRPr lang="en-US" b="1" dirty="0"/>
          </a:p>
          <a:p>
            <a:pPr eaLnBrk="1" hangingPunct="1"/>
            <a:endParaRPr lang="en-US" b="1" dirty="0"/>
          </a:p>
          <a:p>
            <a:pPr eaLnBrk="1" hangingPunct="1"/>
            <a:endParaRPr lang="en-US" b="1" dirty="0"/>
          </a:p>
          <a:p>
            <a:pPr marL="0" indent="0" eaLnBrk="1" hangingPunct="1">
              <a:buNone/>
            </a:pPr>
            <a:r>
              <a:rPr lang="en-US" sz="2800" b="1" dirty="0"/>
              <a:t>The 2-D List:</a:t>
            </a:r>
          </a:p>
          <a:p>
            <a:pPr eaLnBrk="1" hangingPunct="1"/>
            <a:endParaRPr lang="en-US" b="1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3015" name="Rectangle 5"/>
          <p:cNvSpPr>
            <a:spLocks noChangeArrowheads="1"/>
          </p:cNvSpPr>
          <p:nvPr/>
        </p:nvSpPr>
        <p:spPr bwMode="auto">
          <a:xfrm>
            <a:off x="7315200" y="31242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3016" name="Rectangle 6"/>
          <p:cNvSpPr>
            <a:spLocks noChangeArrowheads="1"/>
          </p:cNvSpPr>
          <p:nvPr/>
        </p:nvSpPr>
        <p:spPr bwMode="auto">
          <a:xfrm>
            <a:off x="7620000" y="3124200"/>
            <a:ext cx="1066800" cy="5334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3017" name="Rectangle 7"/>
          <p:cNvSpPr>
            <a:spLocks noChangeArrowheads="1"/>
          </p:cNvSpPr>
          <p:nvPr/>
        </p:nvSpPr>
        <p:spPr bwMode="auto">
          <a:xfrm>
            <a:off x="8686800" y="31242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3018" name="Line 8"/>
          <p:cNvSpPr>
            <a:spLocks noChangeShapeType="1"/>
          </p:cNvSpPr>
          <p:nvPr/>
        </p:nvSpPr>
        <p:spPr bwMode="auto">
          <a:xfrm>
            <a:off x="6248400" y="32004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19" name="Line 9"/>
          <p:cNvSpPr>
            <a:spLocks noChangeShapeType="1"/>
          </p:cNvSpPr>
          <p:nvPr/>
        </p:nvSpPr>
        <p:spPr bwMode="auto">
          <a:xfrm>
            <a:off x="9067800" y="3200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20" name="Line 10"/>
          <p:cNvSpPr>
            <a:spLocks noChangeShapeType="1"/>
          </p:cNvSpPr>
          <p:nvPr/>
        </p:nvSpPr>
        <p:spPr bwMode="auto">
          <a:xfrm>
            <a:off x="3733800" y="3200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21" name="Line 11"/>
          <p:cNvSpPr>
            <a:spLocks noChangeShapeType="1"/>
          </p:cNvSpPr>
          <p:nvPr/>
        </p:nvSpPr>
        <p:spPr bwMode="auto">
          <a:xfrm flipH="1">
            <a:off x="9067800" y="3429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22" name="Line 12"/>
          <p:cNvSpPr>
            <a:spLocks noChangeShapeType="1"/>
          </p:cNvSpPr>
          <p:nvPr/>
        </p:nvSpPr>
        <p:spPr bwMode="auto">
          <a:xfrm flipH="1">
            <a:off x="6248400" y="3505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23" name="Line 13"/>
          <p:cNvSpPr>
            <a:spLocks noChangeShapeType="1"/>
          </p:cNvSpPr>
          <p:nvPr/>
        </p:nvSpPr>
        <p:spPr bwMode="auto">
          <a:xfrm flipH="1">
            <a:off x="3733800" y="3505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24" name="Line 14"/>
          <p:cNvSpPr>
            <a:spLocks noChangeShapeType="1"/>
          </p:cNvSpPr>
          <p:nvPr/>
        </p:nvSpPr>
        <p:spPr bwMode="auto">
          <a:xfrm>
            <a:off x="3810000" y="3505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25" name="Line 15"/>
          <p:cNvSpPr>
            <a:spLocks noChangeShapeType="1"/>
          </p:cNvSpPr>
          <p:nvPr/>
        </p:nvSpPr>
        <p:spPr bwMode="auto">
          <a:xfrm>
            <a:off x="3810000" y="3962400"/>
            <a:ext cx="609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26" name="Line 16"/>
          <p:cNvSpPr>
            <a:spLocks noChangeShapeType="1"/>
          </p:cNvSpPr>
          <p:nvPr/>
        </p:nvSpPr>
        <p:spPr bwMode="auto">
          <a:xfrm flipV="1">
            <a:off x="9906000" y="3429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27" name="Line 17"/>
          <p:cNvSpPr>
            <a:spLocks noChangeShapeType="1"/>
          </p:cNvSpPr>
          <p:nvPr/>
        </p:nvSpPr>
        <p:spPr bwMode="auto">
          <a:xfrm flipV="1">
            <a:off x="9982200" y="2667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28" name="Line 18"/>
          <p:cNvSpPr>
            <a:spLocks noChangeShapeType="1"/>
          </p:cNvSpPr>
          <p:nvPr/>
        </p:nvSpPr>
        <p:spPr bwMode="auto">
          <a:xfrm flipH="1">
            <a:off x="3733800" y="2667000"/>
            <a:ext cx="624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29" name="Line 19"/>
          <p:cNvSpPr>
            <a:spLocks noChangeShapeType="1"/>
          </p:cNvSpPr>
          <p:nvPr/>
        </p:nvSpPr>
        <p:spPr bwMode="auto">
          <a:xfrm>
            <a:off x="3733800" y="2667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30" name="Rectangle 20"/>
          <p:cNvSpPr>
            <a:spLocks noChangeArrowheads="1"/>
          </p:cNvSpPr>
          <p:nvPr/>
        </p:nvSpPr>
        <p:spPr bwMode="auto">
          <a:xfrm>
            <a:off x="7162800" y="5410200"/>
            <a:ext cx="990600" cy="3048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3031" name="Rectangle 21"/>
          <p:cNvSpPr>
            <a:spLocks noChangeArrowheads="1"/>
          </p:cNvSpPr>
          <p:nvPr/>
        </p:nvSpPr>
        <p:spPr bwMode="auto">
          <a:xfrm>
            <a:off x="6858000" y="4953000"/>
            <a:ext cx="304800" cy="4572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3032" name="Rectangle 22"/>
          <p:cNvSpPr>
            <a:spLocks noChangeArrowheads="1"/>
          </p:cNvSpPr>
          <p:nvPr/>
        </p:nvSpPr>
        <p:spPr bwMode="auto">
          <a:xfrm>
            <a:off x="7162800" y="4953000"/>
            <a:ext cx="990600" cy="4572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3033" name="Line 23"/>
          <p:cNvSpPr>
            <a:spLocks noChangeShapeType="1"/>
          </p:cNvSpPr>
          <p:nvPr/>
        </p:nvSpPr>
        <p:spPr bwMode="auto">
          <a:xfrm>
            <a:off x="8610600" y="5029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34" name="Line 24"/>
          <p:cNvSpPr>
            <a:spLocks noChangeShapeType="1"/>
          </p:cNvSpPr>
          <p:nvPr/>
        </p:nvSpPr>
        <p:spPr bwMode="auto">
          <a:xfrm flipH="1">
            <a:off x="6019800" y="51816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35" name="Line 25"/>
          <p:cNvSpPr>
            <a:spLocks noChangeShapeType="1"/>
          </p:cNvSpPr>
          <p:nvPr/>
        </p:nvSpPr>
        <p:spPr bwMode="auto">
          <a:xfrm flipV="1">
            <a:off x="76962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36" name="Line 26"/>
          <p:cNvSpPr>
            <a:spLocks noChangeShapeType="1"/>
          </p:cNvSpPr>
          <p:nvPr/>
        </p:nvSpPr>
        <p:spPr bwMode="auto">
          <a:xfrm>
            <a:off x="7620000" y="5715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37" name="Rectangle 27"/>
          <p:cNvSpPr>
            <a:spLocks noChangeArrowheads="1"/>
          </p:cNvSpPr>
          <p:nvPr/>
        </p:nvSpPr>
        <p:spPr bwMode="auto">
          <a:xfrm>
            <a:off x="7162800" y="4724400"/>
            <a:ext cx="1066800" cy="2286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3038" name="Rectangle 28"/>
          <p:cNvSpPr>
            <a:spLocks noChangeArrowheads="1"/>
          </p:cNvSpPr>
          <p:nvPr/>
        </p:nvSpPr>
        <p:spPr bwMode="auto">
          <a:xfrm>
            <a:off x="8153400" y="4953000"/>
            <a:ext cx="304800" cy="4572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3039" name="Rectangle 29"/>
          <p:cNvSpPr>
            <a:spLocks noChangeArrowheads="1"/>
          </p:cNvSpPr>
          <p:nvPr/>
        </p:nvSpPr>
        <p:spPr bwMode="auto">
          <a:xfrm>
            <a:off x="4419600" y="31242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3040" name="Rectangle 30"/>
          <p:cNvSpPr>
            <a:spLocks noChangeArrowheads="1"/>
          </p:cNvSpPr>
          <p:nvPr/>
        </p:nvSpPr>
        <p:spPr bwMode="auto">
          <a:xfrm>
            <a:off x="4724400" y="3124200"/>
            <a:ext cx="1143000" cy="5334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3041" name="Rectangle 31"/>
          <p:cNvSpPr>
            <a:spLocks noChangeArrowheads="1"/>
          </p:cNvSpPr>
          <p:nvPr/>
        </p:nvSpPr>
        <p:spPr bwMode="auto">
          <a:xfrm>
            <a:off x="5867400" y="31242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1176</TotalTime>
  <Words>2720</Words>
  <Application>Microsoft Office PowerPoint</Application>
  <PresentationFormat>Widescreen</PresentationFormat>
  <Paragraphs>577</Paragraphs>
  <Slides>42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Arial</vt:lpstr>
      <vt:lpstr>Calibri</vt:lpstr>
      <vt:lpstr>Calibri Light</vt:lpstr>
      <vt:lpstr>Century Gothic</vt:lpstr>
      <vt:lpstr>Times New Roman</vt:lpstr>
      <vt:lpstr>Wingdings</vt:lpstr>
      <vt:lpstr>Wingdings 3</vt:lpstr>
      <vt:lpstr>Wisp</vt:lpstr>
      <vt:lpstr>Custom Design</vt:lpstr>
      <vt:lpstr>1_Wisp</vt:lpstr>
      <vt:lpstr>Worksheet</vt:lpstr>
      <vt:lpstr>CSCE 2211  Applied Data Structures</vt:lpstr>
      <vt:lpstr>  </vt:lpstr>
      <vt:lpstr>Fundamental Linear Data Structures</vt:lpstr>
      <vt:lpstr>The Linked List</vt:lpstr>
      <vt:lpstr>ADT Linked List</vt:lpstr>
      <vt:lpstr>Basic Linked List Operations</vt:lpstr>
      <vt:lpstr>Variations on Linked Lists</vt:lpstr>
      <vt:lpstr>Variations on Linked Lists</vt:lpstr>
      <vt:lpstr>Variations on Linked Lists</vt:lpstr>
      <vt:lpstr>Implementations</vt:lpstr>
      <vt:lpstr>Implementations</vt:lpstr>
      <vt:lpstr>The Stack</vt:lpstr>
      <vt:lpstr>Example</vt:lpstr>
      <vt:lpstr>Stack Class Operations</vt:lpstr>
      <vt:lpstr>Implementation Files</vt:lpstr>
      <vt:lpstr>Some Applications of Stacks</vt:lpstr>
      <vt:lpstr>(a) Decimal to Hexadecimal Conversion</vt:lpstr>
      <vt:lpstr>(b) Balancing Enclosure Symbols</vt:lpstr>
      <vt:lpstr>Balancing Enclosure Symbols</vt:lpstr>
      <vt:lpstr>Balancing Enclosure Symbols</vt:lpstr>
      <vt:lpstr>(c) Evaluation of Postfix Expressions</vt:lpstr>
      <vt:lpstr>Evaluation of Postfix Expressions</vt:lpstr>
      <vt:lpstr>Evaluation of Postfix Expressions</vt:lpstr>
      <vt:lpstr>Evaluation of Postfix Expressions (Algorithm)</vt:lpstr>
      <vt:lpstr>Evaluation of Postfix Expressions  (Example)</vt:lpstr>
      <vt:lpstr>(d) Conversion from Infix to Postfix Expression</vt:lpstr>
      <vt:lpstr>Conversion from Infix to Postfix Expressions</vt:lpstr>
      <vt:lpstr>(e) Backtracking (Maze Problem)</vt:lpstr>
      <vt:lpstr>Backtracking (Maze Problem)</vt:lpstr>
      <vt:lpstr>Backtracking (Maze Problem)</vt:lpstr>
      <vt:lpstr>Backtracking (Maze Problem)</vt:lpstr>
      <vt:lpstr>(f) The Towers of Hanoi</vt:lpstr>
      <vt:lpstr>Learn on your own about:</vt:lpstr>
      <vt:lpstr>The Queue</vt:lpstr>
      <vt:lpstr>2. Array Models</vt:lpstr>
      <vt:lpstr>Array Models</vt:lpstr>
      <vt:lpstr>Array Models</vt:lpstr>
      <vt:lpstr>Queue Class Operations</vt:lpstr>
      <vt:lpstr>Implementation Files</vt:lpstr>
      <vt:lpstr>Some Queue Applications</vt:lpstr>
      <vt:lpstr>Simulation of a Waiting Line </vt:lpstr>
      <vt:lpstr>Learn on your own about: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4xxx Introduction to Information Theory</dc:title>
  <dc:creator>auc</dc:creator>
  <cp:lastModifiedBy>Amr Goneid</cp:lastModifiedBy>
  <cp:revision>135</cp:revision>
  <dcterms:created xsi:type="dcterms:W3CDTF">2019-11-03T10:18:00Z</dcterms:created>
  <dcterms:modified xsi:type="dcterms:W3CDTF">2024-01-28T12:36:07Z</dcterms:modified>
</cp:coreProperties>
</file>