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9" r:id="rId1"/>
    <p:sldMasterId id="2147483766" r:id="rId2"/>
    <p:sldMasterId id="2147483779" r:id="rId3"/>
  </p:sldMasterIdLst>
  <p:notesMasterIdLst>
    <p:notesMasterId r:id="rId37"/>
  </p:notesMasterIdLst>
  <p:sldIdLst>
    <p:sldId id="258" r:id="rId4"/>
    <p:sldId id="320" r:id="rId5"/>
    <p:sldId id="275" r:id="rId6"/>
    <p:sldId id="276" r:id="rId7"/>
    <p:sldId id="277" r:id="rId8"/>
    <p:sldId id="278" r:id="rId9"/>
    <p:sldId id="279" r:id="rId10"/>
    <p:sldId id="280" r:id="rId11"/>
    <p:sldId id="285" r:id="rId12"/>
    <p:sldId id="286" r:id="rId13"/>
    <p:sldId id="287" r:id="rId14"/>
    <p:sldId id="288" r:id="rId15"/>
    <p:sldId id="289" r:id="rId16"/>
    <p:sldId id="290" r:id="rId17"/>
    <p:sldId id="369" r:id="rId18"/>
    <p:sldId id="308" r:id="rId19"/>
    <p:sldId id="292" r:id="rId20"/>
    <p:sldId id="293" r:id="rId21"/>
    <p:sldId id="294" r:id="rId22"/>
    <p:sldId id="370" r:id="rId23"/>
    <p:sldId id="295" r:id="rId24"/>
    <p:sldId id="296" r:id="rId25"/>
    <p:sldId id="297" r:id="rId26"/>
    <p:sldId id="298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CC"/>
    <a:srgbClr val="99FFCC"/>
    <a:srgbClr val="99FF99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FD08-4DA1-41EC-BD77-B293A76E142C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8492-735C-42D2-AE27-E1FE79AA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0ECE-AFAF-45D6-8B91-E90982EF592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8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D4703-8B85-44A2-8B0A-FA9A797223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4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9176-8089-4515-8E93-CE489B7D29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FFE46-ADE8-4CC7-AFB6-0AB93D32B6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BA636-0C94-4856-A747-DE114612B4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1337E-2AC1-4ADE-981D-E28DD6EF02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FFE46-ADE8-4CC7-AFB6-0AB93D32B6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0F9EC-54A6-4D6D-9B44-DF9583FB43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1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963AC-104E-49A2-8E84-EA7D8F0E9A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9176-8089-4515-8E93-CE489B7D29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9176-8089-4515-8E93-CE489B7D29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A9761-3398-4652-9BA1-3B81CC1C5F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86DB-2717-4C9A-9219-FFA62FF2B6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1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5E4B7-6BC1-450D-8E67-C8AEECBAE6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0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3D261-A70A-4C5A-BA82-0ABFB94BF6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37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68EEF-E367-4AC7-A30E-1FDD8FB93D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CF968-0FBF-426F-B93C-83324B7987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EFA32-D939-411B-8FF2-424AB8A5B3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1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2FBD5-8D6E-4AE5-BD6D-D5E83C050A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8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98D03-7A4A-41CF-A4A3-FCAF05D6C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D1E77-A890-4506-A9DB-884B11A17B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18CB-EAE8-43F7-BDE4-D533890A728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8A948-2B7A-405E-BEEC-73498CCA58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21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03EB1-A5CA-4D36-B1A1-51691DFDCA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4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153E1-8287-4EEF-8B43-9BE6026E1D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3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98D03-7A4A-41CF-A4A3-FCAF05D6C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FA98-96BE-418C-B8CE-BC3B6253C6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A8790-0C73-4FCC-9E3A-AB44272573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615F5-FFE3-4607-8DF1-0511C96408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7F921-6821-46E4-B278-F345D5751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FD26F-F351-43E0-9720-2733E365A9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376CB-2C3C-4DBE-9E03-177077B622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80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8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9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481-0885-4B7E-8347-DFD23E9F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0BE4F-73BE-4AE4-A0C5-B26216B1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035F-2C6B-45D5-99FE-E6FE87B8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B8F-42BC-4697-99E7-A4E5EBD1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337E-353C-48EB-AEE8-9C2C6E2E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34F-EC21-43EC-8FE2-C6F9C7C3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FFDA-51B2-4926-9B34-DDD73613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F450-88F7-45AF-8ACD-85F8443A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31DB-3A88-456C-84DA-14B4082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6672-C727-4DD4-9EFE-B0DE93D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2D5F-7667-4B93-BBD4-72A10C1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DA0E-9E48-4954-BDC9-4288F69C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1DA4-80F1-414B-A0F3-C337CD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6490-335A-4D9D-BF84-83DE6840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732F-672C-441F-A84D-DFDE1BB1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DE4-B20B-492B-82EE-31B77A0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D180-24C4-4B34-9451-3403DD2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6D5B-DB99-448C-85F7-FC35308C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224C-BD13-4A2D-A392-FA53347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31B2-08DF-461C-BF56-4E7175DC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C5760-F5DD-40F5-A688-44DFA32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0899-6333-4215-A8D1-A9DD3BE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67C5-1955-4607-90A9-69926E53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B121-E70B-42CE-914D-6F975681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7343-1ED3-49D2-813A-9F39FEDB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8FC7E-788F-4837-86A6-24EB22B4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90518-5706-42DC-8300-69373D6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D6E0B-44A4-43D6-96A3-861E8C1B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7DFED-2F14-4AB8-8672-DF8DB11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CDE-AAFC-4DEC-86AA-937FEBF4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2C79E-8CC2-41ED-A603-5BB17D26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3A93F-F1BD-466D-B6A3-3E3BDA0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675C-4C34-47A9-B010-86B62261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3E881-B424-495C-9834-245EF001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BBF1A-D715-44B6-A795-E168A61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2AFC-149B-4622-8751-10209045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20B-9979-4FAB-B272-86050FF4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2F57-E110-4759-A1E1-2F9AED6C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DC32E-6C4A-4BE3-B0F3-0AAA64F91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35D2-257C-48CA-A5A9-90228534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79D4-18B7-4F8C-920A-B22312B4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84CA5-8160-4624-8FF9-524B70F6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8685-B570-4DF9-949B-C5EBF989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2EC74-234E-48BF-853B-148E83334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EEE6-DE0A-40F1-9B19-51CA5DE7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576F5-16D9-4852-AA92-E258EA20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B2EC-620D-48EC-BB5D-FB69504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63BFE-1C27-439C-8F6D-C790FFA5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3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F2-88AD-46E7-9932-A546384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883A9-9B37-4C8A-830B-F07EE3A2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485A-AB45-4CDC-AD11-42D1DCAC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A75E-3B71-4338-AF7F-7BC69735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F90D-6A80-48FE-BE4D-7DFF4DF2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074E6-BC9E-40CF-9B6E-2ABDAD289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5E07-1551-4673-8464-B98F10283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2B58-CB80-48C3-A1EF-6506C47B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377-67AF-4DEE-9F21-9CDBC4F4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5F93-44E0-4EDD-8EE3-23CD47A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C876-2908-4C67-901D-175DC22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9955D-FD77-42D7-8908-63F4F457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E8846-4F65-4563-9E6B-8608F255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E5AA0-04BC-43D4-99F8-4343161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8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5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4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7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4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52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756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40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25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31-Aug-23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2D9CF-95D1-42C5-8284-909BBE50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ACAF-5490-4A34-84C9-04585BC2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771B-022B-40C6-8386-014D51AA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DBC1-BE64-4E27-A1F4-FE415F64709D}" type="datetimeFigureOut">
              <a:rPr lang="en-US" smtClean="0"/>
              <a:t>31-Aug-23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16DE-F190-401F-865C-CD255265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F946-34EE-439B-A408-2826CFEB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5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1.aucegypt.edu/faculty/cse/goneid/csce2211/2202%20Lecture%20Notes%20on%20Part%203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atosthe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967" y="908538"/>
            <a:ext cx="8915399" cy="22627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CSCE 2211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Applied Data Structures</a:t>
            </a: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3089" y="3804138"/>
            <a:ext cx="10306173" cy="19050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sz="2400" b="1" cap="none" dirty="0"/>
              <a:t>Prof. Amr Goneid, AUC</a:t>
            </a:r>
          </a:p>
          <a:p>
            <a:pPr algn="ctr" eaLnBrk="1" hangingPunct="1"/>
            <a:endParaRPr lang="en-US" sz="2400" b="1" dirty="0"/>
          </a:p>
          <a:p>
            <a:r>
              <a:rPr lang="en-US" sz="3600" b="1" dirty="0"/>
              <a:t>Part 3a. Introduction to the Analysis of Algorithms</a:t>
            </a:r>
          </a:p>
          <a:p>
            <a:pPr algn="ctr"/>
            <a:r>
              <a:rPr lang="en-US" sz="3600" b="1" dirty="0"/>
              <a:t>(Complexity Bounds)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382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0E7B8-562B-46D9-B731-0C61DA552C7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2743200" y="1752601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0"/>
              </a:spcBef>
              <a:buClr>
                <a:srgbClr val="C00000"/>
              </a:buClr>
            </a:pPr>
            <a:r>
              <a:rPr lang="en-US" sz="2400" b="1" u="sng" dirty="0">
                <a:solidFill>
                  <a:srgbClr val="0000FF"/>
                </a:solidFill>
              </a:rPr>
              <a:t>Time Complexity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Depends on: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- Machine Speed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- Size of Data (n) and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Number of Operations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needed T(n)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sz="2400" b="1" u="sng" dirty="0"/>
          </a:p>
          <a:p>
            <a:pPr marL="342900" indent="-342900" eaLnBrk="0" hangingPunct="0">
              <a:spcBef>
                <a:spcPct val="0"/>
              </a:spcBef>
              <a:buClr>
                <a:srgbClr val="C00000"/>
              </a:buClr>
            </a:pPr>
            <a:r>
              <a:rPr lang="en-US" sz="2400" b="1" u="sng" dirty="0">
                <a:solidFill>
                  <a:srgbClr val="0000FF"/>
                </a:solidFill>
              </a:rPr>
              <a:t>Space Complexity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Depends on: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- Size of Data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	- Size of Program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AU" sz="2400" u="sng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Space &amp; Time Complexities</a:t>
            </a:r>
          </a:p>
        </p:txBody>
      </p:sp>
      <p:pic>
        <p:nvPicPr>
          <p:cNvPr id="17414" name="Picture 5" descr="Ti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828801"/>
            <a:ext cx="26162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53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A790A-D55C-4EE9-AC30-971DD6D4214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090982" y="1776048"/>
            <a:ext cx="86164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</a:pPr>
            <a:r>
              <a:rPr lang="en-AU" sz="3200" b="1" dirty="0"/>
              <a:t>Expressed as </a:t>
            </a:r>
            <a:r>
              <a:rPr lang="en-AU" sz="3200" b="1" i="1" dirty="0">
                <a:solidFill>
                  <a:srgbClr val="0000FF"/>
                </a:solidFill>
              </a:rPr>
              <a:t>T(n)</a:t>
            </a:r>
            <a:r>
              <a:rPr lang="en-AU" sz="3200" b="1" dirty="0"/>
              <a:t> = number of operations required.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AU" sz="3200" dirty="0"/>
          </a:p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</a:pPr>
            <a:r>
              <a:rPr lang="en-AU" sz="3200" b="1" dirty="0">
                <a:solidFill>
                  <a:srgbClr val="0000FF"/>
                </a:solidFill>
              </a:rPr>
              <a:t>(</a:t>
            </a:r>
            <a:r>
              <a:rPr lang="en-AU" sz="3200" b="1" i="1" dirty="0">
                <a:solidFill>
                  <a:srgbClr val="0000FF"/>
                </a:solidFill>
              </a:rPr>
              <a:t>n</a:t>
            </a:r>
            <a:r>
              <a:rPr lang="en-AU" sz="3200" b="1" dirty="0">
                <a:solidFill>
                  <a:srgbClr val="0000FF"/>
                </a:solidFill>
              </a:rPr>
              <a:t>)</a:t>
            </a:r>
            <a:r>
              <a:rPr lang="en-AU" sz="3200" dirty="0">
                <a:solidFill>
                  <a:srgbClr val="0000FF"/>
                </a:solidFill>
              </a:rPr>
              <a:t> </a:t>
            </a:r>
            <a:r>
              <a:rPr lang="en-AU" sz="3200" b="1" dirty="0">
                <a:solidFill>
                  <a:srgbClr val="0000FF"/>
                </a:solidFill>
              </a:rPr>
              <a:t>is</a:t>
            </a:r>
            <a:r>
              <a:rPr lang="en-AU" sz="3200" dirty="0">
                <a:solidFill>
                  <a:srgbClr val="0000FF"/>
                </a:solidFill>
              </a:rPr>
              <a:t> </a:t>
            </a:r>
            <a:r>
              <a:rPr lang="en-AU" sz="3200" b="1" i="1" u="sng" dirty="0">
                <a:solidFill>
                  <a:srgbClr val="0000FF"/>
                </a:solidFill>
              </a:rPr>
              <a:t>the Problem Size</a:t>
            </a:r>
            <a:r>
              <a:rPr lang="en-AU" sz="3200" u="sng" dirty="0">
                <a:solidFill>
                  <a:srgbClr val="0000FF"/>
                </a:solidFill>
              </a:rPr>
              <a:t>:</a:t>
            </a:r>
          </a:p>
          <a:p>
            <a:pPr marL="515938" eaLnBrk="0" hangingPunct="0">
              <a:spcBef>
                <a:spcPct val="0"/>
              </a:spcBef>
            </a:pPr>
            <a:r>
              <a:rPr lang="en-AU" sz="3200" b="1" i="1" dirty="0">
                <a:solidFill>
                  <a:srgbClr val="0000FF"/>
                </a:solidFill>
              </a:rPr>
              <a:t>n</a:t>
            </a:r>
            <a:r>
              <a:rPr lang="en-AU" sz="3200" b="1" dirty="0"/>
              <a:t> could be the number of specific operations, or the size of data (e.g. an array) or both.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AU" dirty="0"/>
              <a:t>	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A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93286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C00C3-2EDF-4103-ABE9-351D05CD8D9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Number of Operations 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T(n)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buClr>
                <a:srgbClr val="C00000"/>
              </a:buClr>
            </a:pPr>
            <a:r>
              <a:rPr lang="en-US" sz="2400" dirty="0">
                <a:sym typeface="Symbol" pitchFamily="18" charset="2"/>
              </a:rPr>
              <a:t>Each “</a:t>
            </a:r>
            <a:r>
              <a:rPr lang="en-US" sz="2400" b="1" dirty="0">
                <a:sym typeface="Symbol" pitchFamily="18" charset="2"/>
              </a:rPr>
              <a:t>atomic</a:t>
            </a:r>
            <a:r>
              <a:rPr lang="en-US" sz="2400" dirty="0">
                <a:sym typeface="Symbol" pitchFamily="18" charset="2"/>
              </a:rPr>
              <a:t>" operation (+, -, =, &lt;, &gt;=, etc.) is one operation. </a:t>
            </a:r>
          </a:p>
          <a:p>
            <a:pPr algn="just" eaLnBrk="1" hangingPunct="1">
              <a:buClr>
                <a:srgbClr val="C00000"/>
              </a:buClr>
            </a:pPr>
            <a:r>
              <a:rPr lang="en-US" sz="2400" dirty="0">
                <a:sym typeface="Symbol" pitchFamily="18" charset="2"/>
              </a:rPr>
              <a:t>Loops and function calls are </a:t>
            </a:r>
            <a:r>
              <a:rPr lang="en-US" sz="2400" b="1" i="1" dirty="0">
                <a:sym typeface="Symbol" pitchFamily="18" charset="2"/>
              </a:rPr>
              <a:t>not</a:t>
            </a:r>
            <a:r>
              <a:rPr lang="en-US" sz="2400" dirty="0">
                <a:sym typeface="Symbol" pitchFamily="18" charset="2"/>
              </a:rPr>
              <a:t> simple operations, but depend upon the size of the data and the contents of a function. We do not consider </a:t>
            </a:r>
            <a:r>
              <a:rPr lang="en-US" sz="2400" b="1" i="1" dirty="0">
                <a:sym typeface="Symbol" pitchFamily="18" charset="2"/>
              </a:rPr>
              <a:t>``sort''</a:t>
            </a:r>
            <a:r>
              <a:rPr lang="en-US" sz="2400" dirty="0">
                <a:sym typeface="Symbol" pitchFamily="18" charset="2"/>
              </a:rPr>
              <a:t> to be a single step operation. </a:t>
            </a:r>
          </a:p>
          <a:p>
            <a:pPr algn="just" eaLnBrk="1" hangingPunct="1">
              <a:buClr>
                <a:srgbClr val="C00000"/>
              </a:buClr>
            </a:pPr>
            <a:r>
              <a:rPr lang="en-US" sz="2400" dirty="0">
                <a:sym typeface="Symbol" pitchFamily="18" charset="2"/>
              </a:rPr>
              <a:t>Each memory access is one operation. </a:t>
            </a:r>
          </a:p>
          <a:p>
            <a:pPr algn="just" eaLnBrk="1" hangingPunct="1">
              <a:buClr>
                <a:srgbClr val="C00000"/>
              </a:buClr>
            </a:pPr>
            <a:r>
              <a:rPr lang="en-US" sz="2400" dirty="0">
                <a:sym typeface="Symbol" pitchFamily="18" charset="2"/>
              </a:rPr>
              <a:t>We measure </a:t>
            </a:r>
            <a:r>
              <a:rPr lang="en-US" sz="2400" b="1" i="1" dirty="0">
                <a:sym typeface="Symbol" pitchFamily="18" charset="2"/>
              </a:rPr>
              <a:t>T(n)</a:t>
            </a:r>
            <a:r>
              <a:rPr lang="en-US" sz="2400" dirty="0">
                <a:sym typeface="Symbol" pitchFamily="18" charset="2"/>
              </a:rPr>
              <a:t>  of an algorithm by counting the number of </a:t>
            </a:r>
            <a:r>
              <a:rPr lang="en-US" sz="2400" b="1" dirty="0">
                <a:sym typeface="Symbol" pitchFamily="18" charset="2"/>
              </a:rPr>
              <a:t>specific</a:t>
            </a:r>
            <a:r>
              <a:rPr lang="en-US" sz="2400" dirty="0">
                <a:sym typeface="Symbol" pitchFamily="18" charset="2"/>
              </a:rPr>
              <a:t> operations.</a:t>
            </a:r>
          </a:p>
        </p:txBody>
      </p:sp>
    </p:spTree>
    <p:extLst>
      <p:ext uri="{BB962C8B-B14F-4D97-AF65-F5344CB8AC3E}">
        <p14:creationId xmlns:p14="http://schemas.microsoft.com/office/powerpoint/2010/main" val="299087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2AF15-954F-44A5-9966-24E8C5C3779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743200" y="1657332"/>
            <a:ext cx="77343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Example (1): Factorial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/>
              <a:t>Let </a:t>
            </a:r>
            <a:r>
              <a:rPr lang="en-US" sz="2400" b="1" i="1" dirty="0"/>
              <a:t>T(n)</a:t>
            </a:r>
            <a:r>
              <a:rPr lang="en-US" sz="2400" b="1" dirty="0"/>
              <a:t> = Number of </a:t>
            </a:r>
            <a:r>
              <a:rPr lang="en-US" sz="2400" b="1" u="sng" dirty="0"/>
              <a:t>multiplications</a:t>
            </a:r>
            <a:r>
              <a:rPr lang="en-US" sz="2400" b="1" dirty="0"/>
              <a:t>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/>
              <a:t>For a given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/>
              <a:t> , then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 = n   </a:t>
            </a:r>
            <a:r>
              <a:rPr lang="en-US" sz="2400" b="1" dirty="0"/>
              <a:t>(always) 	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819399" y="2021401"/>
            <a:ext cx="7485185" cy="23984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ALGORITHM factorial (n)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{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	f = 1;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	if ( n &gt; 0 )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		for (</a:t>
            </a:r>
            <a:r>
              <a:rPr lang="en-US" sz="2000" b="1" dirty="0" err="1">
                <a:solidFill>
                  <a:srgbClr val="FFFFFF"/>
                </a:solidFill>
              </a:rPr>
              <a:t>i</a:t>
            </a:r>
            <a:r>
              <a:rPr lang="en-US" sz="2000" b="1" dirty="0">
                <a:solidFill>
                  <a:srgbClr val="FFFFFF"/>
                </a:solidFill>
              </a:rPr>
              <a:t> = 1 to n)   f  = f * </a:t>
            </a:r>
            <a:r>
              <a:rPr lang="en-US" sz="2000" b="1" dirty="0" err="1">
                <a:solidFill>
                  <a:srgbClr val="FFFFFF"/>
                </a:solidFill>
              </a:rPr>
              <a:t>i</a:t>
            </a:r>
            <a:r>
              <a:rPr lang="en-US" sz="2000" b="1" dirty="0">
                <a:solidFill>
                  <a:srgbClr val="FFFFFF"/>
                </a:solidFill>
              </a:rPr>
              <a:t> ;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	return f ;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000" b="1" dirty="0">
                <a:solidFill>
                  <a:srgbClr val="FFFFFF"/>
                </a:solidFill>
              </a:rPr>
              <a:t>}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43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b="1" dirty="0"/>
              <a:t>Number of Operations T(n)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6427" y="-163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33277"/>
              </p:ext>
            </p:extLst>
          </p:nvPr>
        </p:nvGraphicFramePr>
        <p:xfrm>
          <a:off x="2819400" y="4789946"/>
          <a:ext cx="1951892" cy="7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977900" imgH="431800" progId="Equation.DSMT4">
                  <p:embed/>
                </p:oleObj>
              </mc:Choice>
              <mc:Fallback>
                <p:oleObj name="Equation" r:id="rId4" imgW="977900" imgH="431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89946"/>
                        <a:ext cx="1951892" cy="71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>
            <a:extLst>
              <a:ext uri="{FF2B5EF4-FFF2-40B4-BE49-F238E27FC236}">
                <a16:creationId xmlns:a16="http://schemas.microsoft.com/office/drawing/2014/main" id="{84A2BC7F-460A-41D2-BFC5-212A4D0A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062" y="2197620"/>
            <a:ext cx="1819729" cy="369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1 </a:t>
            </a:r>
            <a:r>
              <a:rPr lang="en-US" b="1" dirty="0" err="1">
                <a:solidFill>
                  <a:srgbClr val="FF0066"/>
                </a:solidFill>
              </a:rPr>
              <a:t>muliplication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53003CB5-30B1-46CD-BFB4-7E53103368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0866" y="2355193"/>
            <a:ext cx="1710726" cy="92727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43F3D4F8-F838-470D-94FD-88B056986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2867"/>
              </p:ext>
            </p:extLst>
          </p:nvPr>
        </p:nvGraphicFramePr>
        <p:xfrm>
          <a:off x="6040438" y="2151063"/>
          <a:ext cx="641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304560" imgH="431640" progId="Equation.DSMT4">
                  <p:embed/>
                </p:oleObj>
              </mc:Choice>
              <mc:Fallback>
                <p:oleObj name="Equation" r:id="rId6" imgW="304560" imgH="431640" progId="Equation.DSMT4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151063"/>
                        <a:ext cx="64135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9">
            <a:extLst>
              <a:ext uri="{FF2B5EF4-FFF2-40B4-BE49-F238E27FC236}">
                <a16:creationId xmlns:a16="http://schemas.microsoft.com/office/drawing/2014/main" id="{19B0CA11-CDC1-486A-A1F3-12755322D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1292" y="2566952"/>
            <a:ext cx="1256878" cy="79839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E4D3FD-A939-45D1-876F-C336C045FF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Factorial Algorithm: Exact Algorithm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430215"/>
            <a:ext cx="8915400" cy="448100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Because T(n) = n </a:t>
            </a:r>
            <a:r>
              <a:rPr lang="en-US" sz="2800" u="sng" dirty="0"/>
              <a:t>always</a:t>
            </a:r>
            <a:r>
              <a:rPr lang="en-US" sz="2800" dirty="0"/>
              <a:t>, then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T(n) =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(n)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>
                <a:cs typeface="Times New Roman" pitchFamily="18" charset="0"/>
                <a:sym typeface="Symbol" pitchFamily="18" charset="2"/>
              </a:rPr>
              <a:t>Algorithm is 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“tightly Bound”, </a:t>
            </a:r>
            <a:r>
              <a:rPr lang="en-US" sz="2800" b="1" i="1" dirty="0">
                <a:cs typeface="Times New Roman" pitchFamily="18" charset="0"/>
                <a:sym typeface="Symbol" pitchFamily="18" charset="2"/>
              </a:rPr>
              <a:t>i.e. 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“Exact”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3962400" y="2819400"/>
            <a:ext cx="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3962400" y="53340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022726" y="2525714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T(n)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8213726" y="5268914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n</a:t>
            </a:r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V="1">
            <a:off x="3962400" y="3124200"/>
            <a:ext cx="289560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5257800" y="3505200"/>
            <a:ext cx="721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ym typeface="Symbol" pitchFamily="18" charset="2"/>
              </a:rPr>
              <a:t>(n)</a:t>
            </a:r>
          </a:p>
        </p:txBody>
      </p:sp>
    </p:spTree>
    <p:extLst>
      <p:ext uri="{BB962C8B-B14F-4D97-AF65-F5344CB8AC3E}">
        <p14:creationId xmlns:p14="http://schemas.microsoft.com/office/powerpoint/2010/main" val="6280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9BCB1B-6A85-4B20-A2E6-3BF49CE614B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Exact Algorithms, Another Example</a:t>
            </a:r>
          </a:p>
        </p:txBody>
      </p:sp>
      <p:sp>
        <p:nvSpPr>
          <p:cNvPr id="286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39426" y="1852735"/>
            <a:ext cx="7734300" cy="4648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T(n) is independent of data values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dirty="0"/>
              <a:t>Example: position of maximum in an array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T(n) = the number of comparisons of array elements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cs typeface="Arial" charset="0"/>
              </a:rPr>
              <a:t>Hence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92957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78002"/>
              </p:ext>
            </p:extLst>
          </p:nvPr>
        </p:nvGraphicFramePr>
        <p:xfrm>
          <a:off x="5128845" y="4433818"/>
          <a:ext cx="2620109" cy="99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155700" imgH="431800" progId="Equation.DSMT4">
                  <p:embed/>
                </p:oleObj>
              </mc:Choice>
              <mc:Fallback>
                <p:oleObj name="Equation" r:id="rId4" imgW="1155700" imgH="431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45" y="4433818"/>
                        <a:ext cx="2620109" cy="99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0944" y="2735004"/>
            <a:ext cx="7627056" cy="1181335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A5644E"/>
              </a:buClr>
            </a:pPr>
            <a:r>
              <a:rPr lang="en-US" sz="2400" b="1" i="1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elements in array a [0…n-1]</a:t>
            </a:r>
          </a:p>
          <a:p>
            <a:pPr marL="342900" indent="-342900">
              <a:buClr>
                <a:srgbClr val="A5644E"/>
              </a:buClr>
            </a:pPr>
            <a:r>
              <a:rPr lang="en-US" sz="2400" b="1" i="1" ker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m = 0;</a:t>
            </a:r>
          </a:p>
          <a:p>
            <a:pPr marL="342900" indent="-342900">
              <a:buClr>
                <a:srgbClr val="A5644E"/>
              </a:buClr>
            </a:pPr>
            <a:r>
              <a:rPr lang="en-US" sz="2400" b="1" i="1" ker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for (i = 1 to n-1) if (a</a:t>
            </a:r>
            <a:r>
              <a:rPr lang="en-US" sz="2400" b="1" i="1" kern="0" baseline="-2500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ker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&gt; a</a:t>
            </a:r>
            <a:r>
              <a:rPr lang="en-US" sz="2400" b="1" i="1" kern="0" baseline="-2500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ker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) m = i;</a:t>
            </a:r>
            <a:endParaRPr lang="en-US" sz="2400" b="1" i="1" kern="0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763001" y="2844756"/>
            <a:ext cx="1710725" cy="36933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1 comparison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189785" y="3090818"/>
            <a:ext cx="2589090" cy="4697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4016B5B8-5DE4-4E2C-99BB-B09421FF5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20321"/>
              </p:ext>
            </p:extLst>
          </p:nvPr>
        </p:nvGraphicFramePr>
        <p:xfrm>
          <a:off x="1588947" y="2507736"/>
          <a:ext cx="641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304560" imgH="431640" progId="Equation.DSMT4">
                  <p:embed/>
                </p:oleObj>
              </mc:Choice>
              <mc:Fallback>
                <p:oleObj name="Equation" r:id="rId6" imgW="304560" imgH="43164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43F3D4F8-F838-470D-94FD-88B056986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947" y="2507736"/>
                        <a:ext cx="641350" cy="782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9">
            <a:extLst>
              <a:ext uri="{FF2B5EF4-FFF2-40B4-BE49-F238E27FC236}">
                <a16:creationId xmlns:a16="http://schemas.microsoft.com/office/drawing/2014/main" id="{19C66FEE-F740-40B5-BF1A-28218E2F0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296" y="2844756"/>
            <a:ext cx="986432" cy="8987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8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2AF15-954F-44A5-9966-24E8C5C3779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819400" y="1905000"/>
            <a:ext cx="77343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cs typeface="Arial" charset="0"/>
              </a:rPr>
              <a:t>Example (2): Linear Search in an array a[ ]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400" b="1" dirty="0">
                <a:cs typeface="Arial" charset="0"/>
              </a:rPr>
              <a:t>T(n) = number of array element comparisons.</a:t>
            </a:r>
          </a:p>
          <a:p>
            <a:pPr>
              <a:buNone/>
            </a:pPr>
            <a:r>
              <a:rPr lang="en-US" sz="2400" b="1" u="sng" dirty="0">
                <a:cs typeface="Arial" charset="0"/>
              </a:rPr>
              <a:t>Best case:</a:t>
            </a:r>
            <a:r>
              <a:rPr lang="en-US" sz="2400" b="1" dirty="0">
                <a:cs typeface="Arial" charset="0"/>
              </a:rPr>
              <a:t> 	T(n) = 1</a:t>
            </a:r>
          </a:p>
          <a:p>
            <a:pPr>
              <a:buNone/>
            </a:pPr>
            <a:r>
              <a:rPr lang="en-US" sz="2400" b="1" u="sng" dirty="0">
                <a:cs typeface="Arial" charset="0"/>
              </a:rPr>
              <a:t>Worst case:</a:t>
            </a:r>
            <a:r>
              <a:rPr lang="en-US" sz="2400" b="1" dirty="0">
                <a:cs typeface="Arial" charset="0"/>
              </a:rPr>
              <a:t>	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048000" y="2362200"/>
            <a:ext cx="6629400" cy="22801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linSearch (a, target, n)</a:t>
            </a:r>
          </a:p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{</a:t>
            </a:r>
          </a:p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 for (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= 0 to n-1)</a:t>
            </a:r>
          </a:p>
          <a:p>
            <a:pPr lvl="2"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if (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a</a:t>
            </a:r>
            <a:r>
              <a:rPr lang="en-US" sz="2000" b="1" baseline="-25000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== target) return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; </a:t>
            </a:r>
          </a:p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 return -1;</a:t>
            </a:r>
          </a:p>
          <a:p>
            <a:pPr>
              <a:buNone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}</a:t>
            </a:r>
          </a:p>
          <a:p>
            <a:pPr lvl="0">
              <a:spcBef>
                <a:spcPct val="0"/>
              </a:spcBef>
              <a:buClrTx/>
              <a:buSzTx/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43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b="1" dirty="0"/>
              <a:t>Number of Operations T(n)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50758B6-1584-4C58-A0DF-9C59017A6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364900"/>
              </p:ext>
            </p:extLst>
          </p:nvPr>
        </p:nvGraphicFramePr>
        <p:xfrm>
          <a:off x="4734658" y="5654125"/>
          <a:ext cx="1951892" cy="7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977760" imgH="431640" progId="Equation.DSMT4">
                  <p:embed/>
                </p:oleObj>
              </mc:Choice>
              <mc:Fallback>
                <p:oleObj name="Equation" r:id="rId4" imgW="97776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658" y="5654125"/>
                        <a:ext cx="1951892" cy="71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85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30814"/>
            <a:ext cx="2895600" cy="457200"/>
          </a:xfrm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1905000" cy="457200"/>
          </a:xfrm>
          <a:noFill/>
        </p:spPr>
        <p:txBody>
          <a:bodyPr/>
          <a:lstStyle/>
          <a:p>
            <a:fld id="{891DA538-DA6B-4014-992B-1BE7F94370D6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Complexity of the Linear Search Algorithm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5081" y="1665742"/>
            <a:ext cx="7772400" cy="4565072"/>
          </a:xfrm>
          <a:noFill/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9600" b="1" dirty="0"/>
              <a:t>T(n) = 1 in the </a:t>
            </a:r>
            <a:r>
              <a:rPr lang="en-US" sz="9600" b="1" u="sng" dirty="0"/>
              <a:t>best case.</a:t>
            </a:r>
            <a:r>
              <a:rPr lang="en-US" sz="9600" b="1" dirty="0"/>
              <a:t> T(n) = n in </a:t>
            </a:r>
            <a:r>
              <a:rPr lang="en-US" sz="9600" b="1" u="sng" dirty="0"/>
              <a:t>the worst case</a:t>
            </a:r>
            <a:r>
              <a:rPr lang="en-US" sz="9600" dirty="0"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9600" b="1" dirty="0">
                <a:sym typeface="Symbol" pitchFamily="18" charset="2"/>
              </a:rPr>
              <a:t>We write that as: </a:t>
            </a:r>
            <a:r>
              <a:rPr lang="en-US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(1) </a:t>
            </a:r>
            <a:r>
              <a:rPr lang="en-US" sz="9600" b="1" dirty="0">
                <a:solidFill>
                  <a:schemeClr val="tx1"/>
                </a:solidFill>
                <a:sym typeface="Symbol" pitchFamily="18" charset="2"/>
              </a:rPr>
              <a:t>and </a:t>
            </a:r>
            <a:r>
              <a:rPr lang="en-US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</a:t>
            </a:r>
            <a:r>
              <a:rPr lang="en-US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buNone/>
            </a:pPr>
            <a:r>
              <a:rPr lang="en-US" sz="9600" b="1" i="1" dirty="0">
                <a:cs typeface="Times New Roman" pitchFamily="18" charset="0"/>
                <a:sym typeface="Symbol" pitchFamily="18" charset="2"/>
              </a:rPr>
              <a:t>Algorithm is </a:t>
            </a:r>
            <a:r>
              <a:rPr lang="en-US" sz="9600" b="1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“loosely Bound”</a:t>
            </a:r>
            <a:endParaRPr lang="en-US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 flipH="1" flipV="1">
            <a:off x="3945511" y="3153510"/>
            <a:ext cx="1" cy="20714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V="1">
            <a:off x="3929638" y="5205097"/>
            <a:ext cx="3829991" cy="3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3281936" y="3230562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T(n)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7775502" y="506437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n</a:t>
            </a:r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 flipV="1">
            <a:off x="4158238" y="2998787"/>
            <a:ext cx="2667000" cy="21934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5682238" y="2925762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/>
              <a:t>O</a:t>
            </a:r>
            <a:r>
              <a:rPr lang="en-US" sz="2000" b="1" dirty="0">
                <a:sym typeface="Symbol" pitchFamily="18" charset="2"/>
              </a:rPr>
              <a:t>(n)</a:t>
            </a:r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 flipV="1">
            <a:off x="4082038" y="4751387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7037964" y="4530725"/>
            <a:ext cx="721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ym typeface="Symbol" pitchFamily="18" charset="2"/>
              </a:rPr>
              <a:t>(1)</a:t>
            </a:r>
          </a:p>
        </p:txBody>
      </p:sp>
    </p:spTree>
    <p:extLst>
      <p:ext uri="{BB962C8B-B14F-4D97-AF65-F5344CB8AC3E}">
        <p14:creationId xmlns:p14="http://schemas.microsoft.com/office/powerpoint/2010/main" val="249246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BF451-F21E-46CE-995A-B69386954B7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20365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just">
              <a:buClr>
                <a:srgbClr val="C00000"/>
              </a:buClr>
              <a:buSzPct val="100000"/>
              <a:buNone/>
            </a:pPr>
            <a:r>
              <a:rPr lang="en-US" sz="2400" b="1" dirty="0"/>
              <a:t>Bounds describe the </a:t>
            </a:r>
            <a:r>
              <a:rPr lang="en-US" sz="2400" b="1" u="sng" dirty="0"/>
              <a:t>limiting behavior</a:t>
            </a:r>
            <a:r>
              <a:rPr lang="en-US" sz="2400" b="1" dirty="0"/>
              <a:t> of algorithm complexity at large (n), i.e., their </a:t>
            </a:r>
            <a:r>
              <a:rPr lang="en-US" sz="2400" b="1" u="sng" dirty="0"/>
              <a:t>Asymptotic Performance. </a:t>
            </a:r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sz="2400" b="1" dirty="0"/>
              <a:t>These are: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0000FF"/>
                </a:solidFill>
              </a:rPr>
              <a:t>Worst Case: </a:t>
            </a:r>
            <a:r>
              <a:rPr lang="en-US" sz="2400" b="1" dirty="0"/>
              <a:t>Upper Bound (</a:t>
            </a:r>
            <a:r>
              <a:rPr lang="en-US" sz="2400" b="1" dirty="0">
                <a:solidFill>
                  <a:srgbClr val="0000FF"/>
                </a:solidFill>
              </a:rPr>
              <a:t>Big </a:t>
            </a:r>
            <a:r>
              <a:rPr lang="en-US" sz="2400" b="1" i="1" dirty="0">
                <a:solidFill>
                  <a:srgbClr val="0000FF"/>
                </a:solidFill>
              </a:rPr>
              <a:t>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complexity)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0000FF"/>
                </a:solidFill>
              </a:rPr>
              <a:t>Best Case: </a:t>
            </a:r>
            <a:r>
              <a:rPr lang="en-US" sz="2400" b="1" dirty="0"/>
              <a:t>Lower Bound (</a:t>
            </a:r>
            <a:r>
              <a:rPr lang="en-US" sz="2400" b="1" dirty="0">
                <a:solidFill>
                  <a:srgbClr val="0000FF"/>
                </a:solidFill>
              </a:rPr>
              <a:t>Big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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complexity)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	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Exact or Tight Bound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(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Big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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complexity)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77660"/>
              </p:ext>
            </p:extLst>
          </p:nvPr>
        </p:nvGraphicFramePr>
        <p:xfrm>
          <a:off x="5604608" y="720365"/>
          <a:ext cx="471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711000" imgH="203040" progId="Equation.3">
                  <p:embed/>
                </p:oleObj>
              </mc:Choice>
              <mc:Fallback>
                <p:oleObj name="Equation" r:id="rId4" imgW="711000" imgH="203040" progId="Equation.3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608" y="720365"/>
                        <a:ext cx="47117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30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C00C3-2EDF-4103-ABE9-351D05CD8D9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Asymptotic Notation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buClr>
                <a:srgbClr val="C00000"/>
              </a:buClr>
            </a:pPr>
            <a:r>
              <a:rPr lang="en-US" sz="2400" b="1" dirty="0">
                <a:sym typeface="Symbol" pitchFamily="18" charset="2"/>
              </a:rPr>
              <a:t>We use asymptotic notation to express the complexity of algorithms as the problem size becomes very large:</a:t>
            </a:r>
          </a:p>
          <a:p>
            <a:pPr algn="just" eaLnBrk="1" hangingPunct="1">
              <a:buClr>
                <a:srgbClr val="C00000"/>
              </a:buClr>
            </a:pPr>
            <a:endParaRPr lang="en-US" sz="2400" dirty="0">
              <a:sym typeface="Symbol" pitchFamily="18" charset="2"/>
            </a:endParaRPr>
          </a:p>
          <a:p>
            <a:pPr algn="just" eaLnBrk="1" hangingPunct="1">
              <a:buClr>
                <a:srgbClr val="C00000"/>
              </a:buClr>
            </a:pPr>
            <a:endParaRPr lang="en-US" sz="2400" dirty="0">
              <a:sym typeface="Symbol" pitchFamily="18" charset="2"/>
            </a:endParaRPr>
          </a:p>
          <a:p>
            <a:pPr algn="just" eaLnBrk="1" hangingPunct="1">
              <a:buClr>
                <a:srgbClr val="C00000"/>
              </a:buClr>
            </a:pPr>
            <a:endParaRPr lang="en-US" sz="2400" b="1" dirty="0">
              <a:sym typeface="Symbol" pitchFamily="18" charset="2"/>
            </a:endParaRPr>
          </a:p>
          <a:p>
            <a:pPr algn="just" eaLnBrk="1" hangingPunct="1">
              <a:buClr>
                <a:srgbClr val="C00000"/>
              </a:buClr>
            </a:pPr>
            <a:endParaRPr lang="en-US" sz="2400" b="1" dirty="0">
              <a:sym typeface="Symbol" pitchFamily="18" charset="2"/>
            </a:endParaRPr>
          </a:p>
          <a:p>
            <a:pPr algn="just" eaLnBrk="1" hangingPunct="1">
              <a:buClr>
                <a:srgbClr val="C00000"/>
              </a:buClr>
            </a:pPr>
            <a:r>
              <a:rPr lang="en-US" sz="2400" b="1" dirty="0">
                <a:sym typeface="Symbol" pitchFamily="18" charset="2"/>
              </a:rPr>
              <a:t> is the asymptotic notation (bound),  ,  , or  and </a:t>
            </a:r>
            <a:r>
              <a:rPr lang="en-US" sz="2400" b="1" i="1" dirty="0">
                <a:sym typeface="Symbol" pitchFamily="18" charset="2"/>
              </a:rPr>
              <a:t>g</a:t>
            </a:r>
            <a:r>
              <a:rPr lang="en-US" sz="2400" b="1" i="1" baseline="-25000" dirty="0">
                <a:sym typeface="Symbol" panose="05050102010706020507" pitchFamily="18" charset="2"/>
              </a:rPr>
              <a:t></a:t>
            </a:r>
            <a:r>
              <a:rPr lang="en-US" sz="2400" b="1" i="1" dirty="0">
                <a:sym typeface="Symbol" pitchFamily="18" charset="2"/>
              </a:rPr>
              <a:t>(n)</a:t>
            </a:r>
            <a:r>
              <a:rPr lang="en-US" sz="2400" b="1" dirty="0">
                <a:sym typeface="Symbol" pitchFamily="18" charset="2"/>
              </a:rPr>
              <a:t> is some function of n.</a:t>
            </a:r>
          </a:p>
          <a:p>
            <a:pPr marL="0" indent="0" algn="just">
              <a:buNone/>
            </a:pPr>
            <a:endParaRPr lang="en-US" sz="2400" dirty="0"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7222"/>
              </p:ext>
            </p:extLst>
          </p:nvPr>
        </p:nvGraphicFramePr>
        <p:xfrm>
          <a:off x="2978150" y="2986576"/>
          <a:ext cx="5397500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2171520" imgH="749160" progId="Equation.DSMT4">
                  <p:embed/>
                </p:oleObj>
              </mc:Choice>
              <mc:Fallback>
                <p:oleObj name="Equation" r:id="rId4" imgW="2171520" imgH="7491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8150" y="2986576"/>
                        <a:ext cx="5397500" cy="185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2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103434"/>
            <a:ext cx="6696075" cy="106826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C193213-742B-4181-8DC2-E36666EDD915}" type="slidenum">
              <a:rPr lang="en-GB">
                <a:latin typeface="Century Gothic" panose="020B0502020202020204"/>
              </a:rPr>
              <a:pPr defTabSz="342900">
                <a:defRPr/>
              </a:pPr>
              <a:t>2</a:t>
            </a:fld>
            <a:endParaRPr lang="en-GB">
              <a:latin typeface="Century Gothic" panose="020B0502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2764" y="659343"/>
            <a:ext cx="886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Introduction to the Analysis of Algorithms </a:t>
            </a:r>
            <a:endParaRPr lang="en-US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BEBF1-F192-4340-94CB-64CFD2F4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t>Prof. Amr Goneid, AUC</a:t>
            </a: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9E689-537B-424D-A26F-F827457B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6" y="1304520"/>
            <a:ext cx="9835662" cy="4894138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996C5C-397C-4078-B82C-49CD06EA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7" y="1746738"/>
            <a:ext cx="8532505" cy="4007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61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C00C3-2EDF-4103-ABE9-351D05CD8D9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Asymptotic Notation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512" y="1723292"/>
            <a:ext cx="10168425" cy="4412518"/>
          </a:xfrm>
          <a:noFill/>
        </p:spPr>
        <p:txBody>
          <a:bodyPr/>
          <a:lstStyle/>
          <a:p>
            <a:pPr algn="just"/>
            <a:r>
              <a:rPr lang="en-US" sz="2400" b="1" dirty="0">
                <a:sym typeface="Symbol" pitchFamily="18" charset="2"/>
              </a:rPr>
              <a:t>For tightly bound number of operations </a:t>
            </a:r>
            <a:r>
              <a:rPr lang="en-US" sz="2400" b="1" i="1" dirty="0">
                <a:sym typeface="Symbol" pitchFamily="18" charset="2"/>
              </a:rPr>
              <a:t>T</a:t>
            </a:r>
            <a:r>
              <a:rPr lang="en-US" sz="2400" b="1" i="1" baseline="-25000" dirty="0">
                <a:solidFill>
                  <a:srgbClr val="0000FF"/>
                </a:solidFill>
                <a:sym typeface="Symbol" pitchFamily="18" charset="2"/>
              </a:rPr>
              <a:t></a:t>
            </a:r>
            <a:r>
              <a:rPr lang="en-US" sz="2400" b="1" i="1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(n) = g</a:t>
            </a:r>
            <a:r>
              <a:rPr lang="en-US" sz="2400" b="1" i="1" baseline="-25000" dirty="0">
                <a:solidFill>
                  <a:srgbClr val="0000FF"/>
                </a:solidFill>
                <a:sym typeface="Symbol" pitchFamily="18" charset="2"/>
              </a:rPr>
              <a:t></a:t>
            </a:r>
            <a:r>
              <a:rPr lang="en-US" sz="2400" b="1" i="1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(n) </a:t>
            </a:r>
            <a:r>
              <a:rPr lang="en-US" sz="2400" b="1" dirty="0">
                <a:sym typeface="Symbol" pitchFamily="18" charset="2"/>
              </a:rPr>
              <a:t>:</a:t>
            </a:r>
          </a:p>
          <a:p>
            <a:pPr algn="just"/>
            <a:endParaRPr lang="en-US" sz="2400" b="1" dirty="0">
              <a:sym typeface="Symbol" pitchFamily="18" charset="2"/>
            </a:endParaRPr>
          </a:p>
          <a:p>
            <a:pPr algn="just"/>
            <a:endParaRPr lang="en-US" sz="2400" b="1" dirty="0">
              <a:sym typeface="Symbol" pitchFamily="18" charset="2"/>
            </a:endParaRPr>
          </a:p>
          <a:p>
            <a:pPr algn="just"/>
            <a:r>
              <a:rPr lang="en-US" sz="2400" b="1" dirty="0">
                <a:sym typeface="Symbol" pitchFamily="18" charset="2"/>
              </a:rPr>
              <a:t>For Best Case number of operations </a:t>
            </a:r>
            <a:r>
              <a:rPr lang="en-US" sz="2400" b="1" i="1" dirty="0">
                <a:sym typeface="Symbol" pitchFamily="18" charset="2"/>
              </a:rPr>
              <a:t>T</a:t>
            </a:r>
            <a:r>
              <a:rPr lang="en-US" sz="24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sz="2400" b="1" i="1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(n) = g</a:t>
            </a:r>
            <a:r>
              <a:rPr lang="en-US" sz="24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sz="2400" b="1" i="1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(n) :</a:t>
            </a:r>
          </a:p>
          <a:p>
            <a:pPr marL="0" indent="0" algn="just">
              <a:buNone/>
            </a:pPr>
            <a:r>
              <a:rPr lang="en-US" sz="2400" b="1" i="1" dirty="0">
                <a:sym typeface="Symbol" pitchFamily="18" charset="2"/>
              </a:rPr>
              <a:t> </a:t>
            </a:r>
            <a:endParaRPr lang="en-US" sz="2400" b="1" dirty="0">
              <a:sym typeface="Symbol" pitchFamily="18" charset="2"/>
            </a:endParaRPr>
          </a:p>
          <a:p>
            <a:pPr marL="0" indent="0" algn="just">
              <a:buNone/>
            </a:pPr>
            <a:endParaRPr lang="en-US" sz="2400" b="1" dirty="0">
              <a:sym typeface="Symbol" pitchFamily="18" charset="2"/>
            </a:endParaRPr>
          </a:p>
          <a:p>
            <a:pPr algn="just"/>
            <a:r>
              <a:rPr lang="en-US" sz="2400" b="1" dirty="0">
                <a:sym typeface="Symbol" pitchFamily="18" charset="2"/>
              </a:rPr>
              <a:t>For worst Case number of operations </a:t>
            </a:r>
            <a:r>
              <a:rPr lang="en-US" sz="2400" b="1" i="1" dirty="0">
                <a:sym typeface="Symbol" pitchFamily="18" charset="2"/>
              </a:rPr>
              <a:t>T</a:t>
            </a:r>
            <a:r>
              <a:rPr lang="en-US" sz="24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O</a:t>
            </a:r>
            <a:r>
              <a:rPr lang="en-US" sz="2400" b="1" i="1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(n) = </a:t>
            </a:r>
            <a:r>
              <a:rPr lang="en-US" sz="2400" b="1" i="1" dirty="0" err="1">
                <a:sym typeface="Symbol" pitchFamily="18" charset="2"/>
              </a:rPr>
              <a:t>g</a:t>
            </a:r>
            <a:r>
              <a:rPr lang="en-US" sz="2400" b="1" i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O</a:t>
            </a:r>
            <a:r>
              <a:rPr lang="en-US" sz="2400" b="1" i="1" dirty="0">
                <a:sym typeface="Symbol" pitchFamily="18" charset="2"/>
              </a:rPr>
              <a:t>(n) :</a:t>
            </a:r>
          </a:p>
          <a:p>
            <a:pPr marL="0" indent="0" algn="just">
              <a:buNone/>
            </a:pPr>
            <a:endParaRPr lang="en-US" sz="2400" b="1" i="1" dirty="0">
              <a:sym typeface="Symbol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D38EA-229C-40D9-9D96-3F6C2A0288C2}"/>
              </a:ext>
            </a:extLst>
          </p:cNvPr>
          <p:cNvSpPr/>
          <p:nvPr/>
        </p:nvSpPr>
        <p:spPr>
          <a:xfrm>
            <a:off x="2157046" y="2332892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>
                <a:solidFill>
                  <a:srgbClr val="0000FF"/>
                </a:solidFill>
                <a:sym typeface="Symbol" pitchFamily="18" charset="2"/>
              </a:rPr>
              <a:t></a:t>
            </a:r>
            <a:r>
              <a:rPr lang="en-US" sz="2000" b="1" baseline="-25000" dirty="0">
                <a:sym typeface="Symbol" pitchFamily="18" charset="2"/>
              </a:rPr>
              <a:t> </a:t>
            </a:r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dirty="0">
                <a:sym typeface="Symbol" pitchFamily="18" charset="2"/>
              </a:rPr>
              <a:t>: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7E653-8B04-4DAB-B71D-4D4843689DEB}"/>
              </a:ext>
            </a:extLst>
          </p:cNvPr>
          <p:cNvSpPr/>
          <p:nvPr/>
        </p:nvSpPr>
        <p:spPr>
          <a:xfrm>
            <a:off x="3681046" y="2332892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Take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n→  </a:t>
            </a:r>
            <a:endParaRPr lang="en-US" sz="20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D7C3B9-7ECC-4103-B346-57F9E506CF16}"/>
              </a:ext>
            </a:extLst>
          </p:cNvPr>
          <p:cNvSpPr/>
          <p:nvPr/>
        </p:nvSpPr>
        <p:spPr>
          <a:xfrm>
            <a:off x="7782534" y="2332891"/>
            <a:ext cx="4151558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Complexity T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 =  (g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(n))</a:t>
            </a:r>
            <a:r>
              <a:rPr lang="en-US" sz="2000" b="1" i="1" dirty="0">
                <a:sym typeface="Symbol" pitchFamily="18" charset="2"/>
              </a:rPr>
              <a:t>: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: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48001B-778F-4DDF-BB3F-0DB2B549ACEC}"/>
              </a:ext>
            </a:extLst>
          </p:cNvPr>
          <p:cNvSpPr/>
          <p:nvPr/>
        </p:nvSpPr>
        <p:spPr>
          <a:xfrm>
            <a:off x="5308966" y="2332891"/>
            <a:ext cx="1971065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Obtain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i="1" dirty="0">
                <a:sym typeface="Symbol" pitchFamily="18" charset="2"/>
              </a:rPr>
              <a:t>:</a:t>
            </a:r>
            <a:endParaRPr lang="en-US" sz="20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6C0547-951F-4FBB-8381-4B3A5CC6B9FC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3282462" y="2620108"/>
            <a:ext cx="3985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C9E965-F9DD-4E63-A9F5-BD5B5D177930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4806462" y="2620107"/>
            <a:ext cx="50250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B08F83-8D82-436D-94EE-30F5C9A6CD28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7280031" y="2620107"/>
            <a:ext cx="502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A11D1-F91D-44CE-BF51-BD42D7EC01B0}"/>
              </a:ext>
            </a:extLst>
          </p:cNvPr>
          <p:cNvSpPr/>
          <p:nvPr/>
        </p:nvSpPr>
        <p:spPr>
          <a:xfrm>
            <a:off x="2157046" y="3719289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sz="2000" b="1" baseline="-25000" dirty="0">
                <a:sym typeface="Symbol" pitchFamily="18" charset="2"/>
              </a:rPr>
              <a:t> </a:t>
            </a:r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dirty="0">
                <a:sym typeface="Symbol" pitchFamily="18" charset="2"/>
              </a:rPr>
              <a:t>: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D2339A-CAC5-4A95-BA20-E4CD7D22BA8C}"/>
              </a:ext>
            </a:extLst>
          </p:cNvPr>
          <p:cNvSpPr/>
          <p:nvPr/>
        </p:nvSpPr>
        <p:spPr>
          <a:xfrm>
            <a:off x="3681046" y="3719289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Take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n→  </a:t>
            </a:r>
            <a:endParaRPr lang="en-US" sz="2000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EB9386-F586-43B9-94CF-C72A6353F238}"/>
              </a:ext>
            </a:extLst>
          </p:cNvPr>
          <p:cNvSpPr/>
          <p:nvPr/>
        </p:nvSpPr>
        <p:spPr>
          <a:xfrm>
            <a:off x="7782534" y="3719288"/>
            <a:ext cx="4151557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Complexity T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 =  (g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(n))</a:t>
            </a:r>
            <a:r>
              <a:rPr lang="en-US" sz="2000" b="1" i="1" dirty="0">
                <a:sym typeface="Symbol" pitchFamily="18" charset="2"/>
              </a:rPr>
              <a:t>: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: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3C9971-7489-4BBD-A481-C716A8B947C4}"/>
              </a:ext>
            </a:extLst>
          </p:cNvPr>
          <p:cNvSpPr/>
          <p:nvPr/>
        </p:nvSpPr>
        <p:spPr>
          <a:xfrm>
            <a:off x="5308966" y="3719288"/>
            <a:ext cx="1971065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Obtain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i="1" dirty="0">
                <a:sym typeface="Symbol" pitchFamily="18" charset="2"/>
              </a:rPr>
              <a:t>:</a:t>
            </a:r>
            <a:endParaRPr lang="en-US" sz="2000" i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B59254-CE7C-4549-9497-CC09DAFCBA49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3282462" y="4006505"/>
            <a:ext cx="3985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0FD38D-E0AA-4B46-813C-5813CD8DA6FA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 flipV="1">
            <a:off x="4806462" y="4006504"/>
            <a:ext cx="50250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5332B4-DAE0-4124-93AF-AED2A676741E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>
            <a:off x="7280031" y="4006504"/>
            <a:ext cx="502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5C417FA-2DE2-46DC-9174-21D184CCA7B2}"/>
              </a:ext>
            </a:extLst>
          </p:cNvPr>
          <p:cNvSpPr/>
          <p:nvPr/>
        </p:nvSpPr>
        <p:spPr>
          <a:xfrm>
            <a:off x="2157045" y="5219699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 err="1">
                <a:solidFill>
                  <a:srgbClr val="0000FF"/>
                </a:solidFill>
                <a:sym typeface="Symbol" pitchFamily="18" charset="2"/>
              </a:rPr>
              <a:t>O</a:t>
            </a:r>
            <a:r>
              <a:rPr lang="en-US" sz="2000" b="1" baseline="-25000" dirty="0">
                <a:sym typeface="Symbol" pitchFamily="18" charset="2"/>
              </a:rPr>
              <a:t> </a:t>
            </a:r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dirty="0">
                <a:sym typeface="Symbol" pitchFamily="18" charset="2"/>
              </a:rPr>
              <a:t>:</a:t>
            </a:r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EBB8BD-308E-4780-B284-F22E4B135E6C}"/>
              </a:ext>
            </a:extLst>
          </p:cNvPr>
          <p:cNvSpPr/>
          <p:nvPr/>
        </p:nvSpPr>
        <p:spPr>
          <a:xfrm>
            <a:off x="3681045" y="5219699"/>
            <a:ext cx="112541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Take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n→  </a:t>
            </a:r>
            <a:endParaRPr lang="en-US" sz="2000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71F2E3-2149-46FF-A5E8-A4D24D3CBE14}"/>
              </a:ext>
            </a:extLst>
          </p:cNvPr>
          <p:cNvSpPr/>
          <p:nvPr/>
        </p:nvSpPr>
        <p:spPr>
          <a:xfrm>
            <a:off x="7782534" y="5219698"/>
            <a:ext cx="4151556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Complexity T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 = O (g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(n))</a:t>
            </a:r>
            <a:r>
              <a:rPr lang="en-US" sz="2000" b="1" i="1" dirty="0">
                <a:sym typeface="Symbol" pitchFamily="18" charset="2"/>
              </a:rPr>
              <a:t>: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: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240903-209B-4518-AA5F-C03CC18A5C2E}"/>
              </a:ext>
            </a:extLst>
          </p:cNvPr>
          <p:cNvSpPr/>
          <p:nvPr/>
        </p:nvSpPr>
        <p:spPr>
          <a:xfrm>
            <a:off x="5308965" y="5219698"/>
            <a:ext cx="1971065" cy="57443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sym typeface="Symbol" pitchFamily="18" charset="2"/>
              </a:rPr>
              <a:t>Obtain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sz="2000" b="1" i="1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2000" b="1" i="1" baseline="-25000" dirty="0"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(n)</a:t>
            </a:r>
            <a:r>
              <a:rPr lang="en-US" sz="2000" b="1" i="1" dirty="0">
                <a:sym typeface="Symbol" pitchFamily="18" charset="2"/>
              </a:rPr>
              <a:t>:</a:t>
            </a:r>
            <a:endParaRPr lang="en-US" sz="2000" i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A2612C-F1E4-41E3-ABE8-571938B82D7D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3282461" y="5506915"/>
            <a:ext cx="3985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06764C-A121-4E18-9084-D911DA78BB13}"/>
              </a:ext>
            </a:extLst>
          </p:cNvPr>
          <p:cNvCxnSpPr>
            <a:stCxn id="31" idx="3"/>
            <a:endCxn id="33" idx="1"/>
          </p:cNvCxnSpPr>
          <p:nvPr/>
        </p:nvCxnSpPr>
        <p:spPr>
          <a:xfrm flipV="1">
            <a:off x="4806461" y="5506914"/>
            <a:ext cx="50250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CE3BD0-2DD8-4882-A3E1-426A9F46085C}"/>
              </a:ext>
            </a:extLst>
          </p:cNvPr>
          <p:cNvCxnSpPr>
            <a:cxnSpLocks/>
            <a:stCxn id="33" idx="3"/>
            <a:endCxn id="32" idx="1"/>
          </p:cNvCxnSpPr>
          <p:nvPr/>
        </p:nvCxnSpPr>
        <p:spPr>
          <a:xfrm>
            <a:off x="7280030" y="5506914"/>
            <a:ext cx="5025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8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38A6F-6ABD-4BC6-A3D3-8457766E654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buClr>
                <a:srgbClr val="C00000"/>
              </a:buClr>
            </a:pPr>
            <a:r>
              <a:rPr lang="en-US" sz="2800" b="1" dirty="0"/>
              <a:t>An </a:t>
            </a:r>
            <a:r>
              <a:rPr lang="en-US" sz="2800" b="1" u="sng" dirty="0">
                <a:solidFill>
                  <a:srgbClr val="0000FF"/>
                </a:solidFill>
              </a:rPr>
              <a:t>Average Case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complexity can also be obtained if the probabilities of the different data sets are known.</a:t>
            </a:r>
          </a:p>
          <a:p>
            <a:pPr marL="0" indent="0" algn="just">
              <a:buNone/>
            </a:pPr>
            <a:endParaRPr lang="en-US" sz="2800" b="1" dirty="0"/>
          </a:p>
          <a:p>
            <a:pPr algn="just" eaLnBrk="1" hangingPunct="1">
              <a:buClr>
                <a:srgbClr val="C00000"/>
              </a:buClr>
            </a:pPr>
            <a:r>
              <a:rPr lang="en-US" sz="2800" b="1" dirty="0"/>
              <a:t>Algorithms are usually compared on the basis of the upper bound (</a:t>
            </a:r>
            <a:r>
              <a:rPr lang="en-US" sz="2800" b="1" dirty="0">
                <a:solidFill>
                  <a:srgbClr val="0000FF"/>
                </a:solidFill>
              </a:rPr>
              <a:t>Big O complexity</a:t>
            </a:r>
            <a:r>
              <a:rPr lang="en-US" sz="2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7352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0ED24-37A3-43FC-8561-7A8A7B91B73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7772400" cy="4419600"/>
          </a:xfrm>
          <a:noFill/>
          <a:ln cap="flat">
            <a:solidFill>
              <a:schemeClr val="tx1"/>
            </a:solidFill>
            <a:prstDash val="sysDot"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T(n) is Time Complexity</a:t>
            </a: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429000" y="27432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3444875" y="5292725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6629400" y="27432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6629400" y="52578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3429001" y="2514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T(n)</a:t>
            </a: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6553201" y="2514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T(n)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5867400" y="52578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n</a:t>
            </a:r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9372600" y="52578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n</a:t>
            </a:r>
          </a:p>
        </p:txBody>
      </p:sp>
      <p:sp>
        <p:nvSpPr>
          <p:cNvPr id="25614" name="Line 12"/>
          <p:cNvSpPr>
            <a:spLocks noChangeShapeType="1"/>
          </p:cNvSpPr>
          <p:nvPr/>
        </p:nvSpPr>
        <p:spPr bwMode="auto">
          <a:xfrm flipV="1">
            <a:off x="3673475" y="2854325"/>
            <a:ext cx="1676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3"/>
          <p:cNvSpPr>
            <a:spLocks noChangeShapeType="1"/>
          </p:cNvSpPr>
          <p:nvPr/>
        </p:nvSpPr>
        <p:spPr bwMode="auto">
          <a:xfrm flipV="1">
            <a:off x="3749675" y="4302125"/>
            <a:ext cx="2209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4"/>
          <p:cNvSpPr>
            <a:spLocks noChangeShapeType="1"/>
          </p:cNvSpPr>
          <p:nvPr/>
        </p:nvSpPr>
        <p:spPr bwMode="auto">
          <a:xfrm flipV="1">
            <a:off x="3902075" y="3692525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Text Box 15"/>
          <p:cNvSpPr txBox="1">
            <a:spLocks noChangeArrowheads="1"/>
          </p:cNvSpPr>
          <p:nvPr/>
        </p:nvSpPr>
        <p:spPr bwMode="auto">
          <a:xfrm>
            <a:off x="5257801" y="25908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UB</a:t>
            </a:r>
          </a:p>
        </p:txBody>
      </p:sp>
      <p:sp>
        <p:nvSpPr>
          <p:cNvPr id="25618" name="Text Box 16"/>
          <p:cNvSpPr txBox="1">
            <a:spLocks noChangeArrowheads="1"/>
          </p:cNvSpPr>
          <p:nvPr/>
        </p:nvSpPr>
        <p:spPr bwMode="auto">
          <a:xfrm>
            <a:off x="5867400" y="3962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LB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5715001" y="3429001"/>
            <a:ext cx="64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Tav</a:t>
            </a:r>
          </a:p>
        </p:txBody>
      </p:sp>
      <p:sp>
        <p:nvSpPr>
          <p:cNvPr id="25620" name="Freeform 18"/>
          <p:cNvSpPr>
            <a:spLocks/>
          </p:cNvSpPr>
          <p:nvPr/>
        </p:nvSpPr>
        <p:spPr bwMode="auto">
          <a:xfrm>
            <a:off x="6781800" y="2895600"/>
            <a:ext cx="1981200" cy="2133600"/>
          </a:xfrm>
          <a:custGeom>
            <a:avLst/>
            <a:gdLst>
              <a:gd name="T0" fmla="*/ 0 w 1344"/>
              <a:gd name="T1" fmla="*/ 2147483647 h 1104"/>
              <a:gd name="T2" fmla="*/ 2147483647 w 1344"/>
              <a:gd name="T3" fmla="*/ 0 h 1104"/>
              <a:gd name="T4" fmla="*/ 0 w 1344"/>
              <a:gd name="T5" fmla="*/ 2147483647 h 1104"/>
              <a:gd name="T6" fmla="*/ 0 60000 65536"/>
              <a:gd name="T7" fmla="*/ 0 60000 65536"/>
              <a:gd name="T8" fmla="*/ 0 60000 65536"/>
              <a:gd name="T9" fmla="*/ 0 w 1344"/>
              <a:gd name="T10" fmla="*/ 0 h 1104"/>
              <a:gd name="T11" fmla="*/ 1344 w 1344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104">
                <a:moveTo>
                  <a:pt x="0" y="1104"/>
                </a:moveTo>
                <a:cubicBezTo>
                  <a:pt x="0" y="1104"/>
                  <a:pt x="1344" y="0"/>
                  <a:pt x="1344" y="0"/>
                </a:cubicBezTo>
                <a:cubicBezTo>
                  <a:pt x="1344" y="0"/>
                  <a:pt x="0" y="1104"/>
                  <a:pt x="0" y="1104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19"/>
          <p:cNvSpPr>
            <a:spLocks noChangeShapeType="1"/>
          </p:cNvSpPr>
          <p:nvPr/>
        </p:nvSpPr>
        <p:spPr bwMode="auto">
          <a:xfrm flipV="1">
            <a:off x="6858000" y="3733800"/>
            <a:ext cx="2133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20"/>
          <p:cNvSpPr txBox="1">
            <a:spLocks noChangeArrowheads="1"/>
          </p:cNvSpPr>
          <p:nvPr/>
        </p:nvSpPr>
        <p:spPr bwMode="auto">
          <a:xfrm>
            <a:off x="8670926" y="2555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UB1</a:t>
            </a:r>
          </a:p>
        </p:txBody>
      </p:sp>
      <p:sp>
        <p:nvSpPr>
          <p:cNvPr id="25623" name="Text Box 21"/>
          <p:cNvSpPr txBox="1">
            <a:spLocks noChangeArrowheads="1"/>
          </p:cNvSpPr>
          <p:nvPr/>
        </p:nvSpPr>
        <p:spPr bwMode="auto">
          <a:xfrm>
            <a:off x="8899526" y="34702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UB2</a:t>
            </a:r>
          </a:p>
        </p:txBody>
      </p:sp>
      <p:sp>
        <p:nvSpPr>
          <p:cNvPr id="25624" name="Line 22"/>
          <p:cNvSpPr>
            <a:spLocks noChangeShapeType="1"/>
          </p:cNvSpPr>
          <p:nvPr/>
        </p:nvSpPr>
        <p:spPr bwMode="auto">
          <a:xfrm>
            <a:off x="7391400" y="43434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Text Box 23"/>
          <p:cNvSpPr txBox="1">
            <a:spLocks noChangeArrowheads="1"/>
          </p:cNvSpPr>
          <p:nvPr/>
        </p:nvSpPr>
        <p:spPr bwMode="auto">
          <a:xfrm>
            <a:off x="7299326" y="529907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n</a:t>
            </a:r>
            <a:r>
              <a:rPr lang="en-US" sz="2400" baseline="-25000">
                <a:latin typeface="Times New Roman" pitchFamily="18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7CBB-5834-4E72-83CF-2DD476FF603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/>
              </a:rPr>
              <a:t>Tight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say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(f(n)), </a:t>
            </a:r>
            <a:r>
              <a:rPr lang="en-US" sz="2400" dirty="0">
                <a:sym typeface="Symbol" pitchFamily="18" charset="2"/>
              </a:rPr>
              <a:t>or </a:t>
            </a:r>
            <a:r>
              <a:rPr lang="en-US" sz="2400" b="1" dirty="0"/>
              <a:t>Big </a:t>
            </a:r>
            <a:r>
              <a:rPr lang="en-US" sz="2400" b="1" dirty="0">
                <a:sym typeface="Symbol" pitchFamily="18" charset="2"/>
              </a:rPr>
              <a:t> 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>
                <a:sym typeface="Symbol" pitchFamily="18" charset="2"/>
              </a:rPr>
              <a:t> there exist positive constants c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, c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 , n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such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	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8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f(n) ≤ T(n) ≤ c</a:t>
            </a:r>
            <a:r>
              <a:rPr lang="en-US" sz="28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f(n)     for all n ≥ n</a:t>
            </a:r>
            <a:r>
              <a:rPr lang="en-US" sz="2800" b="1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0" y="5486400"/>
            <a:ext cx="533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7162800" y="4572000"/>
            <a:ext cx="2438400" cy="1206500"/>
          </a:xfrm>
          <a:custGeom>
            <a:avLst/>
            <a:gdLst>
              <a:gd name="T0" fmla="*/ 2147483647 w 1536"/>
              <a:gd name="T1" fmla="*/ 2147483647 h 760"/>
              <a:gd name="T2" fmla="*/ 2147483647 w 1536"/>
              <a:gd name="T3" fmla="*/ 2147483647 h 760"/>
              <a:gd name="T4" fmla="*/ 2147483647 w 1536"/>
              <a:gd name="T5" fmla="*/ 2147483647 h 760"/>
              <a:gd name="T6" fmla="*/ 0 w 1536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760"/>
              <a:gd name="T14" fmla="*/ 1536 w 1536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760">
                <a:moveTo>
                  <a:pt x="1536" y="40"/>
                </a:moveTo>
                <a:cubicBezTo>
                  <a:pt x="1528" y="20"/>
                  <a:pt x="1520" y="0"/>
                  <a:pt x="1344" y="88"/>
                </a:cubicBezTo>
                <a:cubicBezTo>
                  <a:pt x="1168" y="176"/>
                  <a:pt x="704" y="456"/>
                  <a:pt x="480" y="568"/>
                </a:cubicBezTo>
                <a:cubicBezTo>
                  <a:pt x="256" y="680"/>
                  <a:pt x="80" y="728"/>
                  <a:pt x="0" y="76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7086600" y="4419600"/>
            <a:ext cx="2438400" cy="1206500"/>
          </a:xfrm>
          <a:custGeom>
            <a:avLst/>
            <a:gdLst>
              <a:gd name="T0" fmla="*/ 2147483647 w 1536"/>
              <a:gd name="T1" fmla="*/ 2147483647 h 760"/>
              <a:gd name="T2" fmla="*/ 2147483647 w 1536"/>
              <a:gd name="T3" fmla="*/ 2147483647 h 760"/>
              <a:gd name="T4" fmla="*/ 2147483647 w 1536"/>
              <a:gd name="T5" fmla="*/ 2147483647 h 760"/>
              <a:gd name="T6" fmla="*/ 0 w 1536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760"/>
              <a:gd name="T14" fmla="*/ 1536 w 1536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760">
                <a:moveTo>
                  <a:pt x="1536" y="40"/>
                </a:moveTo>
                <a:cubicBezTo>
                  <a:pt x="1528" y="20"/>
                  <a:pt x="1520" y="0"/>
                  <a:pt x="1344" y="88"/>
                </a:cubicBezTo>
                <a:cubicBezTo>
                  <a:pt x="1168" y="176"/>
                  <a:pt x="704" y="456"/>
                  <a:pt x="480" y="568"/>
                </a:cubicBezTo>
                <a:cubicBezTo>
                  <a:pt x="256" y="680"/>
                  <a:pt x="80" y="728"/>
                  <a:pt x="0" y="7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6934200" y="3657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934200" y="58674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382001" y="5181600"/>
            <a:ext cx="8723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0066"/>
                </a:solidFill>
              </a:rPr>
              <a:t>c</a:t>
            </a:r>
            <a:r>
              <a:rPr lang="en-US" sz="2000" b="1" baseline="-25000" dirty="0">
                <a:solidFill>
                  <a:srgbClr val="FF0066"/>
                </a:solidFill>
              </a:rPr>
              <a:t>1</a:t>
            </a:r>
            <a:r>
              <a:rPr lang="en-US" sz="2000" b="1" dirty="0">
                <a:solidFill>
                  <a:srgbClr val="FF0066"/>
                </a:solidFill>
              </a:rPr>
              <a:t>f(n)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24600" y="3581400"/>
            <a:ext cx="65434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T(n)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9890125" y="5522913"/>
            <a:ext cx="3417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n</a:t>
            </a:r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7010400" y="4267200"/>
            <a:ext cx="2438400" cy="1206500"/>
          </a:xfrm>
          <a:custGeom>
            <a:avLst/>
            <a:gdLst>
              <a:gd name="T0" fmla="*/ 2147483647 w 1536"/>
              <a:gd name="T1" fmla="*/ 2147483647 h 760"/>
              <a:gd name="T2" fmla="*/ 2147483647 w 1536"/>
              <a:gd name="T3" fmla="*/ 2147483647 h 760"/>
              <a:gd name="T4" fmla="*/ 2147483647 w 1536"/>
              <a:gd name="T5" fmla="*/ 2147483647 h 760"/>
              <a:gd name="T6" fmla="*/ 0 w 1536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760"/>
              <a:gd name="T14" fmla="*/ 1536 w 1536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760">
                <a:moveTo>
                  <a:pt x="1536" y="40"/>
                </a:moveTo>
                <a:cubicBezTo>
                  <a:pt x="1528" y="20"/>
                  <a:pt x="1520" y="0"/>
                  <a:pt x="1344" y="88"/>
                </a:cubicBezTo>
                <a:cubicBezTo>
                  <a:pt x="1168" y="176"/>
                  <a:pt x="704" y="456"/>
                  <a:pt x="480" y="568"/>
                </a:cubicBezTo>
                <a:cubicBezTo>
                  <a:pt x="256" y="680"/>
                  <a:pt x="80" y="728"/>
                  <a:pt x="0" y="76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543801" y="4572000"/>
            <a:ext cx="8723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0066"/>
                </a:solidFill>
              </a:rPr>
              <a:t>c</a:t>
            </a:r>
            <a:r>
              <a:rPr lang="en-US" sz="2000" b="1" baseline="-25000" dirty="0">
                <a:solidFill>
                  <a:srgbClr val="FF0066"/>
                </a:solidFill>
              </a:rPr>
              <a:t>2</a:t>
            </a:r>
            <a:r>
              <a:rPr lang="en-US" sz="2000" b="1" dirty="0">
                <a:solidFill>
                  <a:srgbClr val="FF0066"/>
                </a:solidFill>
              </a:rPr>
              <a:t>f(n)</a:t>
            </a:r>
          </a:p>
        </p:txBody>
      </p:sp>
    </p:spTree>
    <p:extLst>
      <p:ext uri="{BB962C8B-B14F-4D97-AF65-F5344CB8AC3E}">
        <p14:creationId xmlns:p14="http://schemas.microsoft.com/office/powerpoint/2010/main" val="197842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736C20-A87A-4A35-9AF2-2AB6D2242BA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Tight Bound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en-US" sz="2400" b="1" dirty="0"/>
              <a:t>It follows that, if an algorithm </a:t>
            </a:r>
            <a:r>
              <a:rPr lang="en-US" sz="2400" b="1" u="sng" dirty="0">
                <a:solidFill>
                  <a:srgbClr val="0000FF"/>
                </a:solidFill>
              </a:rPr>
              <a:t>always </a:t>
            </a:r>
            <a:r>
              <a:rPr lang="en-US" sz="2400" b="1" dirty="0"/>
              <a:t>costs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T(n) = c f(n) </a:t>
            </a:r>
            <a:r>
              <a:rPr lang="en-US" sz="2400" b="1" dirty="0"/>
              <a:t>for the same (n </a:t>
            </a:r>
            <a:r>
              <a:rPr lang="en-US" sz="2400" b="1" dirty="0">
                <a:sym typeface="Symbol" pitchFamily="18" charset="2"/>
              </a:rPr>
              <a:t></a:t>
            </a:r>
            <a:r>
              <a:rPr lang="en-US" sz="2400" b="1" dirty="0"/>
              <a:t> n</a:t>
            </a:r>
            <a:r>
              <a:rPr lang="en-US" sz="2400" b="1" baseline="-25000" dirty="0"/>
              <a:t>0</a:t>
            </a:r>
            <a:r>
              <a:rPr lang="en-US" sz="2400" b="1" dirty="0"/>
              <a:t> ) independent of the data, it is an </a:t>
            </a:r>
            <a:r>
              <a:rPr lang="en-US" sz="2400" b="1" u="sng" dirty="0">
                <a:solidFill>
                  <a:srgbClr val="0000FF"/>
                </a:solidFill>
              </a:rPr>
              <a:t>Exact algorithm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r>
              <a:rPr lang="en-US" sz="2400" b="1" dirty="0"/>
              <a:t>	</a:t>
            </a:r>
          </a:p>
          <a:p>
            <a:pPr eaLnBrk="1" hangingPunct="1">
              <a:buClr>
                <a:srgbClr val="C00000"/>
              </a:buClr>
            </a:pPr>
            <a:r>
              <a:rPr lang="en-US" sz="2400" b="1" dirty="0"/>
              <a:t>In this case we say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(f(n))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0000FF"/>
                </a:solidFill>
              </a:rPr>
              <a:t>Big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</a:t>
            </a:r>
            <a:r>
              <a:rPr lang="en-US" sz="2400" b="1" dirty="0"/>
              <a:t>.</a:t>
            </a:r>
          </a:p>
          <a:p>
            <a:pPr eaLnBrk="1" hangingPunct="1"/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eaLnBrk="1" hangingPunct="1">
              <a:buClr>
                <a:srgbClr val="C00000"/>
              </a:buClr>
            </a:pPr>
            <a:r>
              <a:rPr lang="en-US" sz="2400" b="1" dirty="0"/>
              <a:t>An example is the factorial function with a cost of 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(n) = n for n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>
                <a:solidFill>
                  <a:srgbClr val="0000FF"/>
                </a:solidFill>
              </a:rPr>
              <a:t>(always)</a:t>
            </a:r>
            <a:r>
              <a:rPr lang="en-US" sz="2400" b="1" dirty="0"/>
              <a:t>. Hence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477000" y="4132386"/>
            <a:ext cx="2590800" cy="46166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is of Complexity </a:t>
            </a:r>
            <a:endParaRPr lang="en-US" dirty="0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 flipH="1" flipV="1">
            <a:off x="6477000" y="3751385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9413A8-CD89-4A7F-AC88-80D3B6FD77B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Bounds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7620000" cy="4114800"/>
          </a:xfrm>
          <a:noFill/>
        </p:spPr>
        <p:txBody>
          <a:bodyPr/>
          <a:lstStyle/>
          <a:p>
            <a:pPr algn="just" eaLnBrk="1" hangingPunct="1">
              <a:buClr>
                <a:srgbClr val="C00000"/>
              </a:buClr>
            </a:pPr>
            <a:r>
              <a:rPr lang="en-US" sz="2800" b="1" dirty="0"/>
              <a:t>If the cost T(n) of an algorithm for a given size (n) changes with the data values, it is not an exact algorithm.</a:t>
            </a:r>
          </a:p>
          <a:p>
            <a:pPr marL="0" indent="0" algn="just">
              <a:buNone/>
            </a:pPr>
            <a:endParaRPr lang="en-US" sz="2800" b="1" dirty="0"/>
          </a:p>
          <a:p>
            <a:pPr algn="just" eaLnBrk="1" hangingPunct="1">
              <a:buClr>
                <a:srgbClr val="C00000"/>
              </a:buClr>
            </a:pPr>
            <a:r>
              <a:rPr lang="en-US" sz="2800" b="1" dirty="0"/>
              <a:t>In this case, we find the </a:t>
            </a:r>
            <a:r>
              <a:rPr lang="en-US" sz="2800" b="1" u="sng" dirty="0">
                <a:solidFill>
                  <a:srgbClr val="0000FF"/>
                </a:solidFill>
              </a:rPr>
              <a:t>Best Case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(Lower Bound) </a:t>
            </a:r>
            <a:r>
              <a:rPr lang="en-US" sz="2800" b="1" dirty="0">
                <a:sym typeface="Symbol" pitchFamily="18" charset="2"/>
              </a:rPr>
              <a:t>and the </a:t>
            </a:r>
            <a:r>
              <a:rPr lang="en-US" sz="2800" b="1" u="sng" dirty="0">
                <a:solidFill>
                  <a:srgbClr val="0000FF"/>
                </a:solidFill>
                <a:sym typeface="Symbol" pitchFamily="18" charset="2"/>
              </a:rPr>
              <a:t>Worst Case </a:t>
            </a:r>
            <a:r>
              <a:rPr lang="en-US" sz="2800" b="1" dirty="0">
                <a:sym typeface="Symbol" pitchFamily="18" charset="2"/>
              </a:rPr>
              <a:t>(Upper Bound)</a:t>
            </a:r>
          </a:p>
        </p:txBody>
      </p:sp>
    </p:spTree>
    <p:extLst>
      <p:ext uri="{BB962C8B-B14F-4D97-AF65-F5344CB8AC3E}">
        <p14:creationId xmlns:p14="http://schemas.microsoft.com/office/powerpoint/2010/main" val="168682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E3647-F6B1-4476-8B38-D61EB5A5C05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Upper Bound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7620000" cy="4114800"/>
          </a:xfrm>
          <a:noFill/>
        </p:spPr>
        <p:txBody>
          <a:bodyPr/>
          <a:lstStyle/>
          <a:p>
            <a:pPr eaLnBrk="1" hangingPunct="1"/>
            <a:r>
              <a:rPr lang="en-US" sz="2800" b="1" u="sng" dirty="0"/>
              <a:t>Upper Bound (Big </a:t>
            </a:r>
            <a:r>
              <a:rPr lang="en-US" sz="2800" b="1" i="1" u="sng" dirty="0"/>
              <a:t>O</a:t>
            </a:r>
            <a:r>
              <a:rPr lang="en-US" sz="2800" b="1" u="sng" dirty="0"/>
              <a:t>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sz="2400" b="1" dirty="0"/>
              <a:t>T(n) </a:t>
            </a:r>
            <a:r>
              <a:rPr lang="en-US" sz="2400" b="1" dirty="0">
                <a:solidFill>
                  <a:srgbClr val="FF0066"/>
                </a:solidFill>
              </a:rPr>
              <a:t>is</a:t>
            </a:r>
            <a:r>
              <a:rPr lang="en-US" sz="2400" b="1" dirty="0"/>
              <a:t> </a:t>
            </a:r>
            <a:r>
              <a:rPr lang="en-US" sz="2400" b="1" i="1" dirty="0"/>
              <a:t>O</a:t>
            </a:r>
            <a:r>
              <a:rPr lang="en-US" sz="2400" b="1" dirty="0"/>
              <a:t>(f(n))</a:t>
            </a:r>
            <a:r>
              <a:rPr lang="en-US" sz="24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if T(n) grows </a:t>
            </a:r>
            <a:r>
              <a:rPr lang="en-US" sz="2400" b="1" u="sng" dirty="0"/>
              <a:t>at most</a:t>
            </a:r>
            <a:r>
              <a:rPr lang="en-US" sz="2400" b="1" dirty="0"/>
              <a:t> as fast as f(n), i.e.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(f(n))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T(n)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c f(n)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for n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n</a:t>
            </a:r>
            <a:r>
              <a:rPr lang="en-US" sz="24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and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sz="2400" b="1" baseline="-250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are positive constants.</a:t>
            </a:r>
          </a:p>
        </p:txBody>
      </p:sp>
    </p:spTree>
    <p:extLst>
      <p:ext uri="{BB962C8B-B14F-4D97-AF65-F5344CB8AC3E}">
        <p14:creationId xmlns:p14="http://schemas.microsoft.com/office/powerpoint/2010/main" val="291715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93CCA-A916-4FCE-9AE5-5507D4BBF0CF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Bounds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7620000" cy="41148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31750" name="Line 4"/>
          <p:cNvSpPr>
            <a:spLocks noChangeShapeType="1"/>
          </p:cNvSpPr>
          <p:nvPr/>
        </p:nvSpPr>
        <p:spPr bwMode="auto">
          <a:xfrm flipV="1">
            <a:off x="3276600" y="2590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3276600" y="53340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flipV="1">
            <a:off x="7391400" y="25146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7391400" y="5257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3032125" y="2157413"/>
            <a:ext cx="593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T(n)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6858000" y="2057400"/>
            <a:ext cx="593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T(n)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400800" y="53340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n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9753600" y="52578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n</a:t>
            </a:r>
          </a:p>
        </p:txBody>
      </p:sp>
      <p:sp>
        <p:nvSpPr>
          <p:cNvPr id="31758" name="Freeform 17"/>
          <p:cNvSpPr>
            <a:spLocks/>
          </p:cNvSpPr>
          <p:nvPr/>
        </p:nvSpPr>
        <p:spPr bwMode="auto">
          <a:xfrm>
            <a:off x="3352800" y="3276600"/>
            <a:ext cx="3048000" cy="1981200"/>
          </a:xfrm>
          <a:custGeom>
            <a:avLst/>
            <a:gdLst>
              <a:gd name="T0" fmla="*/ 0 w 1920"/>
              <a:gd name="T1" fmla="*/ 2147483647 h 1296"/>
              <a:gd name="T2" fmla="*/ 2147483647 w 1920"/>
              <a:gd name="T3" fmla="*/ 2147483647 h 1296"/>
              <a:gd name="T4" fmla="*/ 2147483647 w 1920"/>
              <a:gd name="T5" fmla="*/ 2147483647 h 1296"/>
              <a:gd name="T6" fmla="*/ 2147483647 w 1920"/>
              <a:gd name="T7" fmla="*/ 2147483647 h 1296"/>
              <a:gd name="T8" fmla="*/ 2147483647 w 1920"/>
              <a:gd name="T9" fmla="*/ 2147483647 h 1296"/>
              <a:gd name="T10" fmla="*/ 2147483647 w 1920"/>
              <a:gd name="T11" fmla="*/ 2147483647 h 1296"/>
              <a:gd name="T12" fmla="*/ 2147483647 w 1920"/>
              <a:gd name="T13" fmla="*/ 2147483647 h 1296"/>
              <a:gd name="T14" fmla="*/ 2147483647 w 1920"/>
              <a:gd name="T15" fmla="*/ 0 h 1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0"/>
              <a:gd name="T25" fmla="*/ 0 h 1296"/>
              <a:gd name="T26" fmla="*/ 1920 w 1920"/>
              <a:gd name="T27" fmla="*/ 1296 h 1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0" h="1296">
                <a:moveTo>
                  <a:pt x="0" y="1296"/>
                </a:moveTo>
                <a:cubicBezTo>
                  <a:pt x="12" y="1216"/>
                  <a:pt x="24" y="1136"/>
                  <a:pt x="96" y="1104"/>
                </a:cubicBezTo>
                <a:cubicBezTo>
                  <a:pt x="168" y="1072"/>
                  <a:pt x="328" y="1176"/>
                  <a:pt x="432" y="1104"/>
                </a:cubicBezTo>
                <a:cubicBezTo>
                  <a:pt x="536" y="1032"/>
                  <a:pt x="648" y="744"/>
                  <a:pt x="720" y="672"/>
                </a:cubicBezTo>
                <a:cubicBezTo>
                  <a:pt x="792" y="600"/>
                  <a:pt x="792" y="696"/>
                  <a:pt x="864" y="672"/>
                </a:cubicBezTo>
                <a:cubicBezTo>
                  <a:pt x="936" y="648"/>
                  <a:pt x="1064" y="592"/>
                  <a:pt x="1152" y="528"/>
                </a:cubicBezTo>
                <a:cubicBezTo>
                  <a:pt x="1240" y="464"/>
                  <a:pt x="1264" y="376"/>
                  <a:pt x="1392" y="288"/>
                </a:cubicBezTo>
                <a:cubicBezTo>
                  <a:pt x="1520" y="200"/>
                  <a:pt x="1832" y="48"/>
                  <a:pt x="192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8"/>
          <p:cNvSpPr>
            <a:spLocks/>
          </p:cNvSpPr>
          <p:nvPr/>
        </p:nvSpPr>
        <p:spPr bwMode="auto">
          <a:xfrm>
            <a:off x="3352800" y="3124200"/>
            <a:ext cx="3124200" cy="2209800"/>
          </a:xfrm>
          <a:custGeom>
            <a:avLst/>
            <a:gdLst>
              <a:gd name="T0" fmla="*/ 2147483647 w 1968"/>
              <a:gd name="T1" fmla="*/ 0 h 1392"/>
              <a:gd name="T2" fmla="*/ 2147483647 w 1968"/>
              <a:gd name="T3" fmla="*/ 2147483647 h 1392"/>
              <a:gd name="T4" fmla="*/ 2147483647 w 1968"/>
              <a:gd name="T5" fmla="*/ 2147483647 h 1392"/>
              <a:gd name="T6" fmla="*/ 2147483647 w 1968"/>
              <a:gd name="T7" fmla="*/ 2147483647 h 1392"/>
              <a:gd name="T8" fmla="*/ 2147483647 w 1968"/>
              <a:gd name="T9" fmla="*/ 2147483647 h 1392"/>
              <a:gd name="T10" fmla="*/ 2147483647 w 1968"/>
              <a:gd name="T11" fmla="*/ 2147483647 h 1392"/>
              <a:gd name="T12" fmla="*/ 2147483647 w 1968"/>
              <a:gd name="T13" fmla="*/ 2147483647 h 1392"/>
              <a:gd name="T14" fmla="*/ 0 w 1968"/>
              <a:gd name="T15" fmla="*/ 2147483647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68"/>
              <a:gd name="T25" fmla="*/ 0 h 1392"/>
              <a:gd name="T26" fmla="*/ 1968 w 1968"/>
              <a:gd name="T27" fmla="*/ 1392 h 13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68" h="1392">
                <a:moveTo>
                  <a:pt x="1968" y="0"/>
                </a:moveTo>
                <a:cubicBezTo>
                  <a:pt x="1924" y="16"/>
                  <a:pt x="1880" y="32"/>
                  <a:pt x="1824" y="48"/>
                </a:cubicBezTo>
                <a:cubicBezTo>
                  <a:pt x="1768" y="64"/>
                  <a:pt x="1696" y="72"/>
                  <a:pt x="1632" y="96"/>
                </a:cubicBezTo>
                <a:cubicBezTo>
                  <a:pt x="1568" y="120"/>
                  <a:pt x="1536" y="128"/>
                  <a:pt x="1440" y="192"/>
                </a:cubicBezTo>
                <a:cubicBezTo>
                  <a:pt x="1344" y="256"/>
                  <a:pt x="1208" y="368"/>
                  <a:pt x="1056" y="480"/>
                </a:cubicBezTo>
                <a:cubicBezTo>
                  <a:pt x="904" y="592"/>
                  <a:pt x="680" y="744"/>
                  <a:pt x="528" y="864"/>
                </a:cubicBezTo>
                <a:cubicBezTo>
                  <a:pt x="376" y="984"/>
                  <a:pt x="232" y="1112"/>
                  <a:pt x="144" y="1200"/>
                </a:cubicBezTo>
                <a:cubicBezTo>
                  <a:pt x="56" y="1288"/>
                  <a:pt x="24" y="1360"/>
                  <a:pt x="0" y="139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4572000" y="4191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4350322" y="5333999"/>
            <a:ext cx="4106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n</a:t>
            </a:r>
            <a:r>
              <a:rPr lang="en-US" b="1" baseline="-25000" dirty="0"/>
              <a:t>0</a:t>
            </a:r>
            <a:endParaRPr lang="en-US" b="1" dirty="0"/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5775325" y="2690813"/>
            <a:ext cx="5677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f(n)</a:t>
            </a:r>
          </a:p>
        </p:txBody>
      </p:sp>
      <p:sp>
        <p:nvSpPr>
          <p:cNvPr id="31763" name="Freeform 22"/>
          <p:cNvSpPr>
            <a:spLocks/>
          </p:cNvSpPr>
          <p:nvPr/>
        </p:nvSpPr>
        <p:spPr bwMode="auto">
          <a:xfrm rot="-713688">
            <a:off x="7362825" y="3816350"/>
            <a:ext cx="2611438" cy="1068388"/>
          </a:xfrm>
          <a:custGeom>
            <a:avLst/>
            <a:gdLst>
              <a:gd name="T0" fmla="*/ 0 w 1920"/>
              <a:gd name="T1" fmla="*/ 2147483647 h 1296"/>
              <a:gd name="T2" fmla="*/ 2147483647 w 1920"/>
              <a:gd name="T3" fmla="*/ 2147483647 h 1296"/>
              <a:gd name="T4" fmla="*/ 2147483647 w 1920"/>
              <a:gd name="T5" fmla="*/ 2147483647 h 1296"/>
              <a:gd name="T6" fmla="*/ 2147483647 w 1920"/>
              <a:gd name="T7" fmla="*/ 2147483647 h 1296"/>
              <a:gd name="T8" fmla="*/ 2147483647 w 1920"/>
              <a:gd name="T9" fmla="*/ 2147483647 h 1296"/>
              <a:gd name="T10" fmla="*/ 2147483647 w 1920"/>
              <a:gd name="T11" fmla="*/ 2147483647 h 1296"/>
              <a:gd name="T12" fmla="*/ 2147483647 w 1920"/>
              <a:gd name="T13" fmla="*/ 2147483647 h 1296"/>
              <a:gd name="T14" fmla="*/ 2147483647 w 1920"/>
              <a:gd name="T15" fmla="*/ 0 h 1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0"/>
              <a:gd name="T25" fmla="*/ 0 h 1296"/>
              <a:gd name="T26" fmla="*/ 1920 w 1920"/>
              <a:gd name="T27" fmla="*/ 1296 h 1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0" h="1296">
                <a:moveTo>
                  <a:pt x="0" y="1296"/>
                </a:moveTo>
                <a:cubicBezTo>
                  <a:pt x="12" y="1216"/>
                  <a:pt x="24" y="1136"/>
                  <a:pt x="96" y="1104"/>
                </a:cubicBezTo>
                <a:cubicBezTo>
                  <a:pt x="168" y="1072"/>
                  <a:pt x="328" y="1176"/>
                  <a:pt x="432" y="1104"/>
                </a:cubicBezTo>
                <a:cubicBezTo>
                  <a:pt x="536" y="1032"/>
                  <a:pt x="648" y="744"/>
                  <a:pt x="720" y="672"/>
                </a:cubicBezTo>
                <a:cubicBezTo>
                  <a:pt x="792" y="600"/>
                  <a:pt x="792" y="696"/>
                  <a:pt x="864" y="672"/>
                </a:cubicBezTo>
                <a:cubicBezTo>
                  <a:pt x="936" y="648"/>
                  <a:pt x="1064" y="592"/>
                  <a:pt x="1152" y="528"/>
                </a:cubicBezTo>
                <a:cubicBezTo>
                  <a:pt x="1240" y="464"/>
                  <a:pt x="1264" y="376"/>
                  <a:pt x="1392" y="288"/>
                </a:cubicBezTo>
                <a:cubicBezTo>
                  <a:pt x="1520" y="200"/>
                  <a:pt x="1832" y="48"/>
                  <a:pt x="192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Freeform 24"/>
          <p:cNvSpPr>
            <a:spLocks/>
          </p:cNvSpPr>
          <p:nvPr/>
        </p:nvSpPr>
        <p:spPr bwMode="auto">
          <a:xfrm>
            <a:off x="7467600" y="3746500"/>
            <a:ext cx="2438400" cy="1206500"/>
          </a:xfrm>
          <a:custGeom>
            <a:avLst/>
            <a:gdLst>
              <a:gd name="T0" fmla="*/ 2147483647 w 1536"/>
              <a:gd name="T1" fmla="*/ 2147483647 h 760"/>
              <a:gd name="T2" fmla="*/ 2147483647 w 1536"/>
              <a:gd name="T3" fmla="*/ 2147483647 h 760"/>
              <a:gd name="T4" fmla="*/ 2147483647 w 1536"/>
              <a:gd name="T5" fmla="*/ 2147483647 h 760"/>
              <a:gd name="T6" fmla="*/ 0 w 1536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760"/>
              <a:gd name="T14" fmla="*/ 1536 w 1536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760">
                <a:moveTo>
                  <a:pt x="1536" y="40"/>
                </a:moveTo>
                <a:cubicBezTo>
                  <a:pt x="1528" y="20"/>
                  <a:pt x="1520" y="0"/>
                  <a:pt x="1344" y="88"/>
                </a:cubicBezTo>
                <a:cubicBezTo>
                  <a:pt x="1168" y="176"/>
                  <a:pt x="704" y="456"/>
                  <a:pt x="480" y="568"/>
                </a:cubicBezTo>
                <a:cubicBezTo>
                  <a:pt x="256" y="680"/>
                  <a:pt x="80" y="728"/>
                  <a:pt x="0" y="7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5"/>
          <p:cNvSpPr>
            <a:spLocks noChangeShapeType="1"/>
          </p:cNvSpPr>
          <p:nvPr/>
        </p:nvSpPr>
        <p:spPr bwMode="auto">
          <a:xfrm>
            <a:off x="8229600" y="4648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Text Box 27"/>
          <p:cNvSpPr txBox="1">
            <a:spLocks noChangeArrowheads="1"/>
          </p:cNvSpPr>
          <p:nvPr/>
        </p:nvSpPr>
        <p:spPr bwMode="auto">
          <a:xfrm>
            <a:off x="8001000" y="5257800"/>
            <a:ext cx="4106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n</a:t>
            </a:r>
            <a:r>
              <a:rPr lang="en-US" b="1" baseline="-25000" dirty="0"/>
              <a:t>0</a:t>
            </a:r>
            <a:endParaRPr lang="en-US" b="1" dirty="0"/>
          </a:p>
        </p:txBody>
      </p:sp>
      <p:sp>
        <p:nvSpPr>
          <p:cNvPr id="31767" name="Text Box 28"/>
          <p:cNvSpPr txBox="1">
            <a:spLocks noChangeArrowheads="1"/>
          </p:cNvSpPr>
          <p:nvPr/>
        </p:nvSpPr>
        <p:spPr bwMode="auto">
          <a:xfrm>
            <a:off x="9525000" y="3810000"/>
            <a:ext cx="5677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f(n)</a:t>
            </a:r>
          </a:p>
        </p:txBody>
      </p:sp>
      <p:sp>
        <p:nvSpPr>
          <p:cNvPr id="31768" name="Text Box 29"/>
          <p:cNvSpPr txBox="1">
            <a:spLocks noChangeArrowheads="1"/>
          </p:cNvSpPr>
          <p:nvPr/>
        </p:nvSpPr>
        <p:spPr bwMode="auto">
          <a:xfrm>
            <a:off x="4191002" y="2314545"/>
            <a:ext cx="17748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T(n) = </a:t>
            </a:r>
            <a:r>
              <a:rPr lang="en-US" sz="2000" b="1" i="1" dirty="0"/>
              <a:t>O</a:t>
            </a:r>
            <a:r>
              <a:rPr lang="en-US" sz="2000" b="1" dirty="0"/>
              <a:t>(f(n))</a:t>
            </a:r>
          </a:p>
        </p:txBody>
      </p:sp>
      <p:sp>
        <p:nvSpPr>
          <p:cNvPr id="31769" name="Text Box 30"/>
          <p:cNvSpPr txBox="1">
            <a:spLocks noChangeArrowheads="1"/>
          </p:cNvSpPr>
          <p:nvPr/>
        </p:nvSpPr>
        <p:spPr bwMode="auto">
          <a:xfrm>
            <a:off x="8012889" y="2306332"/>
            <a:ext cx="181972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T(n) = </a:t>
            </a:r>
            <a:r>
              <a:rPr lang="en-US" sz="2000" b="1" dirty="0">
                <a:sym typeface="Symbol" pitchFamily="18" charset="2"/>
              </a:rPr>
              <a:t> </a:t>
            </a:r>
            <a:r>
              <a:rPr lang="en-US" sz="2000" b="1" dirty="0"/>
              <a:t>(f(n))</a:t>
            </a:r>
          </a:p>
        </p:txBody>
      </p:sp>
    </p:spTree>
    <p:extLst>
      <p:ext uri="{BB962C8B-B14F-4D97-AF65-F5344CB8AC3E}">
        <p14:creationId xmlns:p14="http://schemas.microsoft.com/office/powerpoint/2010/main" val="1682701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9BF03-E008-4351-995A-F8E0C025BAB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Upper Bound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7620000" cy="4114800"/>
          </a:xfrm>
          <a:noFill/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Find positive constants c and n</a:t>
            </a:r>
            <a:r>
              <a:rPr lang="en-US" sz="2400" b="1" baseline="-25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 to prove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(n+1)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 b="1" dirty="0"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i.e. what are </a:t>
            </a: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c and n</a:t>
            </a:r>
            <a:r>
              <a:rPr lang="en-US" sz="2400" b="1" baseline="-25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 such that</a:t>
            </a:r>
          </a:p>
          <a:p>
            <a:pPr eaLnBrk="1" hangingPunct="1">
              <a:buNone/>
            </a:pP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(n+1)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≤ 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n &gt; </a:t>
            </a:r>
            <a:r>
              <a:rPr lang="en-US" sz="2400" b="1" dirty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sz="2400" b="1" baseline="-25000" dirty="0">
                <a:solidFill>
                  <a:srgbClr val="000000"/>
                </a:solidFill>
                <a:sym typeface="Symbol" pitchFamily="18" charset="2"/>
              </a:rPr>
              <a:t>0</a:t>
            </a:r>
            <a:endParaRPr lang="en-US" sz="24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04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8534E-B663-4244-BBFA-70BCCB3A7348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Lower Bound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7924800" cy="47244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/>
              <a:t>Lower Bound (Big </a:t>
            </a:r>
            <a:r>
              <a:rPr lang="en-US" sz="2800" b="1" dirty="0">
                <a:sym typeface="Symbol" pitchFamily="18" charset="2"/>
              </a:rPr>
              <a:t></a:t>
            </a:r>
            <a:r>
              <a:rPr lang="en-US" sz="2800" b="1" dirty="0"/>
              <a:t>):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	</a:t>
            </a:r>
            <a:r>
              <a:rPr lang="en-US" sz="2400" b="1" dirty="0"/>
              <a:t>T(n) </a:t>
            </a:r>
            <a:r>
              <a:rPr lang="en-US" sz="2400" b="1" dirty="0">
                <a:solidFill>
                  <a:srgbClr val="FF0066"/>
                </a:solidFill>
              </a:rPr>
              <a:t>is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</a:t>
            </a:r>
            <a:r>
              <a:rPr lang="en-US" sz="2400" b="1" dirty="0"/>
              <a:t>(f(n))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if T(n) grows at </a:t>
            </a:r>
            <a:r>
              <a:rPr lang="en-US" sz="2400" b="1" u="sng" dirty="0"/>
              <a:t>least</a:t>
            </a:r>
            <a:r>
              <a:rPr lang="en-US" sz="2400" b="1" dirty="0"/>
              <a:t> as fast as f(n), i.e.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(f(n))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T(n) ≥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 f(n)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for n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n</a:t>
            </a:r>
            <a:r>
              <a:rPr lang="en-US" sz="24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	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and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400" b="1" baseline="-25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sz="2400" b="1" baseline="-250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are positive constants.</a:t>
            </a:r>
            <a:endParaRPr lang="en-US" sz="2400" b="1" baseline="-25000" dirty="0"/>
          </a:p>
          <a:p>
            <a:pPr eaLnBrk="1" hangingPunct="1"/>
            <a:endParaRPr lang="en-US" sz="2400" b="1" dirty="0">
              <a:sym typeface="Symbol" pitchFamily="18" charset="2"/>
            </a:endParaRPr>
          </a:p>
          <a:p>
            <a:pPr eaLnBrk="1" hangingPunct="1"/>
            <a:r>
              <a:rPr lang="en-US" sz="2400" b="1" dirty="0">
                <a:sym typeface="Symbol" pitchFamily="18" charset="2"/>
              </a:rPr>
              <a:t>The linear search function is an example where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ym typeface="Symbol" pitchFamily="18" charset="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(1) and T(n)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03161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F912D-3E08-4C93-AAD9-4B9381F79B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Introduction to the Analysis of Algorithms</a:t>
            </a:r>
            <a:br>
              <a:rPr lang="en-US" sz="2800" b="1" dirty="0">
                <a:solidFill>
                  <a:prstClr val="black"/>
                </a:solidFill>
                <a:latin typeface="Arial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(Complexity Bounds)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133600"/>
            <a:ext cx="8915400" cy="400221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609600" indent="-609600"/>
            <a:r>
              <a:rPr lang="en-US" sz="2800" b="1" dirty="0"/>
              <a:t>Algorithms</a:t>
            </a:r>
          </a:p>
          <a:p>
            <a:pPr marL="609600" indent="-609600"/>
            <a:r>
              <a:rPr lang="en-US" sz="2800" b="1" dirty="0"/>
              <a:t>Space &amp; Time Complexities</a:t>
            </a:r>
          </a:p>
          <a:p>
            <a:pPr marL="609600" indent="-609600"/>
            <a:r>
              <a:rPr lang="en-US" sz="2800" b="1" dirty="0"/>
              <a:t>Bounds</a:t>
            </a:r>
          </a:p>
          <a:p>
            <a:pPr marL="609600" indent="-609600"/>
            <a:r>
              <a:rPr lang="en-US" sz="2800" b="1" dirty="0"/>
              <a:t>See Lecture Notes on </a:t>
            </a:r>
            <a:r>
              <a:rPr lang="fr-FR" sz="24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2202 Lecture Notes on Part 3</a:t>
            </a:r>
            <a:endParaRPr lang="en-US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86517"/>
              </p:ext>
            </p:extLst>
          </p:nvPr>
        </p:nvGraphicFramePr>
        <p:xfrm>
          <a:off x="4297008" y="4830097"/>
          <a:ext cx="4180018" cy="119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711000" imgH="203040" progId="Equation.3">
                  <p:embed/>
                </p:oleObj>
              </mc:Choice>
              <mc:Fallback>
                <p:oleObj name="Equation" r:id="rId5" imgW="711000" imgH="203040" progId="Equation.3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008" y="4830097"/>
                        <a:ext cx="4180018" cy="1191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0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9C371-3DA7-464C-9DAE-54C0C97D597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Constants do not matter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81300" y="1752600"/>
            <a:ext cx="7772400" cy="4343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	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T(n) = c f(n)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still say that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T(n) is O(f(n)) or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(f(n)) or  (f(n))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Constants are always dropped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They can be related to machine or language properties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ym typeface="Symbol" pitchFamily="18" charset="2"/>
              </a:rPr>
              <a:t>Examples: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ym typeface="Symbol" pitchFamily="18" charset="2"/>
              </a:rPr>
              <a:t>	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T(n) = 4  	   (best case) 	then T(n) = 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T(n) = 6 n</a:t>
            </a:r>
            <a:r>
              <a:rPr lang="en-US" sz="2800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(worst case) 	then T(n) = O(n</a:t>
            </a:r>
            <a:r>
              <a:rPr lang="en-US" sz="2800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T(n) = 3 n  (always) 		then T(n) =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(n)	 </a:t>
            </a:r>
          </a:p>
        </p:txBody>
      </p:sp>
    </p:spTree>
    <p:extLst>
      <p:ext uri="{BB962C8B-B14F-4D97-AF65-F5344CB8AC3E}">
        <p14:creationId xmlns:p14="http://schemas.microsoft.com/office/powerpoint/2010/main" val="187891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78E2ED-DE38-4F9E-8AB3-99AF0261101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Constants do not matter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E09142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  <a:sym typeface="Symbol" pitchFamily="18" charset="2"/>
              </a:rPr>
              <a:t>	T(n) = </a:t>
            </a:r>
            <a:r>
              <a:rPr lang="en-US" sz="2400" b="1" dirty="0">
                <a:solidFill>
                  <a:srgbClr val="FF0066"/>
                </a:solidFill>
                <a:sym typeface="Symbol" pitchFamily="18" charset="2"/>
              </a:rPr>
              <a:t>4</a:t>
            </a:r>
            <a:r>
              <a:rPr lang="en-US" sz="2400" b="1" dirty="0">
                <a:solidFill>
                  <a:srgbClr val="333333"/>
                </a:solidFill>
                <a:sym typeface="Symbol" pitchFamily="18" charset="2"/>
              </a:rPr>
              <a:t>  	 (best case) 		then T(n) </a:t>
            </a:r>
            <a:r>
              <a:rPr lang="en-US" sz="2400" b="1" dirty="0">
                <a:solidFill>
                  <a:srgbClr val="0066FF"/>
                </a:solidFill>
                <a:sym typeface="Symbol" pitchFamily="18" charset="2"/>
              </a:rPr>
              <a:t>=</a:t>
            </a:r>
            <a:r>
              <a:rPr lang="en-US" sz="2400" b="1" dirty="0">
                <a:solidFill>
                  <a:srgbClr val="333333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33CC33"/>
                </a:solidFill>
                <a:sym typeface="Symbol" pitchFamily="18" charset="2"/>
              </a:rPr>
              <a:t></a:t>
            </a:r>
            <a:r>
              <a:rPr lang="en-US" sz="2400" b="1" dirty="0">
                <a:solidFill>
                  <a:srgbClr val="33CC33"/>
                </a:solidFill>
              </a:rPr>
              <a:t>(1)</a:t>
            </a:r>
          </a:p>
          <a:p>
            <a:pPr eaLnBrk="1" hangingPunct="1">
              <a:buClr>
                <a:srgbClr val="E09142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</a:rPr>
              <a:t>	T(n) = </a:t>
            </a:r>
            <a:r>
              <a:rPr lang="en-US" sz="2400" b="1" dirty="0">
                <a:solidFill>
                  <a:srgbClr val="FF0066"/>
                </a:solidFill>
              </a:rPr>
              <a:t>6 n</a:t>
            </a:r>
            <a:r>
              <a:rPr lang="en-US" sz="2400" b="1" baseline="30000" dirty="0">
                <a:solidFill>
                  <a:srgbClr val="FF0066"/>
                </a:solidFill>
              </a:rPr>
              <a:t>2</a:t>
            </a:r>
            <a:r>
              <a:rPr lang="en-US" sz="2400" b="1" baseline="30000" dirty="0">
                <a:solidFill>
                  <a:srgbClr val="333333"/>
                </a:solidFill>
              </a:rPr>
              <a:t> </a:t>
            </a:r>
            <a:r>
              <a:rPr lang="en-US" sz="2400" b="1" dirty="0">
                <a:solidFill>
                  <a:srgbClr val="333333"/>
                </a:solidFill>
              </a:rPr>
              <a:t>(worst case) 	then T(n) </a:t>
            </a:r>
            <a:r>
              <a:rPr lang="en-US" sz="2400" b="1" dirty="0">
                <a:solidFill>
                  <a:srgbClr val="0066FF"/>
                </a:solidFill>
              </a:rPr>
              <a:t>=</a:t>
            </a:r>
            <a:r>
              <a:rPr lang="en-US" sz="2400" b="1" dirty="0">
                <a:solidFill>
                  <a:srgbClr val="333333"/>
                </a:solidFill>
              </a:rPr>
              <a:t> </a:t>
            </a:r>
            <a:r>
              <a:rPr lang="en-US" sz="2400" b="1" dirty="0">
                <a:solidFill>
                  <a:srgbClr val="33CC33"/>
                </a:solidFill>
              </a:rPr>
              <a:t>O(n</a:t>
            </a:r>
            <a:r>
              <a:rPr lang="en-US" sz="2400" b="1" baseline="30000" dirty="0">
                <a:solidFill>
                  <a:srgbClr val="33CC33"/>
                </a:solidFill>
              </a:rPr>
              <a:t>2</a:t>
            </a:r>
            <a:r>
              <a:rPr lang="en-US" sz="2400" b="1" dirty="0">
                <a:solidFill>
                  <a:srgbClr val="33CC33"/>
                </a:solidFill>
              </a:rPr>
              <a:t>)</a:t>
            </a:r>
          </a:p>
          <a:p>
            <a:pPr eaLnBrk="1" hangingPunct="1">
              <a:buClr>
                <a:srgbClr val="E09142"/>
              </a:buClr>
              <a:buFont typeface="Wingdings" pitchFamily="2" charset="2"/>
              <a:buNone/>
            </a:pPr>
            <a:r>
              <a:rPr lang="en-US" sz="2400" b="1" baseline="30000" dirty="0">
                <a:solidFill>
                  <a:srgbClr val="333333"/>
                </a:solidFill>
              </a:rPr>
              <a:t>	</a:t>
            </a:r>
            <a:r>
              <a:rPr lang="en-US" sz="2400" b="1" dirty="0">
                <a:solidFill>
                  <a:srgbClr val="333333"/>
                </a:solidFill>
              </a:rPr>
              <a:t>T(n) = </a:t>
            </a:r>
            <a:r>
              <a:rPr lang="en-US" sz="2400" b="1" dirty="0">
                <a:solidFill>
                  <a:srgbClr val="FF0066"/>
                </a:solidFill>
              </a:rPr>
              <a:t>3 n</a:t>
            </a:r>
            <a:r>
              <a:rPr lang="en-US" sz="2400" b="1" dirty="0">
                <a:solidFill>
                  <a:srgbClr val="333333"/>
                </a:solidFill>
              </a:rPr>
              <a:t>  (always) 		then T(n) </a:t>
            </a:r>
            <a:r>
              <a:rPr lang="en-US" sz="2400" b="1" dirty="0">
                <a:solidFill>
                  <a:srgbClr val="0066FF"/>
                </a:solidFill>
              </a:rPr>
              <a:t>=</a:t>
            </a:r>
            <a:r>
              <a:rPr lang="en-US" sz="2400" b="1" dirty="0">
                <a:solidFill>
                  <a:srgbClr val="333333"/>
                </a:solidFill>
              </a:rPr>
              <a:t> </a:t>
            </a:r>
            <a:r>
              <a:rPr lang="en-US" sz="2400" b="1" dirty="0">
                <a:solidFill>
                  <a:srgbClr val="33CC33"/>
                </a:solidFill>
                <a:sym typeface="Symbol" pitchFamily="18" charset="2"/>
              </a:rPr>
              <a:t></a:t>
            </a:r>
            <a:r>
              <a:rPr lang="en-US" sz="2400" b="1" dirty="0">
                <a:solidFill>
                  <a:srgbClr val="33CC33"/>
                </a:solidFill>
              </a:rPr>
              <a:t>(n)</a:t>
            </a:r>
          </a:p>
          <a:p>
            <a:pPr eaLnBrk="1" hangingPunct="1">
              <a:buClr>
                <a:srgbClr val="E09142"/>
              </a:buClr>
              <a:buFont typeface="Wingdings" pitchFamily="2" charset="2"/>
              <a:buNone/>
            </a:pPr>
            <a:endParaRPr lang="en-US" sz="2400" b="1" dirty="0">
              <a:solidFill>
                <a:srgbClr val="33CC33"/>
              </a:solidFill>
            </a:endParaRPr>
          </a:p>
          <a:p>
            <a:pPr eaLnBrk="1" hangingPunct="1">
              <a:buClr>
                <a:srgbClr val="E09142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333333"/>
                </a:solidFill>
              </a:rPr>
              <a:t>	</a:t>
            </a:r>
            <a:endParaRPr lang="en-US" sz="2800" dirty="0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 flipH="1" flipV="1">
            <a:off x="4056189" y="3424985"/>
            <a:ext cx="515811" cy="12994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2971800" y="4724401"/>
            <a:ext cx="351570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Number of Operations</a:t>
            </a:r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 flipH="1" flipV="1">
            <a:off x="7900500" y="3424985"/>
            <a:ext cx="0" cy="7814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H="1" flipV="1">
            <a:off x="8425239" y="3433014"/>
            <a:ext cx="748923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7743826" y="4206439"/>
            <a:ext cx="748923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is of</a:t>
            </a:r>
          </a:p>
        </p:txBody>
      </p:sp>
      <p:sp>
        <p:nvSpPr>
          <p:cNvPr id="35851" name="TextBox 17"/>
          <p:cNvSpPr txBox="1">
            <a:spLocks noChangeArrowheads="1"/>
          </p:cNvSpPr>
          <p:nvPr/>
        </p:nvSpPr>
        <p:spPr bwMode="auto">
          <a:xfrm>
            <a:off x="8610601" y="5105401"/>
            <a:ext cx="1874231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Complexity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508062" y="2129587"/>
            <a:ext cx="6934200" cy="1351696"/>
          </a:xfrm>
          <a:prstGeom prst="rect">
            <a:avLst/>
          </a:prstGeom>
          <a:solidFill>
            <a:schemeClr val="tx2">
              <a:lumMod val="65000"/>
              <a:lumOff val="3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7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5F1DE-504B-47C2-BAC4-7583C5D1D270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Drop Constants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T(n) ≤ </a:t>
            </a:r>
            <a:r>
              <a:rPr lang="en-GB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5.5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GB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  for n ≥ 2   		hence T(n) = O(n</a:t>
            </a:r>
            <a:r>
              <a:rPr lang="en-GB" sz="28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T(n) ≥ </a:t>
            </a:r>
            <a:r>
              <a:rPr lang="en-GB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n     for n ≥ 1   		hence  T(n) =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marL="0" indent="0">
              <a:buNone/>
            </a:pP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GB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GB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 n   for n ≥ </a:t>
            </a:r>
            <a:r>
              <a:rPr lang="en-GB" sz="2800" b="1" i="1">
                <a:latin typeface="Times New Roman" pitchFamily="18" charset="0"/>
                <a:cs typeface="Times New Roman" pitchFamily="18" charset="0"/>
              </a:rPr>
              <a:t>2   	hence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T(n) =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eaLnBrk="1" hangingPunct="1">
              <a:buFont typeface="Wingdings" pitchFamily="2" charset="2"/>
              <a:buNone/>
            </a:pPr>
            <a:endParaRPr lang="en-GB" sz="2800" baseline="30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47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9BF03-E008-4351-995A-F8E0C025BAB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Important Remarks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7620000" cy="4114800"/>
          </a:xfrm>
          <a:noFill/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sz="2400" b="1" i="1" dirty="0">
                <a:sym typeface="Symbol" pitchFamily="18" charset="2"/>
              </a:rPr>
              <a:t>Big-O</a:t>
            </a:r>
            <a:r>
              <a:rPr lang="en-US" sz="2400" b="1" dirty="0">
                <a:sym typeface="Symbol" pitchFamily="18" charset="2"/>
              </a:rPr>
              <a:t> complexity is usually used to describe the general behavior of an algorithm. We can still use it to describe tightly bound algorithms</a:t>
            </a:r>
          </a:p>
          <a:p>
            <a:pPr algn="just" eaLnBrk="1" hangingPunct="1"/>
            <a:r>
              <a:rPr lang="en-US" sz="2400" b="1" dirty="0">
                <a:sym typeface="Symbol" pitchFamily="18" charset="2"/>
              </a:rPr>
              <a:t>Comparison of algorithms based on </a:t>
            </a:r>
            <a:r>
              <a:rPr lang="en-US" sz="2400" b="1" i="1" dirty="0">
                <a:sym typeface="Symbol" pitchFamily="18" charset="2"/>
              </a:rPr>
              <a:t>Big-O</a:t>
            </a:r>
            <a:r>
              <a:rPr lang="en-US" sz="2400" b="1" dirty="0">
                <a:sym typeface="Symbol" pitchFamily="18" charset="2"/>
              </a:rPr>
              <a:t>. Lower bound complexities (</a:t>
            </a:r>
            <a:r>
              <a:rPr lang="en-US" sz="2400" b="1" i="1" dirty="0">
                <a:sym typeface="Symbol" pitchFamily="18" charset="2"/>
              </a:rPr>
              <a:t>Big-</a:t>
            </a:r>
            <a:r>
              <a:rPr lang="en-US" sz="2400" b="1" dirty="0">
                <a:sym typeface="Symbol" pitchFamily="18" charset="2"/>
              </a:rPr>
              <a:t>) are not very useful.</a:t>
            </a:r>
          </a:p>
          <a:p>
            <a:pPr algn="just" eaLnBrk="1" hangingPunct="1"/>
            <a:r>
              <a:rPr lang="en-US" sz="2400" b="1" dirty="0">
                <a:sym typeface="Symbol" pitchFamily="18" charset="2"/>
              </a:rPr>
              <a:t>The functional form </a:t>
            </a:r>
            <a:r>
              <a:rPr lang="en-US" sz="2400" b="1" i="1" dirty="0">
                <a:sym typeface="Symbol" pitchFamily="18" charset="2"/>
              </a:rPr>
              <a:t>f(n)</a:t>
            </a:r>
            <a:r>
              <a:rPr lang="en-US" sz="2400" b="1" dirty="0">
                <a:sym typeface="Symbol" pitchFamily="18" charset="2"/>
              </a:rPr>
              <a:t> of worst case complexity obtained from the number of operations should be the least growing function. For Example:</a:t>
            </a:r>
          </a:p>
          <a:p>
            <a:pPr marL="0" indent="0" algn="just">
              <a:buNone/>
            </a:pPr>
            <a:r>
              <a:rPr lang="en-US" sz="2400" b="1" dirty="0">
                <a:sym typeface="Symbol" pitchFamily="18" charset="2"/>
              </a:rPr>
              <a:t>  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T(n) ≤ 5n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, then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T(n) = O(n), O(n</a:t>
            </a:r>
            <a:r>
              <a:rPr lang="en-US" sz="2400" b="1" i="1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), O(2</a:t>
            </a:r>
            <a:r>
              <a:rPr lang="en-US" sz="2400" b="1" i="1" baseline="30000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)…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    Correct complexity is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T(n) = O(n)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89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3BA31-BE0A-4948-BB32-1CC67955565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7239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Algorithms</a:t>
            </a:r>
            <a:r>
              <a:rPr lang="en-US" sz="4000" dirty="0"/>
              <a:t> </a:t>
            </a:r>
            <a:endParaRPr lang="en-GB" sz="36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6" y="1751379"/>
            <a:ext cx="9338776" cy="4419600"/>
          </a:xfrm>
          <a:noFill/>
        </p:spPr>
        <p:txBody>
          <a:bodyPr/>
          <a:lstStyle/>
          <a:p>
            <a:pPr marL="339725" lvl="1" algn="just">
              <a:buClr>
                <a:schemeClr val="hlink"/>
              </a:buClr>
            </a:pPr>
            <a:r>
              <a:rPr lang="en-US" sz="2400" dirty="0"/>
              <a:t>The word </a:t>
            </a:r>
            <a:r>
              <a:rPr lang="en-US" sz="2400" b="1" i="1" dirty="0">
                <a:solidFill>
                  <a:srgbClr val="0000FF"/>
                </a:solidFill>
              </a:rPr>
              <a:t>Algorithm</a:t>
            </a:r>
            <a:r>
              <a:rPr lang="en-US" sz="2400" dirty="0"/>
              <a:t> comes from the name of </a:t>
            </a:r>
            <a:r>
              <a:rPr lang="en-US" sz="2400" b="1" i="1" dirty="0">
                <a:solidFill>
                  <a:srgbClr val="0000FF"/>
                </a:solidFill>
              </a:rPr>
              <a:t>Abu </a:t>
            </a:r>
            <a:r>
              <a:rPr lang="en-US" sz="2400" b="1" i="1" dirty="0" err="1">
                <a:solidFill>
                  <a:srgbClr val="0000FF"/>
                </a:solidFill>
              </a:rPr>
              <a:t>Ja’afar</a:t>
            </a:r>
            <a:r>
              <a:rPr lang="en-US" sz="2400" b="1" i="1" dirty="0">
                <a:solidFill>
                  <a:srgbClr val="0000FF"/>
                </a:solidFill>
              </a:rPr>
              <a:t> Mohamed ibn Musa Al </a:t>
            </a:r>
            <a:r>
              <a:rPr lang="en-US" sz="2400" b="1" i="1" dirty="0" err="1">
                <a:solidFill>
                  <a:srgbClr val="0000FF"/>
                </a:solidFill>
              </a:rPr>
              <a:t>Khowarizmi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(c. 825 A.D.)</a:t>
            </a:r>
          </a:p>
          <a:p>
            <a:pPr marL="339725" lvl="1">
              <a:buClr>
                <a:schemeClr val="hlink"/>
              </a:buClr>
            </a:pPr>
            <a:r>
              <a:rPr lang="en-US" sz="2400" dirty="0"/>
              <a:t>An Algorithm is a function 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</a:p>
          <a:p>
            <a:pPr marL="53975" lvl="1" indent="0">
              <a:buClr>
                <a:schemeClr val="hlink"/>
              </a:buClr>
              <a:buNone/>
            </a:pPr>
            <a:r>
              <a:rPr lang="en-US" sz="2400" dirty="0"/>
              <a:t>    to do a certain task, </a:t>
            </a:r>
          </a:p>
          <a:p>
            <a:pPr marL="53975" lvl="1" indent="0">
              <a:buClr>
                <a:schemeClr val="hlink"/>
              </a:buClr>
              <a:buNone/>
            </a:pPr>
            <a:r>
              <a:rPr lang="en-US" sz="2400" dirty="0"/>
              <a:t>    </a:t>
            </a:r>
            <a:r>
              <a:rPr lang="en-US" sz="2400" b="1" i="1" dirty="0">
                <a:solidFill>
                  <a:srgbClr val="0000FF"/>
                </a:solidFill>
              </a:rPr>
              <a:t>f : input X </a:t>
            </a:r>
            <a:r>
              <a:rPr lang="en-US" sz="2400" b="1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2400" b="1" i="1" dirty="0">
                <a:solidFill>
                  <a:srgbClr val="0000FF"/>
                </a:solidFill>
              </a:rPr>
              <a:t> output Y</a:t>
            </a:r>
          </a:p>
          <a:p>
            <a:pPr marL="53975" lvl="1" indent="0">
              <a:buClr>
                <a:schemeClr val="hlink"/>
              </a:buCl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 marL="339725" lvl="1">
              <a:buClr>
                <a:schemeClr val="hlink"/>
              </a:buClr>
            </a:pPr>
            <a:endParaRPr lang="en-US" sz="2400" dirty="0"/>
          </a:p>
          <a:p>
            <a:pPr marL="339725" lvl="1">
              <a:buClr>
                <a:schemeClr val="hlink"/>
              </a:buClr>
            </a:pPr>
            <a:r>
              <a:rPr lang="en-US" sz="2400" dirty="0"/>
              <a:t>An Algorithm is supposed to solve a general, well-specified problem</a:t>
            </a:r>
            <a:endParaRPr lang="en-GB" b="1" i="1" dirty="0">
              <a:solidFill>
                <a:srgbClr val="FF0066"/>
              </a:solidFill>
              <a:cs typeface="Times New Roman" pitchFamily="18" charset="0"/>
            </a:endParaRPr>
          </a:p>
        </p:txBody>
      </p:sp>
      <p:pic>
        <p:nvPicPr>
          <p:cNvPr id="8198" name="Content Placeholder 5" descr="Data Model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667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74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6FFF8-8566-49AA-8F0E-B942319F9F6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Algorithms</a:t>
            </a:r>
            <a:r>
              <a:rPr lang="en-US" sz="3600" dirty="0"/>
              <a:t>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752600"/>
            <a:ext cx="7772400" cy="4648200"/>
          </a:xfrm>
          <a:noFill/>
        </p:spPr>
        <p:txBody>
          <a:bodyPr/>
          <a:lstStyle/>
          <a:p>
            <a:pPr marL="0" lvl="1" indent="0">
              <a:buClr>
                <a:schemeClr val="hlink"/>
              </a:buClr>
              <a:buNone/>
              <a:defRPr/>
            </a:pPr>
            <a:r>
              <a:rPr lang="en-US" sz="2400" dirty="0"/>
              <a:t>Example: </a:t>
            </a:r>
            <a:r>
              <a:rPr lang="en-US" sz="2400" b="1" dirty="0" err="1">
                <a:solidFill>
                  <a:srgbClr val="0000FF"/>
                </a:solidFill>
              </a:rPr>
              <a:t>Euclide’s</a:t>
            </a:r>
            <a:r>
              <a:rPr lang="en-US" sz="2400" b="1" dirty="0">
                <a:solidFill>
                  <a:srgbClr val="0000FF"/>
                </a:solidFill>
              </a:rPr>
              <a:t> Algorithm for the GCD</a:t>
            </a:r>
          </a:p>
          <a:p>
            <a:pPr marL="0" lvl="1" indent="0">
              <a:buClr>
                <a:schemeClr val="hlink"/>
              </a:buClr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(Dates about 200 B.C.)</a:t>
            </a:r>
          </a:p>
          <a:p>
            <a:pPr marL="0" lvl="1" indent="0">
              <a:buClr>
                <a:schemeClr val="hlink"/>
              </a:buClr>
              <a:buNone/>
              <a:defRPr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7999" y="2667001"/>
            <a:ext cx="8456613" cy="3471153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ALGORITHM Euclid(m, n)</a:t>
            </a:r>
          </a:p>
          <a:p>
            <a:pPr>
              <a:buNone/>
              <a:defRPr/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//Computes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(m, n) by Euclid’s algorithm</a:t>
            </a:r>
          </a:p>
          <a:p>
            <a:pPr>
              <a:buNone/>
              <a:defRPr/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//Input: Two nonnegative, not-both-zero integers m and n</a:t>
            </a:r>
          </a:p>
          <a:p>
            <a:pPr>
              <a:buNone/>
              <a:defRPr/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//Output: Greatest common divisor of m and n</a:t>
            </a:r>
          </a:p>
          <a:p>
            <a:pPr>
              <a:buNone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while n &gt; 0 do</a:t>
            </a:r>
          </a:p>
          <a:p>
            <a:pPr indent="-3175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r ←m mod n</a:t>
            </a:r>
          </a:p>
          <a:p>
            <a:pPr indent="-3175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m←n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indent="-3175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n←r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return m</a:t>
            </a:r>
          </a:p>
        </p:txBody>
      </p:sp>
      <p:pic>
        <p:nvPicPr>
          <p:cNvPr id="7" name="Picture 5" descr="euclid.jpg">
            <a:extLst>
              <a:ext uri="{FF2B5EF4-FFF2-40B4-BE49-F238E27FC236}">
                <a16:creationId xmlns:a16="http://schemas.microsoft.com/office/drawing/2014/main" id="{0F4DB9F6-947E-46E6-93F7-1D57252A2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6812" y="3033490"/>
            <a:ext cx="14478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1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C114-282F-4C59-99BF-02ABDE62309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Algorithms</a:t>
            </a:r>
            <a:r>
              <a:rPr lang="en-US" sz="3600" dirty="0"/>
              <a:t>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744744"/>
            <a:ext cx="7772400" cy="4503656"/>
          </a:xfrm>
          <a:noFill/>
        </p:spPr>
        <p:txBody>
          <a:bodyPr>
            <a:normAutofit lnSpcReduction="10000"/>
          </a:bodyPr>
          <a:lstStyle/>
          <a:p>
            <a:pPr marL="0" lvl="1" indent="0">
              <a:buClr>
                <a:schemeClr val="hlink"/>
              </a:buClr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Euclide’s</a:t>
            </a:r>
            <a:r>
              <a:rPr lang="en-US" sz="2400" b="1" dirty="0">
                <a:solidFill>
                  <a:srgbClr val="0000FF"/>
                </a:solidFill>
              </a:rPr>
              <a:t> Algorithm for the GCD</a:t>
            </a:r>
          </a:p>
          <a:p>
            <a:pPr marL="457200" lvl="1" indent="-457200">
              <a:buClr>
                <a:schemeClr val="hlink"/>
              </a:buClr>
              <a:buNone/>
            </a:pPr>
            <a:r>
              <a:rPr lang="en-US" sz="2400" b="1" dirty="0">
                <a:solidFill>
                  <a:srgbClr val="0000FF"/>
                </a:solidFill>
              </a:rPr>
              <a:t>(Recursive Version)</a:t>
            </a:r>
          </a:p>
          <a:p>
            <a:pPr marL="457200" lvl="1" indent="-457200">
              <a:buClr>
                <a:schemeClr val="hlink"/>
              </a:buClr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</a:rPr>
              <a:t>"</a:t>
            </a:r>
            <a:r>
              <a:rPr lang="en-US" sz="2000" dirty="0">
                <a:solidFill>
                  <a:srgbClr val="0000FF"/>
                </a:solidFill>
              </a:rPr>
              <a:t>The Euclidean algorithm is the granddaddy of all algorithms, because it is the oldest nontrivial algorithm that has survived to the present day”.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</a:rPr>
              <a:t>Donald Knuth, The Art of Computer Programming, Vol.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3048000"/>
            <a:ext cx="5219700" cy="1665288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(m, n)</a:t>
            </a:r>
          </a:p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if n = 0       return m    </a:t>
            </a:r>
          </a:p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else       return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(n, m mod n)</a:t>
            </a:r>
          </a:p>
        </p:txBody>
      </p:sp>
    </p:spTree>
    <p:extLst>
      <p:ext uri="{BB962C8B-B14F-4D97-AF65-F5344CB8AC3E}">
        <p14:creationId xmlns:p14="http://schemas.microsoft.com/office/powerpoint/2010/main" val="342496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9F351-C9FB-4D00-A116-E169A444353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6" y="624110"/>
            <a:ext cx="8911687" cy="7826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Algorithms</a:t>
            </a:r>
            <a:r>
              <a:rPr lang="en-US" sz="3600" dirty="0"/>
              <a:t>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3" y="2001960"/>
            <a:ext cx="8915400" cy="3777622"/>
          </a:xfrm>
          <a:noFill/>
        </p:spPr>
        <p:txBody>
          <a:bodyPr/>
          <a:lstStyle/>
          <a:p>
            <a:pPr algn="just"/>
            <a:r>
              <a:rPr lang="en-US" sz="2400" b="1" dirty="0"/>
              <a:t>Example: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The Sieve of Eratosthenes </a:t>
            </a:r>
            <a:r>
              <a:rPr lang="en-US" sz="2400" b="1" dirty="0"/>
              <a:t>is a method used to compute all primes less than N.  It was invented by</a:t>
            </a:r>
            <a:r>
              <a:rPr lang="en-US" sz="2400" b="1" i="1" dirty="0"/>
              <a:t> </a:t>
            </a:r>
            <a:r>
              <a:rPr lang="en-US" sz="2400" b="1" i="1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Eratosthenes of Cyrene</a:t>
            </a:r>
            <a:r>
              <a:rPr lang="en-US" sz="2400" b="1" i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i="1" dirty="0"/>
              <a:t>(276 BC - 194 BC).</a:t>
            </a:r>
            <a:endParaRPr lang="en-US" sz="2400" b="1" dirty="0"/>
          </a:p>
          <a:p>
            <a:pPr algn="just"/>
            <a:r>
              <a:rPr lang="en-US" sz="2400" b="1" dirty="0"/>
              <a:t>The algorithm to do this uses an 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/>
              <a:t>	array of size N+1: 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/>
              <a:t>	a</a:t>
            </a:r>
            <a:r>
              <a:rPr lang="en-US" sz="2400" b="1" baseline="-25000" dirty="0"/>
              <a:t>0</a:t>
            </a:r>
            <a:r>
              <a:rPr lang="en-US" sz="2400" b="1" dirty="0"/>
              <a:t>, a</a:t>
            </a:r>
            <a:r>
              <a:rPr lang="en-US" sz="2400" b="1" baseline="-25000" dirty="0"/>
              <a:t>1</a:t>
            </a:r>
            <a:r>
              <a:rPr lang="en-US" sz="2400" b="1" dirty="0"/>
              <a:t>, a</a:t>
            </a:r>
            <a:r>
              <a:rPr lang="en-US" sz="2400" b="1" baseline="-25000" dirty="0"/>
              <a:t>2</a:t>
            </a:r>
            <a:r>
              <a:rPr lang="en-US" sz="2400" b="1" dirty="0"/>
              <a:t>, ...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i</a:t>
            </a:r>
            <a:r>
              <a:rPr lang="en-US" sz="2400" b="1" dirty="0"/>
              <a:t>,....., 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N</a:t>
            </a:r>
            <a:r>
              <a:rPr lang="en-US" sz="2400" b="1" dirty="0"/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/>
              <a:t>	and the objective is to set 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i</a:t>
            </a:r>
            <a:r>
              <a:rPr lang="en-US" sz="2400" b="1" dirty="0"/>
              <a:t> = 1 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/>
              <a:t>	if </a:t>
            </a:r>
            <a:r>
              <a:rPr lang="en-US" sz="2400" b="1" dirty="0" err="1"/>
              <a:t>i</a:t>
            </a:r>
            <a:r>
              <a:rPr lang="en-US" sz="2400" b="1" dirty="0"/>
              <a:t> is a prime, and to zero if it is not.</a:t>
            </a:r>
            <a:r>
              <a:rPr lang="en-US" sz="2400" b="1" i="1" dirty="0"/>
              <a:t> </a:t>
            </a:r>
            <a:endParaRPr lang="en-US" sz="2400" b="1" dirty="0"/>
          </a:p>
          <a:p>
            <a:pPr marL="457200" lvl="1" indent="-457200">
              <a:buClr>
                <a:schemeClr val="hlink"/>
              </a:buClr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800" b="1" dirty="0"/>
          </a:p>
          <a:p>
            <a:pPr>
              <a:buFont typeface="Wingdings" pitchFamily="2" charset="2"/>
              <a:buNone/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1270" name="Picture 5" descr="220px-Portrait_of_Eratosthen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375" y="3182815"/>
            <a:ext cx="24796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88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156FC-CFE5-4E1D-AFC6-F26ECBC236F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343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Algorithms</a:t>
            </a:r>
            <a:r>
              <a:rPr lang="en-US" sz="3600" dirty="0"/>
              <a:t>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981200"/>
            <a:ext cx="7886700" cy="4114800"/>
          </a:xfrm>
          <a:noFill/>
        </p:spPr>
        <p:txBody>
          <a:bodyPr/>
          <a:lstStyle/>
          <a:p>
            <a:pPr marL="0" lvl="1" indent="0">
              <a:buClr>
                <a:schemeClr val="hlink"/>
              </a:buClr>
              <a:buNone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 (a[0..N])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95706"/>
              </p:ext>
            </p:extLst>
          </p:nvPr>
        </p:nvGraphicFramePr>
        <p:xfrm>
          <a:off x="3009900" y="2400300"/>
          <a:ext cx="5105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2145960" imgH="1384200" progId="Equation.3">
                  <p:embed/>
                </p:oleObj>
              </mc:Choice>
              <mc:Fallback>
                <p:oleObj name="Equation" r:id="rId4" imgW="2145960" imgH="1384200" progId="Equation.3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400300"/>
                        <a:ext cx="5105400" cy="3276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6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E6298C-7E7E-40EF-991C-3DBAD4228E4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743200" y="1752601"/>
            <a:ext cx="7924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The main goal is to determine the cost of running an algorithm and how to reduce that cost. Cost is expressed as </a:t>
            </a:r>
            <a:r>
              <a:rPr lang="en-US" sz="3200" b="1" u="sng" dirty="0">
                <a:solidFill>
                  <a:srgbClr val="0000FF"/>
                </a:solidFill>
              </a:rPr>
              <a:t>Complexity</a:t>
            </a:r>
          </a:p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3200" b="1" u="sng" dirty="0"/>
          </a:p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u="sng" dirty="0">
                <a:solidFill>
                  <a:srgbClr val="0000FF"/>
                </a:solidFill>
              </a:rPr>
              <a:t>Time Complexity</a:t>
            </a:r>
          </a:p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3200" b="1" u="sng" dirty="0"/>
          </a:p>
          <a:p>
            <a:pPr marL="457200" indent="-457200" eaLnBrk="0" hangingPunct="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b="1" u="sng" dirty="0">
                <a:solidFill>
                  <a:srgbClr val="0000FF"/>
                </a:solidFill>
              </a:rPr>
              <a:t>Space Complexity</a:t>
            </a:r>
          </a:p>
          <a:p>
            <a:pPr marL="457200" indent="-4572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n-AU" u="sng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92926" y="624110"/>
            <a:ext cx="8911687" cy="88816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Space &amp; Time Complexities</a:t>
            </a:r>
          </a:p>
        </p:txBody>
      </p:sp>
    </p:spTree>
    <p:extLst>
      <p:ext uri="{BB962C8B-B14F-4D97-AF65-F5344CB8AC3E}">
        <p14:creationId xmlns:p14="http://schemas.microsoft.com/office/powerpoint/2010/main" val="21338364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1221</TotalTime>
  <Words>2375</Words>
  <Application>Microsoft Office PowerPoint</Application>
  <PresentationFormat>Widescreen</PresentationFormat>
  <Paragraphs>406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Wisp</vt:lpstr>
      <vt:lpstr>Custom Design</vt:lpstr>
      <vt:lpstr>1_Wisp</vt:lpstr>
      <vt:lpstr>Equation</vt:lpstr>
      <vt:lpstr>CSCE 2211  Applied Data Structures</vt:lpstr>
      <vt:lpstr>  </vt:lpstr>
      <vt:lpstr>Introduction to the Analysis of Algorithms (Complexity Bounds) </vt:lpstr>
      <vt:lpstr>Algorithms </vt:lpstr>
      <vt:lpstr>Algorithms </vt:lpstr>
      <vt:lpstr>Algorithms </vt:lpstr>
      <vt:lpstr>Algorithms </vt:lpstr>
      <vt:lpstr>Algorithms </vt:lpstr>
      <vt:lpstr>Space &amp; Time Complexities</vt:lpstr>
      <vt:lpstr>Space &amp; Time Complexities</vt:lpstr>
      <vt:lpstr>Time Complexity</vt:lpstr>
      <vt:lpstr>Number of Operations T(n)</vt:lpstr>
      <vt:lpstr>PowerPoint Presentation</vt:lpstr>
      <vt:lpstr>Factorial Algorithm: Exact Algorithm</vt:lpstr>
      <vt:lpstr>Exact Algorithms, Another Example</vt:lpstr>
      <vt:lpstr>PowerPoint Presentation</vt:lpstr>
      <vt:lpstr>Complexity of the Linear Search Algorithm</vt:lpstr>
      <vt:lpstr>Bounds</vt:lpstr>
      <vt:lpstr>Asymptotic Notation</vt:lpstr>
      <vt:lpstr>Asymptotic Notation</vt:lpstr>
      <vt:lpstr>Bounds</vt:lpstr>
      <vt:lpstr>Bounds</vt:lpstr>
      <vt:lpstr>Tight Bound</vt:lpstr>
      <vt:lpstr>Tight Bound</vt:lpstr>
      <vt:lpstr>Bounds</vt:lpstr>
      <vt:lpstr>Upper Bound</vt:lpstr>
      <vt:lpstr>Bounds</vt:lpstr>
      <vt:lpstr>Upper Bound</vt:lpstr>
      <vt:lpstr>Lower Bound</vt:lpstr>
      <vt:lpstr>Constants do not matter</vt:lpstr>
      <vt:lpstr>Constants do not matter</vt:lpstr>
      <vt:lpstr>Drop Constants</vt:lpstr>
      <vt:lpstr>Important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4xxx Introduction to Information Theory</dc:title>
  <dc:creator>auc</dc:creator>
  <cp:lastModifiedBy>Dr. Goneid</cp:lastModifiedBy>
  <cp:revision>130</cp:revision>
  <dcterms:created xsi:type="dcterms:W3CDTF">2019-11-03T10:18:00Z</dcterms:created>
  <dcterms:modified xsi:type="dcterms:W3CDTF">2023-08-31T11:46:21Z</dcterms:modified>
</cp:coreProperties>
</file>