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9" r:id="rId1"/>
    <p:sldMasterId id="2147483766" r:id="rId2"/>
    <p:sldMasterId id="2147483779" r:id="rId3"/>
  </p:sldMasterIdLst>
  <p:notesMasterIdLst>
    <p:notesMasterId r:id="rId48"/>
  </p:notesMasterIdLst>
  <p:sldIdLst>
    <p:sldId id="258" r:id="rId4"/>
    <p:sldId id="320" r:id="rId5"/>
    <p:sldId id="381" r:id="rId6"/>
    <p:sldId id="284" r:id="rId7"/>
    <p:sldId id="370" r:id="rId8"/>
    <p:sldId id="371" r:id="rId9"/>
    <p:sldId id="316" r:id="rId10"/>
    <p:sldId id="372" r:id="rId11"/>
    <p:sldId id="317" r:id="rId12"/>
    <p:sldId id="373" r:id="rId13"/>
    <p:sldId id="321" r:id="rId14"/>
    <p:sldId id="374" r:id="rId15"/>
    <p:sldId id="375" r:id="rId16"/>
    <p:sldId id="376" r:id="rId17"/>
    <p:sldId id="377" r:id="rId18"/>
    <p:sldId id="318" r:id="rId19"/>
    <p:sldId id="378" r:id="rId20"/>
    <p:sldId id="379" r:id="rId21"/>
    <p:sldId id="299" r:id="rId22"/>
    <p:sldId id="314" r:id="rId23"/>
    <p:sldId id="380" r:id="rId24"/>
    <p:sldId id="384" r:id="rId25"/>
    <p:sldId id="385" r:id="rId26"/>
    <p:sldId id="309" r:id="rId27"/>
    <p:sldId id="311" r:id="rId28"/>
    <p:sldId id="302" r:id="rId29"/>
    <p:sldId id="383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292" r:id="rId38"/>
    <p:sldId id="304" r:id="rId39"/>
    <p:sldId id="294" r:id="rId40"/>
    <p:sldId id="305" r:id="rId41"/>
    <p:sldId id="296" r:id="rId42"/>
    <p:sldId id="306" r:id="rId43"/>
    <p:sldId id="307" r:id="rId44"/>
    <p:sldId id="382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  <a:srgbClr val="99FF66"/>
    <a:srgbClr val="FFFFCC"/>
    <a:srgbClr val="0000FF"/>
    <a:srgbClr val="99FFCC"/>
    <a:srgbClr val="99FF99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6" autoAdjust="0"/>
    <p:restoredTop sz="94517" autoAdjust="0"/>
  </p:normalViewPr>
  <p:slideViewPr>
    <p:cSldViewPr snapToGrid="0">
      <p:cViewPr varScale="1">
        <p:scale>
          <a:sx n="67" d="100"/>
          <a:sy n="67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FD08-4DA1-41EC-BD77-B293A76E142C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8492-735C-42D2-AE27-E1FE79AA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0ECE-AFAF-45D6-8B91-E90982EF592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8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A0ACF-8A2A-4FCF-BCD1-943E89A7B68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93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E9E4D-2B43-4DB1-BD8A-83327ED2A7A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79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4D6CF-7A2F-4930-BF6E-7B6E46EA299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13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65AB-AC1D-4853-A785-41C5113D845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4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2530-05A6-49FE-A5A3-7D14490BD8C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2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2530-05A6-49FE-A5A3-7D14490BD8CF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2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922B3-747E-420A-91B6-C4C27394A8E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49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564DF-006B-4CE1-A8C2-68BF2E2DE684}" type="slidenum">
              <a:rPr lang="en-GB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1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B5009-7EE7-45B1-8A1A-192A253820B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BB4F6-EC4B-4E59-A2DF-6DEA8D710B7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5F31-24AE-4926-90E8-D000FEC4B56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1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394A0-D858-4FA6-89A8-AEF37B559FB1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6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261AD-B4A9-45B3-AFFF-90B49D104FB9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704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AE83E-FF5A-4569-9772-91994020D40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9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76107-FC3B-4B6D-9D82-196027394044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66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DF593-9990-49D5-BDF0-9A072DFC988B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3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C61B-259E-4E86-A988-D72793380DF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8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F4A25-994E-4669-BD74-FBBEE0E4CD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2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B1CAD-77B5-4987-AC68-4DD88979730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6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0FC1-9758-4A96-A698-8EBCF9CFB1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5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FEB0-68FD-4206-9302-38002F17F9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AF0B1-86B8-4FB0-AF11-B03A2B13706D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70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E2F09-8D0E-4728-A403-B93A32E019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41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A7E30-0F21-4955-A1E7-6C21F9668E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5D9B1-F68C-44AA-8400-C0F2B982AE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7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5D9B1-F68C-44AA-8400-C0F2B982AE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9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92680-3B7A-476F-9DFF-2669AB2F25B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5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92680-3B7A-476F-9DFF-2669AB2F25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6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23740-BB3E-4D4D-8017-47C104FE44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6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23740-BB3E-4D4D-8017-47C104FE44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6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6FE9-3A9C-48D0-AB3C-464AEE25095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8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6FE9-3A9C-48D0-AB3C-464AEE25095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25064-7A6E-4D98-9021-F7653A110EA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09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6FE9-3A9C-48D0-AB3C-464AEE25095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9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71488-04D3-4DDC-8F38-E9CC40238EC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5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3F68A-1DE4-44EC-866E-9D3AC83834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6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41730-8872-4881-BBED-3B1CA025726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FDAE7-4CB9-43A8-92A5-453B2B21EDF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25064-7A6E-4D98-9021-F7653A110EA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0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0A32C-EBEE-482B-ABD5-E2B264C6A8A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19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25064-7A6E-4D98-9021-F7653A110EA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0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A0ACF-8A2A-4FCF-BCD1-943E89A7B68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8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80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8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9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481-0885-4B7E-8347-DFD23E9F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0BE4F-73BE-4AE4-A0C5-B26216B1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035F-2C6B-45D5-99FE-E6FE87B8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B8F-42BC-4697-99E7-A4E5EBD1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337E-353C-48EB-AEE8-9C2C6E2E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34F-EC21-43EC-8FE2-C6F9C7C3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FFDA-51B2-4926-9B34-DDD73613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F450-88F7-45AF-8ACD-85F8443A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31DB-3A88-456C-84DA-14B4082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6672-C727-4DD4-9EFE-B0DE93D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2D5F-7667-4B93-BBD4-72A10C1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DA0E-9E48-4954-BDC9-4288F69C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1DA4-80F1-414B-A0F3-C337CD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6490-335A-4D9D-BF84-83DE6840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732F-672C-441F-A84D-DFDE1BB1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DE4-B20B-492B-82EE-31B77A0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D180-24C4-4B34-9451-3403DD2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6D5B-DB99-448C-85F7-FC35308C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224C-BD13-4A2D-A392-FA53347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31B2-08DF-461C-BF56-4E7175DC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C5760-F5DD-40F5-A688-44DFA32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0899-6333-4215-A8D1-A9DD3BE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67C5-1955-4607-90A9-69926E53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B121-E70B-42CE-914D-6F975681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7343-1ED3-49D2-813A-9F39FEDB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8FC7E-788F-4837-86A6-24EB22B4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90518-5706-42DC-8300-69373D6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D6E0B-44A4-43D6-96A3-861E8C1B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7DFED-2F14-4AB8-8672-DF8DB11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CDE-AAFC-4DEC-86AA-937FEBF4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2C79E-8CC2-41ED-A603-5BB17D26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3A93F-F1BD-466D-B6A3-3E3BDA0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675C-4C34-47A9-B010-86B62261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3E881-B424-495C-9834-245EF001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BBF1A-D715-44B6-A795-E168A61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2AFC-149B-4622-8751-10209045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20B-9979-4FAB-B272-86050FF4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2F57-E110-4759-A1E1-2F9AED6C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DC32E-6C4A-4BE3-B0F3-0AAA64F91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35D2-257C-48CA-A5A9-90228534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79D4-18B7-4F8C-920A-B22312B4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84CA5-8160-4624-8FF9-524B70F6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8685-B570-4DF9-949B-C5EBF989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2EC74-234E-48BF-853B-148E83334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EEE6-DE0A-40F1-9B19-51CA5DE7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576F5-16D9-4852-AA92-E258EA20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B2EC-620D-48EC-BB5D-FB69504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63BFE-1C27-439C-8F6D-C790FFA5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3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F2-88AD-46E7-9932-A546384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883A9-9B37-4C8A-830B-F07EE3A2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485A-AB45-4CDC-AD11-42D1DCAC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A75E-3B71-4338-AF7F-7BC69735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F90D-6A80-48FE-BE4D-7DFF4DF2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074E6-BC9E-40CF-9B6E-2ABDAD289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5E07-1551-4673-8464-B98F10283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2B58-CB80-48C3-A1EF-6506C47B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377-67AF-4DEE-9F21-9CDBC4F4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5F93-44E0-4EDD-8EE3-23CD47A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C876-2908-4C67-901D-175DC22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9955D-FD77-42D7-8908-63F4F457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E8846-4F65-4563-9E6B-8608F255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E5AA0-04BC-43D4-99F8-4343161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8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5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4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7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4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52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756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40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25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3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E080-B76B-4AED-B12F-F41D86CE3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818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59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59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905-1B45-48B7-9380-6693876686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1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11-Aug-23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2D9CF-95D1-42C5-8284-909BBE50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ACAF-5490-4A34-84C9-04585BC2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771B-022B-40C6-8386-014D51AA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DBC1-BE64-4E27-A1F4-FE415F64709D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16DE-F190-401F-865C-CD255265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F946-34EE-439B-A408-2826CFEB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5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1.aucegypt.edu/faculty/cse/goneid/csce2211/2202%20Lecture%20Notes%20on%20Part%203.pdf" TargetMode="Externa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967" y="908538"/>
            <a:ext cx="8915399" cy="22627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CSCE 2211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Applied Data Structures</a:t>
            </a: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3089" y="3804138"/>
            <a:ext cx="10306173" cy="19050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sz="2400" b="1" cap="none" dirty="0"/>
              <a:t>Prof. Amr Goneid, AUC</a:t>
            </a:r>
          </a:p>
          <a:p>
            <a:pPr algn="ctr" eaLnBrk="1" hangingPunct="1"/>
            <a:endParaRPr lang="en-US" sz="2400" b="1" dirty="0"/>
          </a:p>
          <a:p>
            <a:r>
              <a:rPr lang="en-US" sz="3600" b="1" dirty="0"/>
              <a:t>Part 3b. Introduction to the Analysis of Algorithms</a:t>
            </a:r>
          </a:p>
          <a:p>
            <a:pPr algn="ctr"/>
            <a:r>
              <a:rPr lang="en-US" sz="3600" b="1" dirty="0"/>
              <a:t>(Complexity Calculations)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382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81300" y="1905000"/>
            <a:ext cx="7772400" cy="434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>
                <a:solidFill>
                  <a:schemeClr val="tx1"/>
                </a:solidFill>
              </a:rPr>
              <a:t>Prof.</a:t>
            </a:r>
            <a:r>
              <a:rPr lang="en-GB" altLang="en-US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4C933-ECD8-411D-8693-C9D4C79490AD}" type="slidenum">
              <a:rPr lang="en-GB" altLang="en-US">
                <a:solidFill>
                  <a:schemeClr val="tx1"/>
                </a:solidFill>
              </a:rPr>
              <a:pPr/>
              <a:t>10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0964" name="Rectangle 57"/>
          <p:cNvSpPr>
            <a:spLocks noChangeArrowheads="1"/>
          </p:cNvSpPr>
          <p:nvPr/>
        </p:nvSpPr>
        <p:spPr bwMode="auto">
          <a:xfrm>
            <a:off x="2819400" y="3598985"/>
            <a:ext cx="3429000" cy="1934308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 b="1" u="sng" dirty="0"/>
              <a:t>Repetition Statements: </a:t>
            </a:r>
            <a:r>
              <a:rPr lang="en-US" altLang="en-US" sz="3200" b="1" dirty="0"/>
              <a:t>while Loops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844675"/>
            <a:ext cx="8179777" cy="429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u="sng" dirty="0"/>
              <a:t>while Loop 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In the following code: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Fun(</a:t>
            </a:r>
            <a:r>
              <a:rPr lang="en-US" altLang="en-US" sz="2000" b="1" dirty="0" err="1"/>
              <a:t>i,n</a:t>
            </a:r>
            <a:r>
              <a:rPr lang="en-US" altLang="en-US" sz="2000" b="1" dirty="0"/>
              <a:t>) does 3i + log n comparisons, find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T(n) = no. of  comparisons.	Show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			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0;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while(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&lt;= 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{Fun(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i,n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++;}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46734"/>
              </p:ext>
            </p:extLst>
          </p:nvPr>
        </p:nvGraphicFramePr>
        <p:xfrm>
          <a:off x="6353175" y="3756800"/>
          <a:ext cx="4525840" cy="111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2171520" imgH="444240" progId="Equation.DSMT4">
                  <p:embed/>
                </p:oleObj>
              </mc:Choice>
              <mc:Fallback>
                <p:oleObj name="Equation" r:id="rId4" imgW="217152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3756800"/>
                        <a:ext cx="4525840" cy="11136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3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81300" y="1905000"/>
            <a:ext cx="7772400" cy="434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>
                <a:solidFill>
                  <a:schemeClr val="tx1"/>
                </a:solidFill>
              </a:rPr>
              <a:t>Prof.</a:t>
            </a:r>
            <a:r>
              <a:rPr lang="en-GB" altLang="en-US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4C933-ECD8-411D-8693-C9D4C79490AD}" type="slidenum">
              <a:rPr lang="en-GB" altLang="en-US">
                <a:solidFill>
                  <a:schemeClr val="tx1"/>
                </a:solidFill>
              </a:rPr>
              <a:pPr/>
              <a:t>11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609600"/>
            <a:ext cx="7772400" cy="1295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 b="1" u="sng" dirty="0"/>
              <a:t>Repetition Statements: </a:t>
            </a:r>
            <a:r>
              <a:rPr lang="en-US" altLang="en-US" sz="3200" b="1" dirty="0"/>
              <a:t>while Loops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9" y="1981200"/>
            <a:ext cx="10456985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2400" b="1" dirty="0"/>
              <a:t>while loop runs for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= 0…n</a:t>
            </a:r>
          </a:p>
          <a:p>
            <a:pPr marL="0" indent="0">
              <a:buNone/>
            </a:pPr>
            <a:r>
              <a:rPr lang="en-US" altLang="en-US" sz="2400" b="1" dirty="0"/>
              <a:t>Each iteration executes 1 comparison to enter loop (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&lt;= n) plus Fun(</a:t>
            </a:r>
            <a:r>
              <a:rPr lang="en-US" altLang="en-US" sz="2400" b="1" dirty="0" err="1"/>
              <a:t>i,n</a:t>
            </a:r>
            <a:r>
              <a:rPr lang="en-US" altLang="en-US" sz="2400" b="1" dirty="0"/>
              <a:t>) with 3i + log n comparisons. Add an extra comparison in the while to exit loop.</a:t>
            </a:r>
          </a:p>
          <a:p>
            <a:pPr eaLnBrk="1" hangingPunct="1">
              <a:buNone/>
            </a:pPr>
            <a:r>
              <a:rPr lang="en-US" altLang="en-US" sz="2400" b="1" dirty="0"/>
              <a:t> </a:t>
            </a:r>
            <a:endParaRPr lang="en-US" alt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18777"/>
              </p:ext>
            </p:extLst>
          </p:nvPr>
        </p:nvGraphicFramePr>
        <p:xfrm>
          <a:off x="2946035" y="3610708"/>
          <a:ext cx="6992291" cy="142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4" imgW="3860640" imgH="838080" progId="Equation.DSMT4">
                  <p:embed/>
                </p:oleObj>
              </mc:Choice>
              <mc:Fallback>
                <p:oleObj name="Equation" r:id="rId4" imgW="3860640" imgH="838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6035" y="3610708"/>
                        <a:ext cx="6992291" cy="142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2669"/>
              </p:ext>
            </p:extLst>
          </p:nvPr>
        </p:nvGraphicFramePr>
        <p:xfrm>
          <a:off x="2946035" y="5078413"/>
          <a:ext cx="41354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6" imgW="2171520" imgH="444240" progId="Equation.DSMT4">
                  <p:embed/>
                </p:oleObj>
              </mc:Choice>
              <mc:Fallback>
                <p:oleObj name="Equation" r:id="rId6" imgW="217152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035" y="5078413"/>
                        <a:ext cx="4135438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7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1488831"/>
            <a:ext cx="7924800" cy="464697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Example: Find the sum of all elements in a 2-D array of size (</a:t>
            </a:r>
            <a:r>
              <a:rPr lang="en-US" altLang="en-US" sz="2400" b="1" dirty="0" err="1"/>
              <a:t>nxn</a:t>
            </a:r>
            <a:r>
              <a:rPr lang="en-US" altLang="en-US" sz="2400" b="1" dirty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The no. of floating point additions T(n) as a function of n is: </a:t>
            </a:r>
            <a:endParaRPr lang="en-GB" altLang="en-US" sz="2400" b="1" dirty="0"/>
          </a:p>
        </p:txBody>
      </p:sp>
      <p:sp>
        <p:nvSpPr>
          <p:cNvPr id="10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>
                <a:solidFill>
                  <a:schemeClr val="tx1"/>
                </a:solidFill>
              </a:rPr>
              <a:t>Prof.</a:t>
            </a:r>
            <a:r>
              <a:rPr lang="en-GB" altLang="en-US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017A01-26BE-4F54-B17E-A6A64C3F5BD5}" type="slidenum">
              <a:rPr lang="en-GB" altLang="en-US">
                <a:solidFill>
                  <a:schemeClr val="tx1"/>
                </a:solidFill>
              </a:rPr>
              <a:pPr/>
              <a:t>12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7276306" y="3288760"/>
            <a:ext cx="419894" cy="488510"/>
          </a:xfrm>
          <a:prstGeom prst="rect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8458200" y="2996117"/>
            <a:ext cx="762000" cy="533400"/>
          </a:xfrm>
          <a:prstGeom prst="rect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8458200" y="2286000"/>
            <a:ext cx="762000" cy="533400"/>
          </a:xfrm>
          <a:prstGeom prst="rect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Nested Loops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8458200" y="2314575"/>
            <a:ext cx="6858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en-US" sz="2800" i="1" dirty="0">
                <a:cs typeface="Arial" charset="0"/>
              </a:rPr>
              <a:t>∑</a:t>
            </a:r>
            <a:r>
              <a:rPr lang="en-US" altLang="en-US" sz="2800" i="1" baseline="-25000" dirty="0" err="1">
                <a:cs typeface="Arial" charset="0"/>
              </a:rPr>
              <a:t>i</a:t>
            </a:r>
            <a:endParaRPr lang="en-US" altLang="en-US" sz="2800" i="1" baseline="-25000" dirty="0">
              <a:cs typeface="Arial" charset="0"/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8526463" y="3019424"/>
            <a:ext cx="5048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en-US" sz="2800" i="1" dirty="0">
                <a:cs typeface="Arial" charset="0"/>
              </a:rPr>
              <a:t>∑</a:t>
            </a:r>
            <a:r>
              <a:rPr lang="en-US" altLang="en-US" sz="2800" i="1" baseline="-25000" dirty="0">
                <a:cs typeface="Arial" charset="0"/>
              </a:rPr>
              <a:t>j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7276306" y="3317335"/>
            <a:ext cx="38258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en-US" sz="2800" dirty="0"/>
              <a:t>1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8933366"/>
              </p:ext>
            </p:extLst>
          </p:nvPr>
        </p:nvGraphicFramePr>
        <p:xfrm>
          <a:off x="3929062" y="5221299"/>
          <a:ext cx="5851525" cy="6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3200400" imgH="393700" progId="Equation.DSMT4">
                  <p:embed/>
                </p:oleObj>
              </mc:Choice>
              <mc:Fallback>
                <p:oleObj name="Equation" r:id="rId4" imgW="3200400" imgH="393700" progId="Equation.DSMT4">
                  <p:embed/>
                  <p:pic>
                    <p:nvPicPr>
                      <p:cNvPr id="1026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2" y="5221299"/>
                        <a:ext cx="5851525" cy="6799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743200" y="2427659"/>
            <a:ext cx="3238500" cy="16764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altLang="en-US" sz="2400" b="1" i="1" kern="0" dirty="0">
                <a:latin typeface="Times New Roman" pitchFamily="18" charset="0"/>
                <a:cs typeface="Times New Roman" pitchFamily="18" charset="0"/>
              </a:rPr>
              <a:t>sum ← 0.0;	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altLang="en-US" sz="2400" b="1" i="1" kern="0" dirty="0"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altLang="en-US" sz="2400" b="1" i="1" kern="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i="1" kern="0" dirty="0">
                <a:latin typeface="Times New Roman" pitchFamily="18" charset="0"/>
                <a:cs typeface="Times New Roman" pitchFamily="18" charset="0"/>
              </a:rPr>
              <a:t> = 0 to n-1)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altLang="en-US" sz="2400" b="1" i="1" kern="0" dirty="0">
                <a:latin typeface="Times New Roman" pitchFamily="18" charset="0"/>
                <a:cs typeface="Times New Roman" pitchFamily="18" charset="0"/>
              </a:rPr>
              <a:t>	for (j = 0 to n-1)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altLang="en-US" sz="2400" b="1" i="1" kern="0" dirty="0">
                <a:latin typeface="Times New Roman" pitchFamily="18" charset="0"/>
                <a:cs typeface="Times New Roman" pitchFamily="18" charset="0"/>
              </a:rPr>
              <a:t>		sum ← sum + </a:t>
            </a:r>
            <a:r>
              <a:rPr lang="en-US" altLang="en-US" sz="2400" b="1" i="1" kern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b="1" i="1" kern="0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endParaRPr lang="en-US" altLang="en-US" sz="2400" b="1" i="1" kern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Line 6"/>
          <p:cNvSpPr>
            <a:spLocks noChangeShapeType="1"/>
          </p:cNvSpPr>
          <p:nvPr/>
        </p:nvSpPr>
        <p:spPr bwMode="auto">
          <a:xfrm flipH="1">
            <a:off x="4953000" y="2590800"/>
            <a:ext cx="350520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8"/>
          <p:cNvSpPr>
            <a:spLocks noChangeShapeType="1"/>
          </p:cNvSpPr>
          <p:nvPr/>
        </p:nvSpPr>
        <p:spPr bwMode="auto">
          <a:xfrm flipH="1">
            <a:off x="5235575" y="3107127"/>
            <a:ext cx="323850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>
            <a:off x="5500818" y="3445415"/>
            <a:ext cx="1775488" cy="331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0AF5C-79E7-498E-B388-23134016158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Running Time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524000"/>
            <a:ext cx="7772400" cy="457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The number of operations can be used to predict the running time of an algorithm for a given problem size (n)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u="sng" dirty="0"/>
              <a:t>Example: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/>
              <a:t>	The number of operations of a sorting algorithm is directly proportional to (n log n). Direct time measurement gives 1 </a:t>
            </a:r>
            <a:r>
              <a:rPr lang="en-US" altLang="en-US" sz="2000" b="1" dirty="0" err="1"/>
              <a:t>ms</a:t>
            </a:r>
            <a:r>
              <a:rPr lang="en-US" altLang="en-US" sz="2000" b="1" dirty="0"/>
              <a:t> to sort 1000 items. Find how long it will take to sort 1,000,000 items.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u="sng" dirty="0"/>
              <a:t>Solution: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38476" y="4191000"/>
          <a:ext cx="74009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4" imgW="4457700" imgH="673100" progId="Equation.DSMT4">
                  <p:embed/>
                </p:oleObj>
              </mc:Choice>
              <mc:Fallback>
                <p:oleObj name="Equation" r:id="rId4" imgW="4457700" imgH="67310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6" y="4191000"/>
                        <a:ext cx="74009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5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AF9B51-0394-4D07-9EF8-B7CD46FAA03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of Algorithm Analysis 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(a) Uniqueness Test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1" y="2133600"/>
            <a:ext cx="9133865" cy="37776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/>
              <a:t>Check whether all the elements in a given array are distinct</a:t>
            </a:r>
          </a:p>
          <a:p>
            <a:pPr lvl="1"/>
            <a:r>
              <a:rPr lang="en-US" altLang="en-US" sz="2400" b="1" dirty="0"/>
              <a:t>Input: An array A[0…n-1]</a:t>
            </a:r>
          </a:p>
          <a:p>
            <a:pPr lvl="1"/>
            <a:r>
              <a:rPr lang="en-US" altLang="en-US" sz="2400" b="1" dirty="0"/>
              <a:t>Output: Return “true” if all the elements in A are distinct and “false” otherwise</a:t>
            </a:r>
          </a:p>
        </p:txBody>
      </p:sp>
    </p:spTree>
    <p:extLst>
      <p:ext uri="{BB962C8B-B14F-4D97-AF65-F5344CB8AC3E}">
        <p14:creationId xmlns:p14="http://schemas.microsoft.com/office/powerpoint/2010/main" val="428782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8D65-C9A4-4D1B-A742-637CC39AEB8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Uniqueness Test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524000"/>
            <a:ext cx="7886700" cy="4572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800" b="1"/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1561290"/>
          <a:ext cx="6172200" cy="241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4" imgW="2794000" imgH="1092200" progId="">
                  <p:embed/>
                </p:oleObj>
              </mc:Choice>
              <mc:Fallback>
                <p:oleObj name="Equation" r:id="rId4" imgW="2794000" imgH="1092200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61290"/>
                        <a:ext cx="6172200" cy="2415209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4114800"/>
          <a:ext cx="45339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6" imgW="2336760" imgH="927000" progId="Equation.DSMT4">
                  <p:embed/>
                </p:oleObj>
              </mc:Choice>
              <mc:Fallback>
                <p:oleObj name="Equation" r:id="rId6" imgW="2336760" imgH="92700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45339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07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8D65-C9A4-4D1B-A742-637CC39AEB8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Uniqueness Test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524000"/>
            <a:ext cx="7886700" cy="4572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800" b="1"/>
              <a:t> 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51809"/>
              </p:ext>
            </p:extLst>
          </p:nvPr>
        </p:nvGraphicFramePr>
        <p:xfrm>
          <a:off x="2895601" y="1676400"/>
          <a:ext cx="719772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3708360" imgH="1320480" progId="Equation.DSMT4">
                  <p:embed/>
                </p:oleObj>
              </mc:Choice>
              <mc:Fallback>
                <p:oleObj name="Equation" r:id="rId4" imgW="3708360" imgH="132048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676400"/>
                        <a:ext cx="7197725" cy="2679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83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Prof.</a:t>
            </a:r>
            <a:r>
              <a:rPr lang="en-GB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208373-51B5-49DE-8F38-110C2EA2BA7A}" type="slidenum">
              <a:rPr lang="en-GB">
                <a:solidFill>
                  <a:schemeClr val="tx1"/>
                </a:solidFill>
              </a:rPr>
              <a:pPr/>
              <a:t>17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(b) Insertion Sort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658100" cy="4114800"/>
          </a:xfrm>
          <a:noFill/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/>
              <a:t>The general idea of the insertion sort is that for each element, find the slot where it belongs.</a:t>
            </a:r>
          </a:p>
          <a:p>
            <a:pPr eaLnBrk="1" hangingPunct="1"/>
            <a:r>
              <a:rPr lang="en-US" sz="2800" dirty="0"/>
              <a:t>Performs successive scans through the data. When an element is out of sequence (less than its predecessor), it is pulled out and then inserted where it should belong.</a:t>
            </a:r>
          </a:p>
          <a:p>
            <a:pPr eaLnBrk="1" hangingPunct="1"/>
            <a:r>
              <a:rPr lang="en-US" sz="2800" dirty="0"/>
              <a:t>Array elements have to be shifted to the right to make space for the insertion.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36870" name="Picture 5" descr="insert so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0" y="838200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76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4A0B9D-7D62-40A1-9FAA-504F2AB09A5B}" type="slidenum">
              <a:rPr lang="en-GB"/>
              <a:pPr/>
              <a:t>18</a:t>
            </a:fld>
            <a:endParaRPr lang="en-GB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6476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it works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502113"/>
            <a:ext cx="7772400" cy="4800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/>
              <a:t> 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257145" y="184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66745" y="184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4476345" y="1845013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5085945" y="1845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5695545" y="1845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6305145" y="1845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257145" y="2607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3866745" y="2607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4476345" y="2607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5085945" y="2607013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5695545" y="2607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6305145" y="2607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3257145" y="3369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3866745" y="3369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4476345" y="3369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5085945" y="3369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5695545" y="3369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6305145" y="3369013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32571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38667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44763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50859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56955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63051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32571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38667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44763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50859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56955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6305145" y="4131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2571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1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38667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2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44763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50859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56955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5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63051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6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6914745" y="1845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524345" y="1845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6914745" y="2607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7524345" y="2607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6914745" y="3369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7524345" y="3369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6914745" y="4131013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3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524345" y="4131013"/>
            <a:ext cx="533400" cy="533400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6914745" y="4893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7524345" y="4893013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4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69147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7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7524345" y="5655013"/>
            <a:ext cx="533400" cy="5334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None/>
            </a:pPr>
            <a:r>
              <a:rPr lang="en-US"/>
              <a:t>8</a:t>
            </a:r>
          </a:p>
        </p:txBody>
      </p:sp>
      <p:sp>
        <p:nvSpPr>
          <p:cNvPr id="37942" name="Freeform 52"/>
          <p:cNvSpPr>
            <a:spLocks/>
          </p:cNvSpPr>
          <p:nvPr/>
        </p:nvSpPr>
        <p:spPr bwMode="auto">
          <a:xfrm>
            <a:off x="3104745" y="1540214"/>
            <a:ext cx="1562100" cy="595313"/>
          </a:xfrm>
          <a:custGeom>
            <a:avLst/>
            <a:gdLst>
              <a:gd name="T0" fmla="*/ 2147483647 w 984"/>
              <a:gd name="T1" fmla="*/ 2147483647 h 471"/>
              <a:gd name="T2" fmla="*/ 2147483647 w 984"/>
              <a:gd name="T3" fmla="*/ 2147483647 h 471"/>
              <a:gd name="T4" fmla="*/ 2147483647 w 984"/>
              <a:gd name="T5" fmla="*/ 2147483647 h 471"/>
              <a:gd name="T6" fmla="*/ 0 60000 65536"/>
              <a:gd name="T7" fmla="*/ 0 60000 65536"/>
              <a:gd name="T8" fmla="*/ 0 60000 65536"/>
              <a:gd name="T9" fmla="*/ 0 w 984"/>
              <a:gd name="T10" fmla="*/ 0 h 471"/>
              <a:gd name="T11" fmla="*/ 984 w 984"/>
              <a:gd name="T12" fmla="*/ 471 h 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4" h="471">
                <a:moveTo>
                  <a:pt x="984" y="275"/>
                </a:moveTo>
                <a:cubicBezTo>
                  <a:pt x="646" y="137"/>
                  <a:pt x="308" y="0"/>
                  <a:pt x="154" y="33"/>
                </a:cubicBezTo>
                <a:cubicBezTo>
                  <a:pt x="0" y="66"/>
                  <a:pt x="77" y="398"/>
                  <a:pt x="61" y="47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7943" name="Freeform 53"/>
          <p:cNvSpPr>
            <a:spLocks/>
          </p:cNvSpPr>
          <p:nvPr/>
        </p:nvSpPr>
        <p:spPr bwMode="auto">
          <a:xfrm>
            <a:off x="4323945" y="2454613"/>
            <a:ext cx="1149350" cy="584200"/>
          </a:xfrm>
          <a:custGeom>
            <a:avLst/>
            <a:gdLst>
              <a:gd name="T0" fmla="*/ 2147483647 w 904"/>
              <a:gd name="T1" fmla="*/ 2147483647 h 368"/>
              <a:gd name="T2" fmla="*/ 2147483647 w 904"/>
              <a:gd name="T3" fmla="*/ 2147483647 h 368"/>
              <a:gd name="T4" fmla="*/ 2147483647 w 904"/>
              <a:gd name="T5" fmla="*/ 2147483647 h 368"/>
              <a:gd name="T6" fmla="*/ 0 60000 65536"/>
              <a:gd name="T7" fmla="*/ 0 60000 65536"/>
              <a:gd name="T8" fmla="*/ 0 60000 65536"/>
              <a:gd name="T9" fmla="*/ 0 w 904"/>
              <a:gd name="T10" fmla="*/ 0 h 368"/>
              <a:gd name="T11" fmla="*/ 904 w 904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368">
                <a:moveTo>
                  <a:pt x="904" y="172"/>
                </a:moveTo>
                <a:cubicBezTo>
                  <a:pt x="583" y="86"/>
                  <a:pt x="262" y="0"/>
                  <a:pt x="131" y="33"/>
                </a:cubicBezTo>
                <a:cubicBezTo>
                  <a:pt x="0" y="66"/>
                  <a:pt x="121" y="312"/>
                  <a:pt x="119" y="3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7944" name="Freeform 54"/>
          <p:cNvSpPr>
            <a:spLocks/>
          </p:cNvSpPr>
          <p:nvPr/>
        </p:nvSpPr>
        <p:spPr bwMode="auto">
          <a:xfrm>
            <a:off x="4857345" y="3216614"/>
            <a:ext cx="1676400" cy="354013"/>
          </a:xfrm>
          <a:custGeom>
            <a:avLst/>
            <a:gdLst>
              <a:gd name="T0" fmla="*/ 2147483647 w 1571"/>
              <a:gd name="T1" fmla="*/ 2147483647 h 292"/>
              <a:gd name="T2" fmla="*/ 2147483647 w 1571"/>
              <a:gd name="T3" fmla="*/ 2147483647 h 292"/>
              <a:gd name="T4" fmla="*/ 2147483647 w 1571"/>
              <a:gd name="T5" fmla="*/ 2147483647 h 292"/>
              <a:gd name="T6" fmla="*/ 0 60000 65536"/>
              <a:gd name="T7" fmla="*/ 0 60000 65536"/>
              <a:gd name="T8" fmla="*/ 0 60000 65536"/>
              <a:gd name="T9" fmla="*/ 0 w 1571"/>
              <a:gd name="T10" fmla="*/ 0 h 292"/>
              <a:gd name="T11" fmla="*/ 1571 w 1571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1" h="292">
                <a:moveTo>
                  <a:pt x="1571" y="199"/>
                </a:moveTo>
                <a:cubicBezTo>
                  <a:pt x="1018" y="99"/>
                  <a:pt x="466" y="0"/>
                  <a:pt x="233" y="15"/>
                </a:cubicBezTo>
                <a:cubicBezTo>
                  <a:pt x="0" y="30"/>
                  <a:pt x="87" y="161"/>
                  <a:pt x="175" y="2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7945" name="Freeform 55"/>
          <p:cNvSpPr>
            <a:spLocks/>
          </p:cNvSpPr>
          <p:nvPr/>
        </p:nvSpPr>
        <p:spPr bwMode="auto">
          <a:xfrm>
            <a:off x="4019145" y="3800813"/>
            <a:ext cx="3200400" cy="787400"/>
          </a:xfrm>
          <a:custGeom>
            <a:avLst/>
            <a:gdLst>
              <a:gd name="T0" fmla="*/ 2147483647 w 2828"/>
              <a:gd name="T1" fmla="*/ 2147483647 h 345"/>
              <a:gd name="T2" fmla="*/ 2147483647 w 2828"/>
              <a:gd name="T3" fmla="*/ 2147483647 h 345"/>
              <a:gd name="T4" fmla="*/ 2147483647 w 2828"/>
              <a:gd name="T5" fmla="*/ 2147483647 h 345"/>
              <a:gd name="T6" fmla="*/ 0 60000 65536"/>
              <a:gd name="T7" fmla="*/ 0 60000 65536"/>
              <a:gd name="T8" fmla="*/ 0 60000 65536"/>
              <a:gd name="T9" fmla="*/ 0 w 2828"/>
              <a:gd name="T10" fmla="*/ 0 h 345"/>
              <a:gd name="T11" fmla="*/ 2828 w 2828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8" h="345">
                <a:moveTo>
                  <a:pt x="2828" y="149"/>
                </a:moveTo>
                <a:cubicBezTo>
                  <a:pt x="1818" y="74"/>
                  <a:pt x="808" y="0"/>
                  <a:pt x="404" y="33"/>
                </a:cubicBezTo>
                <a:cubicBezTo>
                  <a:pt x="0" y="66"/>
                  <a:pt x="404" y="293"/>
                  <a:pt x="404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7946" name="Freeform 56"/>
          <p:cNvSpPr>
            <a:spLocks/>
          </p:cNvSpPr>
          <p:nvPr/>
        </p:nvSpPr>
        <p:spPr bwMode="auto">
          <a:xfrm>
            <a:off x="4704945" y="4664414"/>
            <a:ext cx="3048000" cy="493713"/>
          </a:xfrm>
          <a:custGeom>
            <a:avLst/>
            <a:gdLst>
              <a:gd name="T0" fmla="*/ 2147483647 w 2764"/>
              <a:gd name="T1" fmla="*/ 2147483647 h 311"/>
              <a:gd name="T2" fmla="*/ 2147483647 w 2764"/>
              <a:gd name="T3" fmla="*/ 2147483647 h 311"/>
              <a:gd name="T4" fmla="*/ 2147483647 w 2764"/>
              <a:gd name="T5" fmla="*/ 2147483647 h 311"/>
              <a:gd name="T6" fmla="*/ 0 60000 65536"/>
              <a:gd name="T7" fmla="*/ 0 60000 65536"/>
              <a:gd name="T8" fmla="*/ 0 60000 65536"/>
              <a:gd name="T9" fmla="*/ 0 w 2764"/>
              <a:gd name="T10" fmla="*/ 0 h 311"/>
              <a:gd name="T11" fmla="*/ 2764 w 2764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4" h="311">
                <a:moveTo>
                  <a:pt x="2764" y="173"/>
                </a:moveTo>
                <a:cubicBezTo>
                  <a:pt x="1792" y="86"/>
                  <a:pt x="820" y="0"/>
                  <a:pt x="410" y="23"/>
                </a:cubicBezTo>
                <a:cubicBezTo>
                  <a:pt x="0" y="46"/>
                  <a:pt x="323" y="263"/>
                  <a:pt x="306" y="31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4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1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00812-BBDC-42E4-8E66-37CA9A7EFD0D}" type="slidenum">
              <a:rPr lang="en-GB"/>
              <a:pPr/>
              <a:t>19</a:t>
            </a:fld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780257"/>
            <a:ext cx="77724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Insertion Sort Algorithm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33700" y="1655762"/>
            <a:ext cx="7620000" cy="438321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InsertSort (a[0..n-1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=1 to n-1</a:t>
            </a: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j = pointer to element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		v = copy of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		while( j &gt; 0 &amp;&amp; </a:t>
            </a:r>
            <a:r>
              <a:rPr lang="en-GB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j-1</a:t>
            </a:r>
            <a:r>
              <a:rPr lang="en-GB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&gt; v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{ move data right: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i="1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← a</a:t>
            </a:r>
            <a:r>
              <a:rPr lang="en-GB" sz="2400" b="1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j-1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		     move pointer left: j-- 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 Insert v at the last (j) location: </a:t>
            </a:r>
            <a:r>
              <a:rPr lang="en-GB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← v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6248400" y="1828801"/>
          <a:ext cx="7620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4" imgW="317362" imgH="469696" progId="Equation.DSMT4">
                  <p:embed/>
                </p:oleObj>
              </mc:Choice>
              <mc:Fallback>
                <p:oleObj name="Equation" r:id="rId4" imgW="317362" imgH="469696" progId="Equation.DSMT4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828801"/>
                        <a:ext cx="762000" cy="1065213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7162800" y="3124200"/>
          <a:ext cx="8016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6" imgW="406048" imgH="266469" progId="">
                  <p:embed/>
                </p:oleObj>
              </mc:Choice>
              <mc:Fallback>
                <p:oleObj name="Equation" r:id="rId6" imgW="406048" imgH="266469" progId="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124200"/>
                        <a:ext cx="801688" cy="527050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9296400" y="4648200"/>
          <a:ext cx="762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8" imgW="368140" imgH="266584" progId="">
                  <p:embed/>
                </p:oleObj>
              </mc:Choice>
              <mc:Fallback>
                <p:oleObj name="Equation" r:id="rId8" imgW="368140" imgH="266584" progId="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4648200"/>
                        <a:ext cx="762000" cy="554038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8763001" y="3581401"/>
          <a:ext cx="15478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10" imgW="837836" imgH="431613" progId="">
                  <p:embed/>
                </p:oleObj>
              </mc:Choice>
              <mc:Fallback>
                <p:oleObj name="Equation" r:id="rId10" imgW="837836" imgH="431613" progId="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3581401"/>
                        <a:ext cx="1547813" cy="798513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Line 9"/>
          <p:cNvSpPr>
            <a:spLocks noChangeShapeType="1"/>
          </p:cNvSpPr>
          <p:nvPr/>
        </p:nvSpPr>
        <p:spPr bwMode="auto">
          <a:xfrm flipH="1">
            <a:off x="50292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H="1">
            <a:off x="6400800" y="3429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H="1" flipV="1">
            <a:off x="7391400" y="44958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 flipH="1">
            <a:off x="6781800" y="38862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103434"/>
            <a:ext cx="6696075" cy="106826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C193213-742B-4181-8DC2-E36666EDD915}" type="slidenum">
              <a:rPr lang="en-GB">
                <a:latin typeface="Century Gothic" panose="020B0502020202020204"/>
              </a:rPr>
              <a:pPr defTabSz="342900">
                <a:defRPr/>
              </a:pPr>
              <a:t>2</a:t>
            </a:fld>
            <a:endParaRPr lang="en-GB">
              <a:latin typeface="Century Gothic" panose="020B0502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2764" y="659343"/>
            <a:ext cx="8865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Introduction to the Analysis of Algorithms</a:t>
            </a:r>
          </a:p>
          <a:p>
            <a:pPr defTabSz="342900"/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200" b="1" dirty="0"/>
              <a:t>(Complexity Calculations)</a:t>
            </a:r>
          </a:p>
          <a:p>
            <a:pPr marL="609600" indent="-609600"/>
            <a:r>
              <a:rPr lang="en-US" sz="2800" b="1" dirty="0"/>
              <a:t>See Lecture Notes on </a:t>
            </a:r>
            <a:r>
              <a:rPr lang="fr-FR" sz="2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2202 Lecture Notes on Part 3</a:t>
            </a:r>
            <a:endParaRPr lang="en-US" sz="2800" b="1" dirty="0">
              <a:solidFill>
                <a:srgbClr val="00B0F0"/>
              </a:solidFill>
            </a:endParaRPr>
          </a:p>
          <a:p>
            <a:pPr defTabSz="342900"/>
            <a:endParaRPr lang="en-US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BEBF1-F192-4340-94CB-64CFD2F4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t>Prof. Amr Goneid, AUC</a:t>
            </a: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9E689-537B-424D-A26F-F827457B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983" y="2384203"/>
            <a:ext cx="7619999" cy="368936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996C5C-397C-4078-B82C-49CD06EA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7" y="3429000"/>
            <a:ext cx="8532505" cy="2325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61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Prof.</a:t>
            </a:r>
            <a:r>
              <a:rPr lang="en-GB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FBB70-DC78-4768-B504-588A7080490B}" type="slidenum">
              <a:rPr lang="en-GB">
                <a:solidFill>
                  <a:schemeClr val="tx1"/>
                </a:solidFill>
              </a:rPr>
              <a:pPr/>
              <a:t>20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Insertion Sort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8867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ym typeface="Symbol" pitchFamily="18" charset="2"/>
              </a:rPr>
              <a:t>Best case when the array is already sorted in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ym typeface="Symbol" pitchFamily="18" charset="2"/>
              </a:rPr>
              <a:t>ascending order; while loop works zero times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886200" y="3429001"/>
          <a:ext cx="4991177" cy="148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4" imgW="2311200" imgH="685800" progId="Equation.DSMT4">
                  <p:embed/>
                </p:oleObj>
              </mc:Choice>
              <mc:Fallback>
                <p:oleObj name="Equation" r:id="rId4" imgW="2311200" imgH="685800" progId="Equation.DSMT4">
                  <p:embed/>
                  <p:pic>
                    <p:nvPicPr>
                      <p:cNvPr id="8194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1"/>
                        <a:ext cx="4991177" cy="1480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Prof.</a:t>
            </a:r>
            <a:r>
              <a:rPr lang="en-GB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FB552-1689-4567-82A1-9A9268654575}" type="slidenum">
              <a:rPr lang="en-GB">
                <a:solidFill>
                  <a:schemeClr val="tx1"/>
                </a:solidFill>
              </a:rPr>
              <a:pPr/>
              <a:t>21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Insertion Sort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8867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Worst case when the array is inversely sorted, while loop iterates (</a:t>
            </a:r>
            <a:r>
              <a:rPr lang="en-US" sz="2400" b="1" dirty="0" err="1">
                <a:sym typeface="Symbol" pitchFamily="18" charset="2"/>
              </a:rPr>
              <a:t>i</a:t>
            </a:r>
            <a:r>
              <a:rPr lang="en-US" sz="2400" b="1" dirty="0">
                <a:sym typeface="Symbol" pitchFamily="18" charset="2"/>
              </a:rPr>
              <a:t>) times: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ym typeface="Symbol" pitchFamily="18" charset="2"/>
              </a:rPr>
              <a:t>	</a:t>
            </a: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376613" y="3276600"/>
          <a:ext cx="5643562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4" imgW="2489040" imgH="1091880" progId="Equation.DSMT4">
                  <p:embed/>
                </p:oleObj>
              </mc:Choice>
              <mc:Fallback>
                <p:oleObj name="Equation" r:id="rId4" imgW="2489040" imgH="1091880" progId="Equation.DSMT4">
                  <p:embed/>
                  <p:pic>
                    <p:nvPicPr>
                      <p:cNvPr id="717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276600"/>
                        <a:ext cx="5643562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80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5785D-BA36-4D76-B843-FC187CFD0DB6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(c) Maximum Subsequence Sum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Statement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en-US" sz="2800" dirty="0"/>
              <a:t>Given a sequence of integers (possibly negative),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1</a:t>
            </a:r>
            <a:r>
              <a:rPr lang="en-US" altLang="en-US" sz="2800" i="1" dirty="0"/>
              <a:t>,a</a:t>
            </a:r>
            <a:r>
              <a:rPr lang="en-US" altLang="en-US" sz="2800" i="1" baseline="-25000" dirty="0"/>
              <a:t>2</a:t>
            </a:r>
            <a:r>
              <a:rPr lang="en-US" altLang="en-US" sz="2800" i="1" dirty="0"/>
              <a:t>,...,a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, find start (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) and end (</a:t>
            </a:r>
            <a:r>
              <a:rPr lang="en-US" altLang="en-US" sz="2800" i="1" dirty="0"/>
              <a:t>j</a:t>
            </a:r>
            <a:r>
              <a:rPr lang="en-US" altLang="en-US" sz="2800" dirty="0"/>
              <a:t>) indices that maximize the value of</a:t>
            </a:r>
          </a:p>
          <a:p>
            <a:pPr algn="just" eaLnBrk="1" hangingPunct="1"/>
            <a:r>
              <a:rPr lang="en-US" altLang="en-US" sz="2800" b="1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aseline="-250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aseline="-250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   (This is zero if all integers are negative).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800" b="1" dirty="0"/>
              <a:t>Example: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-2, 11, -4, 13, -5, -2,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 i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= 20</a:t>
            </a:r>
            <a:endParaRPr lang="en-US" altLang="en-US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00400"/>
          <a:ext cx="1600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4" imgW="863225" imgH="444307" progId="">
                  <p:embed/>
                </p:oleObj>
              </mc:Choice>
              <mc:Fallback>
                <p:oleObj name="Equation" r:id="rId4" imgW="863225" imgH="444307" progId="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00400"/>
                        <a:ext cx="16002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64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7AD93-A117-4E72-87BC-35FC5E57C87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1999"/>
            <a:ext cx="7772400" cy="94823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Maximum Subsequence Sum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 1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851660"/>
            <a:ext cx="7886700" cy="4244340"/>
          </a:xfrm>
          <a:noFill/>
        </p:spPr>
        <p:txBody>
          <a:bodyPr>
            <a:normAutofit/>
          </a:bodyPr>
          <a:lstStyle/>
          <a:p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Analyze This. Show that T(n) = O(n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 (cubic)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70754"/>
              </p:ext>
            </p:extLst>
          </p:nvPr>
        </p:nvGraphicFramePr>
        <p:xfrm>
          <a:off x="2781300" y="2537460"/>
          <a:ext cx="7020128" cy="355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4" imgW="3479800" imgH="1816100" progId="">
                  <p:embed/>
                </p:oleObj>
              </mc:Choice>
              <mc:Fallback>
                <p:oleObj name="Equation" r:id="rId4" imgW="3479800" imgH="1816100" progId="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537460"/>
                        <a:ext cx="7020128" cy="355854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72400" y="3200401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581401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267201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410200" y="3429000"/>
            <a:ext cx="2362200" cy="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791200" y="3810000"/>
            <a:ext cx="838200" cy="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181600" y="4495800"/>
            <a:ext cx="838200" cy="0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333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2D0124-FD03-4EBA-B3EC-2C7D76C3AAD9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6738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Maximum Subsequence Sum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 2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981200"/>
            <a:ext cx="7886700" cy="4191000"/>
          </a:xfrm>
          <a:noFill/>
        </p:spPr>
        <p:txBody>
          <a:bodyPr/>
          <a:lstStyle/>
          <a:p>
            <a:pPr>
              <a:buNone/>
            </a:pP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Analyze This. Show that T(n) = O(n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 (Quadratic)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52404"/>
              </p:ext>
            </p:extLst>
          </p:nvPr>
        </p:nvGraphicFramePr>
        <p:xfrm>
          <a:off x="2895600" y="2693988"/>
          <a:ext cx="6324600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4" imgW="3479800" imgH="1917700" progId="">
                  <p:embed/>
                </p:oleObj>
              </mc:Choice>
              <mc:Fallback>
                <p:oleObj name="Equation" r:id="rId4" imgW="3479800" imgH="1917700" progId="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93988"/>
                        <a:ext cx="6324600" cy="34782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2400" y="3213895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257800" y="3442494"/>
            <a:ext cx="2514600" cy="223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772400" y="4204495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 flipV="1">
            <a:off x="5562600" y="4433095"/>
            <a:ext cx="2209800" cy="2233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96001" y="4682978"/>
            <a:ext cx="44568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416146" y="4925568"/>
            <a:ext cx="691559" cy="223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967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97640-EB21-458B-970F-EA8D1CCBC27C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Maximum Subsequence Sum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 3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Notice that any desired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000" b="1" i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cannot start with Negative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000" b="1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en-US" sz="2000" b="1" i="1" baseline="-25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If this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happens, we jump to a new start at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= j + 1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/>
          </p:nvPr>
        </p:nvGraphicFramePr>
        <p:xfrm>
          <a:off x="2915056" y="2971800"/>
          <a:ext cx="6080125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4" imgW="3352800" imgH="1676400" progId="">
                  <p:embed/>
                </p:oleObj>
              </mc:Choice>
              <mc:Fallback>
                <p:oleObj name="Equation" r:id="rId4" imgW="3352800" imgH="1676400" progId="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056" y="2971800"/>
                        <a:ext cx="6080125" cy="30400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2400" y="3581401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O(n)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334000" y="3810000"/>
            <a:ext cx="2438400" cy="223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55118" y="3964635"/>
            <a:ext cx="44568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275263" y="4207225"/>
            <a:ext cx="691559" cy="223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467601" y="5516861"/>
            <a:ext cx="44568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/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705600" y="5432722"/>
            <a:ext cx="773706" cy="328964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9676CEE-EBBF-42BD-8D95-68C987633FD7}"/>
              </a:ext>
            </a:extLst>
          </p:cNvPr>
          <p:cNvSpPr txBox="1"/>
          <p:nvPr/>
        </p:nvSpPr>
        <p:spPr>
          <a:xfrm>
            <a:off x="9143999" y="3097530"/>
            <a:ext cx="2211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Analyze This. Show that T(n) = O(n) (Linear)</a:t>
            </a:r>
          </a:p>
        </p:txBody>
      </p:sp>
    </p:spTree>
    <p:extLst>
      <p:ext uri="{BB962C8B-B14F-4D97-AF65-F5344CB8AC3E}">
        <p14:creationId xmlns:p14="http://schemas.microsoft.com/office/powerpoint/2010/main" val="127462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Summary of Rules for Big-O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895600" y="1752601"/>
          <a:ext cx="7467600" cy="4513581"/>
        </p:xfrm>
        <a:graphic>
          <a:graphicData uri="http://schemas.openxmlformats.org/drawingml/2006/table">
            <a:tbl>
              <a:tblPr/>
              <a:tblGrid>
                <a:gridCol w="3714554">
                  <a:extLst>
                    <a:ext uri="{9D8B030D-6E8A-4147-A177-3AD203B41FA5}">
                      <a16:colId xmlns:a16="http://schemas.microsoft.com/office/drawing/2014/main" val="3738507986"/>
                    </a:ext>
                  </a:extLst>
                </a:gridCol>
                <a:gridCol w="3753046">
                  <a:extLst>
                    <a:ext uri="{9D8B030D-6E8A-4147-A177-3AD203B41FA5}">
                      <a16:colId xmlns:a16="http://schemas.microsoft.com/office/drawing/2014/main" val="83249692"/>
                    </a:ext>
                  </a:extLst>
                </a:gridCol>
              </a:tblGrid>
              <a:tr h="355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Rule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862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constant k, O(k) &lt; O(n)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O(7) = O(1)  &lt; O(n)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04229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constant k, O(kf) = O(f)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O(2n) = O(n)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70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O(|f|+|g|) = O(|f|) + O(|g|) =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O(6n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+n) = O(6n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+ O(n) =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345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Max (O(|f|) , O(|g|)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16915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Nesting of loop O(g) within a        loop O(f) gives O(f * g)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=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341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m-1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&lt;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&lt; O(n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06470"/>
                  </a:ext>
                </a:extLst>
              </a:tr>
              <a:tr h="10033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O((log n)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&lt; O(n)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O(log n) &lt; O(n)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65467"/>
                  </a:ext>
                </a:extLst>
              </a:tr>
            </a:tbl>
          </a:graphicData>
        </a:graphic>
      </p:graphicFrame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1CC42-9937-4DD9-B9C4-91E03E39EB2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2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Comparing Complexities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981200"/>
            <a:ext cx="7772400" cy="4114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dirty="0"/>
              <a:t>Dominance:</a:t>
            </a:r>
          </a:p>
          <a:p>
            <a:pPr eaLnBrk="1" hangingPunct="1"/>
            <a:r>
              <a:rPr lang="en-US" sz="2800" dirty="0"/>
              <a:t>If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(n-&gt;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f(n)/g(n) = 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ym typeface="Symbol" pitchFamily="18" charset="2"/>
              </a:rPr>
              <a:t>	then f(n) dominates (i.e. grows faster)</a:t>
            </a:r>
          </a:p>
          <a:p>
            <a:pPr eaLnBrk="1" hangingPunct="1"/>
            <a:r>
              <a:rPr lang="en-US" sz="2800" dirty="0"/>
              <a:t>If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(n-&gt;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f(n)/g(n) = 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ym typeface="Symbol" pitchFamily="18" charset="2"/>
              </a:rPr>
              <a:t>	then g(n) dominates.</a:t>
            </a:r>
          </a:p>
          <a:p>
            <a:pPr marL="339725" indent="-339725"/>
            <a:r>
              <a:rPr lang="en-US" sz="2800" dirty="0"/>
              <a:t>If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(n-&gt;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f(n)/g(n) = constant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ym typeface="Symbol" pitchFamily="18" charset="2"/>
              </a:rPr>
              <a:t>	then both grow at the same rate. 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29D0B-4CA6-4404-95CE-FE2A413ADE1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535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Comparing Complexities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>
                <a:sym typeface="Symbol" pitchFamily="18" charset="2"/>
              </a:rPr>
              <a:t>Examples:</a:t>
            </a:r>
          </a:p>
          <a:p>
            <a:pPr eaLnBrk="1" hangingPunct="1"/>
            <a:r>
              <a:rPr lang="en-US" sz="2400">
                <a:sym typeface="Symbol" pitchFamily="18" charset="2"/>
              </a:rPr>
              <a:t>  if a &gt; b then n</a:t>
            </a:r>
            <a:r>
              <a:rPr lang="en-US" sz="2400" baseline="30000">
                <a:sym typeface="Symbol" pitchFamily="18" charset="2"/>
              </a:rPr>
              <a:t>a </a:t>
            </a:r>
            <a:r>
              <a:rPr lang="en-US" sz="2400">
                <a:sym typeface="Symbol" pitchFamily="18" charset="2"/>
              </a:rPr>
              <a:t>dominates n</a:t>
            </a:r>
            <a:r>
              <a:rPr lang="en-US" sz="2400" baseline="30000">
                <a:sym typeface="Symbol" pitchFamily="18" charset="2"/>
              </a:rPr>
              <a:t>b</a:t>
            </a:r>
            <a:endParaRPr lang="en-US" sz="240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	 </a:t>
            </a:r>
            <a:r>
              <a:rPr lang="en-US" sz="2400" b="1">
                <a:solidFill>
                  <a:srgbClr val="C00000"/>
                </a:solidFill>
              </a:rPr>
              <a:t>Why?</a:t>
            </a:r>
            <a:endParaRPr lang="en-US" sz="2400" b="1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/>
            <a:r>
              <a:rPr lang="en-US" sz="2400">
                <a:sym typeface="Symbol" pitchFamily="18" charset="2"/>
              </a:rPr>
              <a:t>n</a:t>
            </a:r>
            <a:r>
              <a:rPr lang="en-US" sz="2400" baseline="30000">
                <a:sym typeface="Symbol" pitchFamily="18" charset="2"/>
              </a:rPr>
              <a:t>2 </a:t>
            </a:r>
            <a:r>
              <a:rPr lang="en-US" sz="2400">
                <a:sym typeface="Symbol" pitchFamily="18" charset="2"/>
              </a:rPr>
              <a:t>dominates (3n+2)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	 </a:t>
            </a:r>
            <a:r>
              <a:rPr lang="en-US" sz="2400" b="1">
                <a:solidFill>
                  <a:srgbClr val="C00000"/>
                </a:solidFill>
              </a:rPr>
              <a:t>Why?</a:t>
            </a:r>
            <a:endParaRPr lang="en-US" sz="2400">
              <a:sym typeface="Symbol" pitchFamily="18" charset="2"/>
            </a:endParaRPr>
          </a:p>
          <a:p>
            <a:pPr eaLnBrk="1" hangingPunct="1"/>
            <a:r>
              <a:rPr lang="en-US" sz="2400">
                <a:sym typeface="Symbol" pitchFamily="18" charset="2"/>
              </a:rPr>
              <a:t>n</a:t>
            </a:r>
            <a:r>
              <a:rPr lang="en-US" sz="2400" baseline="30000">
                <a:sym typeface="Symbol" pitchFamily="18" charset="2"/>
              </a:rPr>
              <a:t>2 </a:t>
            </a:r>
            <a:r>
              <a:rPr lang="en-US" sz="2400">
                <a:sym typeface="Symbol" pitchFamily="18" charset="2"/>
              </a:rPr>
              <a:t>dominates (n log 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	 </a:t>
            </a:r>
            <a:r>
              <a:rPr lang="en-US" sz="2400" b="1">
                <a:solidFill>
                  <a:srgbClr val="C00000"/>
                </a:solidFill>
              </a:rPr>
              <a:t>Why?</a:t>
            </a:r>
            <a:endParaRPr lang="en-US" sz="240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 </a:t>
            </a:r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B60B1-9236-45C1-AB5C-FD139A286B9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Using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l’Hopital’s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Rule (1696)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981200"/>
            <a:ext cx="7772400" cy="42672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u="sng">
                <a:sym typeface="Symbol" pitchFamily="18" charset="2"/>
              </a:rPr>
              <a:t>Example: Show that</a:t>
            </a:r>
            <a:r>
              <a:rPr lang="en-GB" sz="2000"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>
                <a:sym typeface="Symbol" pitchFamily="18" charset="2"/>
              </a:rPr>
              <a:t>	</a:t>
            </a:r>
            <a:r>
              <a:rPr lang="en-GB" sz="2400" b="1" i="1">
                <a:sym typeface="Symbol" pitchFamily="18" charset="2"/>
              </a:rPr>
              <a:t>f(n) = n</a:t>
            </a:r>
            <a:r>
              <a:rPr lang="en-GB" sz="2400" b="1" i="1" baseline="30000">
                <a:sym typeface="Symbol" pitchFamily="18" charset="2"/>
              </a:rPr>
              <a:t>(k+</a:t>
            </a:r>
            <a:r>
              <a:rPr lang="el-GR" sz="2400" b="1" i="1" baseline="30000">
                <a:sym typeface="Symbol" pitchFamily="18" charset="2"/>
              </a:rPr>
              <a:t>α</a:t>
            </a:r>
            <a:r>
              <a:rPr lang="en-US" sz="2400" b="1" i="1" baseline="30000">
                <a:sym typeface="Symbol" pitchFamily="18" charset="2"/>
              </a:rPr>
              <a:t>)</a:t>
            </a:r>
            <a:r>
              <a:rPr lang="en-US" sz="2400" b="1" i="1">
                <a:sym typeface="Symbol" pitchFamily="18" charset="2"/>
              </a:rPr>
              <a:t> + n</a:t>
            </a:r>
            <a:r>
              <a:rPr lang="en-US" sz="2400" b="1" i="1" baseline="30000">
                <a:sym typeface="Symbol" pitchFamily="18" charset="2"/>
              </a:rPr>
              <a:t>k</a:t>
            </a:r>
            <a:r>
              <a:rPr lang="en-US" sz="2400" b="1" i="1">
                <a:sym typeface="Symbol" pitchFamily="18" charset="2"/>
              </a:rPr>
              <a:t> (log n)</a:t>
            </a:r>
            <a:r>
              <a:rPr lang="en-US" sz="2400" b="1" i="1" baseline="30000">
                <a:sym typeface="Symbol" pitchFamily="18" charset="2"/>
              </a:rPr>
              <a:t>2</a:t>
            </a:r>
            <a:r>
              <a:rPr lang="en-US" sz="2400" b="1" i="1">
                <a:sym typeface="Symbol" pitchFamily="18" charset="2"/>
              </a:rPr>
              <a:t> 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>
                <a:sym typeface="Symbol" pitchFamily="18" charset="2"/>
              </a:rPr>
              <a:t>	g(n) = k </a:t>
            </a:r>
            <a:r>
              <a:rPr lang="en-GB" sz="2400" b="1" i="1">
                <a:sym typeface="Symbol" pitchFamily="18" charset="2"/>
              </a:rPr>
              <a:t>n</a:t>
            </a:r>
            <a:r>
              <a:rPr lang="en-GB" sz="2400" b="1" i="1" baseline="30000">
                <a:sym typeface="Symbol" pitchFamily="18" charset="2"/>
              </a:rPr>
              <a:t>(k+</a:t>
            </a:r>
            <a:r>
              <a:rPr lang="el-GR" sz="2400" b="1" i="1" baseline="30000">
                <a:sym typeface="Symbol" pitchFamily="18" charset="2"/>
              </a:rPr>
              <a:t>α</a:t>
            </a:r>
            <a:r>
              <a:rPr lang="en-US" sz="2400" b="1" i="1" baseline="30000">
                <a:sym typeface="Symbol" pitchFamily="18" charset="2"/>
              </a:rPr>
              <a:t>)</a:t>
            </a:r>
            <a:r>
              <a:rPr lang="en-US" sz="2400" b="1" i="1"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>
                <a:sym typeface="Symbol" pitchFamily="18" charset="2"/>
              </a:rPr>
              <a:t>	</a:t>
            </a:r>
            <a:r>
              <a:rPr lang="en-US" sz="2000" u="sng">
                <a:sym typeface="Symbol" pitchFamily="18" charset="2"/>
              </a:rPr>
              <a:t>grow at the same rate.</a:t>
            </a:r>
            <a:endParaRPr lang="el-GR" sz="2000" u="sng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u="sng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A1C248-3878-4267-A7B0-BAAFF5ABA89F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49880"/>
              </p:ext>
            </p:extLst>
          </p:nvPr>
        </p:nvGraphicFramePr>
        <p:xfrm>
          <a:off x="2938463" y="2133600"/>
          <a:ext cx="55816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2286000" imgH="1155600" progId="Equation.DSMT4">
                  <p:embed/>
                </p:oleObj>
              </mc:Choice>
              <mc:Fallback>
                <p:oleObj name="Equation" r:id="rId4" imgW="2286000" imgH="1155600" progId="Equation.DSMT4">
                  <p:embed/>
                  <p:pic>
                    <p:nvPicPr>
                      <p:cNvPr id="409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133600"/>
                        <a:ext cx="5581650" cy="220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6045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101520" imgH="190440" progId="Equation.3">
                  <p:embed/>
                </p:oleObj>
              </mc:Choice>
              <mc:Fallback>
                <p:oleObj name="Equation" r:id="rId6" imgW="101520" imgH="190440" progId="Equation.3">
                  <p:embed/>
                  <p:pic>
                    <p:nvPicPr>
                      <p:cNvPr id="40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7" descr="L'Hopita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48714" y="2057400"/>
            <a:ext cx="1690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8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3D413-B95C-4835-BC19-BF61047FD23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 Complexity Calculations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3" y="1453660"/>
            <a:ext cx="8915400" cy="4682149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 dirty="0"/>
              <a:t>Evaluating Number of Operations T(n)</a:t>
            </a:r>
          </a:p>
          <a:p>
            <a:pPr marL="777875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/>
              <a:t>Sequential Statements &amp; Function calls</a:t>
            </a:r>
          </a:p>
          <a:p>
            <a:pPr marL="777875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/>
              <a:t>Selection Statements</a:t>
            </a:r>
          </a:p>
          <a:p>
            <a:pPr marL="777875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/>
              <a:t>Repetition Statements - Nested loops</a:t>
            </a:r>
          </a:p>
          <a:p>
            <a:pPr eaLnBrk="1" hangingPunct="1"/>
            <a:r>
              <a:rPr lang="en-US" altLang="en-US" sz="2400" b="1" dirty="0"/>
              <a:t>Examples of Algorithm Analysis</a:t>
            </a:r>
          </a:p>
          <a:p>
            <a:pPr marL="692150">
              <a:buFont typeface="Wingdings" panose="05000000000000000000" pitchFamily="2" charset="2"/>
              <a:buChar char="v"/>
            </a:pPr>
            <a:r>
              <a:rPr lang="en-US" altLang="en-US" sz="2400" b="1" dirty="0"/>
              <a:t> </a:t>
            </a:r>
            <a:r>
              <a:rPr lang="en-US" altLang="en-US" sz="2000" b="1" dirty="0"/>
              <a:t>Uniqueness Test</a:t>
            </a:r>
          </a:p>
          <a:p>
            <a:pPr marL="692150">
              <a:buFont typeface="Wingdings" panose="05000000000000000000" pitchFamily="2" charset="2"/>
              <a:buChar char="v"/>
            </a:pPr>
            <a:r>
              <a:rPr lang="en-US" altLang="en-US" sz="2000" b="1" dirty="0"/>
              <a:t> Insertion Sort</a:t>
            </a:r>
          </a:p>
          <a:p>
            <a:pPr marL="692150">
              <a:buFont typeface="Wingdings" panose="05000000000000000000" pitchFamily="2" charset="2"/>
              <a:buChar char="v"/>
            </a:pPr>
            <a:r>
              <a:rPr lang="en-US" altLang="en-US" sz="2000" b="1" dirty="0"/>
              <a:t>Maximum Subsequence Sum Problem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Rules for Big-O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Comparing Complexities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  <a:p>
            <a:r>
              <a:rPr lang="en-US" sz="2400" b="1" dirty="0"/>
              <a:t>Intractable Algorithms</a:t>
            </a:r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marL="692150" eaLnBrk="1" hangingPunct="1">
              <a:buFont typeface="Wingdings" panose="05000000000000000000" pitchFamily="2" charset="2"/>
              <a:buChar char="v"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8423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Comparing Complexities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grows faster:</a:t>
            </a:r>
          </a:p>
          <a:p>
            <a:pPr eaLnBrk="1" hangingPunct="1"/>
            <a:r>
              <a:rPr lang="en-US" sz="3200" dirty="0"/>
              <a:t>	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f(n) = n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	     or 	g(n) = n log n</a:t>
            </a:r>
          </a:p>
          <a:p>
            <a:pPr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f(n) = n 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0.001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or		g(n) = log n</a:t>
            </a:r>
          </a:p>
          <a:p>
            <a:pPr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f(n) = 2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or		g(n) = 2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f(n) = 2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	     or		g(n) = 2</a:t>
            </a:r>
            <a:r>
              <a:rPr lang="en-US" sz="3200" b="1" i="1" baseline="30000" dirty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880C-61C0-4126-AA5A-A49AECBD9B8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2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Exercises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dirty="0"/>
              <a:t>Which function has smaller complexity ?</a:t>
            </a:r>
          </a:p>
          <a:p>
            <a:pPr marL="609600" indent="-6096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= 100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g =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609600" indent="-6096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= log(log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			g = log n</a:t>
            </a:r>
          </a:p>
          <a:p>
            <a:pPr marL="609600" indent="-6096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=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		g = n log n</a:t>
            </a:r>
          </a:p>
          <a:p>
            <a:pPr marL="609600" indent="-6096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= 50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n	g = n</a:t>
            </a:r>
            <a:r>
              <a:rPr lang="en-US" sz="32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609600" indent="-6096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i="1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		g = n!</a:t>
            </a:r>
            <a:endParaRPr lang="en-GB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AEA06-01C4-4D00-B393-4B1ACC2EF8F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4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/>
              <a:t>Constant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T(n) = constant independent of 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Runs in constant amount of time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b="1" dirty="0"/>
              <a:t> O(1)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Example: </a:t>
            </a:r>
            <a:r>
              <a:rPr lang="en-US" sz="2400" b="1" dirty="0" err="1"/>
              <a:t>cout</a:t>
            </a:r>
            <a:r>
              <a:rPr lang="en-US" sz="2400" b="1" dirty="0"/>
              <a:t> &lt;&lt; a[0][0]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6E93DF-964C-4170-A5E9-66A6246D2A4D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AE6BD89A-C05F-4312-9FC1-4CF1117A5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2228" y="3818198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E961DF3B-6EDF-4358-B3F6-044AF9E34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2228" y="557079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E7B1BF9-FFD5-498D-B1F4-F8F950593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917" y="3360998"/>
            <a:ext cx="5950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T(n)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9EB3457F-ECC0-4C59-B64C-8924CC5C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7834" y="5541890"/>
            <a:ext cx="381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/>
              <a:t>n</a:t>
            </a:r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135E12CB-743F-4661-A394-5D38CA404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2228" y="503739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EBF29FA5-9E02-4F48-9AD5-282C60EFBA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34628" y="3741998"/>
            <a:ext cx="2133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1DA686AF-19F1-4D00-89C9-34283DE5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102" y="4064527"/>
            <a:ext cx="6896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1" dirty="0"/>
              <a:t>O</a:t>
            </a:r>
            <a:r>
              <a:rPr lang="en-US" b="1" dirty="0"/>
              <a:t>(n</a:t>
            </a:r>
            <a:r>
              <a:rPr lang="en-US" dirty="0"/>
              <a:t>)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2A167E9F-8C04-4CE6-B28D-21C77F83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069" y="4592610"/>
            <a:ext cx="686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1" dirty="0"/>
              <a:t>O</a:t>
            </a:r>
            <a:r>
              <a:rPr lang="en-US" b="1" dirty="0"/>
              <a:t>(k</a:t>
            </a:r>
            <a:r>
              <a:rPr lang="en-US" dirty="0"/>
              <a:t>)</a:t>
            </a: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37B76BE4-3548-431F-AE4F-645CB48EA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7028" y="3894398"/>
            <a:ext cx="2133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250A63C7-A600-42A0-BF07-7F36F934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914" y="3412772"/>
            <a:ext cx="8274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1" dirty="0"/>
              <a:t>O</a:t>
            </a:r>
            <a:r>
              <a:rPr lang="en-US" b="1" dirty="0"/>
              <a:t>(</a:t>
            </a:r>
            <a:r>
              <a:rPr lang="en-US" b="1" dirty="0" err="1"/>
              <a:t>kn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312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/>
              <a:t>Logarithmic Complexity</a:t>
            </a:r>
          </a:p>
          <a:p>
            <a:pPr lvl="1" eaLnBrk="1" hangingPunct="1"/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="1" i="1" baseline="-2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= m</a:t>
            </a:r>
            <a:r>
              <a:rPr lang="en-US" sz="2400" b="1" dirty="0"/>
              <a:t> is equivalent to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 eaLnBrk="1" hangingPunct="1"/>
            <a:r>
              <a:rPr lang="en-US" sz="2400" b="1" dirty="0"/>
              <a:t>Reduces the problem to half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b="1" dirty="0"/>
              <a:t>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O(log</a:t>
            </a:r>
            <a:r>
              <a:rPr lang="en-US" sz="2400" b="1" i="1" baseline="-2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lvl="1" eaLnBrk="1" hangingPunct="1"/>
            <a:r>
              <a:rPr lang="en-US" sz="2400" b="1" dirty="0"/>
              <a:t>Example: Binary Search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T(n) = O(log</a:t>
            </a:r>
            <a:r>
              <a:rPr lang="en-US" sz="2400" b="1" i="1" baseline="-2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/>
              <a:t>	Much faster than Linear Search which has T(n) = O(n)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A93CC-477C-4B4E-9FCE-15FA36EC1B9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03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Linear vs Logarithmic Complexities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A93CC-477C-4B4E-9FCE-15FA36EC1B97}" type="slidenum">
              <a:rPr lang="en-GB" smtClean="0"/>
              <a:pPr/>
              <a:t>34</a:t>
            </a:fld>
            <a:endParaRPr lang="en-GB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10809"/>
              </p:ext>
            </p:extLst>
          </p:nvPr>
        </p:nvGraphicFramePr>
        <p:xfrm>
          <a:off x="2781301" y="1600200"/>
          <a:ext cx="7870947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تخطيط" r:id="rId4" imgW="9525294" imgH="5496130" progId="Excel.Chart.8">
                  <p:embed/>
                </p:oleObj>
              </mc:Choice>
              <mc:Fallback>
                <p:oleObj name="تخطيط" r:id="rId4" imgW="9525294" imgH="5496130" progId="Excel.Char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1" y="1600200"/>
                        <a:ext cx="7870947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77401" y="525780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71801" y="150488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T(n)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75526" y="4308475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O(log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n)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70726" y="2860675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195231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Polynomial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+…+ a</a:t>
            </a:r>
            <a:r>
              <a:rPr lang="en-US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4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If m=1, then O(a</a:t>
            </a:r>
            <a:r>
              <a:rPr lang="en-US" sz="2400" b="1" baseline="-25000" dirty="0"/>
              <a:t>1</a:t>
            </a:r>
            <a:r>
              <a:rPr lang="en-US" sz="2400" b="1" dirty="0"/>
              <a:t>n+a</a:t>
            </a:r>
            <a:r>
              <a:rPr lang="en-US" sz="2400" b="1" baseline="-25000" dirty="0"/>
              <a:t>0</a:t>
            </a:r>
            <a:r>
              <a:rPr lang="en-US" sz="2400" b="1" dirty="0"/>
              <a:t>)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b="1" dirty="0"/>
              <a:t> O(n)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If m &gt; 1, then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b="1" dirty="0"/>
              <a:t> O(n</a:t>
            </a:r>
            <a:r>
              <a:rPr lang="en-US" sz="2400" b="1" baseline="30000" dirty="0"/>
              <a:t>m</a:t>
            </a:r>
            <a:r>
              <a:rPr lang="en-US" sz="2400" b="1" dirty="0"/>
              <a:t>) as n</a:t>
            </a:r>
            <a:r>
              <a:rPr lang="en-US" sz="2400" b="1" baseline="30000" dirty="0"/>
              <a:t>m</a:t>
            </a:r>
            <a:r>
              <a:rPr lang="en-US" sz="2400" b="1" dirty="0"/>
              <a:t> dominates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6121A-38A0-46A3-A12B-A94D030E7E5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9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Polynomials Complexities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6121A-38A0-46A3-A12B-A94D030E7E51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1300" y="1654742"/>
            <a:ext cx="7772400" cy="47079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3" descr="po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1654743"/>
            <a:ext cx="7772400" cy="470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99325" y="4354513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O(n)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1" y="3200400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O(n</a:t>
            </a:r>
            <a:r>
              <a:rPr lang="en-US" sz="2000" baseline="30000" dirty="0">
                <a:solidFill>
                  <a:srgbClr val="FFFFFF"/>
                </a:solidFill>
              </a:rPr>
              <a:t>2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10401" y="2057400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O(n</a:t>
            </a:r>
            <a:r>
              <a:rPr lang="en-US" sz="2000" baseline="30000" dirty="0">
                <a:solidFill>
                  <a:srgbClr val="FFFFFF"/>
                </a:solidFill>
              </a:rPr>
              <a:t>3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438481" y="5481062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6200000">
            <a:off x="2735796" y="3594070"/>
            <a:ext cx="1170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Log T(n)</a:t>
            </a:r>
          </a:p>
        </p:txBody>
      </p:sp>
    </p:spTree>
    <p:extLst>
      <p:ext uri="{BB962C8B-B14F-4D97-AF65-F5344CB8AC3E}">
        <p14:creationId xmlns:p14="http://schemas.microsoft.com/office/powerpoint/2010/main" val="970355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/>
              <a:t>Exponential</a:t>
            </a:r>
          </a:p>
          <a:p>
            <a:pPr lvl="1" eaLnBrk="1" hangingPunct="1"/>
            <a:r>
              <a:rPr lang="en-US" sz="2400" b="1" dirty="0"/>
              <a:t>Example: List all the subsets of a set of n elements {</a:t>
            </a:r>
            <a:r>
              <a:rPr lang="en-US" sz="2400" b="1" dirty="0" err="1"/>
              <a:t>a,b,c</a:t>
            </a:r>
            <a:r>
              <a:rPr lang="en-US" sz="2400" b="1" dirty="0"/>
              <a:t>}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/>
              <a:t>   {</a:t>
            </a:r>
            <a:r>
              <a:rPr lang="en-US" sz="2400" b="1" dirty="0" err="1"/>
              <a:t>a,b,c</a:t>
            </a:r>
            <a:r>
              <a:rPr lang="en-US" sz="2400" b="1" dirty="0"/>
              <a:t>}, {</a:t>
            </a:r>
            <a:r>
              <a:rPr lang="en-US" sz="2400" b="1" dirty="0" err="1"/>
              <a:t>a,b</a:t>
            </a:r>
            <a:r>
              <a:rPr lang="en-US" sz="2400" b="1" dirty="0"/>
              <a:t>},{</a:t>
            </a:r>
            <a:r>
              <a:rPr lang="en-US" sz="2400" b="1" dirty="0" err="1"/>
              <a:t>a,c</a:t>
            </a:r>
            <a:r>
              <a:rPr lang="en-US" sz="2400" b="1" dirty="0"/>
              <a:t>},{</a:t>
            </a:r>
            <a:r>
              <a:rPr lang="en-US" sz="2400" b="1" dirty="0" err="1"/>
              <a:t>b,c</a:t>
            </a:r>
            <a:r>
              <a:rPr lang="en-US" sz="2400" b="1" dirty="0"/>
              <a:t>},{a},{b},{c},{}</a:t>
            </a:r>
          </a:p>
          <a:p>
            <a:pPr lvl="1" eaLnBrk="1" hangingPunct="1"/>
            <a:r>
              <a:rPr lang="en-US" sz="2400" b="1" dirty="0"/>
              <a:t>Number of operations T(n) = O(2</a:t>
            </a:r>
            <a:r>
              <a:rPr lang="en-US" sz="2400" b="1" baseline="30000" dirty="0"/>
              <a:t>n</a:t>
            </a:r>
            <a:r>
              <a:rPr lang="en-US" sz="2400" b="1" dirty="0"/>
              <a:t>)</a:t>
            </a:r>
            <a:endParaRPr lang="en-US" sz="2400" b="1" baseline="30000" dirty="0"/>
          </a:p>
          <a:p>
            <a:pPr lvl="1" eaLnBrk="1" hangingPunct="1"/>
            <a:r>
              <a:rPr lang="en-US" sz="2400" b="1" dirty="0"/>
              <a:t>Exponential expansion of  the problem </a:t>
            </a:r>
            <a:r>
              <a:rPr lang="en-US" sz="2400" b="1" dirty="0">
                <a:sym typeface="Wingdings" pitchFamily="2" charset="2"/>
              </a:rPr>
              <a:t></a:t>
            </a:r>
            <a:r>
              <a:rPr lang="en-US" sz="2400" b="1" dirty="0"/>
              <a:t> O(a</a:t>
            </a:r>
            <a:r>
              <a:rPr lang="en-US" sz="2400" b="1" baseline="30000" dirty="0"/>
              <a:t>n</a:t>
            </a:r>
            <a:r>
              <a:rPr lang="en-US" sz="2400" b="1" dirty="0"/>
              <a:t>) where a is a constant greater than 1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56244-B34A-447B-B22E-21E6863DD05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0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Exponential VS Polynomial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752600"/>
            <a:ext cx="7772400" cy="4511675"/>
          </a:xfrm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56244-B34A-447B-B22E-21E6863DD05F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1752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2735796" y="3594070"/>
            <a:ext cx="1170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Log T(n)</a:t>
            </a:r>
            <a:endParaRPr lang="en-US" sz="20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75762" y="5410199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n</a:t>
            </a:r>
            <a:endParaRPr lang="en-US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96201" y="4114800"/>
            <a:ext cx="848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O(n</a:t>
            </a:r>
            <a:r>
              <a:rPr lang="en-US" sz="2000" baseline="30000">
                <a:solidFill>
                  <a:srgbClr val="FFFFFF"/>
                </a:solidFill>
              </a:rPr>
              <a:t>3</a:t>
            </a:r>
            <a:r>
              <a:rPr lang="en-US" sz="2000">
                <a:solidFill>
                  <a:srgbClr val="FFFFFF"/>
                </a:solidFill>
              </a:rPr>
              <a:t>)</a:t>
            </a:r>
            <a:endParaRPr lang="en-US" sz="20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24800" y="5029200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O(n)</a:t>
            </a:r>
            <a:endParaRPr lang="en-US" sz="20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91401" y="266700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O(2</a:t>
            </a:r>
            <a:r>
              <a:rPr lang="en-US" sz="2000" baseline="30000">
                <a:solidFill>
                  <a:srgbClr val="FFFFFF"/>
                </a:solidFill>
              </a:rPr>
              <a:t>n</a:t>
            </a:r>
            <a:r>
              <a:rPr lang="en-US" sz="2000">
                <a:solidFill>
                  <a:srgbClr val="FFFFFF"/>
                </a:solidFill>
              </a:rPr>
              <a:t>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9168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Types of Complexities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/>
              <a:t>Factorial time Algorithms</a:t>
            </a:r>
            <a:r>
              <a:rPr lang="en-US" sz="2400" b="1" dirty="0"/>
              <a:t>	</a:t>
            </a:r>
          </a:p>
          <a:p>
            <a:pPr eaLnBrk="1" hangingPunct="1"/>
            <a:r>
              <a:rPr lang="en-US" sz="2400" b="1" dirty="0"/>
              <a:t>Example: </a:t>
            </a:r>
          </a:p>
          <a:p>
            <a:pPr marL="0" indent="0">
              <a:buNone/>
            </a:pPr>
            <a:r>
              <a:rPr lang="en-US" sz="2400" b="1" dirty="0"/>
              <a:t>   </a:t>
            </a:r>
            <a:r>
              <a:rPr lang="en-US" sz="2400" b="1" u="sng" dirty="0"/>
              <a:t>Traveling Salesperson Problem (TSP):</a:t>
            </a:r>
            <a:r>
              <a:rPr lang="en-US" sz="2400" b="1" dirty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/>
              <a:t>	Find the best route to take in visiting </a:t>
            </a:r>
            <a:r>
              <a:rPr lang="en-US" sz="2400" b="1" i="1" dirty="0"/>
              <a:t>n </a:t>
            </a:r>
            <a:r>
              <a:rPr lang="en-US" sz="2400" b="1" dirty="0"/>
              <a:t>cities away from home. What are the number of possible routes? For 3 cities: (A,B,C)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C1298-1A47-486D-B933-3D3BE912D45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98E6B-31B8-4696-92B6-2FEFDA3F054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Evaluating 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Sequential Statements &amp; Functions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981200"/>
            <a:ext cx="7772400" cy="4343400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Usually we specify a certain type of operations, e.g., additions, array comparisons, etc.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dirty="0"/>
              <a:t>Simple Statements: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T(n) = no. of specified operations.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e.g. for </a:t>
            </a:r>
            <a:r>
              <a:rPr lang="en-US" altLang="en-US" sz="2400" b="1" dirty="0"/>
              <a:t>z = 2*x + y ,  T(n) = 2  arithmetic operations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dirty="0"/>
              <a:t>Code blocks</a:t>
            </a:r>
            <a:r>
              <a:rPr lang="en-US" altLang="en-US" sz="2400" u="sng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dirty="0"/>
              <a:t>	T(n) = Sum of sub-block T(n)’s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b="1" u="sng" dirty="0"/>
              <a:t>Function calls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dirty="0"/>
              <a:t>    </a:t>
            </a:r>
            <a:r>
              <a:rPr lang="en-US" altLang="en-US" sz="2400" dirty="0"/>
              <a:t>Treated as a whole algorithm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1205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Possible routes in a TSP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C1298-1A47-486D-B933-3D3BE912D455}" type="slidenum">
              <a:rPr lang="en-GB" smtClean="0"/>
              <a:pPr/>
              <a:t>40</a:t>
            </a:fld>
            <a:endParaRPr lang="en-GB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93930"/>
              </p:ext>
            </p:extLst>
          </p:nvPr>
        </p:nvGraphicFramePr>
        <p:xfrm>
          <a:off x="3166863" y="1524000"/>
          <a:ext cx="700127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MS Org Chart" r:id="rId4" imgW="6089400" imgH="1936440" progId="OrgPlusWOPX.4">
                  <p:embed followColorScheme="full"/>
                </p:oleObj>
              </mc:Choice>
              <mc:Fallback>
                <p:oleObj name="MS Org Chart" r:id="rId4" imgW="6089400" imgH="1936440" progId="OrgPlusWOPX.4">
                  <p:embed followColorScheme="full"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63" y="1524000"/>
                        <a:ext cx="7001274" cy="3657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66863" y="5165388"/>
            <a:ext cx="7001275" cy="95800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en-US" sz="2400" dirty="0">
                <a:latin typeface="Times New Roman" pitchFamily="18" charset="0"/>
              </a:rPr>
              <a:t>Number of operations = 3!=6, Hence </a:t>
            </a:r>
            <a:r>
              <a:rPr lang="en-US" sz="2400" b="1" i="1" dirty="0">
                <a:latin typeface="Times New Roman" pitchFamily="18" charset="0"/>
              </a:rPr>
              <a:t>T(n) = n!</a:t>
            </a:r>
            <a:endParaRPr lang="en-US" sz="2400" b="1" i="1" baseline="30000" dirty="0">
              <a:latin typeface="Times New Roman" pitchFamily="18" charset="0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en-US" sz="2400" dirty="0">
                <a:latin typeface="Times New Roman" pitchFamily="18" charset="0"/>
              </a:rPr>
              <a:t>Expansion of  the problem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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O(n!)</a:t>
            </a:r>
          </a:p>
        </p:txBody>
      </p:sp>
    </p:spTree>
    <p:extLst>
      <p:ext uri="{BB962C8B-B14F-4D97-AF65-F5344CB8AC3E}">
        <p14:creationId xmlns:p14="http://schemas.microsoft.com/office/powerpoint/2010/main" val="1078026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Exponential Vs Factorial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752600"/>
            <a:ext cx="7772400" cy="45720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C1298-1A47-486D-B933-3D3BE912D455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1752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2425288" y="3579782"/>
            <a:ext cx="1170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Log T(n)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303324" y="548640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n</a:t>
            </a:r>
            <a:endParaRPr lang="en-US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21693" y="485378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O(2</a:t>
            </a:r>
            <a:r>
              <a:rPr lang="en-US" sz="2000" baseline="30000" dirty="0">
                <a:solidFill>
                  <a:srgbClr val="FFFFFF"/>
                </a:solidFill>
              </a:rPr>
              <a:t>n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41241" y="3958032"/>
            <a:ext cx="829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O(n!)</a:t>
            </a:r>
            <a:endParaRPr lang="en-US" sz="20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23982" y="2895600"/>
            <a:ext cx="85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</a:rPr>
              <a:t>O(</a:t>
            </a:r>
            <a:r>
              <a:rPr lang="en-US" sz="2000" dirty="0" err="1">
                <a:solidFill>
                  <a:srgbClr val="FFFFFF"/>
                </a:solidFill>
              </a:rPr>
              <a:t>n</a:t>
            </a:r>
            <a:r>
              <a:rPr lang="en-US" sz="2000" baseline="30000" dirty="0" err="1">
                <a:solidFill>
                  <a:srgbClr val="FFFFFF"/>
                </a:solidFill>
              </a:rPr>
              <a:t>n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1880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Execution Time Example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Example:</a:t>
            </a:r>
          </a:p>
          <a:p>
            <a:pPr lvl="1" eaLnBrk="1" hangingPunct="1"/>
            <a:r>
              <a:rPr lang="en-US" sz="2400" b="1" dirty="0"/>
              <a:t>For the exponential algorithm of listing all subsets of a given set, assume the set size to be of 1024 elements</a:t>
            </a:r>
          </a:p>
          <a:p>
            <a:pPr lvl="1" eaLnBrk="1" hangingPunct="1"/>
            <a:r>
              <a:rPr lang="en-US" sz="2400" b="1" dirty="0"/>
              <a:t>Number of operations is 2</a:t>
            </a:r>
            <a:r>
              <a:rPr lang="en-US" sz="2400" b="1" baseline="30000" dirty="0"/>
              <a:t>1024</a:t>
            </a:r>
            <a:r>
              <a:rPr lang="en-US" sz="2400" b="1" dirty="0"/>
              <a:t>  about 1.8*10</a:t>
            </a:r>
            <a:r>
              <a:rPr lang="en-US" sz="2400" b="1" baseline="30000" dirty="0"/>
              <a:t>308 </a:t>
            </a:r>
          </a:p>
          <a:p>
            <a:pPr lvl="1" eaLnBrk="1" hangingPunct="1"/>
            <a:r>
              <a:rPr lang="en-US" sz="2400" b="1" dirty="0"/>
              <a:t> If we can list a subset every nanosecond the process will take 5.7 * 10</a:t>
            </a:r>
            <a:r>
              <a:rPr lang="en-US" sz="2400" b="1" baseline="30000" dirty="0"/>
              <a:t>291</a:t>
            </a:r>
            <a:r>
              <a:rPr lang="en-US" sz="2400" b="1" dirty="0"/>
              <a:t> </a:t>
            </a:r>
            <a:r>
              <a:rPr lang="en-US" sz="2400" b="1" dirty="0" err="1"/>
              <a:t>yr</a:t>
            </a:r>
            <a:r>
              <a:rPr lang="en-US" sz="2400" b="1" dirty="0"/>
              <a:t>!!! 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422304-65B1-4149-ACA8-ADDE6302C3C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20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/>
              <a:t>Intractable Algorithms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b="1" i="1" u="sng" dirty="0"/>
              <a:t>P </a:t>
            </a:r>
            <a:r>
              <a:rPr lang="en-US" sz="2400" b="1" u="sng" dirty="0"/>
              <a:t>(Polynomial) Times </a:t>
            </a:r>
            <a:r>
              <a:rPr lang="en-US" sz="2400" b="1" i="1" u="sng" dirty="0"/>
              <a:t>O(n</a:t>
            </a:r>
            <a:r>
              <a:rPr lang="en-US" sz="2400" b="1" i="1" u="sng" baseline="30000" dirty="0">
                <a:sym typeface="Symbol" panose="05050102010706020507" pitchFamily="18" charset="2"/>
              </a:rPr>
              <a:t></a:t>
            </a:r>
            <a:r>
              <a:rPr lang="en-US" sz="2400" b="1" i="1" u="sng" dirty="0">
                <a:sym typeface="Symbol" panose="05050102010706020507" pitchFamily="18" charset="2"/>
              </a:rPr>
              <a:t>) , 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 0</a:t>
            </a:r>
            <a:r>
              <a:rPr lang="en-US" sz="2400" b="1" i="1" u="sng" baseline="30000" dirty="0">
                <a:sym typeface="Symbol" panose="05050102010706020507" pitchFamily="18" charset="2"/>
              </a:rPr>
              <a:t> </a:t>
            </a:r>
            <a:r>
              <a:rPr lang="en-US" sz="2400" b="1" u="sng" dirty="0"/>
              <a:t>:</a:t>
            </a:r>
            <a:endParaRPr lang="en-US" sz="2400" u="sng" dirty="0"/>
          </a:p>
          <a:p>
            <a:pPr marL="398463" indent="-58738">
              <a:buNone/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O(1), O(log n), O(log n)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O(n), O(n log n),</a:t>
            </a:r>
          </a:p>
          <a:p>
            <a:pPr indent="-3175">
              <a:buNone/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O(n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….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eaLnBrk="1" hangingPunct="1"/>
            <a:r>
              <a:rPr lang="en-US" sz="2400" b="1" i="1" u="sng" dirty="0"/>
              <a:t>NP </a:t>
            </a:r>
            <a:r>
              <a:rPr lang="en-US" sz="2400" b="1" u="sng" dirty="0"/>
              <a:t>(Non-Polynomial) Times</a:t>
            </a:r>
            <a:r>
              <a:rPr lang="en-US" sz="2400" u="sng" dirty="0"/>
              <a:t>:</a:t>
            </a:r>
          </a:p>
          <a:p>
            <a:pPr indent="-60325">
              <a:buNone/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, O(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, O(n!) , O(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baseline="30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, …..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i="1" dirty="0"/>
              <a:t>Intractable Algorithms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192FA-BB4B-4FF7-915C-2D180D0E1FB7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5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Intractable Algorithms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b="1" dirty="0"/>
              <a:t>Polynomial time is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	</a:t>
            </a:r>
            <a:r>
              <a:rPr lang="en-US" sz="4800" b="1" i="1" dirty="0"/>
              <a:t>GOOD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Try to reduce the polynomial power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eaLnBrk="1" hangingPunct="1"/>
            <a:r>
              <a:rPr lang="en-US" sz="2400" b="1" dirty="0"/>
              <a:t>NP (e.g. Exponential) Time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	</a:t>
            </a:r>
            <a:r>
              <a:rPr lang="en-US" sz="4800" b="1" i="1" dirty="0"/>
              <a:t>BAD</a:t>
            </a:r>
            <a:endParaRPr lang="en-US" b="1" i="1" dirty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96A49C-A95B-47D6-A202-A4ADF0792CA7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31750" name="Picture 5" descr="DT_angel_drawings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504" y="2238160"/>
            <a:ext cx="1487488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6" descr="cartoon_devi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3460" y="4307803"/>
            <a:ext cx="1679575" cy="151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0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22FF9-BFD0-4FF9-B8D0-5A1F5F64E79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 b="1" dirty="0"/>
              <a:t>Selection Statements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condition, s = statement block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if (c)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T(n) = 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 for c false                  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(best case)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	  = 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 + 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 for c true 			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(worst case)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If (c) s1;  else s2;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T(n) = 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 + min(T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(n),T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(n))  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(best case)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800" b="1" dirty="0"/>
              <a:t>	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T(n) = 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 + max(T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(n),T</a:t>
            </a:r>
            <a:r>
              <a:rPr lang="en-US" altLang="en-US" sz="2800" b="1" i="1" baseline="-25000" dirty="0"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(n))  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(worst case)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8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81300" y="1524000"/>
            <a:ext cx="7772400" cy="487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38914" name="Rectangle 39"/>
          <p:cNvSpPr>
            <a:spLocks noChangeArrowheads="1"/>
          </p:cNvSpPr>
          <p:nvPr/>
        </p:nvSpPr>
        <p:spPr bwMode="auto">
          <a:xfrm>
            <a:off x="1279281" y="4307010"/>
            <a:ext cx="3886200" cy="1828800"/>
          </a:xfrm>
          <a:prstGeom prst="rect">
            <a:avLst/>
          </a:prstGeom>
          <a:solidFill>
            <a:srgbClr val="CCFF66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0" y="1371600"/>
            <a:ext cx="38862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u="sng" dirty="0"/>
              <a:t>Example: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u="sng" dirty="0"/>
              <a:t>T(n) = no. of comparisons</a:t>
            </a:r>
            <a:endParaRPr lang="en-US" altLang="en-US" sz="20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Given that fun1(n) does n+2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comparisons, module1 does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 </a:t>
            </a:r>
            <a:r>
              <a:rPr lang="en-US" altLang="en-US" sz="2400" b="1" dirty="0"/>
              <a:t>n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 </a:t>
            </a:r>
            <a:r>
              <a:rPr lang="en-US" altLang="en-US" sz="2000" b="1" dirty="0"/>
              <a:t>and module2 does </a:t>
            </a:r>
            <a:r>
              <a:rPr lang="en-US" altLang="en-US" sz="2400" b="1" dirty="0"/>
              <a:t>n</a:t>
            </a:r>
            <a:r>
              <a:rPr lang="en-US" altLang="en-US" sz="2400" b="1" baseline="30000" dirty="0"/>
              <a:t>4</a:t>
            </a:r>
            <a:r>
              <a:rPr lang="en-US" altLang="en-US" sz="2400" b="1" dirty="0"/>
              <a:t>.</a:t>
            </a:r>
            <a:r>
              <a:rPr lang="en-US" altLang="en-US" sz="2400" b="1" baseline="300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Find worst case T(n) for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segment:</a:t>
            </a:r>
            <a:endParaRPr lang="en-US" altLang="en-US" sz="2800" b="1" dirty="0"/>
          </a:p>
          <a:p>
            <a:pPr eaLnBrk="1" hangingPunct="1">
              <a:buFont typeface="Wingdings" pitchFamily="2" charset="2"/>
              <a:buNone/>
            </a:pPr>
            <a:endParaRPr lang="en-US" alt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if ( c == fun1(n))  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call module1;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else call module2;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/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>
                <a:solidFill>
                  <a:schemeClr val="tx1"/>
                </a:solidFill>
              </a:rPr>
              <a:t>Prof.</a:t>
            </a:r>
            <a:r>
              <a:rPr lang="en-GB" altLang="en-US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A9895-028C-4D2E-8FFC-6B55CABA4756}" type="slidenum">
              <a:rPr lang="en-GB" altLang="en-US">
                <a:solidFill>
                  <a:schemeClr val="tx1"/>
                </a:solidFill>
              </a:rPr>
              <a:pPr/>
              <a:t>6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</a:p>
        </p:txBody>
      </p:sp>
      <p:graphicFrame>
        <p:nvGraphicFramePr>
          <p:cNvPr id="42025" name="Group 4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0" y="1905001"/>
          <a:ext cx="3352800" cy="3495677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==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fun1(n)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module1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module2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 case 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1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22FF9-BFD0-4FF9-B8D0-5A1F5F64E79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if ( c == fun1(n))  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call module1;</a:t>
            </a:r>
          </a:p>
          <a:p>
            <a:pPr eaLnBrk="1" hangingPunct="1"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else call module2;</a:t>
            </a:r>
          </a:p>
          <a:p>
            <a:pPr eaLnBrk="1" hangingPunct="1"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T(n) = (n+2) + 1 + max (n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, 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 = 3 + n + 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buNone/>
            </a:pPr>
            <a:endParaRPr lang="en-US" altLang="en-US" sz="2800" b="1" i="1" baseline="30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Hence T(n) = O(n</a:t>
            </a:r>
            <a:r>
              <a:rPr lang="en-US" altLang="en-US" sz="2800" b="1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None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1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81300" y="1905000"/>
            <a:ext cx="7772400" cy="441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39938" name="Rectangle 101"/>
          <p:cNvSpPr>
            <a:spLocks noChangeArrowheads="1"/>
          </p:cNvSpPr>
          <p:nvPr/>
        </p:nvSpPr>
        <p:spPr bwMode="auto">
          <a:xfrm>
            <a:off x="2781300" y="4114799"/>
            <a:ext cx="4495800" cy="1844673"/>
          </a:xfrm>
          <a:prstGeom prst="rect">
            <a:avLst/>
          </a:prstGeom>
          <a:solidFill>
            <a:srgbClr val="CC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4991100" cy="4154610"/>
          </a:xfrm>
        </p:spPr>
        <p:txBody>
          <a:bodyPr>
            <a:normAutofit fontScale="85000" lnSpcReduction="20000"/>
          </a:bodyPr>
          <a:lstStyle/>
          <a:p>
            <a:endParaRPr lang="en-US" altLang="en-US" sz="26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altLang="en-US" sz="26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 j; </a:t>
            </a:r>
            <a:r>
              <a:rPr lang="en-US" altLang="en-US" sz="26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&lt;= k; </a:t>
            </a:r>
            <a:r>
              <a:rPr lang="en-US" altLang="en-US" sz="26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++)</a:t>
            </a:r>
          </a:p>
          <a:p>
            <a:pPr eaLnBrk="1" hangingPunct="1"/>
            <a:endParaRPr lang="en-US" altLang="en-US" sz="2000" b="1" u="sng" dirty="0"/>
          </a:p>
          <a:p>
            <a:pPr eaLnBrk="1" hangingPunct="1"/>
            <a:r>
              <a:rPr lang="en-US" altLang="en-US" sz="2000" b="1" u="sng" dirty="0"/>
              <a:t>For Loop 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T(n) = No. of multiplications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Fun(</a:t>
            </a:r>
            <a:r>
              <a:rPr lang="en-US" altLang="en-US" sz="2000" b="1" dirty="0" err="1"/>
              <a:t>i,n</a:t>
            </a:r>
            <a:r>
              <a:rPr lang="en-US" altLang="en-US" sz="2000" b="1" dirty="0"/>
              <a:t>) does 2i+n multiplications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m = n*n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=1; 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&lt;= m; 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++)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   Fun(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i,n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399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dirty="0" err="1">
                <a:solidFill>
                  <a:schemeClr val="tx1"/>
                </a:solidFill>
              </a:rPr>
              <a:t>Prof.</a:t>
            </a:r>
            <a:r>
              <a:rPr lang="en-GB" altLang="en-US" dirty="0">
                <a:solidFill>
                  <a:schemeClr val="tx1"/>
                </a:solidFill>
              </a:rPr>
              <a:t> Amr Goneid, AUC</a:t>
            </a: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D7B66-A8AB-42FE-8397-7D596C43E8AA}" type="slidenum">
              <a:rPr lang="en-GB" altLang="en-US">
                <a:solidFill>
                  <a:schemeClr val="tx1"/>
                </a:solidFill>
              </a:rPr>
              <a:pPr/>
              <a:t>8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 b="1" u="sng" dirty="0"/>
              <a:t>Repetition Statements: </a:t>
            </a:r>
            <a:r>
              <a:rPr lang="en-US" altLang="en-US" sz="3200" b="1" dirty="0"/>
              <a:t>for Loops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4135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829955" y="2286000"/>
          <a:ext cx="2463800" cy="2194004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T(n)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 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2i + 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T(n) =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BC082C43-4181-4E60-B52F-08638D35D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87679"/>
              </p:ext>
            </p:extLst>
          </p:nvPr>
        </p:nvGraphicFramePr>
        <p:xfrm>
          <a:off x="6567488" y="2005013"/>
          <a:ext cx="7318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4" imgW="304560" imgH="444240" progId="Equation.DSMT4">
                  <p:embed/>
                </p:oleObj>
              </mc:Choice>
              <mc:Fallback>
                <p:oleObj name="Equation" r:id="rId4" imgW="304560" imgH="444240" progId="Equation.DSMT4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2005013"/>
                        <a:ext cx="731837" cy="1006475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9">
            <a:extLst>
              <a:ext uri="{FF2B5EF4-FFF2-40B4-BE49-F238E27FC236}">
                <a16:creationId xmlns:a16="http://schemas.microsoft.com/office/drawing/2014/main" id="{9F0BB2E9-1F16-42FD-B483-139EFF0C23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799" y="2508737"/>
            <a:ext cx="91440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22FF9-BFD0-4FF9-B8D0-5A1F5F64E79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No. of Operations T(n)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 b="1" u="sng" dirty="0"/>
              <a:t>Repetition Statements: </a:t>
            </a:r>
            <a:r>
              <a:rPr lang="en-US" altLang="en-US" sz="3200" b="1" dirty="0"/>
              <a:t>for Loops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m = n*n</a:t>
            </a:r>
          </a:p>
          <a:p>
            <a:pPr eaLnBrk="1" hangingPunct="1"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=1; 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&lt;= m; </a:t>
            </a:r>
            <a:r>
              <a:rPr lang="en-US" alt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++)</a:t>
            </a:r>
          </a:p>
          <a:p>
            <a:pPr eaLnBrk="1" hangingPunct="1">
              <a:buNone/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	   Fun(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i,n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None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048001"/>
            <a:ext cx="984738" cy="461665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/>
              <a:t>2i + n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 bwMode="auto">
          <a:xfrm flipH="1">
            <a:off x="4630616" y="3278834"/>
            <a:ext cx="1617784" cy="230832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9400" y="4267200"/>
          <a:ext cx="7727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4559040" imgH="622080" progId="Equation.DSMT4">
                  <p:embed/>
                </p:oleObj>
              </mc:Choice>
              <mc:Fallback>
                <p:oleObj name="Equation" r:id="rId4" imgW="4559040" imgH="6220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77279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8041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1610</TotalTime>
  <Words>2841</Words>
  <Application>Microsoft Office PowerPoint</Application>
  <PresentationFormat>Widescreen</PresentationFormat>
  <Paragraphs>513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Wisp</vt:lpstr>
      <vt:lpstr>Custom Design</vt:lpstr>
      <vt:lpstr>1_Wisp</vt:lpstr>
      <vt:lpstr>Equation</vt:lpstr>
      <vt:lpstr>تخطيط</vt:lpstr>
      <vt:lpstr>MS Org Chart</vt:lpstr>
      <vt:lpstr>CSCE 2211  Applied Data Structures</vt:lpstr>
      <vt:lpstr>  </vt:lpstr>
      <vt:lpstr>Time Complexity Calculations</vt:lpstr>
      <vt:lpstr>Evaluating No. of Operations T(n) Sequential Statements &amp; Functions</vt:lpstr>
      <vt:lpstr>No. of Operations T(n) Selection Statements</vt:lpstr>
      <vt:lpstr>No. of Operations T(n)</vt:lpstr>
      <vt:lpstr>No. of Operations T(n)</vt:lpstr>
      <vt:lpstr>No. of Operations T(n) Repetition Statements: for Loops</vt:lpstr>
      <vt:lpstr>No. of Operations T(n) Repetition Statements: for Loops</vt:lpstr>
      <vt:lpstr>No. of Operations T(n) Repetition Statements: while Loops</vt:lpstr>
      <vt:lpstr>No. of Operations T(n) Repetition Statements: while Loops</vt:lpstr>
      <vt:lpstr>Nested Loops</vt:lpstr>
      <vt:lpstr>Running Time</vt:lpstr>
      <vt:lpstr>Examples of Algorithm Analysis  (a) Uniqueness Test</vt:lpstr>
      <vt:lpstr>Uniqueness Test</vt:lpstr>
      <vt:lpstr>Uniqueness Test</vt:lpstr>
      <vt:lpstr>(b) Insertion Sort</vt:lpstr>
      <vt:lpstr>How it works</vt:lpstr>
      <vt:lpstr>Insertion Sort Algorithm</vt:lpstr>
      <vt:lpstr>Analysis of Insertion Sort</vt:lpstr>
      <vt:lpstr>Analysis of Insertion Sort</vt:lpstr>
      <vt:lpstr>(c) Maximum Subsequence Sum Problem Statement</vt:lpstr>
      <vt:lpstr>Maximum Subsequence Sum Algorithm 1</vt:lpstr>
      <vt:lpstr>Maximum Subsequence Sum Algorithm 2</vt:lpstr>
      <vt:lpstr>Maximum Subsequence Sum Algorithm 3</vt:lpstr>
      <vt:lpstr>Summary of Rules for Big-O</vt:lpstr>
      <vt:lpstr>Comparing Complexities</vt:lpstr>
      <vt:lpstr>Comparing Complexities</vt:lpstr>
      <vt:lpstr>Using l’Hopital’s Rule (1696)</vt:lpstr>
      <vt:lpstr>Comparing Complexities</vt:lpstr>
      <vt:lpstr>Exercises</vt:lpstr>
      <vt:lpstr>Types of Complexities</vt:lpstr>
      <vt:lpstr>Types of Complexities</vt:lpstr>
      <vt:lpstr>Linear vs Logarithmic Complexities</vt:lpstr>
      <vt:lpstr>Types of Complexities</vt:lpstr>
      <vt:lpstr>Polynomials Complexities</vt:lpstr>
      <vt:lpstr>Types of Complexities</vt:lpstr>
      <vt:lpstr>Exponential VS Polynomial</vt:lpstr>
      <vt:lpstr>Types of Complexities</vt:lpstr>
      <vt:lpstr>Possible routes in a TSP</vt:lpstr>
      <vt:lpstr>Exponential Vs Factorial</vt:lpstr>
      <vt:lpstr>Execution Time Example</vt:lpstr>
      <vt:lpstr>Intractable Algorithms</vt:lpstr>
      <vt:lpstr>Intractable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4xxx Introduction to Information Theory</dc:title>
  <dc:creator>auc</dc:creator>
  <cp:lastModifiedBy>Dr. Goneid</cp:lastModifiedBy>
  <cp:revision>141</cp:revision>
  <dcterms:created xsi:type="dcterms:W3CDTF">2019-11-03T10:18:00Z</dcterms:created>
  <dcterms:modified xsi:type="dcterms:W3CDTF">2023-08-11T12:06:27Z</dcterms:modified>
</cp:coreProperties>
</file>