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749" r:id="rId1"/>
    <p:sldMasterId id="2147483766" r:id="rId2"/>
  </p:sldMasterIdLst>
  <p:notesMasterIdLst>
    <p:notesMasterId r:id="rId35"/>
  </p:notesMasterIdLst>
  <p:sldIdLst>
    <p:sldId id="258" r:id="rId3"/>
    <p:sldId id="289" r:id="rId4"/>
    <p:sldId id="291" r:id="rId5"/>
    <p:sldId id="438" r:id="rId6"/>
    <p:sldId id="299" r:id="rId7"/>
    <p:sldId id="300" r:id="rId8"/>
    <p:sldId id="301" r:id="rId9"/>
    <p:sldId id="302" r:id="rId10"/>
    <p:sldId id="439" r:id="rId11"/>
    <p:sldId id="440" r:id="rId12"/>
    <p:sldId id="441" r:id="rId13"/>
    <p:sldId id="310" r:id="rId14"/>
    <p:sldId id="311" r:id="rId15"/>
    <p:sldId id="415" r:id="rId16"/>
    <p:sldId id="416" r:id="rId17"/>
    <p:sldId id="417" r:id="rId18"/>
    <p:sldId id="442" r:id="rId19"/>
    <p:sldId id="443" r:id="rId20"/>
    <p:sldId id="419" r:id="rId21"/>
    <p:sldId id="312" r:id="rId22"/>
    <p:sldId id="313" r:id="rId23"/>
    <p:sldId id="314" r:id="rId24"/>
    <p:sldId id="315" r:id="rId25"/>
    <p:sldId id="317" r:id="rId26"/>
    <p:sldId id="319" r:id="rId27"/>
    <p:sldId id="444" r:id="rId28"/>
    <p:sldId id="445" r:id="rId29"/>
    <p:sldId id="449" r:id="rId30"/>
    <p:sldId id="446" r:id="rId31"/>
    <p:sldId id="447" r:id="rId32"/>
    <p:sldId id="448" r:id="rId33"/>
    <p:sldId id="423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FFCC"/>
    <a:srgbClr val="FFFFCC"/>
    <a:srgbClr val="99FFCC"/>
    <a:srgbClr val="99FF99"/>
    <a:srgbClr val="CCFF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6" autoAdjust="0"/>
    <p:restoredTop sz="94660"/>
  </p:normalViewPr>
  <p:slideViewPr>
    <p:cSldViewPr snapToGrid="0">
      <p:cViewPr varScale="1">
        <p:scale>
          <a:sx n="67" d="100"/>
          <a:sy n="67" d="100"/>
        </p:scale>
        <p:origin x="31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227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D0FD08-4DA1-41EC-BD77-B293A76E142C}" type="datetimeFigureOut">
              <a:rPr lang="en-US" smtClean="0"/>
              <a:t>26-Sep-23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FC8492-735C-42D2-AE27-E1FE79AA1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425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BC0ECE-AFAF-45D6-8B91-E90982EF592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6858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6F2989-1E84-4F32-A1CA-93979FDDBAFB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98040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CA6CBA-39B8-4672-8373-2676D8964C47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86844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ABE8B1-C62E-4435-BF43-CA70C5FEE7D9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413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93FB51-952E-49B7-B2CC-A2A6E1F4DE15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6491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D3BAC5-703D-43F1-A248-DF6252CE1869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63856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AE80A6-CCC0-456A-A55C-DFFCE9DEDD45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65611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5A631C-E7D8-4B27-908A-2B309CE02F53}" type="slidenum">
              <a:rPr lang="en-GB" smtClean="0"/>
              <a:pPr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81752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9D811E-F653-4F08-ACEE-E8BF6009EA8D}" type="slidenum">
              <a:rPr lang="en-GB" smtClean="0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6008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7826CE-C6EE-411C-B3B1-5214CAF2BD5E}" type="slidenum">
              <a:rPr lang="en-GB" smtClean="0"/>
              <a:pPr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9206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EFD474-3099-48EB-829E-E36EE760B213}" type="slidenum">
              <a:rPr lang="en-GB" smtClean="0"/>
              <a:pPr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2295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B38F1D-67DC-4B3E-9C7C-9CC5804E7D69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817109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AD7A25-4093-4094-951A-FB694116CAF8}" type="slidenum">
              <a:rPr lang="en-GB" smtClean="0"/>
              <a:pPr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06058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4CAB7A-C73D-47A3-BEE6-FB2BE41EF98E}" type="slidenum">
              <a:rPr lang="en-GB" smtClean="0"/>
              <a:pPr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63033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993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16468A-D656-45F3-98C4-46394069EF4F}" type="slidenum">
              <a:rPr lang="en-GB" smtClean="0"/>
              <a:pPr/>
              <a:t>28</a:t>
            </a:fld>
            <a:endParaRPr lang="en-GB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422C61-A4E9-4C17-A062-416B02CDDB77}" type="slidenum">
              <a:rPr lang="en-GB" smtClean="0"/>
              <a:pPr/>
              <a:t>29</a:t>
            </a:fld>
            <a:endParaRPr lang="en-GB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9F4862-1DEE-492D-B6DE-FD76A0706072}" type="slidenum">
              <a:rPr lang="en-GB" smtClean="0"/>
              <a:pPr/>
              <a:t>30</a:t>
            </a:fld>
            <a:endParaRPr lang="en-GB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EBCC63-D1DD-4A7A-ADB5-9F021F8EC0A3}" type="slidenum">
              <a:rPr lang="en-GB" smtClean="0"/>
              <a:pPr/>
              <a:t>31</a:t>
            </a:fld>
            <a:endParaRPr lang="en-GB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522D72-1878-4384-948A-8CCB8FDCFC8B}" type="slidenum">
              <a:rPr lang="en-GB" smtClean="0"/>
              <a:pPr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6016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7C2E82-C719-41A3-A961-78833146D179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36379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920AF8-EAF8-4567-9D16-4019B31771DE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6090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05918E-A24B-42A8-A371-058BE21E3461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8317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650525-5B66-4885-8F71-C85BA7522864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2221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83E6E1-00D4-4245-99FB-7B49FD4C63FA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02911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42CBCB-DA59-4D93-8B7C-5104B511AF80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1556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BB4A95-9FCB-411E-A23D-1EE83FF03115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229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DD7E48DB-71EC-49BE-8B42-CA235C824907}" type="datetime1">
              <a:rPr lang="en-US" smtClean="0"/>
              <a:t>26-Sep-23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030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ADB19A05-A17A-4088-A049-B9D8C61D2BD7}" type="datetime1">
              <a:rPr lang="en-US" smtClean="0"/>
              <a:t>26-Sep-23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958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81F884B5-9C59-4D7B-863B-762427C1909B}" type="datetime1">
              <a:rPr lang="en-US" smtClean="0"/>
              <a:t>26-Sep-23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4806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7D43BA38-E41A-4458-B13B-A14F8AE22D20}" type="datetime1">
              <a:rPr lang="en-US" smtClean="0"/>
              <a:t>26-Sep-23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95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6625916C-46D0-44B9-9118-C18897EB99FE}" type="datetime1">
              <a:rPr lang="en-US" smtClean="0"/>
              <a:t>26-Sep-23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04808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AB4EBA63-07E0-404F-93D9-064E419964C7}" type="datetime1">
              <a:rPr lang="en-US" smtClean="0"/>
              <a:t>26-Sep-23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5971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11992230-F924-4140-BE20-D802EF2E4D7E}" type="datetime1">
              <a:rPr lang="en-US" smtClean="0"/>
              <a:t>26-Sep-23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2246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F66B27E7-A239-405D-8535-173CCB2E34CB}" type="datetime1">
              <a:rPr lang="en-US" smtClean="0"/>
              <a:t>26-Sep-23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6872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B4481-0885-4B7E-8347-DFD23E9F71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10BE4F-73BE-4AE4-A0C5-B26216B11F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09035F-2C6B-45D5-99FE-E6FE87B80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26-Sep-23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67B8F-42BC-4697-99E7-A4E5EBD12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04337E-353C-48EB-AEE8-9C2C6E2EC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166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6334F-EC21-43EC-8FE2-C6F9C7C3A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8FFDA-51B2-4926-9B34-DDD736137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1F450-88F7-45AF-8ACD-85F8443A8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26-Sep-23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EB31DB-3A88-456C-84DA-14B408233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546672-C727-4DD4-9EFE-B0DE93DA3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4592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42D5F-7667-4B93-BBD4-72A10C1FF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B2DA0E-9E48-4954-BDC9-4288F69C57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461DA4-80F1-414B-A0F3-C337CD8AD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26-Sep-23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86490-335A-4D9D-BF84-83DE68407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7B732F-672C-441F-A84D-DFDE1BB11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553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263E6A35-817F-4C7E-B13D-DB528D5275D7}" type="datetime1">
              <a:rPr lang="en-US" smtClean="0"/>
              <a:t>26-Sep-23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806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32DE4-B20B-492B-82EE-31B77A017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8FD180-24C4-4B34-9451-3403DD2236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C16D5B-DB99-448C-85F7-FC35308CFF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66224C-BD13-4A2D-A392-FA5334746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26-Sep-23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1D31B2-08DF-461C-BF56-4E7175DCE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5C5760-F5DD-40F5-A688-44DFA3257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1813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00899-6333-4215-A8D1-A9DD3BEFD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1067C5-1955-4607-90A9-69926E5380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A2B121-E70B-42CE-914D-6F97568101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6B7343-1ED3-49D2-813A-9F39FEDBC9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C8FC7E-788F-4837-86A6-24EB22B444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E90518-5706-42DC-8300-69373D683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26-Sep-23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AD6E0B-44A4-43D6-96A3-861E8C1B2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57DFED-2F14-4AB8-8672-DF8DB1105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4839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85CDE-AAFC-4DEC-86AA-937FEBF49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82C79E-8CC2-41ED-A603-5BB17D26C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26-Sep-23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03A93F-F1BD-466D-B6A3-3E3BDA041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18675C-4C34-47A9-B010-86B622617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9830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C3E881-B424-495C-9834-245EF001C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26-Sep-23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1BBF1A-D715-44B6-A795-E168A6107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922AFC-149B-4622-8751-10209045C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343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D920B-9979-4FAB-B272-86050FF45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A22F57-E110-4759-A1E1-2F9AED6C6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6DC32E-6C4A-4BE3-B0F3-0AAA64F916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5935D2-257C-48CA-A5A9-90228534F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26-Sep-23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879D4-18B7-4F8C-920A-B22312B43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984CA5-8160-4624-8FF9-524B70F6F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4349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E8685-B570-4DF9-949B-C5EBF989F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A2EC74-234E-48BF-853B-148E833348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50EEE6-DE0A-40F1-9B19-51CA5DE7A5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5576F5-16D9-4852-AA92-E258EA207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26-Sep-23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E0B2EC-620D-48EC-BB5D-FB6950454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163BFE-1C27-439C-8F6D-C790FFA5C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4639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2E9F2-88AD-46E7-9932-A546384CB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7883A9-9B37-4C8A-830B-F07EE3A2CE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ED485A-AB45-4CDC-AD11-42D1DCAC1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26-Sep-23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FBA75E-3B71-4338-AF7F-7BC697357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C5F90D-6A80-48FE-BE4D-7DFF4DF29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4642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A074E6-BC9E-40CF-9B6E-2ABDAD2891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CC5E07-1551-4673-8464-B98F10283A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5C2B58-CB80-48C3-A1EF-6506C47B4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26-Sep-23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EDA377-67AF-4DEE-9F21-9CDBC4F4C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CC5F93-44E0-4EDD-8EE3-23CD47AE4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430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BC876-2908-4C67-901D-175DC2291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B9955D-FD77-42D7-8908-63F4F457A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26-Sep-23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DE8846-4F65-4563-9E6B-8608F255B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BE5AA0-04BC-43D4-99F8-43431619C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178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36DFF0D0-A647-4CB4-8971-E352B5AD4785}" type="datetime1">
              <a:rPr lang="en-US" smtClean="0"/>
              <a:t>26-Sep-23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372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ACD6E711-3E70-4D64-9614-6C992C3A3E3D}" type="datetime1">
              <a:rPr lang="en-US" smtClean="0"/>
              <a:t>26-Sep-23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484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972812E7-D94D-468B-9496-296AB4B7D39E}" type="datetime1">
              <a:rPr lang="en-US" smtClean="0"/>
              <a:t>26-Sep-23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892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F91DAA24-E6BA-494F-80DE-2128B0D96CF6}" type="datetime1">
              <a:rPr lang="en-US" smtClean="0"/>
              <a:t>26-Sep-23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36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34EB04A5-9D86-4794-8F99-5A32E883E9B6}" type="datetime1">
              <a:rPr lang="en-US" smtClean="0"/>
              <a:t>26-Sep-23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942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E8B3D7F0-2F39-4DF5-8AA7-C1260F23CF44}" type="datetime1">
              <a:rPr lang="en-US" smtClean="0"/>
              <a:t>26-Sep-23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350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3281D120-2669-4F8A-9789-85FBC0FE2EAC}" type="datetime1">
              <a:rPr lang="en-US" smtClean="0"/>
              <a:t>26-Sep-23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180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55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12D9CF-95D1-42C5-8284-909BBE508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8CACAF-5490-4A34-84C9-04585BC25F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EC771B-022B-40C6-8386-014D51AA27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DDBC1-BE64-4E27-A1F4-FE415F64709D}" type="datetimeFigureOut">
              <a:rPr lang="en-US" smtClean="0"/>
              <a:t>26-Sep-23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9416DE-F190-401F-865C-CD255265F9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72F946-34EE-439B-A408-2826CFEB83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713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btv.melezinek.cz/binary-search-tree.html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60967" y="908538"/>
            <a:ext cx="8915399" cy="2262781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CSCE 2211</a:t>
            </a:r>
            <a:b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b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Applied Data Structures</a:t>
            </a:r>
            <a:endParaRPr lang="en-GB" sz="48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40466" y="4202723"/>
            <a:ext cx="6756400" cy="1905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2400" b="1" cap="none" dirty="0"/>
              <a:t>Prof. Amr Goneid, AUC</a:t>
            </a:r>
          </a:p>
          <a:p>
            <a:pPr algn="ctr" eaLnBrk="1" hangingPunct="1"/>
            <a:endParaRPr lang="en-US" sz="2400" b="1" dirty="0"/>
          </a:p>
          <a:p>
            <a:pPr algn="ctr"/>
            <a:r>
              <a:rPr lang="en-US" sz="3600" b="1" dirty="0"/>
              <a:t>Part 4. Trees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1038267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1066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General: Tree as a Recursive Structure</a:t>
            </a:r>
            <a:endParaRPr lang="en-GB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030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676400"/>
            <a:ext cx="7772400" cy="4459408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b="1" dirty="0"/>
              <a:t>Let n(L) = number of nodes in level (L).  A level is full if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i="1" dirty="0"/>
              <a:t>			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n(L) = m n(L-1) with n(1) = 1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 dirty="0"/>
              <a:t>The above recurrence relation can be solved by successive substitution: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i="1" dirty="0"/>
              <a:t> </a:t>
            </a:r>
          </a:p>
        </p:txBody>
      </p:sp>
      <p:sp>
        <p:nvSpPr>
          <p:cNvPr id="10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0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D5FC4-A575-488B-8EA3-8D6C28CC5045}" type="slidenum">
              <a:rPr lang="en-GB" smtClean="0"/>
              <a:pPr/>
              <a:t>10</a:t>
            </a:fld>
            <a:endParaRPr lang="en-GB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3367805"/>
              </p:ext>
            </p:extLst>
          </p:nvPr>
        </p:nvGraphicFramePr>
        <p:xfrm>
          <a:off x="3125788" y="3164008"/>
          <a:ext cx="7620000" cy="297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4394160" imgH="1854000" progId="Equation.DSMT4">
                  <p:embed/>
                </p:oleObj>
              </mc:Choice>
              <mc:Fallback>
                <p:oleObj name="Equation" r:id="rId3" imgW="4394160" imgH="1854000" progId="Equation.DSMT4">
                  <p:embed/>
                  <p:pic>
                    <p:nvPicPr>
                      <p:cNvPr id="10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5788" y="3164008"/>
                        <a:ext cx="7620000" cy="297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General: Full Tree</a:t>
            </a:r>
            <a:endParaRPr lang="en-GB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54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485900"/>
            <a:ext cx="7772400" cy="4610100"/>
          </a:xfrm>
          <a:noFill/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en-US" sz="2400" b="1" dirty="0">
                <a:solidFill>
                  <a:schemeClr val="tx1"/>
                </a:solidFill>
              </a:rPr>
              <a:t>A tree of degree m is FULL if all levels are completely filled. In this case, the Total Number of Nodes (N) is: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b="1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i="1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597019-9BCC-43F7-9322-5DDACE1585DF}" type="slidenum">
              <a:rPr lang="en-GB" smtClean="0"/>
              <a:pPr/>
              <a:t>11</a:t>
            </a:fld>
            <a:endParaRPr lang="en-GB"/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5384061"/>
              </p:ext>
            </p:extLst>
          </p:nvPr>
        </p:nvGraphicFramePr>
        <p:xfrm>
          <a:off x="3067050" y="2628900"/>
          <a:ext cx="7149465" cy="17487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4000320" imgH="888840" progId="Equation.DSMT4">
                  <p:embed/>
                </p:oleObj>
              </mc:Choice>
              <mc:Fallback>
                <p:oleObj name="Equation" r:id="rId3" imgW="4000320" imgH="888840" progId="Equation.DSMT4">
                  <p:embed/>
                  <p:pic>
                    <p:nvPicPr>
                      <p:cNvPr id="205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7050" y="2628900"/>
                        <a:ext cx="7149465" cy="174879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2819400" y="763588"/>
            <a:ext cx="7772400" cy="838200"/>
          </a:xfrm>
        </p:spPr>
        <p:txBody>
          <a:bodyPr vert="horz" lIns="90488" tIns="44450" rIns="90488" bIns="44450" rtlCol="0" anchor="t">
            <a:normAutofit/>
          </a:bodyPr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2.The Binary Tree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idx="1"/>
          </p:nvPr>
        </p:nvSpPr>
        <p:spPr>
          <a:xfrm>
            <a:off x="2895600" y="1600200"/>
            <a:ext cx="7543800" cy="4648200"/>
          </a:xfrm>
          <a:noFill/>
        </p:spPr>
        <p:txBody>
          <a:bodyPr vert="horz" lIns="90488" tIns="44450" rIns="90488" bIns="44450" rtlCol="0">
            <a:normAutofit lnSpcReduction="10000"/>
          </a:bodyPr>
          <a:lstStyle/>
          <a:p>
            <a:pPr marL="0" indent="0">
              <a:lnSpc>
                <a:spcPct val="90000"/>
              </a:lnSpc>
              <a:buNone/>
            </a:pPr>
            <a:endParaRPr lang="en-US" sz="2800" b="1" dirty="0">
              <a:solidFill>
                <a:srgbClr val="0000FF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800" b="1" dirty="0">
              <a:solidFill>
                <a:srgbClr val="0000FF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800" b="1" dirty="0">
              <a:solidFill>
                <a:srgbClr val="0000FF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800" b="1" dirty="0">
              <a:solidFill>
                <a:srgbClr val="0000FF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800" b="1" dirty="0">
              <a:solidFill>
                <a:srgbClr val="0000FF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800" b="1" dirty="0">
              <a:solidFill>
                <a:srgbClr val="0000FF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en-US" b="1" dirty="0"/>
          </a:p>
          <a:p>
            <a:pPr marL="0" indent="0">
              <a:lnSpc>
                <a:spcPct val="90000"/>
              </a:lnSpc>
              <a:buNone/>
            </a:pPr>
            <a:r>
              <a:rPr lang="en-US" b="1" dirty="0">
                <a:solidFill>
                  <a:schemeClr val="tx1"/>
                </a:solidFill>
              </a:rPr>
              <a:t>A binary tree is a tree in which a parent has at most two children. It consists of a root and two disjoint subtrees (left and right).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b="1" dirty="0">
                <a:solidFill>
                  <a:schemeClr val="tx1"/>
                </a:solidFill>
              </a:rPr>
              <a:t>The root is at level (L = 1) and the height h = maximum level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b="1" dirty="0">
                <a:solidFill>
                  <a:schemeClr val="tx1"/>
                </a:solidFill>
              </a:rPr>
              <a:t>The maximum number of nodes in level L is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A1B59D-DDCB-4608-A9F4-539BD3DAB9BE}" type="slidenum">
              <a:rPr lang="en-GB" smtClean="0"/>
              <a:pPr/>
              <a:t>12</a:t>
            </a:fld>
            <a:endParaRPr lang="en-GB"/>
          </a:p>
        </p:txBody>
      </p:sp>
      <p:grpSp>
        <p:nvGrpSpPr>
          <p:cNvPr id="3079" name="Group 4"/>
          <p:cNvGrpSpPr>
            <a:grpSpLocks/>
          </p:cNvGrpSpPr>
          <p:nvPr/>
        </p:nvGrpSpPr>
        <p:grpSpPr bwMode="auto">
          <a:xfrm>
            <a:off x="6096000" y="1676400"/>
            <a:ext cx="609600" cy="609600"/>
            <a:chOff x="1968" y="1920"/>
            <a:chExt cx="384" cy="384"/>
          </a:xfrm>
        </p:grpSpPr>
        <p:sp>
          <p:nvSpPr>
            <p:cNvPr id="3111" name="Oval 5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endParaRPr lang="en-US"/>
            </a:p>
          </p:txBody>
        </p:sp>
        <p:sp>
          <p:nvSpPr>
            <p:cNvPr id="3112" name="Oval 6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800" b="1"/>
                <a:t>a</a:t>
              </a:r>
              <a:endParaRPr lang="en-US"/>
            </a:p>
          </p:txBody>
        </p:sp>
      </p:grpSp>
      <p:grpSp>
        <p:nvGrpSpPr>
          <p:cNvPr id="3080" name="Group 7"/>
          <p:cNvGrpSpPr>
            <a:grpSpLocks/>
          </p:cNvGrpSpPr>
          <p:nvPr/>
        </p:nvGrpSpPr>
        <p:grpSpPr bwMode="auto">
          <a:xfrm>
            <a:off x="5105400" y="2667000"/>
            <a:ext cx="609600" cy="609600"/>
            <a:chOff x="1968" y="1920"/>
            <a:chExt cx="384" cy="384"/>
          </a:xfrm>
        </p:grpSpPr>
        <p:sp>
          <p:nvSpPr>
            <p:cNvPr id="3109" name="Oval 8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endParaRPr lang="en-US"/>
            </a:p>
          </p:txBody>
        </p:sp>
        <p:sp>
          <p:nvSpPr>
            <p:cNvPr id="3110" name="Oval 9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800" b="1"/>
                <a:t>b</a:t>
              </a:r>
              <a:endParaRPr lang="en-US"/>
            </a:p>
          </p:txBody>
        </p:sp>
      </p:grpSp>
      <p:cxnSp>
        <p:nvCxnSpPr>
          <p:cNvPr id="3081" name="AutoShape 10"/>
          <p:cNvCxnSpPr>
            <a:cxnSpLocks noChangeShapeType="1"/>
            <a:stCxn id="3112" idx="3"/>
            <a:endCxn id="3110" idx="7"/>
          </p:cNvCxnSpPr>
          <p:nvPr/>
        </p:nvCxnSpPr>
        <p:spPr bwMode="auto">
          <a:xfrm flipH="1">
            <a:off x="5561014" y="2132014"/>
            <a:ext cx="612775" cy="612775"/>
          </a:xfrm>
          <a:prstGeom prst="straightConnector1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</p:cxnSp>
      <p:cxnSp>
        <p:nvCxnSpPr>
          <p:cNvPr id="3082" name="AutoShape 11"/>
          <p:cNvCxnSpPr>
            <a:cxnSpLocks noChangeShapeType="1"/>
            <a:stCxn id="3109" idx="5"/>
            <a:endCxn id="3106" idx="1"/>
          </p:cNvCxnSpPr>
          <p:nvPr/>
        </p:nvCxnSpPr>
        <p:spPr bwMode="auto">
          <a:xfrm>
            <a:off x="5637213" y="3198813"/>
            <a:ext cx="482600" cy="538162"/>
          </a:xfrm>
          <a:prstGeom prst="straightConnector1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</p:cxnSp>
      <p:grpSp>
        <p:nvGrpSpPr>
          <p:cNvPr id="3083" name="Group 12"/>
          <p:cNvGrpSpPr>
            <a:grpSpLocks/>
          </p:cNvGrpSpPr>
          <p:nvPr/>
        </p:nvGrpSpPr>
        <p:grpSpPr bwMode="auto">
          <a:xfrm>
            <a:off x="4191000" y="3697288"/>
            <a:ext cx="609600" cy="609600"/>
            <a:chOff x="1968" y="1920"/>
            <a:chExt cx="384" cy="384"/>
          </a:xfrm>
        </p:grpSpPr>
        <p:sp>
          <p:nvSpPr>
            <p:cNvPr id="3107" name="Oval 13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endParaRPr lang="en-US"/>
            </a:p>
          </p:txBody>
        </p:sp>
        <p:sp>
          <p:nvSpPr>
            <p:cNvPr id="3108" name="Oval 14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800" b="1"/>
                <a:t>d</a:t>
              </a:r>
              <a:endParaRPr lang="en-US"/>
            </a:p>
          </p:txBody>
        </p:sp>
      </p:grpSp>
      <p:cxnSp>
        <p:nvCxnSpPr>
          <p:cNvPr id="3084" name="AutoShape 15"/>
          <p:cNvCxnSpPr>
            <a:cxnSpLocks noChangeShapeType="1"/>
            <a:stCxn id="3110" idx="3"/>
            <a:endCxn id="3108" idx="7"/>
          </p:cNvCxnSpPr>
          <p:nvPr/>
        </p:nvCxnSpPr>
        <p:spPr bwMode="auto">
          <a:xfrm flipH="1">
            <a:off x="4646614" y="3122613"/>
            <a:ext cx="536575" cy="652462"/>
          </a:xfrm>
          <a:prstGeom prst="straightConnector1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</p:cxnSp>
      <p:grpSp>
        <p:nvGrpSpPr>
          <p:cNvPr id="3085" name="Group 16"/>
          <p:cNvGrpSpPr>
            <a:grpSpLocks/>
          </p:cNvGrpSpPr>
          <p:nvPr/>
        </p:nvGrpSpPr>
        <p:grpSpPr bwMode="auto">
          <a:xfrm>
            <a:off x="6042025" y="3659188"/>
            <a:ext cx="609600" cy="609600"/>
            <a:chOff x="1968" y="1920"/>
            <a:chExt cx="384" cy="384"/>
          </a:xfrm>
        </p:grpSpPr>
        <p:sp>
          <p:nvSpPr>
            <p:cNvPr id="3105" name="Oval 17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endParaRPr lang="en-US"/>
            </a:p>
          </p:txBody>
        </p:sp>
        <p:sp>
          <p:nvSpPr>
            <p:cNvPr id="3106" name="Oval 18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800" b="1"/>
                <a:t>e</a:t>
              </a:r>
              <a:endParaRPr lang="en-US"/>
            </a:p>
          </p:txBody>
        </p:sp>
      </p:grpSp>
      <p:grpSp>
        <p:nvGrpSpPr>
          <p:cNvPr id="3086" name="Group 19"/>
          <p:cNvGrpSpPr>
            <a:grpSpLocks/>
          </p:cNvGrpSpPr>
          <p:nvPr/>
        </p:nvGrpSpPr>
        <p:grpSpPr bwMode="auto">
          <a:xfrm>
            <a:off x="7489825" y="2744788"/>
            <a:ext cx="609600" cy="609600"/>
            <a:chOff x="1968" y="1920"/>
            <a:chExt cx="384" cy="384"/>
          </a:xfrm>
        </p:grpSpPr>
        <p:sp>
          <p:nvSpPr>
            <p:cNvPr id="3103" name="Oval 20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endParaRPr lang="en-US"/>
            </a:p>
          </p:txBody>
        </p:sp>
        <p:sp>
          <p:nvSpPr>
            <p:cNvPr id="3104" name="Oval 21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800" b="1"/>
                <a:t>c</a:t>
              </a:r>
              <a:endParaRPr lang="en-US"/>
            </a:p>
          </p:txBody>
        </p:sp>
      </p:grpSp>
      <p:grpSp>
        <p:nvGrpSpPr>
          <p:cNvPr id="3087" name="Group 22"/>
          <p:cNvGrpSpPr>
            <a:grpSpLocks/>
          </p:cNvGrpSpPr>
          <p:nvPr/>
        </p:nvGrpSpPr>
        <p:grpSpPr bwMode="auto">
          <a:xfrm>
            <a:off x="6956425" y="3659188"/>
            <a:ext cx="609600" cy="609600"/>
            <a:chOff x="1968" y="1920"/>
            <a:chExt cx="384" cy="384"/>
          </a:xfrm>
        </p:grpSpPr>
        <p:sp>
          <p:nvSpPr>
            <p:cNvPr id="3101" name="Oval 23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endParaRPr lang="en-US"/>
            </a:p>
          </p:txBody>
        </p:sp>
        <p:sp>
          <p:nvSpPr>
            <p:cNvPr id="3102" name="Oval 24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800" b="1"/>
                <a:t>f</a:t>
              </a:r>
              <a:endParaRPr lang="en-US"/>
            </a:p>
          </p:txBody>
        </p:sp>
      </p:grpSp>
      <p:cxnSp>
        <p:nvCxnSpPr>
          <p:cNvPr id="3088" name="AutoShape 25"/>
          <p:cNvCxnSpPr>
            <a:cxnSpLocks noChangeShapeType="1"/>
            <a:stCxn id="3104" idx="4"/>
            <a:endCxn id="3102" idx="7"/>
          </p:cNvCxnSpPr>
          <p:nvPr/>
        </p:nvCxnSpPr>
        <p:spPr bwMode="auto">
          <a:xfrm flipH="1">
            <a:off x="7412039" y="3278189"/>
            <a:ext cx="344487" cy="458787"/>
          </a:xfrm>
          <a:prstGeom prst="straightConnector1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</p:cxnSp>
      <p:cxnSp>
        <p:nvCxnSpPr>
          <p:cNvPr id="3089" name="AutoShape 26"/>
          <p:cNvCxnSpPr>
            <a:cxnSpLocks noChangeShapeType="1"/>
            <a:stCxn id="3112" idx="6"/>
            <a:endCxn id="3104" idx="1"/>
          </p:cNvCxnSpPr>
          <p:nvPr/>
        </p:nvCxnSpPr>
        <p:spPr bwMode="auto">
          <a:xfrm>
            <a:off x="6629401" y="1943101"/>
            <a:ext cx="938213" cy="879475"/>
          </a:xfrm>
          <a:prstGeom prst="straightConnector1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</p:cxnSp>
      <p:sp>
        <p:nvSpPr>
          <p:cNvPr id="3090" name="Oval 31"/>
          <p:cNvSpPr>
            <a:spLocks noChangeArrowheads="1"/>
          </p:cNvSpPr>
          <p:nvPr/>
        </p:nvSpPr>
        <p:spPr bwMode="auto">
          <a:xfrm>
            <a:off x="4038600" y="2590800"/>
            <a:ext cx="2819400" cy="2057400"/>
          </a:xfrm>
          <a:prstGeom prst="ellipse">
            <a:avLst/>
          </a:prstGeom>
          <a:noFill/>
          <a:ln w="25400" cap="sq">
            <a:solidFill>
              <a:srgbClr val="0000FF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3091" name="Oval 32"/>
          <p:cNvSpPr>
            <a:spLocks noChangeArrowheads="1"/>
          </p:cNvSpPr>
          <p:nvPr/>
        </p:nvSpPr>
        <p:spPr bwMode="auto">
          <a:xfrm>
            <a:off x="6858000" y="2438400"/>
            <a:ext cx="2209800" cy="2286000"/>
          </a:xfrm>
          <a:prstGeom prst="ellipse">
            <a:avLst/>
          </a:prstGeom>
          <a:noFill/>
          <a:ln w="25400" cap="sq">
            <a:solidFill>
              <a:srgbClr val="0000FF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3092" name="Line 33"/>
          <p:cNvSpPr>
            <a:spLocks noChangeShapeType="1"/>
          </p:cNvSpPr>
          <p:nvPr/>
        </p:nvSpPr>
        <p:spPr bwMode="auto">
          <a:xfrm>
            <a:off x="3657600" y="1981200"/>
            <a:ext cx="23622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3093" name="Line 34"/>
          <p:cNvSpPr>
            <a:spLocks noChangeShapeType="1"/>
          </p:cNvSpPr>
          <p:nvPr/>
        </p:nvSpPr>
        <p:spPr bwMode="auto">
          <a:xfrm flipH="1">
            <a:off x="3657600" y="2971800"/>
            <a:ext cx="14478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3094" name="Line 35"/>
          <p:cNvSpPr>
            <a:spLocks noChangeShapeType="1"/>
          </p:cNvSpPr>
          <p:nvPr/>
        </p:nvSpPr>
        <p:spPr bwMode="auto">
          <a:xfrm flipH="1">
            <a:off x="3657600" y="4038600"/>
            <a:ext cx="5334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3095" name="Text Box 36"/>
          <p:cNvSpPr txBox="1">
            <a:spLocks noChangeArrowheads="1"/>
          </p:cNvSpPr>
          <p:nvPr/>
        </p:nvSpPr>
        <p:spPr bwMode="auto">
          <a:xfrm>
            <a:off x="2895600" y="1676401"/>
            <a:ext cx="9588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b="1"/>
              <a:t>Level 1</a:t>
            </a:r>
          </a:p>
        </p:txBody>
      </p:sp>
      <p:sp>
        <p:nvSpPr>
          <p:cNvPr id="3096" name="Text Box 37"/>
          <p:cNvSpPr txBox="1">
            <a:spLocks noChangeArrowheads="1"/>
          </p:cNvSpPr>
          <p:nvPr/>
        </p:nvSpPr>
        <p:spPr bwMode="auto">
          <a:xfrm>
            <a:off x="2876550" y="2667001"/>
            <a:ext cx="9588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b="1"/>
              <a:t>Level 2</a:t>
            </a:r>
          </a:p>
        </p:txBody>
      </p:sp>
      <p:sp>
        <p:nvSpPr>
          <p:cNvPr id="3097" name="Text Box 38"/>
          <p:cNvSpPr txBox="1">
            <a:spLocks noChangeArrowheads="1"/>
          </p:cNvSpPr>
          <p:nvPr/>
        </p:nvSpPr>
        <p:spPr bwMode="auto">
          <a:xfrm>
            <a:off x="2876550" y="3733801"/>
            <a:ext cx="9588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b="1"/>
              <a:t>Level 3</a:t>
            </a:r>
          </a:p>
        </p:txBody>
      </p:sp>
      <p:sp>
        <p:nvSpPr>
          <p:cNvPr id="3098" name="Text Box 39"/>
          <p:cNvSpPr txBox="1">
            <a:spLocks noChangeArrowheads="1"/>
          </p:cNvSpPr>
          <p:nvPr/>
        </p:nvSpPr>
        <p:spPr bwMode="auto">
          <a:xfrm>
            <a:off x="7086601" y="1676400"/>
            <a:ext cx="3267241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b="1"/>
              <a:t>A binary tree of height h = 3</a:t>
            </a:r>
          </a:p>
        </p:txBody>
      </p:sp>
      <p:sp>
        <p:nvSpPr>
          <p:cNvPr id="3099" name="Text Box 41"/>
          <p:cNvSpPr txBox="1">
            <a:spLocks noChangeArrowheads="1"/>
          </p:cNvSpPr>
          <p:nvPr/>
        </p:nvSpPr>
        <p:spPr bwMode="auto">
          <a:xfrm>
            <a:off x="4727576" y="2170113"/>
            <a:ext cx="566181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b="1"/>
              <a:t>Left</a:t>
            </a:r>
          </a:p>
        </p:txBody>
      </p:sp>
      <p:sp>
        <p:nvSpPr>
          <p:cNvPr id="3100" name="Text Box 42"/>
          <p:cNvSpPr txBox="1">
            <a:spLocks noChangeArrowheads="1"/>
          </p:cNvSpPr>
          <p:nvPr/>
        </p:nvSpPr>
        <p:spPr bwMode="auto">
          <a:xfrm>
            <a:off x="8528050" y="2286000"/>
            <a:ext cx="734496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b="1"/>
              <a:t>Right</a:t>
            </a:r>
          </a:p>
        </p:txBody>
      </p:sp>
      <p:graphicFrame>
        <p:nvGraphicFramePr>
          <p:cNvPr id="3074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3359641"/>
              </p:ext>
            </p:extLst>
          </p:nvPr>
        </p:nvGraphicFramePr>
        <p:xfrm>
          <a:off x="7792666" y="5541526"/>
          <a:ext cx="1102632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47640" imgH="253800" progId="Equation.3">
                  <p:embed/>
                </p:oleObj>
              </mc:Choice>
              <mc:Fallback>
                <p:oleObj name="Equation" r:id="rId2" imgW="647640" imgH="253800" progId="Equation.3">
                  <p:embed/>
                  <p:pic>
                    <p:nvPicPr>
                      <p:cNvPr id="3074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92666" y="5541526"/>
                        <a:ext cx="1102632" cy="431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706438"/>
            <a:ext cx="7772400" cy="838200"/>
          </a:xfrm>
        </p:spPr>
        <p:txBody>
          <a:bodyPr vert="horz" lIns="90488" tIns="44450" rIns="90488" bIns="44450" rtlCol="0" anchor="t">
            <a:normAutofit/>
          </a:bodyPr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The Full Binary Tree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idx="1"/>
          </p:nvPr>
        </p:nvSpPr>
        <p:spPr>
          <a:xfrm>
            <a:off x="2895600" y="1600200"/>
            <a:ext cx="7543800" cy="4648200"/>
          </a:xfrm>
          <a:noFill/>
        </p:spPr>
        <p:txBody>
          <a:bodyPr vert="horz" lIns="90488" tIns="44450" rIns="90488" bIns="44450" rtlCol="0"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endParaRPr lang="en-US" sz="4000" b="1" dirty="0">
              <a:solidFill>
                <a:srgbClr val="0000FF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4000" b="1" dirty="0">
              <a:solidFill>
                <a:srgbClr val="0000FF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4000" b="1" dirty="0">
              <a:solidFill>
                <a:srgbClr val="0000FF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4000" b="1" dirty="0">
              <a:solidFill>
                <a:srgbClr val="0000FF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4000" b="1" dirty="0">
              <a:solidFill>
                <a:srgbClr val="0000FF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4000" b="1" dirty="0">
              <a:solidFill>
                <a:srgbClr val="0000FF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800" b="1" dirty="0"/>
              <a:t>A binary tree is full </a:t>
            </a:r>
            <a:r>
              <a:rPr lang="en-US" sz="2800" b="1" dirty="0" err="1"/>
              <a:t>iff</a:t>
            </a:r>
            <a:r>
              <a:rPr lang="en-US" sz="2800" b="1" dirty="0"/>
              <a:t> the number of nodes in level </a:t>
            </a:r>
            <a:r>
              <a:rPr lang="en-US" sz="2800" b="1" i="1" dirty="0"/>
              <a:t>L</a:t>
            </a:r>
            <a:r>
              <a:rPr lang="en-US" sz="2800" b="1" dirty="0"/>
              <a:t> is </a:t>
            </a:r>
            <a:r>
              <a:rPr lang="en-US" sz="2800" b="1" i="1" dirty="0"/>
              <a:t>2</a:t>
            </a:r>
            <a:r>
              <a:rPr lang="en-US" sz="2800" b="1" i="1" baseline="30000" dirty="0"/>
              <a:t>L-1</a:t>
            </a:r>
            <a:endParaRPr lang="en-US" sz="2800" b="1" i="1" dirty="0"/>
          </a:p>
        </p:txBody>
      </p:sp>
      <p:sp>
        <p:nvSpPr>
          <p:cNvPr id="1843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AC729E-C434-4E1D-8006-C93AE089A08E}" type="slidenum">
              <a:rPr lang="en-GB" smtClean="0"/>
              <a:pPr/>
              <a:t>13</a:t>
            </a:fld>
            <a:endParaRPr lang="en-GB"/>
          </a:p>
        </p:txBody>
      </p:sp>
      <p:grpSp>
        <p:nvGrpSpPr>
          <p:cNvPr id="18438" name="Group 4"/>
          <p:cNvGrpSpPr>
            <a:grpSpLocks/>
          </p:cNvGrpSpPr>
          <p:nvPr/>
        </p:nvGrpSpPr>
        <p:grpSpPr bwMode="auto">
          <a:xfrm>
            <a:off x="6096000" y="1676400"/>
            <a:ext cx="609600" cy="609600"/>
            <a:chOff x="1968" y="1920"/>
            <a:chExt cx="384" cy="384"/>
          </a:xfrm>
        </p:grpSpPr>
        <p:sp>
          <p:nvSpPr>
            <p:cNvPr id="18463" name="Oval 5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endParaRPr lang="en-US"/>
            </a:p>
          </p:txBody>
        </p:sp>
        <p:sp>
          <p:nvSpPr>
            <p:cNvPr id="18464" name="Oval 6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800" b="1"/>
                <a:t>a</a:t>
              </a:r>
              <a:endParaRPr lang="en-US"/>
            </a:p>
          </p:txBody>
        </p:sp>
      </p:grpSp>
      <p:grpSp>
        <p:nvGrpSpPr>
          <p:cNvPr id="18439" name="Group 7"/>
          <p:cNvGrpSpPr>
            <a:grpSpLocks/>
          </p:cNvGrpSpPr>
          <p:nvPr/>
        </p:nvGrpSpPr>
        <p:grpSpPr bwMode="auto">
          <a:xfrm>
            <a:off x="5105400" y="2667000"/>
            <a:ext cx="609600" cy="609600"/>
            <a:chOff x="1968" y="1920"/>
            <a:chExt cx="384" cy="384"/>
          </a:xfrm>
        </p:grpSpPr>
        <p:sp>
          <p:nvSpPr>
            <p:cNvPr id="18461" name="Oval 8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endParaRPr lang="en-US"/>
            </a:p>
          </p:txBody>
        </p:sp>
        <p:sp>
          <p:nvSpPr>
            <p:cNvPr id="18462" name="Oval 9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800" b="1"/>
                <a:t>b</a:t>
              </a:r>
              <a:endParaRPr lang="en-US"/>
            </a:p>
          </p:txBody>
        </p:sp>
      </p:grpSp>
      <p:cxnSp>
        <p:nvCxnSpPr>
          <p:cNvPr id="18440" name="AutoShape 10"/>
          <p:cNvCxnSpPr>
            <a:cxnSpLocks noChangeShapeType="1"/>
            <a:stCxn id="18464" idx="3"/>
            <a:endCxn id="18462" idx="7"/>
          </p:cNvCxnSpPr>
          <p:nvPr/>
        </p:nvCxnSpPr>
        <p:spPr bwMode="auto">
          <a:xfrm flipH="1">
            <a:off x="5561014" y="2132014"/>
            <a:ext cx="612775" cy="612775"/>
          </a:xfrm>
          <a:prstGeom prst="straightConnector1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</p:cxnSp>
      <p:cxnSp>
        <p:nvCxnSpPr>
          <p:cNvPr id="18441" name="AutoShape 11"/>
          <p:cNvCxnSpPr>
            <a:cxnSpLocks noChangeShapeType="1"/>
            <a:stCxn id="18461" idx="5"/>
            <a:endCxn id="18458" idx="1"/>
          </p:cNvCxnSpPr>
          <p:nvPr/>
        </p:nvCxnSpPr>
        <p:spPr bwMode="auto">
          <a:xfrm>
            <a:off x="5637213" y="3198813"/>
            <a:ext cx="482600" cy="538162"/>
          </a:xfrm>
          <a:prstGeom prst="straightConnector1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</p:cxnSp>
      <p:grpSp>
        <p:nvGrpSpPr>
          <p:cNvPr id="18442" name="Group 12"/>
          <p:cNvGrpSpPr>
            <a:grpSpLocks/>
          </p:cNvGrpSpPr>
          <p:nvPr/>
        </p:nvGrpSpPr>
        <p:grpSpPr bwMode="auto">
          <a:xfrm>
            <a:off x="4191000" y="3697288"/>
            <a:ext cx="609600" cy="609600"/>
            <a:chOff x="1968" y="1920"/>
            <a:chExt cx="384" cy="384"/>
          </a:xfrm>
        </p:grpSpPr>
        <p:sp>
          <p:nvSpPr>
            <p:cNvPr id="18459" name="Oval 13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endParaRPr lang="en-US"/>
            </a:p>
          </p:txBody>
        </p:sp>
        <p:sp>
          <p:nvSpPr>
            <p:cNvPr id="18460" name="Oval 14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800" b="1"/>
                <a:t>d</a:t>
              </a:r>
              <a:endParaRPr lang="en-US"/>
            </a:p>
          </p:txBody>
        </p:sp>
      </p:grpSp>
      <p:cxnSp>
        <p:nvCxnSpPr>
          <p:cNvPr id="18443" name="AutoShape 15"/>
          <p:cNvCxnSpPr>
            <a:cxnSpLocks noChangeShapeType="1"/>
            <a:stCxn id="18462" idx="3"/>
            <a:endCxn id="18460" idx="7"/>
          </p:cNvCxnSpPr>
          <p:nvPr/>
        </p:nvCxnSpPr>
        <p:spPr bwMode="auto">
          <a:xfrm flipH="1">
            <a:off x="4646614" y="3122613"/>
            <a:ext cx="536575" cy="652462"/>
          </a:xfrm>
          <a:prstGeom prst="straightConnector1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</p:cxnSp>
      <p:grpSp>
        <p:nvGrpSpPr>
          <p:cNvPr id="18444" name="Group 16"/>
          <p:cNvGrpSpPr>
            <a:grpSpLocks/>
          </p:cNvGrpSpPr>
          <p:nvPr/>
        </p:nvGrpSpPr>
        <p:grpSpPr bwMode="auto">
          <a:xfrm>
            <a:off x="6042025" y="3659188"/>
            <a:ext cx="609600" cy="609600"/>
            <a:chOff x="1968" y="1920"/>
            <a:chExt cx="384" cy="384"/>
          </a:xfrm>
        </p:grpSpPr>
        <p:sp>
          <p:nvSpPr>
            <p:cNvPr id="18457" name="Oval 17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endParaRPr lang="en-US"/>
            </a:p>
          </p:txBody>
        </p:sp>
        <p:sp>
          <p:nvSpPr>
            <p:cNvPr id="18458" name="Oval 18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800" b="1"/>
                <a:t>e</a:t>
              </a:r>
              <a:endParaRPr lang="en-US"/>
            </a:p>
          </p:txBody>
        </p:sp>
      </p:grpSp>
      <p:grpSp>
        <p:nvGrpSpPr>
          <p:cNvPr id="18445" name="Group 19"/>
          <p:cNvGrpSpPr>
            <a:grpSpLocks/>
          </p:cNvGrpSpPr>
          <p:nvPr/>
        </p:nvGrpSpPr>
        <p:grpSpPr bwMode="auto">
          <a:xfrm>
            <a:off x="7489825" y="2744788"/>
            <a:ext cx="609600" cy="609600"/>
            <a:chOff x="1968" y="1920"/>
            <a:chExt cx="384" cy="384"/>
          </a:xfrm>
        </p:grpSpPr>
        <p:sp>
          <p:nvSpPr>
            <p:cNvPr id="18455" name="Oval 20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endParaRPr lang="en-US"/>
            </a:p>
          </p:txBody>
        </p:sp>
        <p:sp>
          <p:nvSpPr>
            <p:cNvPr id="18456" name="Oval 21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800" b="1"/>
                <a:t>c</a:t>
              </a:r>
              <a:endParaRPr lang="en-US"/>
            </a:p>
          </p:txBody>
        </p:sp>
      </p:grpSp>
      <p:grpSp>
        <p:nvGrpSpPr>
          <p:cNvPr id="18446" name="Group 22"/>
          <p:cNvGrpSpPr>
            <a:grpSpLocks/>
          </p:cNvGrpSpPr>
          <p:nvPr/>
        </p:nvGrpSpPr>
        <p:grpSpPr bwMode="auto">
          <a:xfrm>
            <a:off x="6956425" y="3659188"/>
            <a:ext cx="609600" cy="609600"/>
            <a:chOff x="1968" y="1920"/>
            <a:chExt cx="384" cy="384"/>
          </a:xfrm>
        </p:grpSpPr>
        <p:sp>
          <p:nvSpPr>
            <p:cNvPr id="18453" name="Oval 23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endParaRPr lang="en-US"/>
            </a:p>
          </p:txBody>
        </p:sp>
        <p:sp>
          <p:nvSpPr>
            <p:cNvPr id="18454" name="Oval 24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800" b="1"/>
                <a:t>f</a:t>
              </a:r>
              <a:endParaRPr lang="en-US"/>
            </a:p>
          </p:txBody>
        </p:sp>
      </p:grpSp>
      <p:cxnSp>
        <p:nvCxnSpPr>
          <p:cNvPr id="18447" name="AutoShape 25"/>
          <p:cNvCxnSpPr>
            <a:cxnSpLocks noChangeShapeType="1"/>
            <a:stCxn id="18456" idx="4"/>
            <a:endCxn id="18454" idx="7"/>
          </p:cNvCxnSpPr>
          <p:nvPr/>
        </p:nvCxnSpPr>
        <p:spPr bwMode="auto">
          <a:xfrm flipH="1">
            <a:off x="7412039" y="3278189"/>
            <a:ext cx="344487" cy="458787"/>
          </a:xfrm>
          <a:prstGeom prst="straightConnector1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</p:cxnSp>
      <p:cxnSp>
        <p:nvCxnSpPr>
          <p:cNvPr id="18448" name="AutoShape 26"/>
          <p:cNvCxnSpPr>
            <a:cxnSpLocks noChangeShapeType="1"/>
            <a:stCxn id="18464" idx="5"/>
          </p:cNvCxnSpPr>
          <p:nvPr/>
        </p:nvCxnSpPr>
        <p:spPr bwMode="auto">
          <a:xfrm>
            <a:off x="6551613" y="2132013"/>
            <a:ext cx="1016000" cy="728662"/>
          </a:xfrm>
          <a:prstGeom prst="straightConnector1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</p:cxnSp>
      <p:grpSp>
        <p:nvGrpSpPr>
          <p:cNvPr id="18449" name="Group 27"/>
          <p:cNvGrpSpPr>
            <a:grpSpLocks/>
          </p:cNvGrpSpPr>
          <p:nvPr/>
        </p:nvGrpSpPr>
        <p:grpSpPr bwMode="auto">
          <a:xfrm>
            <a:off x="8305800" y="3657600"/>
            <a:ext cx="609600" cy="609600"/>
            <a:chOff x="1968" y="1920"/>
            <a:chExt cx="384" cy="384"/>
          </a:xfrm>
        </p:grpSpPr>
        <p:sp>
          <p:nvSpPr>
            <p:cNvPr id="18451" name="Oval 28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endParaRPr lang="en-US"/>
            </a:p>
          </p:txBody>
        </p:sp>
        <p:sp>
          <p:nvSpPr>
            <p:cNvPr id="18452" name="Oval 29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800" b="1"/>
                <a:t>g</a:t>
              </a:r>
              <a:endParaRPr lang="en-US"/>
            </a:p>
          </p:txBody>
        </p:sp>
      </p:grpSp>
      <p:cxnSp>
        <p:nvCxnSpPr>
          <p:cNvPr id="18450" name="AutoShape 30"/>
          <p:cNvCxnSpPr>
            <a:cxnSpLocks noChangeShapeType="1"/>
            <a:endCxn id="18452" idx="1"/>
          </p:cNvCxnSpPr>
          <p:nvPr/>
        </p:nvCxnSpPr>
        <p:spPr bwMode="auto">
          <a:xfrm>
            <a:off x="8001000" y="3276600"/>
            <a:ext cx="382588" cy="458788"/>
          </a:xfrm>
          <a:prstGeom prst="straightConnector1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</p:cxn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762000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The Full Binary Tree</a:t>
            </a:r>
            <a:endParaRPr lang="en-GB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102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2133600"/>
            <a:ext cx="7772400" cy="3962400"/>
          </a:xfrm>
          <a:noFill/>
        </p:spPr>
        <p:txBody>
          <a:bodyPr/>
          <a:lstStyle/>
          <a:p>
            <a:pPr eaLnBrk="1" hangingPunct="1"/>
            <a:r>
              <a:rPr lang="en-US" b="1"/>
              <a:t>A full binary tree of height h has  n nodes, where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/>
              <a:t>	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0B0457-15F3-42A9-B05A-509BC2B8B118}" type="slidenum">
              <a:rPr lang="en-GB" smtClean="0"/>
              <a:pPr/>
              <a:t>14</a:t>
            </a:fld>
            <a:endParaRPr lang="en-GB"/>
          </a:p>
        </p:txBody>
      </p:sp>
      <p:graphicFrame>
        <p:nvGraphicFramePr>
          <p:cNvPr id="4098" name="Object 6"/>
          <p:cNvGraphicFramePr>
            <a:graphicFrameLocks noChangeAspect="1"/>
          </p:cNvGraphicFramePr>
          <p:nvPr/>
        </p:nvGraphicFramePr>
        <p:xfrm>
          <a:off x="3806826" y="3095626"/>
          <a:ext cx="4422775" cy="264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638000" imgH="990360" progId="Equation.3">
                  <p:embed/>
                </p:oleObj>
              </mc:Choice>
              <mc:Fallback>
                <p:oleObj name="Equation" r:id="rId3" imgW="1638000" imgH="990360" progId="Equation.3">
                  <p:embed/>
                  <p:pic>
                    <p:nvPicPr>
                      <p:cNvPr id="409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6826" y="3095626"/>
                        <a:ext cx="4422775" cy="26447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>
          <a:xfrm>
            <a:off x="2797513" y="762000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The Full Binary Tree</a:t>
            </a:r>
            <a:endParaRPr lang="en-GB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2133600"/>
            <a:ext cx="7772400" cy="3962400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/>
              <a:t> 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2849E4-B0C2-44F4-B4FA-7DA2F6838C8A}" type="slidenum">
              <a:rPr lang="en-GB" smtClean="0"/>
              <a:pPr/>
              <a:t>15</a:t>
            </a:fld>
            <a:endParaRPr lang="en-GB"/>
          </a:p>
        </p:txBody>
      </p:sp>
      <p:graphicFrame>
        <p:nvGraphicFramePr>
          <p:cNvPr id="512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5001595"/>
              </p:ext>
            </p:extLst>
          </p:nvPr>
        </p:nvGraphicFramePr>
        <p:xfrm>
          <a:off x="2926080" y="1849780"/>
          <a:ext cx="6281420" cy="40176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831760" imgH="1879560" progId="Equation.3">
                  <p:embed/>
                </p:oleObj>
              </mc:Choice>
              <mc:Fallback>
                <p:oleObj name="Equation" r:id="rId3" imgW="2831760" imgH="1879560" progId="Equation.3">
                  <p:embed/>
                  <p:pic>
                    <p:nvPicPr>
                      <p:cNvPr id="5122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6080" y="1849780"/>
                        <a:ext cx="6281420" cy="401762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838200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The Full Binary Tree</a:t>
            </a:r>
            <a:endParaRPr lang="en-GB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150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944808"/>
            <a:ext cx="7772400" cy="4074992"/>
          </a:xfrm>
          <a:noFill/>
        </p:spPr>
        <p:txBody>
          <a:bodyPr/>
          <a:lstStyle/>
          <a:p>
            <a:pPr eaLnBrk="1" hangingPunct="1"/>
            <a:r>
              <a:rPr lang="en-US" sz="2400" b="1" dirty="0"/>
              <a:t>The cost of search for nodes in level L is L 2</a:t>
            </a:r>
            <a:r>
              <a:rPr lang="en-US" sz="2400" b="1" baseline="30000" dirty="0"/>
              <a:t>L-1</a:t>
            </a:r>
          </a:p>
          <a:p>
            <a:pPr eaLnBrk="1" hangingPunct="1"/>
            <a:r>
              <a:rPr lang="en-US" sz="2400" b="1" dirty="0"/>
              <a:t>Hence, the total search cost is</a:t>
            </a:r>
          </a:p>
          <a:p>
            <a:pPr eaLnBrk="1" hangingPunct="1">
              <a:buFont typeface="Wingdings" pitchFamily="2" charset="2"/>
              <a:buNone/>
            </a:pPr>
            <a:endParaRPr lang="en-US" sz="2400" b="1" dirty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2F244D-2BF3-4501-8E37-06FC50B209DA}" type="slidenum">
              <a:rPr lang="en-GB" smtClean="0"/>
              <a:pPr/>
              <a:t>16</a:t>
            </a:fld>
            <a:endParaRPr lang="en-GB"/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4225669"/>
              </p:ext>
            </p:extLst>
          </p:nvPr>
        </p:nvGraphicFramePr>
        <p:xfrm>
          <a:off x="3505201" y="2971800"/>
          <a:ext cx="6342063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717640" imgH="1460160" progId="Equation.3">
                  <p:embed/>
                </p:oleObj>
              </mc:Choice>
              <mc:Fallback>
                <p:oleObj name="Equation" r:id="rId3" imgW="2717640" imgH="1460160" progId="Equation.3">
                  <p:embed/>
                  <p:pic>
                    <p:nvPicPr>
                      <p:cNvPr id="614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1" y="2971800"/>
                        <a:ext cx="6342063" cy="3124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774700"/>
            <a:ext cx="7772400" cy="838200"/>
          </a:xfrm>
        </p:spPr>
        <p:txBody>
          <a:bodyPr vert="horz" lIns="90488" tIns="44450" rIns="90488" bIns="44450" rtlCol="0" anchor="t">
            <a:normAutofit/>
          </a:bodyPr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The Balanced Tree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idx="1"/>
          </p:nvPr>
        </p:nvSpPr>
        <p:spPr>
          <a:xfrm>
            <a:off x="2895600" y="1600200"/>
            <a:ext cx="7543800" cy="4649994"/>
          </a:xfrm>
          <a:noFill/>
        </p:spPr>
        <p:txBody>
          <a:bodyPr vert="horz" lIns="90488" tIns="44450" rIns="90488" bIns="44450" rtlCol="0"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b="1" dirty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b="1" dirty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b="1" dirty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b="1" dirty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b="1" dirty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b="1" dirty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2000" b="1" dirty="0"/>
          </a:p>
          <a:p>
            <a:pPr eaLnBrk="1" hangingPunct="1">
              <a:lnSpc>
                <a:spcPct val="90000"/>
              </a:lnSpc>
            </a:pPr>
            <a:endParaRPr lang="en-US" sz="2000" b="1" dirty="0"/>
          </a:p>
          <a:p>
            <a:pPr eaLnBrk="1" hangingPunct="1">
              <a:lnSpc>
                <a:spcPct val="90000"/>
              </a:lnSpc>
            </a:pPr>
            <a:r>
              <a:rPr lang="en-US" sz="2000" b="1" dirty="0"/>
              <a:t>A balanced binary tree has the property that the heights of the left and right subtrees differ at most by one level.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b="1" dirty="0"/>
              <a:t>i.e. |</a:t>
            </a:r>
            <a:r>
              <a:rPr lang="en-US" sz="2000" b="1" dirty="0" err="1"/>
              <a:t>h</a:t>
            </a:r>
            <a:r>
              <a:rPr lang="en-US" sz="2000" b="1" baseline="-25000" dirty="0" err="1"/>
              <a:t>L</a:t>
            </a:r>
            <a:r>
              <a:rPr lang="en-US" sz="2000" b="1" dirty="0"/>
              <a:t> – </a:t>
            </a:r>
            <a:r>
              <a:rPr lang="en-US" sz="2000" b="1" dirty="0" err="1"/>
              <a:t>h</a:t>
            </a:r>
            <a:r>
              <a:rPr lang="en-US" sz="2000" b="1" baseline="-25000" dirty="0" err="1"/>
              <a:t>R</a:t>
            </a:r>
            <a:r>
              <a:rPr lang="en-US" sz="2000" b="1" dirty="0"/>
              <a:t>| </a:t>
            </a:r>
            <a:r>
              <a:rPr lang="en-US" sz="2000" b="1" dirty="0">
                <a:cs typeface="Times New Roman" pitchFamily="18" charset="0"/>
              </a:rPr>
              <a:t>≤ 1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b="1" dirty="0">
                <a:cs typeface="Times New Roman" pitchFamily="18" charset="0"/>
              </a:rPr>
              <a:t>A Full tree is also a balanced tree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EE2C37-E9AD-4669-886C-44BD39FE3336}" type="slidenum">
              <a:rPr lang="en-GB" smtClean="0"/>
              <a:pPr/>
              <a:t>17</a:t>
            </a:fld>
            <a:endParaRPr lang="en-GB"/>
          </a:p>
        </p:txBody>
      </p:sp>
      <p:grpSp>
        <p:nvGrpSpPr>
          <p:cNvPr id="19462" name="Group 4"/>
          <p:cNvGrpSpPr>
            <a:grpSpLocks/>
          </p:cNvGrpSpPr>
          <p:nvPr/>
        </p:nvGrpSpPr>
        <p:grpSpPr bwMode="auto">
          <a:xfrm>
            <a:off x="6096000" y="1676400"/>
            <a:ext cx="609600" cy="609600"/>
            <a:chOff x="1968" y="1920"/>
            <a:chExt cx="384" cy="384"/>
          </a:xfrm>
        </p:grpSpPr>
        <p:sp>
          <p:nvSpPr>
            <p:cNvPr id="19473" name="Oval 5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4" name="Oval 6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19463" name="AutoShape 10"/>
          <p:cNvCxnSpPr>
            <a:cxnSpLocks noChangeShapeType="1"/>
            <a:stCxn id="19474" idx="3"/>
            <a:endCxn id="19465" idx="0"/>
          </p:cNvCxnSpPr>
          <p:nvPr/>
        </p:nvCxnSpPr>
        <p:spPr bwMode="auto">
          <a:xfrm flipH="1">
            <a:off x="5448300" y="2132014"/>
            <a:ext cx="725488" cy="446087"/>
          </a:xfrm>
          <a:prstGeom prst="straightConnector1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</p:cxnSp>
      <p:cxnSp>
        <p:nvCxnSpPr>
          <p:cNvPr id="19464" name="AutoShape 26"/>
          <p:cNvCxnSpPr>
            <a:cxnSpLocks noChangeShapeType="1"/>
            <a:stCxn id="19474" idx="6"/>
            <a:endCxn id="19466" idx="0"/>
          </p:cNvCxnSpPr>
          <p:nvPr/>
        </p:nvCxnSpPr>
        <p:spPr bwMode="auto">
          <a:xfrm>
            <a:off x="6629400" y="1943100"/>
            <a:ext cx="1333500" cy="482600"/>
          </a:xfrm>
          <a:prstGeom prst="straightConnector1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</p:cxnSp>
      <p:sp>
        <p:nvSpPr>
          <p:cNvPr id="19465" name="Oval 31"/>
          <p:cNvSpPr>
            <a:spLocks noChangeArrowheads="1"/>
          </p:cNvSpPr>
          <p:nvPr/>
        </p:nvSpPr>
        <p:spPr bwMode="auto">
          <a:xfrm>
            <a:off x="4038600" y="2590800"/>
            <a:ext cx="2819400" cy="2057400"/>
          </a:xfrm>
          <a:prstGeom prst="ellipse">
            <a:avLst/>
          </a:prstGeom>
          <a:noFill/>
          <a:ln w="25400" cap="sq">
            <a:solidFill>
              <a:srgbClr val="0000FF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Oval 32"/>
          <p:cNvSpPr>
            <a:spLocks noChangeArrowheads="1"/>
          </p:cNvSpPr>
          <p:nvPr/>
        </p:nvSpPr>
        <p:spPr bwMode="auto">
          <a:xfrm>
            <a:off x="6858000" y="2438400"/>
            <a:ext cx="2209800" cy="2286000"/>
          </a:xfrm>
          <a:prstGeom prst="ellipse">
            <a:avLst/>
          </a:prstGeom>
          <a:noFill/>
          <a:ln w="25400" cap="sq">
            <a:solidFill>
              <a:srgbClr val="0000FF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7" name="Text Box 33"/>
          <p:cNvSpPr txBox="1">
            <a:spLocks noChangeArrowheads="1"/>
          </p:cNvSpPr>
          <p:nvPr/>
        </p:nvSpPr>
        <p:spPr bwMode="auto">
          <a:xfrm>
            <a:off x="5105400" y="3352800"/>
            <a:ext cx="38985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b="1" dirty="0" err="1"/>
              <a:t>h</a:t>
            </a:r>
            <a:r>
              <a:rPr lang="en-US" b="1" baseline="-25000" dirty="0" err="1"/>
              <a:t>L</a:t>
            </a:r>
            <a:endParaRPr lang="en-US" b="1" dirty="0"/>
          </a:p>
        </p:txBody>
      </p:sp>
      <p:sp>
        <p:nvSpPr>
          <p:cNvPr id="19468" name="Text Box 34"/>
          <p:cNvSpPr txBox="1">
            <a:spLocks noChangeArrowheads="1"/>
          </p:cNvSpPr>
          <p:nvPr/>
        </p:nvSpPr>
        <p:spPr bwMode="auto">
          <a:xfrm>
            <a:off x="7748588" y="3352800"/>
            <a:ext cx="412292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b="1" dirty="0" err="1"/>
              <a:t>h</a:t>
            </a:r>
            <a:r>
              <a:rPr lang="en-US" b="1" baseline="-25000" dirty="0" err="1"/>
              <a:t>R</a:t>
            </a:r>
            <a:endParaRPr lang="en-US" b="1" dirty="0"/>
          </a:p>
        </p:txBody>
      </p:sp>
      <p:sp>
        <p:nvSpPr>
          <p:cNvPr id="19469" name="Line 35"/>
          <p:cNvSpPr>
            <a:spLocks noChangeShapeType="1"/>
          </p:cNvSpPr>
          <p:nvPr/>
        </p:nvSpPr>
        <p:spPr bwMode="auto">
          <a:xfrm flipV="1">
            <a:off x="5334000" y="2667000"/>
            <a:ext cx="0" cy="762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470" name="Line 36"/>
          <p:cNvSpPr>
            <a:spLocks noChangeShapeType="1"/>
          </p:cNvSpPr>
          <p:nvPr/>
        </p:nvSpPr>
        <p:spPr bwMode="auto">
          <a:xfrm>
            <a:off x="5334000" y="3886200"/>
            <a:ext cx="0" cy="685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471" name="Line 37"/>
          <p:cNvSpPr>
            <a:spLocks noChangeShapeType="1"/>
          </p:cNvSpPr>
          <p:nvPr/>
        </p:nvSpPr>
        <p:spPr bwMode="auto">
          <a:xfrm flipV="1">
            <a:off x="7924800" y="2438400"/>
            <a:ext cx="0" cy="990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472" name="Line 38"/>
          <p:cNvSpPr>
            <a:spLocks noChangeShapeType="1"/>
          </p:cNvSpPr>
          <p:nvPr/>
        </p:nvSpPr>
        <p:spPr bwMode="auto">
          <a:xfrm>
            <a:off x="7924800" y="3733800"/>
            <a:ext cx="0" cy="914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3" name="Rectangle 3"/>
          <p:cNvSpPr>
            <a:spLocks noGrp="1" noChangeArrowheads="1"/>
          </p:cNvSpPr>
          <p:nvPr>
            <p:ph type="title"/>
          </p:nvPr>
        </p:nvSpPr>
        <p:spPr>
          <a:xfrm>
            <a:off x="2781300" y="808037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Complete Binary Tree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idx="1"/>
          </p:nvPr>
        </p:nvSpPr>
        <p:spPr>
          <a:xfrm>
            <a:off x="2589212" y="1722437"/>
            <a:ext cx="8915400" cy="4188785"/>
          </a:xfrm>
          <a:noFill/>
        </p:spPr>
        <p:txBody>
          <a:bodyPr/>
          <a:lstStyle/>
          <a:p>
            <a:pPr lvl="1" algn="just" eaLnBrk="1" hangingPunct="1"/>
            <a:r>
              <a:rPr lang="en-US" sz="2400" b="1" dirty="0"/>
              <a:t>A binary tree is Complete </a:t>
            </a:r>
            <a:r>
              <a:rPr lang="en-US" sz="2400" b="1" dirty="0" err="1"/>
              <a:t>iff</a:t>
            </a:r>
            <a:r>
              <a:rPr lang="en-US" sz="2400" b="1" dirty="0"/>
              <a:t> the number of Nodes at level 1 &lt;= L &lt;= h-1  is 2</a:t>
            </a:r>
            <a:r>
              <a:rPr lang="en-US" sz="2400" b="1" baseline="30000" dirty="0"/>
              <a:t>L-1</a:t>
            </a:r>
            <a:r>
              <a:rPr lang="en-US" sz="2400" b="1" dirty="0"/>
              <a:t> and leaf nodes at level h occupy the leftmost positions in the tree</a:t>
            </a:r>
          </a:p>
          <a:p>
            <a:pPr lvl="1" algn="just" eaLnBrk="1" hangingPunct="1"/>
            <a:r>
              <a:rPr lang="en-US" sz="2400" b="1" dirty="0"/>
              <a:t>i.e. all levels are filled except the rightmost of the last level.</a:t>
            </a:r>
          </a:p>
          <a:p>
            <a:pPr lvl="1" eaLnBrk="1" hangingPunct="1"/>
            <a:endParaRPr lang="en-US" sz="1800" b="1" dirty="0"/>
          </a:p>
          <a:p>
            <a:pPr lvl="1" eaLnBrk="1" hangingPunct="1"/>
            <a:endParaRPr lang="en-US" sz="1800" b="1" dirty="0"/>
          </a:p>
        </p:txBody>
      </p:sp>
      <p:sp>
        <p:nvSpPr>
          <p:cNvPr id="2048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638A5E-5E90-4E81-B54D-1418470AAF33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20486" name="Oval 4"/>
          <p:cNvSpPr>
            <a:spLocks noChangeArrowheads="1"/>
          </p:cNvSpPr>
          <p:nvPr/>
        </p:nvSpPr>
        <p:spPr bwMode="auto">
          <a:xfrm>
            <a:off x="3571876" y="4441826"/>
            <a:ext cx="347663" cy="384175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600" b="1">
              <a:latin typeface="Times New Roman" pitchFamily="18" charset="0"/>
            </a:endParaRPr>
          </a:p>
        </p:txBody>
      </p:sp>
      <p:sp>
        <p:nvSpPr>
          <p:cNvPr id="20487" name="Oval 5"/>
          <p:cNvSpPr>
            <a:spLocks noChangeArrowheads="1"/>
          </p:cNvSpPr>
          <p:nvPr/>
        </p:nvSpPr>
        <p:spPr bwMode="auto">
          <a:xfrm>
            <a:off x="5153026" y="4441826"/>
            <a:ext cx="347663" cy="384175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600" b="1">
              <a:latin typeface="Times New Roman" pitchFamily="18" charset="0"/>
            </a:endParaRPr>
          </a:p>
        </p:txBody>
      </p:sp>
      <p:sp>
        <p:nvSpPr>
          <p:cNvPr id="20488" name="Oval 6"/>
          <p:cNvSpPr>
            <a:spLocks noChangeArrowheads="1"/>
          </p:cNvSpPr>
          <p:nvPr/>
        </p:nvSpPr>
        <p:spPr bwMode="auto">
          <a:xfrm>
            <a:off x="4419601" y="3810001"/>
            <a:ext cx="347663" cy="384175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600" b="1">
              <a:latin typeface="Times New Roman" pitchFamily="18" charset="0"/>
            </a:endParaRPr>
          </a:p>
        </p:txBody>
      </p:sp>
      <p:sp>
        <p:nvSpPr>
          <p:cNvPr id="20489" name="Oval 7"/>
          <p:cNvSpPr>
            <a:spLocks noChangeArrowheads="1"/>
          </p:cNvSpPr>
          <p:nvPr/>
        </p:nvSpPr>
        <p:spPr bwMode="auto">
          <a:xfrm>
            <a:off x="3224213" y="5211764"/>
            <a:ext cx="347662" cy="384175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600" b="1">
              <a:latin typeface="Times New Roman" pitchFamily="18" charset="0"/>
            </a:endParaRPr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 flipH="1">
            <a:off x="3886200" y="4117976"/>
            <a:ext cx="533400" cy="377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>
            <a:off x="4767264" y="4117976"/>
            <a:ext cx="414337" cy="377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flipH="1">
            <a:off x="3330576" y="4800600"/>
            <a:ext cx="327025" cy="450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3" name="Oval 17"/>
          <p:cNvSpPr>
            <a:spLocks noChangeArrowheads="1"/>
          </p:cNvSpPr>
          <p:nvPr/>
        </p:nvSpPr>
        <p:spPr bwMode="auto">
          <a:xfrm>
            <a:off x="7305676" y="4441826"/>
            <a:ext cx="347663" cy="384175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600" b="1">
              <a:latin typeface="Times New Roman" pitchFamily="18" charset="0"/>
            </a:endParaRPr>
          </a:p>
        </p:txBody>
      </p:sp>
      <p:sp>
        <p:nvSpPr>
          <p:cNvPr id="20494" name="Oval 18"/>
          <p:cNvSpPr>
            <a:spLocks noChangeArrowheads="1"/>
          </p:cNvSpPr>
          <p:nvPr/>
        </p:nvSpPr>
        <p:spPr bwMode="auto">
          <a:xfrm>
            <a:off x="8886826" y="4441826"/>
            <a:ext cx="347663" cy="384175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600" b="1">
              <a:latin typeface="Times New Roman" pitchFamily="18" charset="0"/>
            </a:endParaRPr>
          </a:p>
        </p:txBody>
      </p:sp>
      <p:sp>
        <p:nvSpPr>
          <p:cNvPr id="20495" name="Oval 19"/>
          <p:cNvSpPr>
            <a:spLocks noChangeArrowheads="1"/>
          </p:cNvSpPr>
          <p:nvPr/>
        </p:nvSpPr>
        <p:spPr bwMode="auto">
          <a:xfrm>
            <a:off x="8153401" y="3810001"/>
            <a:ext cx="347663" cy="384175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600" b="1">
              <a:latin typeface="Times New Roman" pitchFamily="18" charset="0"/>
            </a:endParaRPr>
          </a:p>
        </p:txBody>
      </p:sp>
      <p:sp>
        <p:nvSpPr>
          <p:cNvPr id="20496" name="Oval 20"/>
          <p:cNvSpPr>
            <a:spLocks noChangeArrowheads="1"/>
          </p:cNvSpPr>
          <p:nvPr/>
        </p:nvSpPr>
        <p:spPr bwMode="auto">
          <a:xfrm>
            <a:off x="6958013" y="5211764"/>
            <a:ext cx="347662" cy="384175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600" b="1">
              <a:latin typeface="Times New Roman" pitchFamily="18" charset="0"/>
            </a:endParaRPr>
          </a:p>
        </p:txBody>
      </p:sp>
      <p:sp>
        <p:nvSpPr>
          <p:cNvPr id="20497" name="Oval 21"/>
          <p:cNvSpPr>
            <a:spLocks noChangeArrowheads="1"/>
          </p:cNvSpPr>
          <p:nvPr/>
        </p:nvSpPr>
        <p:spPr bwMode="auto">
          <a:xfrm>
            <a:off x="7805738" y="5211764"/>
            <a:ext cx="347662" cy="384175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600" b="1">
              <a:latin typeface="Times New Roman" pitchFamily="18" charset="0"/>
            </a:endParaRPr>
          </a:p>
        </p:txBody>
      </p:sp>
      <p:sp>
        <p:nvSpPr>
          <p:cNvPr id="20498" name="Line 22"/>
          <p:cNvSpPr>
            <a:spLocks noChangeShapeType="1"/>
          </p:cNvSpPr>
          <p:nvPr/>
        </p:nvSpPr>
        <p:spPr bwMode="auto">
          <a:xfrm flipH="1">
            <a:off x="7620000" y="4117976"/>
            <a:ext cx="533400" cy="377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9" name="Line 23"/>
          <p:cNvSpPr>
            <a:spLocks noChangeShapeType="1"/>
          </p:cNvSpPr>
          <p:nvPr/>
        </p:nvSpPr>
        <p:spPr bwMode="auto">
          <a:xfrm>
            <a:off x="8501064" y="4117976"/>
            <a:ext cx="414337" cy="377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0" name="Line 24"/>
          <p:cNvSpPr>
            <a:spLocks noChangeShapeType="1"/>
          </p:cNvSpPr>
          <p:nvPr/>
        </p:nvSpPr>
        <p:spPr bwMode="auto">
          <a:xfrm flipH="1">
            <a:off x="7064376" y="4800600"/>
            <a:ext cx="327025" cy="450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1" name="Line 25"/>
          <p:cNvSpPr>
            <a:spLocks noChangeShapeType="1"/>
          </p:cNvSpPr>
          <p:nvPr/>
        </p:nvSpPr>
        <p:spPr bwMode="auto">
          <a:xfrm>
            <a:off x="7620000" y="4800600"/>
            <a:ext cx="3048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2" name="Oval 26"/>
          <p:cNvSpPr>
            <a:spLocks noChangeArrowheads="1"/>
          </p:cNvSpPr>
          <p:nvPr/>
        </p:nvSpPr>
        <p:spPr bwMode="auto">
          <a:xfrm>
            <a:off x="8534400" y="5181600"/>
            <a:ext cx="1916112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1600" b="1" dirty="0"/>
              <a:t>Missing Leaves</a:t>
            </a:r>
          </a:p>
        </p:txBody>
      </p:sp>
      <p:sp>
        <p:nvSpPr>
          <p:cNvPr id="20503" name="Oval 27"/>
          <p:cNvSpPr>
            <a:spLocks noChangeArrowheads="1"/>
          </p:cNvSpPr>
          <p:nvPr/>
        </p:nvSpPr>
        <p:spPr bwMode="auto">
          <a:xfrm>
            <a:off x="3657600" y="5181600"/>
            <a:ext cx="24384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1600" b="1" dirty="0"/>
              <a:t>Missing Leaves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Complete Binary Tree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 algn="just">
              <a:buNone/>
            </a:pPr>
            <a:endParaRPr lang="en-US" sz="2400" b="1" dirty="0"/>
          </a:p>
          <a:p>
            <a:pPr marL="0" indent="0" algn="just">
              <a:buNone/>
            </a:pPr>
            <a:r>
              <a:rPr lang="en-US" sz="2400" b="1" dirty="0"/>
              <a:t>A complete binary tree can be efficiently implemented as an array, where a node at index </a:t>
            </a:r>
            <a:r>
              <a:rPr lang="en-US" sz="2400" b="1" dirty="0" err="1"/>
              <a:t>i</a:t>
            </a:r>
            <a:r>
              <a:rPr lang="en-US" sz="2400" b="1" dirty="0"/>
              <a:t> has children at indexes 2i and 2i+1 and a parent at index </a:t>
            </a:r>
            <a:r>
              <a:rPr lang="en-US" sz="2400" b="1" dirty="0" err="1"/>
              <a:t>i</a:t>
            </a:r>
            <a:r>
              <a:rPr lang="en-US" sz="2400" b="1" dirty="0"/>
              <a:t>/2 (with one-based indexing). </a:t>
            </a:r>
          </a:p>
        </p:txBody>
      </p:sp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EB9370-DB1E-4067-A9F6-D9B6CBB7E38D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21510" name="Oval 4"/>
          <p:cNvSpPr>
            <a:spLocks noChangeArrowheads="1"/>
          </p:cNvSpPr>
          <p:nvPr/>
        </p:nvSpPr>
        <p:spPr bwMode="auto">
          <a:xfrm>
            <a:off x="6108701" y="3690939"/>
            <a:ext cx="347663" cy="384175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buNone/>
            </a:pPr>
            <a:r>
              <a:rPr lang="en-US" sz="1600" b="1">
                <a:latin typeface="Times New Roman" pitchFamily="18" charset="0"/>
              </a:rPr>
              <a:t>D</a:t>
            </a:r>
          </a:p>
        </p:txBody>
      </p:sp>
      <p:sp>
        <p:nvSpPr>
          <p:cNvPr id="21511" name="Oval 5"/>
          <p:cNvSpPr>
            <a:spLocks noChangeArrowheads="1"/>
          </p:cNvSpPr>
          <p:nvPr/>
        </p:nvSpPr>
        <p:spPr bwMode="auto">
          <a:xfrm>
            <a:off x="7689851" y="3690939"/>
            <a:ext cx="347663" cy="384175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buNone/>
            </a:pPr>
            <a:r>
              <a:rPr lang="en-US" sz="1600" b="1">
                <a:latin typeface="Times New Roman" pitchFamily="18" charset="0"/>
              </a:rPr>
              <a:t>E</a:t>
            </a:r>
          </a:p>
        </p:txBody>
      </p:sp>
      <p:sp>
        <p:nvSpPr>
          <p:cNvPr id="21512" name="Oval 8"/>
          <p:cNvSpPr>
            <a:spLocks noChangeArrowheads="1"/>
          </p:cNvSpPr>
          <p:nvPr/>
        </p:nvSpPr>
        <p:spPr bwMode="auto">
          <a:xfrm>
            <a:off x="6956426" y="2982914"/>
            <a:ext cx="347663" cy="384175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buNone/>
            </a:pPr>
            <a:r>
              <a:rPr lang="en-US" sz="1600" b="1">
                <a:latin typeface="Times New Roman" pitchFamily="18" charset="0"/>
              </a:rPr>
              <a:t>B</a:t>
            </a:r>
          </a:p>
        </p:txBody>
      </p:sp>
      <p:sp>
        <p:nvSpPr>
          <p:cNvPr id="21513" name="Oval 9"/>
          <p:cNvSpPr>
            <a:spLocks noChangeArrowheads="1"/>
          </p:cNvSpPr>
          <p:nvPr/>
        </p:nvSpPr>
        <p:spPr bwMode="auto">
          <a:xfrm>
            <a:off x="9826626" y="2982914"/>
            <a:ext cx="347663" cy="384175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buNone/>
            </a:pPr>
            <a:r>
              <a:rPr lang="en-US" sz="1600" b="1">
                <a:latin typeface="Times New Roman" pitchFamily="18" charset="0"/>
              </a:rPr>
              <a:t>C</a:t>
            </a:r>
          </a:p>
        </p:txBody>
      </p:sp>
      <p:sp>
        <p:nvSpPr>
          <p:cNvPr id="21514" name="Oval 10"/>
          <p:cNvSpPr>
            <a:spLocks noChangeArrowheads="1"/>
          </p:cNvSpPr>
          <p:nvPr/>
        </p:nvSpPr>
        <p:spPr bwMode="auto">
          <a:xfrm>
            <a:off x="8397876" y="2224089"/>
            <a:ext cx="347663" cy="384175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buNone/>
            </a:pPr>
            <a:r>
              <a:rPr lang="en-US" sz="1600" b="1">
                <a:latin typeface="Times New Roman" pitchFamily="18" charset="0"/>
              </a:rPr>
              <a:t>A</a:t>
            </a:r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 flipH="1">
            <a:off x="7239000" y="2514600"/>
            <a:ext cx="11430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>
            <a:off x="8686800" y="2514600"/>
            <a:ext cx="11430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 flipH="1">
            <a:off x="6400800" y="3352800"/>
            <a:ext cx="6096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>
            <a:off x="7239000" y="3276600"/>
            <a:ext cx="5334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21519" name="Text Box 17"/>
          <p:cNvSpPr txBox="1">
            <a:spLocks noChangeArrowheads="1"/>
          </p:cNvSpPr>
          <p:nvPr/>
        </p:nvSpPr>
        <p:spPr bwMode="auto">
          <a:xfrm>
            <a:off x="8305800" y="198120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>
              <a:buNone/>
            </a:pPr>
            <a:r>
              <a:rPr lang="en-US" sz="1600" b="1">
                <a:latin typeface="Times New Roman" pitchFamily="18" charset="0"/>
              </a:rPr>
              <a:t>1</a:t>
            </a:r>
          </a:p>
        </p:txBody>
      </p:sp>
      <p:sp>
        <p:nvSpPr>
          <p:cNvPr id="21520" name="Text Box 18"/>
          <p:cNvSpPr txBox="1">
            <a:spLocks noChangeArrowheads="1"/>
          </p:cNvSpPr>
          <p:nvPr/>
        </p:nvSpPr>
        <p:spPr bwMode="auto">
          <a:xfrm>
            <a:off x="6864350" y="2740025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>
              <a:buNone/>
            </a:pPr>
            <a:r>
              <a:rPr lang="en-US" sz="1600" b="1">
                <a:latin typeface="Times New Roman" pitchFamily="18" charset="0"/>
              </a:rPr>
              <a:t>2</a:t>
            </a:r>
          </a:p>
        </p:txBody>
      </p:sp>
      <p:sp>
        <p:nvSpPr>
          <p:cNvPr id="21521" name="Text Box 19"/>
          <p:cNvSpPr txBox="1">
            <a:spLocks noChangeArrowheads="1"/>
          </p:cNvSpPr>
          <p:nvPr/>
        </p:nvSpPr>
        <p:spPr bwMode="auto">
          <a:xfrm>
            <a:off x="10082213" y="2740025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>
              <a:buNone/>
            </a:pPr>
            <a:r>
              <a:rPr lang="en-US" sz="1600" b="1">
                <a:latin typeface="Times New Roman" pitchFamily="18" charset="0"/>
              </a:rPr>
              <a:t>3</a:t>
            </a:r>
          </a:p>
        </p:txBody>
      </p:sp>
      <p:sp>
        <p:nvSpPr>
          <p:cNvPr id="21522" name="Text Box 20"/>
          <p:cNvSpPr txBox="1">
            <a:spLocks noChangeArrowheads="1"/>
          </p:cNvSpPr>
          <p:nvPr/>
        </p:nvSpPr>
        <p:spPr bwMode="auto">
          <a:xfrm>
            <a:off x="6016625" y="344805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>
              <a:buNone/>
            </a:pPr>
            <a:r>
              <a:rPr lang="en-US" sz="1600" b="1">
                <a:latin typeface="Times New Roman" pitchFamily="18" charset="0"/>
              </a:rPr>
              <a:t>4</a:t>
            </a:r>
          </a:p>
        </p:txBody>
      </p:sp>
      <p:sp>
        <p:nvSpPr>
          <p:cNvPr id="21523" name="Text Box 21"/>
          <p:cNvSpPr txBox="1">
            <a:spLocks noChangeArrowheads="1"/>
          </p:cNvSpPr>
          <p:nvPr/>
        </p:nvSpPr>
        <p:spPr bwMode="auto">
          <a:xfrm>
            <a:off x="7945438" y="3541713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>
              <a:buNone/>
            </a:pPr>
            <a:r>
              <a:rPr lang="en-US" sz="1600" b="1">
                <a:latin typeface="Times New Roman" pitchFamily="18" charset="0"/>
              </a:rPr>
              <a:t>5</a:t>
            </a:r>
          </a:p>
        </p:txBody>
      </p:sp>
      <p:sp>
        <p:nvSpPr>
          <p:cNvPr id="21524" name="Text Box 22"/>
          <p:cNvSpPr txBox="1">
            <a:spLocks noChangeArrowheads="1"/>
          </p:cNvSpPr>
          <p:nvPr/>
        </p:nvSpPr>
        <p:spPr bwMode="auto">
          <a:xfrm>
            <a:off x="8786813" y="3448050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>
              <a:buNone/>
            </a:pPr>
            <a:endParaRPr lang="en-US" sz="1600" b="1">
              <a:latin typeface="Times New Roman" pitchFamily="18" charset="0"/>
            </a:endParaRPr>
          </a:p>
        </p:txBody>
      </p:sp>
      <p:sp>
        <p:nvSpPr>
          <p:cNvPr id="21525" name="Line 25"/>
          <p:cNvSpPr>
            <a:spLocks noChangeShapeType="1"/>
          </p:cNvSpPr>
          <p:nvPr/>
        </p:nvSpPr>
        <p:spPr bwMode="auto">
          <a:xfrm>
            <a:off x="8763000" y="23622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21526" name="Line 26"/>
          <p:cNvSpPr>
            <a:spLocks noChangeShapeType="1"/>
          </p:cNvSpPr>
          <p:nvPr/>
        </p:nvSpPr>
        <p:spPr bwMode="auto">
          <a:xfrm>
            <a:off x="5715000" y="2667000"/>
            <a:ext cx="464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21527" name="Line 27"/>
          <p:cNvSpPr>
            <a:spLocks noChangeShapeType="1"/>
          </p:cNvSpPr>
          <p:nvPr/>
        </p:nvSpPr>
        <p:spPr bwMode="auto">
          <a:xfrm>
            <a:off x="5715000" y="32004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21528" name="Line 28"/>
          <p:cNvSpPr>
            <a:spLocks noChangeShapeType="1"/>
          </p:cNvSpPr>
          <p:nvPr/>
        </p:nvSpPr>
        <p:spPr bwMode="auto">
          <a:xfrm>
            <a:off x="7239000" y="32004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21529" name="Line 29"/>
          <p:cNvSpPr>
            <a:spLocks noChangeShapeType="1"/>
          </p:cNvSpPr>
          <p:nvPr/>
        </p:nvSpPr>
        <p:spPr bwMode="auto">
          <a:xfrm>
            <a:off x="10134600" y="3200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21530" name="Line 30"/>
          <p:cNvSpPr>
            <a:spLocks noChangeShapeType="1"/>
          </p:cNvSpPr>
          <p:nvPr/>
        </p:nvSpPr>
        <p:spPr bwMode="auto">
          <a:xfrm>
            <a:off x="5715000" y="3505200"/>
            <a:ext cx="464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21531" name="Line 31"/>
          <p:cNvSpPr>
            <a:spLocks noChangeShapeType="1"/>
          </p:cNvSpPr>
          <p:nvPr/>
        </p:nvSpPr>
        <p:spPr bwMode="auto">
          <a:xfrm>
            <a:off x="5715000" y="3886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21532" name="Line 32"/>
          <p:cNvSpPr>
            <a:spLocks noChangeShapeType="1"/>
          </p:cNvSpPr>
          <p:nvPr/>
        </p:nvSpPr>
        <p:spPr bwMode="auto">
          <a:xfrm>
            <a:off x="6477000" y="38862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21533" name="Line 35"/>
          <p:cNvSpPr>
            <a:spLocks noChangeShapeType="1"/>
          </p:cNvSpPr>
          <p:nvPr/>
        </p:nvSpPr>
        <p:spPr bwMode="auto">
          <a:xfrm>
            <a:off x="10363200" y="2362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21534" name="Line 36"/>
          <p:cNvSpPr>
            <a:spLocks noChangeShapeType="1"/>
          </p:cNvSpPr>
          <p:nvPr/>
        </p:nvSpPr>
        <p:spPr bwMode="auto">
          <a:xfrm>
            <a:off x="5715000" y="2667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21535" name="Line 37"/>
          <p:cNvSpPr>
            <a:spLocks noChangeShapeType="1"/>
          </p:cNvSpPr>
          <p:nvPr/>
        </p:nvSpPr>
        <p:spPr bwMode="auto">
          <a:xfrm>
            <a:off x="10363200" y="3200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21536" name="Line 38"/>
          <p:cNvSpPr>
            <a:spLocks noChangeShapeType="1"/>
          </p:cNvSpPr>
          <p:nvPr/>
        </p:nvSpPr>
        <p:spPr bwMode="auto">
          <a:xfrm>
            <a:off x="5715000" y="3505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graphicFrame>
        <p:nvGraphicFramePr>
          <p:cNvPr id="351301" name="Group 69"/>
          <p:cNvGraphicFramePr>
            <a:graphicFrameLocks noGrp="1"/>
          </p:cNvGraphicFramePr>
          <p:nvPr/>
        </p:nvGraphicFramePr>
        <p:xfrm>
          <a:off x="3048000" y="2133600"/>
          <a:ext cx="1752600" cy="396240"/>
        </p:xfrm>
        <a:graphic>
          <a:graphicData uri="http://schemas.openxmlformats.org/drawingml/2006/table">
            <a:tbl>
              <a:tblPr/>
              <a:tblGrid>
                <a:gridCol w="350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9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08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08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Trees</a:t>
            </a:r>
            <a:endParaRPr lang="en-GB" sz="4000" b="1" dirty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</p:txBody>
      </p:sp>
      <p:sp>
        <p:nvSpPr>
          <p:cNvPr id="10245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marL="574675" lvl="1" indent="-533400">
              <a:buClr>
                <a:srgbClr val="C00000"/>
              </a:buClr>
            </a:pPr>
            <a:r>
              <a:rPr lang="en-US" sz="2800" b="1" dirty="0">
                <a:solidFill>
                  <a:schemeClr val="tx1"/>
                </a:solidFill>
              </a:rPr>
              <a:t>General</a:t>
            </a:r>
          </a:p>
          <a:p>
            <a:pPr marL="574675" lvl="1" indent="-533400">
              <a:buClr>
                <a:srgbClr val="C00000"/>
              </a:buClr>
            </a:pPr>
            <a:r>
              <a:rPr lang="en-US" sz="2800" b="1" dirty="0">
                <a:solidFill>
                  <a:schemeClr val="tx1"/>
                </a:solidFill>
              </a:rPr>
              <a:t>Binary Trees</a:t>
            </a:r>
          </a:p>
          <a:p>
            <a:pPr marL="574675" lvl="1" indent="-533400">
              <a:buClr>
                <a:srgbClr val="C00000"/>
              </a:buClr>
            </a:pPr>
            <a:r>
              <a:rPr lang="en-US" sz="2800" b="1" dirty="0">
                <a:solidFill>
                  <a:schemeClr val="tx1"/>
                </a:solidFill>
              </a:rPr>
              <a:t>Tree Traversal</a:t>
            </a:r>
          </a:p>
          <a:p>
            <a:pPr marL="990600" lvl="1" indent="-533400">
              <a:buClr>
                <a:srgbClr val="C00000"/>
              </a:buClr>
              <a:buNone/>
            </a:pPr>
            <a:endParaRPr lang="en-US" dirty="0"/>
          </a:p>
        </p:txBody>
      </p:sp>
      <p:sp>
        <p:nvSpPr>
          <p:cNvPr id="1024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09122E-65F5-4DA4-A095-65A151C16D97}" type="slidenum">
              <a:rPr lang="en-GB" smtClean="0"/>
              <a:pPr/>
              <a:t>2</a:t>
            </a:fld>
            <a:endParaRPr lang="en-GB"/>
          </a:p>
        </p:txBody>
      </p:sp>
      <p:pic>
        <p:nvPicPr>
          <p:cNvPr id="10246" name="Picture 5" descr="trees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94712" y="2131593"/>
            <a:ext cx="3009900" cy="378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9" name="Rectangle 3"/>
          <p:cNvSpPr>
            <a:spLocks noGrp="1" noChangeArrowheads="1"/>
          </p:cNvSpPr>
          <p:nvPr>
            <p:ph type="title"/>
          </p:nvPr>
        </p:nvSpPr>
        <p:spPr>
          <a:xfrm>
            <a:off x="2781300" y="861219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Binary Tree as a Recursive Structure</a:t>
            </a:r>
          </a:p>
        </p:txBody>
      </p:sp>
      <p:sp>
        <p:nvSpPr>
          <p:cNvPr id="22532" name="Rectangle 2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lvl="1" algn="just" eaLnBrk="1" hangingPunct="1"/>
            <a:r>
              <a:rPr lang="en-US" sz="2400" b="1" dirty="0"/>
              <a:t>A binary tree is a recursive structure</a:t>
            </a:r>
          </a:p>
          <a:p>
            <a:pPr lvl="1" algn="just" eaLnBrk="1" hangingPunct="1"/>
            <a:r>
              <a:rPr lang="en-US" sz="2400" b="1" dirty="0"/>
              <a:t>e.g. it can be defined recursively as: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n-US" sz="2400" b="1" dirty="0"/>
              <a:t>	if (not empty tree)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n-US" sz="2400" b="1" dirty="0"/>
              <a:t>		1. It has a root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n-US" sz="2400" b="1" dirty="0"/>
              <a:t>		2. It has a (Left Subtree)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n-US" sz="2400" b="1" dirty="0"/>
              <a:t>		3. It has a (Right Subtree)</a:t>
            </a:r>
          </a:p>
          <a:p>
            <a:pPr lvl="1" algn="just" eaLnBrk="1" hangingPunct="1"/>
            <a:r>
              <a:rPr lang="en-US" sz="2400" b="1" dirty="0"/>
              <a:t>Recursive structure suggests recursive processing of trees (e.g. Traversal)</a:t>
            </a:r>
          </a:p>
          <a:p>
            <a:pPr lvl="1" eaLnBrk="1" hangingPunct="1"/>
            <a:endParaRPr lang="en-US" sz="2400" b="1" dirty="0"/>
          </a:p>
        </p:txBody>
      </p:sp>
      <p:sp>
        <p:nvSpPr>
          <p:cNvPr id="2253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27B4CB-57EB-4536-B754-F02D768A6040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22534" name="Oval 11"/>
          <p:cNvSpPr>
            <a:spLocks noChangeArrowheads="1"/>
          </p:cNvSpPr>
          <p:nvPr/>
        </p:nvSpPr>
        <p:spPr bwMode="auto">
          <a:xfrm>
            <a:off x="8458099" y="3222626"/>
            <a:ext cx="347663" cy="384175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buNone/>
            </a:pPr>
            <a:r>
              <a:rPr lang="en-US" sz="1600" b="1" dirty="0">
                <a:latin typeface="Times New Roman" pitchFamily="18" charset="0"/>
              </a:rPr>
              <a:t>b</a:t>
            </a:r>
          </a:p>
        </p:txBody>
      </p:sp>
      <p:sp>
        <p:nvSpPr>
          <p:cNvPr id="22535" name="Oval 12"/>
          <p:cNvSpPr>
            <a:spLocks noChangeArrowheads="1"/>
          </p:cNvSpPr>
          <p:nvPr/>
        </p:nvSpPr>
        <p:spPr bwMode="auto">
          <a:xfrm>
            <a:off x="10039249" y="3222626"/>
            <a:ext cx="347663" cy="384175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buNone/>
            </a:pPr>
            <a:r>
              <a:rPr lang="en-US" sz="1600" b="1" dirty="0">
                <a:latin typeface="Times New Roman" pitchFamily="18" charset="0"/>
              </a:rPr>
              <a:t>c</a:t>
            </a:r>
          </a:p>
        </p:txBody>
      </p:sp>
      <p:sp>
        <p:nvSpPr>
          <p:cNvPr id="22536" name="Oval 13"/>
          <p:cNvSpPr>
            <a:spLocks noChangeArrowheads="1"/>
          </p:cNvSpPr>
          <p:nvPr/>
        </p:nvSpPr>
        <p:spPr bwMode="auto">
          <a:xfrm>
            <a:off x="9305824" y="2590801"/>
            <a:ext cx="347663" cy="384175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buNone/>
            </a:pPr>
            <a:r>
              <a:rPr lang="en-US" sz="1600" b="1" dirty="0">
                <a:latin typeface="Times New Roman" pitchFamily="18" charset="0"/>
              </a:rPr>
              <a:t>a</a:t>
            </a:r>
          </a:p>
        </p:txBody>
      </p:sp>
      <p:sp>
        <p:nvSpPr>
          <p:cNvPr id="22537" name="Oval 14"/>
          <p:cNvSpPr>
            <a:spLocks noChangeArrowheads="1"/>
          </p:cNvSpPr>
          <p:nvPr/>
        </p:nvSpPr>
        <p:spPr bwMode="auto">
          <a:xfrm>
            <a:off x="8110436" y="3992564"/>
            <a:ext cx="347662" cy="384175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buNone/>
            </a:pPr>
            <a:r>
              <a:rPr lang="en-US" sz="1600" b="1" dirty="0">
                <a:latin typeface="Times New Roman" pitchFamily="18" charset="0"/>
              </a:rPr>
              <a:t>d</a:t>
            </a:r>
          </a:p>
        </p:txBody>
      </p:sp>
      <p:sp>
        <p:nvSpPr>
          <p:cNvPr id="22538" name="Oval 15"/>
          <p:cNvSpPr>
            <a:spLocks noChangeArrowheads="1"/>
          </p:cNvSpPr>
          <p:nvPr/>
        </p:nvSpPr>
        <p:spPr bwMode="auto">
          <a:xfrm>
            <a:off x="8958161" y="3992564"/>
            <a:ext cx="347662" cy="384175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buNone/>
            </a:pPr>
            <a:r>
              <a:rPr lang="en-US" sz="1600" b="1" dirty="0">
                <a:latin typeface="Times New Roman" pitchFamily="18" charset="0"/>
              </a:rPr>
              <a:t>e</a:t>
            </a:r>
          </a:p>
        </p:txBody>
      </p:sp>
      <p:sp>
        <p:nvSpPr>
          <p:cNvPr id="22539" name="Line 16"/>
          <p:cNvSpPr>
            <a:spLocks noChangeShapeType="1"/>
          </p:cNvSpPr>
          <p:nvPr/>
        </p:nvSpPr>
        <p:spPr bwMode="auto">
          <a:xfrm flipH="1">
            <a:off x="8772423" y="2898776"/>
            <a:ext cx="533400" cy="377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0" name="Line 17"/>
          <p:cNvSpPr>
            <a:spLocks noChangeShapeType="1"/>
          </p:cNvSpPr>
          <p:nvPr/>
        </p:nvSpPr>
        <p:spPr bwMode="auto">
          <a:xfrm>
            <a:off x="9653487" y="2898776"/>
            <a:ext cx="414337" cy="377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1" name="Line 18"/>
          <p:cNvSpPr>
            <a:spLocks noChangeShapeType="1"/>
          </p:cNvSpPr>
          <p:nvPr/>
        </p:nvSpPr>
        <p:spPr bwMode="auto">
          <a:xfrm flipH="1">
            <a:off x="8216799" y="3581400"/>
            <a:ext cx="327025" cy="450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2" name="Line 19"/>
          <p:cNvSpPr>
            <a:spLocks noChangeShapeType="1"/>
          </p:cNvSpPr>
          <p:nvPr/>
        </p:nvSpPr>
        <p:spPr bwMode="auto">
          <a:xfrm>
            <a:off x="8772423" y="3581400"/>
            <a:ext cx="3048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3" name="Oval 22"/>
          <p:cNvSpPr>
            <a:spLocks noChangeArrowheads="1"/>
          </p:cNvSpPr>
          <p:nvPr/>
        </p:nvSpPr>
        <p:spPr bwMode="auto">
          <a:xfrm>
            <a:off x="9610624" y="3962401"/>
            <a:ext cx="347663" cy="384175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buNone/>
            </a:pPr>
            <a:r>
              <a:rPr lang="en-US" sz="1600" b="1" dirty="0">
                <a:latin typeface="Times New Roman" pitchFamily="18" charset="0"/>
              </a:rPr>
              <a:t>f</a:t>
            </a:r>
          </a:p>
        </p:txBody>
      </p:sp>
      <p:sp>
        <p:nvSpPr>
          <p:cNvPr id="22544" name="Line 23"/>
          <p:cNvSpPr>
            <a:spLocks noChangeShapeType="1"/>
          </p:cNvSpPr>
          <p:nvPr/>
        </p:nvSpPr>
        <p:spPr bwMode="auto">
          <a:xfrm flipH="1">
            <a:off x="9716987" y="3551238"/>
            <a:ext cx="327025" cy="450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723900"/>
            <a:ext cx="7772400" cy="1143000"/>
          </a:xfrm>
        </p:spPr>
        <p:txBody>
          <a:bodyPr vert="horz" lIns="90488" tIns="44450" rIns="90488" bIns="44450" rtlCol="0" anchor="t">
            <a:normAutofit/>
          </a:bodyPr>
          <a:lstStyle/>
          <a:p>
            <a:pPr eaLnBrk="1" hangingPunct="1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Binary Tree as a Recursive Structure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idx="1"/>
          </p:nvPr>
        </p:nvSpPr>
        <p:spPr>
          <a:xfrm>
            <a:off x="2895600" y="1981200"/>
            <a:ext cx="7543800" cy="4267200"/>
          </a:xfrm>
          <a:noFill/>
        </p:spPr>
        <p:txBody>
          <a:bodyPr vert="horz" lIns="90488" tIns="44450" rIns="90488" bIns="44450" rtlCol="0">
            <a:normAutofit/>
          </a:bodyPr>
          <a:lstStyle/>
          <a:p>
            <a:pPr marL="0" indent="0">
              <a:buNone/>
            </a:pPr>
            <a:r>
              <a:rPr lang="en-US" b="1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2355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235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A1957D-2059-40ED-BD78-003DFB53A7B3}" type="slidenum">
              <a:rPr lang="en-GB" smtClean="0"/>
              <a:pPr/>
              <a:t>21</a:t>
            </a:fld>
            <a:endParaRPr lang="en-GB"/>
          </a:p>
        </p:txBody>
      </p:sp>
      <p:sp>
        <p:nvSpPr>
          <p:cNvPr id="23558" name="Oval 4"/>
          <p:cNvSpPr>
            <a:spLocks noChangeArrowheads="1"/>
          </p:cNvSpPr>
          <p:nvPr/>
        </p:nvSpPr>
        <p:spPr bwMode="auto">
          <a:xfrm>
            <a:off x="4343400" y="3886201"/>
            <a:ext cx="990600" cy="384175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1600" b="1">
                <a:latin typeface="Times New Roman" pitchFamily="18" charset="0"/>
              </a:rPr>
              <a:t>b,d,e</a:t>
            </a:r>
            <a:endParaRPr lang="en-US"/>
          </a:p>
        </p:txBody>
      </p:sp>
      <p:sp>
        <p:nvSpPr>
          <p:cNvPr id="23559" name="Oval 5"/>
          <p:cNvSpPr>
            <a:spLocks noChangeArrowheads="1"/>
          </p:cNvSpPr>
          <p:nvPr/>
        </p:nvSpPr>
        <p:spPr bwMode="auto">
          <a:xfrm>
            <a:off x="7924800" y="3886201"/>
            <a:ext cx="609600" cy="384175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1600" b="1">
                <a:latin typeface="Times New Roman" pitchFamily="18" charset="0"/>
              </a:rPr>
              <a:t>c,f</a:t>
            </a:r>
            <a:endParaRPr lang="en-US"/>
          </a:p>
        </p:txBody>
      </p:sp>
      <p:sp>
        <p:nvSpPr>
          <p:cNvPr id="23560" name="Oval 6"/>
          <p:cNvSpPr>
            <a:spLocks noChangeArrowheads="1"/>
          </p:cNvSpPr>
          <p:nvPr/>
        </p:nvSpPr>
        <p:spPr bwMode="auto">
          <a:xfrm>
            <a:off x="6400801" y="3276601"/>
            <a:ext cx="347663" cy="384175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1600" b="1">
                <a:latin typeface="Times New Roman" pitchFamily="18" charset="0"/>
              </a:rPr>
              <a:t>a</a:t>
            </a:r>
            <a:endParaRPr lang="en-US"/>
          </a:p>
        </p:txBody>
      </p:sp>
      <p:sp>
        <p:nvSpPr>
          <p:cNvPr id="23561" name="Oval 7"/>
          <p:cNvSpPr>
            <a:spLocks noChangeArrowheads="1"/>
          </p:cNvSpPr>
          <p:nvPr/>
        </p:nvSpPr>
        <p:spPr bwMode="auto">
          <a:xfrm>
            <a:off x="3886201" y="5181601"/>
            <a:ext cx="347663" cy="384175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1600" b="1">
                <a:latin typeface="Times New Roman" pitchFamily="18" charset="0"/>
              </a:rPr>
              <a:t>d</a:t>
            </a:r>
            <a:endParaRPr lang="en-US"/>
          </a:p>
        </p:txBody>
      </p:sp>
      <p:sp>
        <p:nvSpPr>
          <p:cNvPr id="23562" name="Oval 8"/>
          <p:cNvSpPr>
            <a:spLocks noChangeArrowheads="1"/>
          </p:cNvSpPr>
          <p:nvPr/>
        </p:nvSpPr>
        <p:spPr bwMode="auto">
          <a:xfrm>
            <a:off x="5181601" y="5181601"/>
            <a:ext cx="347663" cy="384175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1600" b="1">
                <a:latin typeface="Times New Roman" pitchFamily="18" charset="0"/>
              </a:rPr>
              <a:t>e</a:t>
            </a:r>
            <a:endParaRPr lang="en-US"/>
          </a:p>
        </p:txBody>
      </p:sp>
      <p:sp>
        <p:nvSpPr>
          <p:cNvPr id="23563" name="Line 9"/>
          <p:cNvSpPr>
            <a:spLocks noChangeShapeType="1"/>
          </p:cNvSpPr>
          <p:nvPr/>
        </p:nvSpPr>
        <p:spPr bwMode="auto">
          <a:xfrm flipH="1">
            <a:off x="4876800" y="3581400"/>
            <a:ext cx="15240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23564" name="Line 10"/>
          <p:cNvSpPr>
            <a:spLocks noChangeShapeType="1"/>
          </p:cNvSpPr>
          <p:nvPr/>
        </p:nvSpPr>
        <p:spPr bwMode="auto">
          <a:xfrm>
            <a:off x="6748464" y="3584576"/>
            <a:ext cx="1481137" cy="301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23565" name="Line 11"/>
          <p:cNvSpPr>
            <a:spLocks noChangeShapeType="1"/>
          </p:cNvSpPr>
          <p:nvPr/>
        </p:nvSpPr>
        <p:spPr bwMode="auto">
          <a:xfrm flipH="1">
            <a:off x="4114801" y="4748214"/>
            <a:ext cx="576263" cy="433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23566" name="Line 12"/>
          <p:cNvSpPr>
            <a:spLocks noChangeShapeType="1"/>
          </p:cNvSpPr>
          <p:nvPr/>
        </p:nvSpPr>
        <p:spPr bwMode="auto">
          <a:xfrm>
            <a:off x="4876800" y="4724400"/>
            <a:ext cx="4572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23567" name="Oval 13"/>
          <p:cNvSpPr>
            <a:spLocks noChangeArrowheads="1"/>
          </p:cNvSpPr>
          <p:nvPr/>
        </p:nvSpPr>
        <p:spPr bwMode="auto">
          <a:xfrm>
            <a:off x="7586663" y="5129214"/>
            <a:ext cx="347662" cy="384175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1600" b="1">
                <a:latin typeface="Times New Roman" pitchFamily="18" charset="0"/>
              </a:rPr>
              <a:t>f</a:t>
            </a:r>
            <a:endParaRPr lang="en-US"/>
          </a:p>
        </p:txBody>
      </p:sp>
      <p:sp>
        <p:nvSpPr>
          <p:cNvPr id="23568" name="Line 14"/>
          <p:cNvSpPr>
            <a:spLocks noChangeShapeType="1"/>
          </p:cNvSpPr>
          <p:nvPr/>
        </p:nvSpPr>
        <p:spPr bwMode="auto">
          <a:xfrm flipH="1">
            <a:off x="7693026" y="4702176"/>
            <a:ext cx="384175" cy="466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23569" name="Oval 15"/>
          <p:cNvSpPr>
            <a:spLocks noChangeArrowheads="1"/>
          </p:cNvSpPr>
          <p:nvPr/>
        </p:nvSpPr>
        <p:spPr bwMode="auto">
          <a:xfrm>
            <a:off x="5867400" y="2819400"/>
            <a:ext cx="1447800" cy="304800"/>
          </a:xfrm>
          <a:prstGeom prst="ellipse">
            <a:avLst/>
          </a:prstGeom>
          <a:solidFill>
            <a:srgbClr val="66FF66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buNone/>
            </a:pPr>
            <a:r>
              <a:rPr lang="en-US" b="1"/>
              <a:t>a,b,c,d,e,f</a:t>
            </a:r>
          </a:p>
        </p:txBody>
      </p:sp>
      <p:sp>
        <p:nvSpPr>
          <p:cNvPr id="23570" name="Line 16"/>
          <p:cNvSpPr>
            <a:spLocks noChangeShapeType="1"/>
          </p:cNvSpPr>
          <p:nvPr/>
        </p:nvSpPr>
        <p:spPr bwMode="auto">
          <a:xfrm>
            <a:off x="6553200" y="3124200"/>
            <a:ext cx="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23571" name="Oval 17"/>
          <p:cNvSpPr>
            <a:spLocks noChangeArrowheads="1"/>
          </p:cNvSpPr>
          <p:nvPr/>
        </p:nvSpPr>
        <p:spPr bwMode="auto">
          <a:xfrm>
            <a:off x="4648201" y="4397376"/>
            <a:ext cx="347663" cy="384175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1600" b="1">
                <a:latin typeface="Times New Roman" pitchFamily="18" charset="0"/>
              </a:rPr>
              <a:t>b</a:t>
            </a:r>
            <a:endParaRPr lang="en-US"/>
          </a:p>
        </p:txBody>
      </p:sp>
      <p:sp>
        <p:nvSpPr>
          <p:cNvPr id="23572" name="Oval 18"/>
          <p:cNvSpPr>
            <a:spLocks noChangeArrowheads="1"/>
          </p:cNvSpPr>
          <p:nvPr/>
        </p:nvSpPr>
        <p:spPr bwMode="auto">
          <a:xfrm>
            <a:off x="8077201" y="4397376"/>
            <a:ext cx="347663" cy="384175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1600" b="1">
                <a:latin typeface="Times New Roman" pitchFamily="18" charset="0"/>
              </a:rPr>
              <a:t>c</a:t>
            </a:r>
            <a:endParaRPr lang="en-US"/>
          </a:p>
        </p:txBody>
      </p:sp>
      <p:sp>
        <p:nvSpPr>
          <p:cNvPr id="23573" name="Line 19"/>
          <p:cNvSpPr>
            <a:spLocks noChangeShapeType="1"/>
          </p:cNvSpPr>
          <p:nvPr/>
        </p:nvSpPr>
        <p:spPr bwMode="auto">
          <a:xfrm>
            <a:off x="4800600" y="4244975"/>
            <a:ext cx="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23574" name="Line 20"/>
          <p:cNvSpPr>
            <a:spLocks noChangeShapeType="1"/>
          </p:cNvSpPr>
          <p:nvPr/>
        </p:nvSpPr>
        <p:spPr bwMode="auto">
          <a:xfrm>
            <a:off x="8229600" y="4244975"/>
            <a:ext cx="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23575" name="Line 21"/>
          <p:cNvSpPr>
            <a:spLocks noChangeShapeType="1"/>
          </p:cNvSpPr>
          <p:nvPr/>
        </p:nvSpPr>
        <p:spPr bwMode="auto">
          <a:xfrm>
            <a:off x="8382000" y="4778375"/>
            <a:ext cx="3048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23576" name="Rectangle 22"/>
          <p:cNvSpPr>
            <a:spLocks noChangeArrowheads="1"/>
          </p:cNvSpPr>
          <p:nvPr/>
        </p:nvSpPr>
        <p:spPr bwMode="auto">
          <a:xfrm>
            <a:off x="8534400" y="5235575"/>
            <a:ext cx="381000" cy="304800"/>
          </a:xfrm>
          <a:prstGeom prst="rect">
            <a:avLst/>
          </a:prstGeom>
          <a:solidFill>
            <a:srgbClr val="33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23577" name="Rectangle 24"/>
          <p:cNvSpPr>
            <a:spLocks noChangeArrowheads="1"/>
          </p:cNvSpPr>
          <p:nvPr/>
        </p:nvSpPr>
        <p:spPr bwMode="auto">
          <a:xfrm>
            <a:off x="7924800" y="5715000"/>
            <a:ext cx="381000" cy="304800"/>
          </a:xfrm>
          <a:prstGeom prst="rect">
            <a:avLst/>
          </a:prstGeom>
          <a:solidFill>
            <a:srgbClr val="33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23578" name="Rectangle 25"/>
          <p:cNvSpPr>
            <a:spLocks noChangeArrowheads="1"/>
          </p:cNvSpPr>
          <p:nvPr/>
        </p:nvSpPr>
        <p:spPr bwMode="auto">
          <a:xfrm>
            <a:off x="7086600" y="5715000"/>
            <a:ext cx="381000" cy="304800"/>
          </a:xfrm>
          <a:prstGeom prst="rect">
            <a:avLst/>
          </a:prstGeom>
          <a:solidFill>
            <a:srgbClr val="33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23579" name="Rectangle 26"/>
          <p:cNvSpPr>
            <a:spLocks noChangeArrowheads="1"/>
          </p:cNvSpPr>
          <p:nvPr/>
        </p:nvSpPr>
        <p:spPr bwMode="auto">
          <a:xfrm>
            <a:off x="5562600" y="5715000"/>
            <a:ext cx="381000" cy="304800"/>
          </a:xfrm>
          <a:prstGeom prst="rect">
            <a:avLst/>
          </a:prstGeom>
          <a:solidFill>
            <a:srgbClr val="33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23580" name="Rectangle 27"/>
          <p:cNvSpPr>
            <a:spLocks noChangeArrowheads="1"/>
          </p:cNvSpPr>
          <p:nvPr/>
        </p:nvSpPr>
        <p:spPr bwMode="auto">
          <a:xfrm>
            <a:off x="4800600" y="5715000"/>
            <a:ext cx="381000" cy="304800"/>
          </a:xfrm>
          <a:prstGeom prst="rect">
            <a:avLst/>
          </a:prstGeom>
          <a:solidFill>
            <a:srgbClr val="33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23581" name="Rectangle 28"/>
          <p:cNvSpPr>
            <a:spLocks noChangeArrowheads="1"/>
          </p:cNvSpPr>
          <p:nvPr/>
        </p:nvSpPr>
        <p:spPr bwMode="auto">
          <a:xfrm>
            <a:off x="4191000" y="5715000"/>
            <a:ext cx="381000" cy="304800"/>
          </a:xfrm>
          <a:prstGeom prst="rect">
            <a:avLst/>
          </a:prstGeom>
          <a:solidFill>
            <a:srgbClr val="33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23582" name="Rectangle 29"/>
          <p:cNvSpPr>
            <a:spLocks noChangeArrowheads="1"/>
          </p:cNvSpPr>
          <p:nvPr/>
        </p:nvSpPr>
        <p:spPr bwMode="auto">
          <a:xfrm>
            <a:off x="3429000" y="5715000"/>
            <a:ext cx="381000" cy="304800"/>
          </a:xfrm>
          <a:prstGeom prst="rect">
            <a:avLst/>
          </a:prstGeom>
          <a:solidFill>
            <a:srgbClr val="33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23583" name="Line 31"/>
          <p:cNvSpPr>
            <a:spLocks noChangeShapeType="1"/>
          </p:cNvSpPr>
          <p:nvPr/>
        </p:nvSpPr>
        <p:spPr bwMode="auto">
          <a:xfrm>
            <a:off x="7848600" y="5486400"/>
            <a:ext cx="1524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23584" name="Line 32"/>
          <p:cNvSpPr>
            <a:spLocks noChangeShapeType="1"/>
          </p:cNvSpPr>
          <p:nvPr/>
        </p:nvSpPr>
        <p:spPr bwMode="auto">
          <a:xfrm>
            <a:off x="5486400" y="5410200"/>
            <a:ext cx="2286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23585" name="Line 33"/>
          <p:cNvSpPr>
            <a:spLocks noChangeShapeType="1"/>
          </p:cNvSpPr>
          <p:nvPr/>
        </p:nvSpPr>
        <p:spPr bwMode="auto">
          <a:xfrm>
            <a:off x="4191000" y="5486400"/>
            <a:ext cx="1524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23586" name="Line 34"/>
          <p:cNvSpPr>
            <a:spLocks noChangeShapeType="1"/>
          </p:cNvSpPr>
          <p:nvPr/>
        </p:nvSpPr>
        <p:spPr bwMode="auto">
          <a:xfrm flipH="1">
            <a:off x="7239000" y="5410201"/>
            <a:ext cx="381000" cy="3143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23587" name="Line 35"/>
          <p:cNvSpPr>
            <a:spLocks noChangeShapeType="1"/>
          </p:cNvSpPr>
          <p:nvPr/>
        </p:nvSpPr>
        <p:spPr bwMode="auto">
          <a:xfrm flipH="1">
            <a:off x="4953000" y="5486401"/>
            <a:ext cx="304800" cy="238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23588" name="Line 36"/>
          <p:cNvSpPr>
            <a:spLocks noChangeShapeType="1"/>
          </p:cNvSpPr>
          <p:nvPr/>
        </p:nvSpPr>
        <p:spPr bwMode="auto">
          <a:xfrm flipH="1">
            <a:off x="3581400" y="5486401"/>
            <a:ext cx="304800" cy="238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23589" name="Rectangle 37"/>
          <p:cNvSpPr>
            <a:spLocks noChangeArrowheads="1"/>
          </p:cNvSpPr>
          <p:nvPr/>
        </p:nvSpPr>
        <p:spPr bwMode="auto">
          <a:xfrm>
            <a:off x="8077200" y="2438400"/>
            <a:ext cx="381000" cy="304800"/>
          </a:xfrm>
          <a:prstGeom prst="rect">
            <a:avLst/>
          </a:prstGeom>
          <a:solidFill>
            <a:srgbClr val="33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23590" name="Text Box 38"/>
          <p:cNvSpPr txBox="1">
            <a:spLocks noChangeArrowheads="1"/>
          </p:cNvSpPr>
          <p:nvPr/>
        </p:nvSpPr>
        <p:spPr bwMode="auto">
          <a:xfrm>
            <a:off x="8616950" y="2435226"/>
            <a:ext cx="8826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b="1"/>
              <a:t>Empty</a:t>
            </a:r>
          </a:p>
        </p:txBody>
      </p:sp>
    </p:spTree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0488" tIns="44450" rIns="90488" bIns="44450" rtlCol="0" anchor="t">
            <a:normAutofit/>
          </a:bodyPr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3. Tree Traversal</a:t>
            </a: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4581" name="Rectangle 3"/>
          <p:cNvSpPr>
            <a:spLocks noGrp="1" noChangeArrowheads="1"/>
          </p:cNvSpPr>
          <p:nvPr>
            <p:ph idx="1"/>
          </p:nvPr>
        </p:nvSpPr>
        <p:spPr>
          <a:xfrm>
            <a:off x="2086983" y="1981200"/>
            <a:ext cx="9767943" cy="4114800"/>
          </a:xfrm>
          <a:noFill/>
        </p:spPr>
        <p:txBody>
          <a:bodyPr vert="horz" lIns="90488" tIns="44450" rIns="90488" bIns="44450" rtlCol="0"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b="1" dirty="0"/>
              <a:t>Traversal is to visit every node ( to display, process, …) exactly once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/>
              <a:t>It can be done recursively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/>
              <a:t>There are 4 different binary tree traversal orders: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u="sng" dirty="0">
                <a:solidFill>
                  <a:srgbClr val="0000FF"/>
                </a:solidFill>
              </a:rPr>
              <a:t>Pre-Order: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/>
              <a:t>	Root is visited </a:t>
            </a:r>
            <a:r>
              <a:rPr lang="en-US" sz="2400" b="1" u="sng" dirty="0">
                <a:solidFill>
                  <a:srgbClr val="0000FF"/>
                </a:solidFill>
              </a:rPr>
              <a:t>before</a:t>
            </a:r>
            <a:r>
              <a:rPr lang="en-US" sz="2400" b="1" dirty="0"/>
              <a:t> its two subtrees (Depth-First)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u="sng" dirty="0">
                <a:solidFill>
                  <a:srgbClr val="0000FF"/>
                </a:solidFill>
              </a:rPr>
              <a:t>In-Order:</a:t>
            </a:r>
            <a:r>
              <a:rPr lang="en-US" sz="2400" b="1" dirty="0"/>
              <a:t>   	Root is visited </a:t>
            </a:r>
            <a:r>
              <a:rPr lang="en-US" sz="2400" b="1" u="sng" dirty="0">
                <a:solidFill>
                  <a:srgbClr val="0000FF"/>
                </a:solidFill>
              </a:rPr>
              <a:t>in between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/>
              <a:t>its two subtrees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u="sng" dirty="0">
                <a:solidFill>
                  <a:srgbClr val="0000FF"/>
                </a:solidFill>
              </a:rPr>
              <a:t>Post-Order:</a:t>
            </a:r>
            <a:r>
              <a:rPr lang="en-US" sz="2400" b="1" dirty="0"/>
              <a:t>	Root is visited </a:t>
            </a:r>
            <a:r>
              <a:rPr lang="en-US" sz="2400" b="1" u="sng" dirty="0">
                <a:solidFill>
                  <a:srgbClr val="0000FF"/>
                </a:solidFill>
              </a:rPr>
              <a:t>after</a:t>
            </a:r>
            <a:r>
              <a:rPr lang="en-US" sz="2400" b="1" dirty="0"/>
              <a:t> its two subtrees</a:t>
            </a:r>
          </a:p>
          <a:p>
            <a:pPr lvl="1">
              <a:lnSpc>
                <a:spcPct val="90000"/>
              </a:lnSpc>
              <a:buClr>
                <a:srgbClr val="E78712"/>
              </a:buClr>
            </a:pPr>
            <a:r>
              <a:rPr lang="en-US" sz="2400" b="1" u="sng" dirty="0">
                <a:solidFill>
                  <a:srgbClr val="0000FF"/>
                </a:solidFill>
              </a:rPr>
              <a:t>Level-Order:</a:t>
            </a:r>
            <a:r>
              <a:rPr lang="en-US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	Traversal Level-by-Level (Breadth-First)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sz="1800" b="1" dirty="0"/>
              <a:t> </a:t>
            </a:r>
          </a:p>
        </p:txBody>
      </p:sp>
      <p:sp>
        <p:nvSpPr>
          <p:cNvPr id="2457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F46F8E-C1DD-4B87-94C4-1C5F1B0AE5F8}" type="slidenum">
              <a:rPr lang="en-GB" smtClean="0"/>
              <a:pPr/>
              <a:t>22</a:t>
            </a:fld>
            <a:endParaRPr lang="en-GB"/>
          </a:p>
        </p:txBody>
      </p:sp>
    </p:spTree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0488" tIns="44450" rIns="90488" bIns="44450" rtlCol="0" anchor="t">
            <a:normAutofit/>
          </a:bodyPr>
          <a:lstStyle/>
          <a:p>
            <a:pPr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Pre-Order Traversal</a:t>
            </a:r>
            <a:endParaRPr lang="en-US" b="1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605" name="Rectangle 3"/>
          <p:cNvSpPr>
            <a:spLocks noGrp="1" noChangeArrowheads="1"/>
          </p:cNvSpPr>
          <p:nvPr>
            <p:ph idx="1"/>
          </p:nvPr>
        </p:nvSpPr>
        <p:spPr>
          <a:xfrm>
            <a:off x="2895600" y="1600200"/>
            <a:ext cx="7543800" cy="4495800"/>
          </a:xfrm>
          <a:noFill/>
        </p:spPr>
        <p:txBody>
          <a:bodyPr vert="horz" lIns="90488" tIns="44450" rIns="90488" bIns="44450" rtlCol="0">
            <a:normAutofit fontScale="92500" lnSpcReduction="20000"/>
          </a:bodyPr>
          <a:lstStyle/>
          <a:p>
            <a:pPr marL="0" indent="0">
              <a:buNone/>
            </a:pPr>
            <a:r>
              <a:rPr lang="en-US" sz="2600" b="1" u="sng" dirty="0"/>
              <a:t>Algorithm: </a:t>
            </a:r>
            <a:r>
              <a:rPr lang="en-US" sz="2600" b="1" dirty="0"/>
              <a:t>complexity is </a:t>
            </a:r>
            <a:r>
              <a:rPr lang="en-US" sz="2600" b="1" i="1" dirty="0">
                <a:solidFill>
                  <a:srgbClr val="0000FF"/>
                </a:solidFill>
              </a:rPr>
              <a:t>O(n)</a:t>
            </a:r>
            <a:endParaRPr lang="en-US" sz="2600" b="1" u="sng" dirty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600" b="1" dirty="0"/>
              <a:t>The resulting visit order = {a} {b , d , e} {c , f }</a:t>
            </a:r>
          </a:p>
        </p:txBody>
      </p:sp>
      <p:sp>
        <p:nvSpPr>
          <p:cNvPr id="2560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07713C-A12D-4563-A293-1B27751CA10C}" type="slidenum">
              <a:rPr lang="en-GB" smtClean="0"/>
              <a:pPr/>
              <a:t>23</a:t>
            </a:fld>
            <a:endParaRPr lang="en-GB"/>
          </a:p>
        </p:txBody>
      </p:sp>
      <p:sp>
        <p:nvSpPr>
          <p:cNvPr id="25606" name="Oval 4"/>
          <p:cNvSpPr>
            <a:spLocks noChangeArrowheads="1"/>
          </p:cNvSpPr>
          <p:nvPr/>
        </p:nvSpPr>
        <p:spPr bwMode="auto">
          <a:xfrm>
            <a:off x="8448676" y="3527426"/>
            <a:ext cx="347663" cy="384175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1600" b="1">
                <a:latin typeface="Times New Roman" pitchFamily="18" charset="0"/>
              </a:rPr>
              <a:t>b</a:t>
            </a:r>
            <a:endParaRPr lang="en-US"/>
          </a:p>
        </p:txBody>
      </p:sp>
      <p:sp>
        <p:nvSpPr>
          <p:cNvPr id="25607" name="Oval 5"/>
          <p:cNvSpPr>
            <a:spLocks noChangeArrowheads="1"/>
          </p:cNvSpPr>
          <p:nvPr/>
        </p:nvSpPr>
        <p:spPr bwMode="auto">
          <a:xfrm>
            <a:off x="10029826" y="3527426"/>
            <a:ext cx="347663" cy="384175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1600" b="1">
                <a:latin typeface="Times New Roman" pitchFamily="18" charset="0"/>
              </a:rPr>
              <a:t>c</a:t>
            </a:r>
            <a:endParaRPr lang="en-US"/>
          </a:p>
        </p:txBody>
      </p:sp>
      <p:sp>
        <p:nvSpPr>
          <p:cNvPr id="25608" name="Oval 6"/>
          <p:cNvSpPr>
            <a:spLocks noChangeArrowheads="1"/>
          </p:cNvSpPr>
          <p:nvPr/>
        </p:nvSpPr>
        <p:spPr bwMode="auto">
          <a:xfrm>
            <a:off x="9296401" y="2895601"/>
            <a:ext cx="347663" cy="384175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1600" b="1">
                <a:latin typeface="Times New Roman" pitchFamily="18" charset="0"/>
              </a:rPr>
              <a:t>a</a:t>
            </a:r>
            <a:endParaRPr lang="en-US"/>
          </a:p>
        </p:txBody>
      </p:sp>
      <p:sp>
        <p:nvSpPr>
          <p:cNvPr id="25609" name="Oval 7"/>
          <p:cNvSpPr>
            <a:spLocks noChangeArrowheads="1"/>
          </p:cNvSpPr>
          <p:nvPr/>
        </p:nvSpPr>
        <p:spPr bwMode="auto">
          <a:xfrm>
            <a:off x="8101013" y="4297364"/>
            <a:ext cx="347662" cy="384175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1600" b="1">
                <a:latin typeface="Times New Roman" pitchFamily="18" charset="0"/>
              </a:rPr>
              <a:t>d</a:t>
            </a:r>
            <a:endParaRPr lang="en-US"/>
          </a:p>
        </p:txBody>
      </p:sp>
      <p:sp>
        <p:nvSpPr>
          <p:cNvPr id="25610" name="Oval 8"/>
          <p:cNvSpPr>
            <a:spLocks noChangeArrowheads="1"/>
          </p:cNvSpPr>
          <p:nvPr/>
        </p:nvSpPr>
        <p:spPr bwMode="auto">
          <a:xfrm>
            <a:off x="8948738" y="4297364"/>
            <a:ext cx="347662" cy="384175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1600" b="1">
                <a:latin typeface="Times New Roman" pitchFamily="18" charset="0"/>
              </a:rPr>
              <a:t>e</a:t>
            </a:r>
            <a:endParaRPr lang="en-US"/>
          </a:p>
        </p:txBody>
      </p:sp>
      <p:sp>
        <p:nvSpPr>
          <p:cNvPr id="25611" name="Line 9"/>
          <p:cNvSpPr>
            <a:spLocks noChangeShapeType="1"/>
          </p:cNvSpPr>
          <p:nvPr/>
        </p:nvSpPr>
        <p:spPr bwMode="auto">
          <a:xfrm flipH="1">
            <a:off x="8763000" y="3203576"/>
            <a:ext cx="533400" cy="377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25612" name="Line 10"/>
          <p:cNvSpPr>
            <a:spLocks noChangeShapeType="1"/>
          </p:cNvSpPr>
          <p:nvPr/>
        </p:nvSpPr>
        <p:spPr bwMode="auto">
          <a:xfrm>
            <a:off x="9644064" y="3203576"/>
            <a:ext cx="414337" cy="377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25613" name="Line 11"/>
          <p:cNvSpPr>
            <a:spLocks noChangeShapeType="1"/>
          </p:cNvSpPr>
          <p:nvPr/>
        </p:nvSpPr>
        <p:spPr bwMode="auto">
          <a:xfrm flipH="1">
            <a:off x="8207376" y="3886200"/>
            <a:ext cx="327025" cy="450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25614" name="Line 12"/>
          <p:cNvSpPr>
            <a:spLocks noChangeShapeType="1"/>
          </p:cNvSpPr>
          <p:nvPr/>
        </p:nvSpPr>
        <p:spPr bwMode="auto">
          <a:xfrm>
            <a:off x="8763000" y="3886200"/>
            <a:ext cx="3048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25615" name="Oval 13"/>
          <p:cNvSpPr>
            <a:spLocks noChangeArrowheads="1"/>
          </p:cNvSpPr>
          <p:nvPr/>
        </p:nvSpPr>
        <p:spPr bwMode="auto">
          <a:xfrm>
            <a:off x="9601201" y="4267201"/>
            <a:ext cx="347663" cy="384175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1600" b="1">
                <a:latin typeface="Times New Roman" pitchFamily="18" charset="0"/>
              </a:rPr>
              <a:t>f</a:t>
            </a:r>
            <a:endParaRPr lang="en-US"/>
          </a:p>
        </p:txBody>
      </p:sp>
      <p:sp>
        <p:nvSpPr>
          <p:cNvPr id="25616" name="Line 14"/>
          <p:cNvSpPr>
            <a:spLocks noChangeShapeType="1"/>
          </p:cNvSpPr>
          <p:nvPr/>
        </p:nvSpPr>
        <p:spPr bwMode="auto">
          <a:xfrm flipH="1">
            <a:off x="9707564" y="3856038"/>
            <a:ext cx="327025" cy="450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25617" name="Text Box 15"/>
          <p:cNvSpPr txBox="1">
            <a:spLocks noChangeArrowheads="1"/>
          </p:cNvSpPr>
          <p:nvPr/>
        </p:nvSpPr>
        <p:spPr bwMode="auto">
          <a:xfrm>
            <a:off x="9064625" y="2779713"/>
            <a:ext cx="31451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b="1"/>
              <a:t>1</a:t>
            </a:r>
          </a:p>
        </p:txBody>
      </p:sp>
      <p:sp>
        <p:nvSpPr>
          <p:cNvPr id="25618" name="Text Box 16"/>
          <p:cNvSpPr txBox="1">
            <a:spLocks noChangeArrowheads="1"/>
          </p:cNvSpPr>
          <p:nvPr/>
        </p:nvSpPr>
        <p:spPr bwMode="auto">
          <a:xfrm>
            <a:off x="8226425" y="3313113"/>
            <a:ext cx="31451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b="1"/>
              <a:t>2</a:t>
            </a:r>
          </a:p>
        </p:txBody>
      </p:sp>
      <p:sp>
        <p:nvSpPr>
          <p:cNvPr id="25619" name="Text Box 17"/>
          <p:cNvSpPr txBox="1">
            <a:spLocks noChangeArrowheads="1"/>
          </p:cNvSpPr>
          <p:nvPr/>
        </p:nvSpPr>
        <p:spPr bwMode="auto">
          <a:xfrm>
            <a:off x="7848600" y="4191000"/>
            <a:ext cx="31451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b="1"/>
              <a:t>3</a:t>
            </a:r>
            <a:endParaRPr lang="en-US"/>
          </a:p>
        </p:txBody>
      </p:sp>
      <p:sp>
        <p:nvSpPr>
          <p:cNvPr id="25620" name="Text Box 18"/>
          <p:cNvSpPr txBox="1">
            <a:spLocks noChangeArrowheads="1"/>
          </p:cNvSpPr>
          <p:nvPr/>
        </p:nvSpPr>
        <p:spPr bwMode="auto">
          <a:xfrm>
            <a:off x="9982200" y="3200400"/>
            <a:ext cx="31451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b="1"/>
              <a:t>5</a:t>
            </a:r>
            <a:endParaRPr lang="en-US"/>
          </a:p>
        </p:txBody>
      </p:sp>
      <p:sp>
        <p:nvSpPr>
          <p:cNvPr id="25621" name="Text Box 19"/>
          <p:cNvSpPr txBox="1">
            <a:spLocks noChangeArrowheads="1"/>
          </p:cNvSpPr>
          <p:nvPr/>
        </p:nvSpPr>
        <p:spPr bwMode="auto">
          <a:xfrm>
            <a:off x="9906000" y="4343400"/>
            <a:ext cx="31451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b="1"/>
              <a:t>6</a:t>
            </a:r>
            <a:endParaRPr lang="en-US"/>
          </a:p>
        </p:txBody>
      </p:sp>
      <p:sp>
        <p:nvSpPr>
          <p:cNvPr id="25622" name="Text Box 20"/>
          <p:cNvSpPr txBox="1">
            <a:spLocks noChangeArrowheads="1"/>
          </p:cNvSpPr>
          <p:nvPr/>
        </p:nvSpPr>
        <p:spPr bwMode="auto">
          <a:xfrm>
            <a:off x="9067800" y="4038600"/>
            <a:ext cx="31451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b="1"/>
              <a:t>4</a:t>
            </a:r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3053169" y="2028706"/>
            <a:ext cx="4711430" cy="3389114"/>
          </a:xfrm>
          <a:prstGeom prst="rect">
            <a:avLst/>
          </a:prstGeom>
          <a:solidFill>
            <a:srgbClr val="CC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>
              <a:buClr>
                <a:srgbClr val="A5644E"/>
              </a:buClr>
              <a:buNone/>
            </a:pPr>
            <a:r>
              <a:rPr lang="en-US" sz="2400" b="1" i="1" kern="0" dirty="0">
                <a:latin typeface="Times New Roman" pitchFamily="18" charset="0"/>
                <a:cs typeface="Times New Roman" pitchFamily="18" charset="0"/>
              </a:rPr>
              <a:t>PreOrder ( tree )</a:t>
            </a:r>
          </a:p>
          <a:p>
            <a:pPr lvl="0">
              <a:buClr>
                <a:srgbClr val="A5644E"/>
              </a:buClr>
              <a:buNone/>
            </a:pPr>
            <a:r>
              <a:rPr lang="en-US" sz="2400" b="1" i="1" kern="0" dirty="0"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 lvl="0">
              <a:buClr>
                <a:srgbClr val="A5644E"/>
              </a:buClr>
              <a:buNone/>
            </a:pPr>
            <a:r>
              <a:rPr lang="en-US" sz="2400" b="1" i="1" kern="0" dirty="0">
                <a:latin typeface="Times New Roman" pitchFamily="18" charset="0"/>
                <a:cs typeface="Times New Roman" pitchFamily="18" charset="0"/>
              </a:rPr>
              <a:t>   if ( not empty tree)</a:t>
            </a:r>
          </a:p>
          <a:p>
            <a:pPr lvl="0">
              <a:buClr>
                <a:srgbClr val="A5644E"/>
              </a:buClr>
              <a:buNone/>
            </a:pPr>
            <a:r>
              <a:rPr lang="en-US" sz="2400" b="1" i="1" kern="0" dirty="0">
                <a:latin typeface="Times New Roman" pitchFamily="18" charset="0"/>
                <a:cs typeface="Times New Roman" pitchFamily="18" charset="0"/>
              </a:rPr>
              <a:t>   {</a:t>
            </a:r>
          </a:p>
          <a:p>
            <a:pPr lvl="0">
              <a:buClr>
                <a:srgbClr val="A5644E"/>
              </a:buClr>
              <a:buNone/>
            </a:pPr>
            <a:r>
              <a:rPr lang="en-US" sz="2400" b="1" i="1" kern="0" dirty="0">
                <a:latin typeface="Times New Roman" pitchFamily="18" charset="0"/>
                <a:cs typeface="Times New Roman" pitchFamily="18" charset="0"/>
              </a:rPr>
              <a:t>	Visit (root);</a:t>
            </a:r>
          </a:p>
          <a:p>
            <a:pPr lvl="0">
              <a:buClr>
                <a:srgbClr val="A5644E"/>
              </a:buClr>
              <a:buNone/>
            </a:pPr>
            <a:r>
              <a:rPr lang="en-US" sz="2400" b="1" i="1" kern="0" dirty="0">
                <a:latin typeface="Times New Roman" pitchFamily="18" charset="0"/>
                <a:cs typeface="Times New Roman" pitchFamily="18" charset="0"/>
              </a:rPr>
              <a:t>	PreOrder (left subtree);</a:t>
            </a:r>
          </a:p>
          <a:p>
            <a:pPr lvl="0">
              <a:buClr>
                <a:srgbClr val="A5644E"/>
              </a:buClr>
              <a:buNone/>
            </a:pPr>
            <a:r>
              <a:rPr lang="en-US" sz="2400" b="1" i="1" kern="0" dirty="0">
                <a:latin typeface="Times New Roman" pitchFamily="18" charset="0"/>
                <a:cs typeface="Times New Roman" pitchFamily="18" charset="0"/>
              </a:rPr>
              <a:t>	PreOrder (right subtree);</a:t>
            </a:r>
          </a:p>
          <a:p>
            <a:pPr lvl="0">
              <a:buClr>
                <a:srgbClr val="A5644E"/>
              </a:buClr>
              <a:buNone/>
            </a:pPr>
            <a:r>
              <a:rPr lang="en-US" sz="2400" b="1" i="1" kern="0" dirty="0">
                <a:latin typeface="Times New Roman" pitchFamily="18" charset="0"/>
                <a:cs typeface="Times New Roman" pitchFamily="18" charset="0"/>
              </a:rPr>
              <a:t>   }</a:t>
            </a:r>
          </a:p>
          <a:p>
            <a:pPr lvl="0">
              <a:buClr>
                <a:srgbClr val="A5644E"/>
              </a:buClr>
              <a:buNone/>
            </a:pPr>
            <a:r>
              <a:rPr lang="en-US" sz="2400" b="1" i="1" kern="0" dirty="0">
                <a:latin typeface="Times New Roman" pitchFamily="18" charset="0"/>
                <a:cs typeface="Times New Roman" pitchFamily="18" charset="0"/>
              </a:rPr>
              <a:t>}</a:t>
            </a:r>
          </a:p>
        </p:txBody>
      </p:sp>
    </p:spTree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0488" tIns="44450" rIns="90488" bIns="44450" rtlCol="0" anchor="t">
            <a:normAutofit/>
          </a:bodyPr>
          <a:lstStyle/>
          <a:p>
            <a:pPr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Pre-Order Traversal</a:t>
            </a:r>
            <a:endParaRPr lang="en-US" b="1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6629" name="Rectangle 3"/>
          <p:cNvSpPr>
            <a:spLocks noGrp="1" noChangeArrowheads="1"/>
          </p:cNvSpPr>
          <p:nvPr>
            <p:ph idx="1"/>
          </p:nvPr>
        </p:nvSpPr>
        <p:spPr>
          <a:xfrm>
            <a:off x="2895600" y="1981200"/>
            <a:ext cx="7543800" cy="4114800"/>
          </a:xfrm>
          <a:noFill/>
        </p:spPr>
        <p:txBody>
          <a:bodyPr vert="horz" lIns="90488" tIns="44450" rIns="90488" bIns="44450" rtlCol="0">
            <a:normAutofit/>
          </a:bodyPr>
          <a:lstStyle/>
          <a:p>
            <a:pPr marL="0" indent="0">
              <a:buNone/>
            </a:pPr>
            <a:r>
              <a:rPr lang="en-US" sz="2800" b="1" dirty="0"/>
              <a:t>Pre-Order Traversal is also called </a:t>
            </a:r>
            <a:r>
              <a:rPr lang="en-US" sz="2800" b="1" u="sng" dirty="0">
                <a:solidFill>
                  <a:srgbClr val="0000FF"/>
                </a:solidFill>
              </a:rPr>
              <a:t>Depth-First</a:t>
            </a:r>
            <a:r>
              <a:rPr lang="en-US" sz="2800" b="1" dirty="0"/>
              <a:t> traversal</a:t>
            </a:r>
          </a:p>
        </p:txBody>
      </p:sp>
      <p:sp>
        <p:nvSpPr>
          <p:cNvPr id="2662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9C832C-47E7-449C-A12F-1E76877822CB}" type="slidenum">
              <a:rPr lang="en-GB" smtClean="0"/>
              <a:pPr/>
              <a:t>24</a:t>
            </a:fld>
            <a:endParaRPr lang="en-GB"/>
          </a:p>
        </p:txBody>
      </p:sp>
      <p:sp>
        <p:nvSpPr>
          <p:cNvPr id="26630" name="Oval 21"/>
          <p:cNvSpPr>
            <a:spLocks noChangeArrowheads="1"/>
          </p:cNvSpPr>
          <p:nvPr/>
        </p:nvSpPr>
        <p:spPr bwMode="auto">
          <a:xfrm>
            <a:off x="6705600" y="2743200"/>
            <a:ext cx="465138" cy="495300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2000" b="1">
                <a:latin typeface="Times New Roman" pitchFamily="18" charset="0"/>
              </a:rPr>
              <a:t>1</a:t>
            </a:r>
            <a:endParaRPr lang="en-GB" sz="2000" b="1">
              <a:latin typeface="Times New Roman" pitchFamily="18" charset="0"/>
            </a:endParaRPr>
          </a:p>
        </p:txBody>
      </p:sp>
      <p:sp>
        <p:nvSpPr>
          <p:cNvPr id="26631" name="Oval 22"/>
          <p:cNvSpPr>
            <a:spLocks noChangeArrowheads="1"/>
          </p:cNvSpPr>
          <p:nvPr/>
        </p:nvSpPr>
        <p:spPr bwMode="auto">
          <a:xfrm>
            <a:off x="4344989" y="4292600"/>
            <a:ext cx="465137" cy="495300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2000" b="1">
                <a:latin typeface="Times New Roman" pitchFamily="18" charset="0"/>
              </a:rPr>
              <a:t>2</a:t>
            </a:r>
            <a:endParaRPr lang="en-GB" sz="2000" b="1">
              <a:latin typeface="Times New Roman" pitchFamily="18" charset="0"/>
            </a:endParaRPr>
          </a:p>
        </p:txBody>
      </p:sp>
      <p:sp>
        <p:nvSpPr>
          <p:cNvPr id="26632" name="Oval 23"/>
          <p:cNvSpPr>
            <a:spLocks noChangeArrowheads="1"/>
          </p:cNvSpPr>
          <p:nvPr/>
        </p:nvSpPr>
        <p:spPr bwMode="auto">
          <a:xfrm>
            <a:off x="8686800" y="4292600"/>
            <a:ext cx="465138" cy="495300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2000" b="1">
                <a:latin typeface="Times New Roman" pitchFamily="18" charset="0"/>
              </a:rPr>
              <a:t>5</a:t>
            </a:r>
            <a:endParaRPr lang="en-GB" sz="2000" b="1">
              <a:latin typeface="Times New Roman" pitchFamily="18" charset="0"/>
            </a:endParaRPr>
          </a:p>
        </p:txBody>
      </p:sp>
      <p:sp>
        <p:nvSpPr>
          <p:cNvPr id="26633" name="Oval 24"/>
          <p:cNvSpPr>
            <a:spLocks noChangeArrowheads="1"/>
          </p:cNvSpPr>
          <p:nvPr/>
        </p:nvSpPr>
        <p:spPr bwMode="auto">
          <a:xfrm>
            <a:off x="3367089" y="5426075"/>
            <a:ext cx="465137" cy="495300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2000" b="1">
                <a:latin typeface="Times New Roman" pitchFamily="18" charset="0"/>
              </a:rPr>
              <a:t>3</a:t>
            </a:r>
            <a:endParaRPr lang="en-GB" sz="2000" b="1">
              <a:latin typeface="Times New Roman" pitchFamily="18" charset="0"/>
            </a:endParaRPr>
          </a:p>
        </p:txBody>
      </p:sp>
      <p:sp>
        <p:nvSpPr>
          <p:cNvPr id="26634" name="Oval 25"/>
          <p:cNvSpPr>
            <a:spLocks noChangeArrowheads="1"/>
          </p:cNvSpPr>
          <p:nvPr/>
        </p:nvSpPr>
        <p:spPr bwMode="auto">
          <a:xfrm>
            <a:off x="5456239" y="5426075"/>
            <a:ext cx="465137" cy="495300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2000" b="1">
                <a:latin typeface="Times New Roman" pitchFamily="18" charset="0"/>
              </a:rPr>
              <a:t>4</a:t>
            </a:r>
            <a:endParaRPr lang="en-GB" sz="2000" b="1">
              <a:latin typeface="Times New Roman" pitchFamily="18" charset="0"/>
            </a:endParaRPr>
          </a:p>
        </p:txBody>
      </p:sp>
      <p:sp>
        <p:nvSpPr>
          <p:cNvPr id="26635" name="Oval 26"/>
          <p:cNvSpPr>
            <a:spLocks noChangeArrowheads="1"/>
          </p:cNvSpPr>
          <p:nvPr/>
        </p:nvSpPr>
        <p:spPr bwMode="auto">
          <a:xfrm>
            <a:off x="7620000" y="5426075"/>
            <a:ext cx="465138" cy="495300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2000" b="1">
                <a:latin typeface="Times New Roman" pitchFamily="18" charset="0"/>
              </a:rPr>
              <a:t>6</a:t>
            </a:r>
            <a:endParaRPr lang="en-GB" sz="2000" b="1">
              <a:latin typeface="Times New Roman" pitchFamily="18" charset="0"/>
            </a:endParaRPr>
          </a:p>
        </p:txBody>
      </p:sp>
      <p:sp>
        <p:nvSpPr>
          <p:cNvPr id="26636" name="Oval 27"/>
          <p:cNvSpPr>
            <a:spLocks noChangeArrowheads="1"/>
          </p:cNvSpPr>
          <p:nvPr/>
        </p:nvSpPr>
        <p:spPr bwMode="auto">
          <a:xfrm>
            <a:off x="9782175" y="5426075"/>
            <a:ext cx="465138" cy="495300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2000" b="1">
                <a:latin typeface="Times New Roman" pitchFamily="18" charset="0"/>
              </a:rPr>
              <a:t>7</a:t>
            </a:r>
            <a:endParaRPr lang="en-GB" sz="2000" b="1">
              <a:latin typeface="Times New Roman" pitchFamily="18" charset="0"/>
            </a:endParaRPr>
          </a:p>
        </p:txBody>
      </p:sp>
      <p:sp>
        <p:nvSpPr>
          <p:cNvPr id="26637" name="Line 28"/>
          <p:cNvSpPr>
            <a:spLocks noChangeShapeType="1"/>
          </p:cNvSpPr>
          <p:nvPr/>
        </p:nvSpPr>
        <p:spPr bwMode="auto">
          <a:xfrm flipH="1">
            <a:off x="4724400" y="2968626"/>
            <a:ext cx="1981200" cy="1374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None/>
            </a:pPr>
            <a:endParaRPr lang="en-US"/>
          </a:p>
        </p:txBody>
      </p:sp>
      <p:sp>
        <p:nvSpPr>
          <p:cNvPr id="26638" name="Line 29"/>
          <p:cNvSpPr>
            <a:spLocks noChangeShapeType="1"/>
          </p:cNvSpPr>
          <p:nvPr/>
        </p:nvSpPr>
        <p:spPr bwMode="auto">
          <a:xfrm>
            <a:off x="7170738" y="2968626"/>
            <a:ext cx="1668462" cy="1374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None/>
            </a:pPr>
            <a:endParaRPr lang="en-US"/>
          </a:p>
        </p:txBody>
      </p:sp>
      <p:sp>
        <p:nvSpPr>
          <p:cNvPr id="26639" name="Line 30"/>
          <p:cNvSpPr>
            <a:spLocks noChangeShapeType="1"/>
          </p:cNvSpPr>
          <p:nvPr/>
        </p:nvSpPr>
        <p:spPr bwMode="auto">
          <a:xfrm flipH="1">
            <a:off x="3603626" y="4511675"/>
            <a:ext cx="741363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None/>
            </a:pPr>
            <a:endParaRPr lang="en-US"/>
          </a:p>
        </p:txBody>
      </p:sp>
      <p:sp>
        <p:nvSpPr>
          <p:cNvPr id="26640" name="Line 31"/>
          <p:cNvSpPr>
            <a:spLocks noChangeShapeType="1"/>
          </p:cNvSpPr>
          <p:nvPr/>
        </p:nvSpPr>
        <p:spPr bwMode="auto">
          <a:xfrm>
            <a:off x="9151938" y="4511675"/>
            <a:ext cx="88265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None/>
            </a:pPr>
            <a:endParaRPr lang="en-US"/>
          </a:p>
        </p:txBody>
      </p:sp>
      <p:sp>
        <p:nvSpPr>
          <p:cNvPr id="26641" name="Line 32"/>
          <p:cNvSpPr>
            <a:spLocks noChangeShapeType="1"/>
          </p:cNvSpPr>
          <p:nvPr/>
        </p:nvSpPr>
        <p:spPr bwMode="auto">
          <a:xfrm>
            <a:off x="4810126" y="4511675"/>
            <a:ext cx="906463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None/>
            </a:pPr>
            <a:endParaRPr lang="en-US"/>
          </a:p>
        </p:txBody>
      </p:sp>
      <p:sp>
        <p:nvSpPr>
          <p:cNvPr id="26642" name="Line 33"/>
          <p:cNvSpPr>
            <a:spLocks noChangeShapeType="1"/>
          </p:cNvSpPr>
          <p:nvPr/>
        </p:nvSpPr>
        <p:spPr bwMode="auto">
          <a:xfrm flipH="1">
            <a:off x="7861300" y="4511675"/>
            <a:ext cx="8255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None/>
            </a:pPr>
            <a:endParaRPr lang="en-US"/>
          </a:p>
        </p:txBody>
      </p:sp>
      <p:sp>
        <p:nvSpPr>
          <p:cNvPr id="26643" name="Line 34"/>
          <p:cNvSpPr>
            <a:spLocks noChangeShapeType="1"/>
          </p:cNvSpPr>
          <p:nvPr/>
        </p:nvSpPr>
        <p:spPr bwMode="auto">
          <a:xfrm flipV="1">
            <a:off x="3876676" y="4800600"/>
            <a:ext cx="466725" cy="82708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buNone/>
            </a:pPr>
            <a:endParaRPr lang="en-US"/>
          </a:p>
        </p:txBody>
      </p:sp>
      <p:sp>
        <p:nvSpPr>
          <p:cNvPr id="26644" name="Line 35"/>
          <p:cNvSpPr>
            <a:spLocks noChangeShapeType="1"/>
          </p:cNvSpPr>
          <p:nvPr/>
        </p:nvSpPr>
        <p:spPr bwMode="auto">
          <a:xfrm flipV="1">
            <a:off x="5867400" y="3200400"/>
            <a:ext cx="838200" cy="2133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buNone/>
            </a:pPr>
            <a:endParaRPr lang="en-US"/>
          </a:p>
        </p:txBody>
      </p:sp>
      <p:sp>
        <p:nvSpPr>
          <p:cNvPr id="26645" name="Line 36"/>
          <p:cNvSpPr>
            <a:spLocks noChangeShapeType="1"/>
          </p:cNvSpPr>
          <p:nvPr/>
        </p:nvSpPr>
        <p:spPr bwMode="auto">
          <a:xfrm flipV="1">
            <a:off x="8229601" y="4800600"/>
            <a:ext cx="466725" cy="82708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buNone/>
            </a:pPr>
            <a:endParaRPr lang="en-US"/>
          </a:p>
        </p:txBody>
      </p:sp>
      <p:sp>
        <p:nvSpPr>
          <p:cNvPr id="26646" name="Line 37"/>
          <p:cNvSpPr>
            <a:spLocks noChangeShapeType="1"/>
          </p:cNvSpPr>
          <p:nvPr/>
        </p:nvSpPr>
        <p:spPr bwMode="auto">
          <a:xfrm flipH="1">
            <a:off x="4953000" y="2971800"/>
            <a:ext cx="1371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26647" name="Line 38"/>
          <p:cNvSpPr>
            <a:spLocks noChangeShapeType="1"/>
          </p:cNvSpPr>
          <p:nvPr/>
        </p:nvSpPr>
        <p:spPr bwMode="auto">
          <a:xfrm flipH="1">
            <a:off x="3581400" y="4419600"/>
            <a:ext cx="685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26648" name="Line 39"/>
          <p:cNvSpPr>
            <a:spLocks noChangeShapeType="1"/>
          </p:cNvSpPr>
          <p:nvPr/>
        </p:nvSpPr>
        <p:spPr bwMode="auto">
          <a:xfrm>
            <a:off x="4876800" y="4724400"/>
            <a:ext cx="609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26649" name="Line 40"/>
          <p:cNvSpPr>
            <a:spLocks noChangeShapeType="1"/>
          </p:cNvSpPr>
          <p:nvPr/>
        </p:nvSpPr>
        <p:spPr bwMode="auto">
          <a:xfrm>
            <a:off x="7239000" y="3276600"/>
            <a:ext cx="1295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26650" name="Line 41"/>
          <p:cNvSpPr>
            <a:spLocks noChangeShapeType="1"/>
          </p:cNvSpPr>
          <p:nvPr/>
        </p:nvSpPr>
        <p:spPr bwMode="auto">
          <a:xfrm flipH="1">
            <a:off x="7772400" y="4495800"/>
            <a:ext cx="685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26651" name="Line 42"/>
          <p:cNvSpPr>
            <a:spLocks noChangeShapeType="1"/>
          </p:cNvSpPr>
          <p:nvPr/>
        </p:nvSpPr>
        <p:spPr bwMode="auto">
          <a:xfrm>
            <a:off x="9220200" y="4800600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</p:spTree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0488" tIns="44450" rIns="90488" bIns="44450" rtlCol="0" anchor="t">
            <a:normAutofit/>
          </a:bodyPr>
          <a:lstStyle/>
          <a:p>
            <a:pPr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In-Order Traversal</a:t>
            </a:r>
            <a:endParaRPr lang="en-US" b="1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7653" name="Rectangle 3"/>
          <p:cNvSpPr>
            <a:spLocks noGrp="1" noChangeArrowheads="1"/>
          </p:cNvSpPr>
          <p:nvPr>
            <p:ph idx="1"/>
          </p:nvPr>
        </p:nvSpPr>
        <p:spPr>
          <a:xfrm>
            <a:off x="2895600" y="1264555"/>
            <a:ext cx="7543800" cy="4702270"/>
          </a:xfrm>
          <a:noFill/>
        </p:spPr>
        <p:txBody>
          <a:bodyPr vert="horz" lIns="90488" tIns="44450" rIns="90488" bIns="44450" rtlCol="0">
            <a:normAutofit/>
          </a:bodyPr>
          <a:lstStyle/>
          <a:p>
            <a:pPr marL="0" indent="0">
              <a:buNone/>
            </a:pPr>
            <a:r>
              <a:rPr lang="en-US" sz="2600" b="1" u="sng" dirty="0"/>
              <a:t>Algorithm: </a:t>
            </a:r>
            <a:r>
              <a:rPr lang="en-US" sz="2600" b="1" dirty="0"/>
              <a:t>complexity is </a:t>
            </a:r>
            <a:r>
              <a:rPr lang="en-US" sz="2600" b="1" i="1" dirty="0">
                <a:solidFill>
                  <a:srgbClr val="0000FF"/>
                </a:solidFill>
              </a:rPr>
              <a:t>O(n)</a:t>
            </a:r>
            <a:endParaRPr lang="en-US" sz="2600" b="1" u="sng" dirty="0"/>
          </a:p>
          <a:p>
            <a:pPr marL="0" indent="0">
              <a:buNone/>
            </a:pPr>
            <a:r>
              <a:rPr lang="en-US" sz="2000" b="1" dirty="0"/>
              <a:t>	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600" b="1" dirty="0"/>
              <a:t>The resulting visit order = {d , b , e} {a} {f , c }</a:t>
            </a:r>
          </a:p>
        </p:txBody>
      </p:sp>
      <p:sp>
        <p:nvSpPr>
          <p:cNvPr id="2765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99E523-2EDA-42BD-B60D-F31C2019A82F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27654" name="Oval 4"/>
          <p:cNvSpPr>
            <a:spLocks noChangeArrowheads="1"/>
          </p:cNvSpPr>
          <p:nvPr/>
        </p:nvSpPr>
        <p:spPr bwMode="auto">
          <a:xfrm>
            <a:off x="8448676" y="3527426"/>
            <a:ext cx="347663" cy="384175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1600" b="1">
                <a:latin typeface="Times New Roman" pitchFamily="18" charset="0"/>
              </a:rPr>
              <a:t>b</a:t>
            </a:r>
            <a:endParaRPr lang="en-US"/>
          </a:p>
        </p:txBody>
      </p:sp>
      <p:sp>
        <p:nvSpPr>
          <p:cNvPr id="27655" name="Oval 5"/>
          <p:cNvSpPr>
            <a:spLocks noChangeArrowheads="1"/>
          </p:cNvSpPr>
          <p:nvPr/>
        </p:nvSpPr>
        <p:spPr bwMode="auto">
          <a:xfrm>
            <a:off x="10029826" y="3527426"/>
            <a:ext cx="347663" cy="384175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1600" b="1">
                <a:latin typeface="Times New Roman" pitchFamily="18" charset="0"/>
              </a:rPr>
              <a:t>c</a:t>
            </a:r>
            <a:endParaRPr lang="en-US"/>
          </a:p>
        </p:txBody>
      </p:sp>
      <p:sp>
        <p:nvSpPr>
          <p:cNvPr id="27656" name="Oval 6"/>
          <p:cNvSpPr>
            <a:spLocks noChangeArrowheads="1"/>
          </p:cNvSpPr>
          <p:nvPr/>
        </p:nvSpPr>
        <p:spPr bwMode="auto">
          <a:xfrm>
            <a:off x="9296401" y="2895601"/>
            <a:ext cx="347663" cy="384175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1600" b="1">
                <a:latin typeface="Times New Roman" pitchFamily="18" charset="0"/>
              </a:rPr>
              <a:t>a</a:t>
            </a:r>
            <a:endParaRPr lang="en-US"/>
          </a:p>
        </p:txBody>
      </p:sp>
      <p:sp>
        <p:nvSpPr>
          <p:cNvPr id="27657" name="Oval 7"/>
          <p:cNvSpPr>
            <a:spLocks noChangeArrowheads="1"/>
          </p:cNvSpPr>
          <p:nvPr/>
        </p:nvSpPr>
        <p:spPr bwMode="auto">
          <a:xfrm>
            <a:off x="8101013" y="4297364"/>
            <a:ext cx="347662" cy="384175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1600" b="1">
                <a:latin typeface="Times New Roman" pitchFamily="18" charset="0"/>
              </a:rPr>
              <a:t>d</a:t>
            </a:r>
            <a:endParaRPr lang="en-US"/>
          </a:p>
        </p:txBody>
      </p:sp>
      <p:sp>
        <p:nvSpPr>
          <p:cNvPr id="27658" name="Oval 8"/>
          <p:cNvSpPr>
            <a:spLocks noChangeArrowheads="1"/>
          </p:cNvSpPr>
          <p:nvPr/>
        </p:nvSpPr>
        <p:spPr bwMode="auto">
          <a:xfrm>
            <a:off x="8948738" y="4297364"/>
            <a:ext cx="347662" cy="384175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1600" b="1">
                <a:latin typeface="Times New Roman" pitchFamily="18" charset="0"/>
              </a:rPr>
              <a:t>e</a:t>
            </a:r>
            <a:endParaRPr lang="en-US"/>
          </a:p>
        </p:txBody>
      </p:sp>
      <p:sp>
        <p:nvSpPr>
          <p:cNvPr id="27659" name="Line 9"/>
          <p:cNvSpPr>
            <a:spLocks noChangeShapeType="1"/>
          </p:cNvSpPr>
          <p:nvPr/>
        </p:nvSpPr>
        <p:spPr bwMode="auto">
          <a:xfrm flipH="1">
            <a:off x="8763000" y="3203576"/>
            <a:ext cx="533400" cy="377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27660" name="Line 10"/>
          <p:cNvSpPr>
            <a:spLocks noChangeShapeType="1"/>
          </p:cNvSpPr>
          <p:nvPr/>
        </p:nvSpPr>
        <p:spPr bwMode="auto">
          <a:xfrm>
            <a:off x="9644064" y="3203576"/>
            <a:ext cx="414337" cy="377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27661" name="Line 11"/>
          <p:cNvSpPr>
            <a:spLocks noChangeShapeType="1"/>
          </p:cNvSpPr>
          <p:nvPr/>
        </p:nvSpPr>
        <p:spPr bwMode="auto">
          <a:xfrm flipH="1">
            <a:off x="8207376" y="3886200"/>
            <a:ext cx="327025" cy="450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27662" name="Line 12"/>
          <p:cNvSpPr>
            <a:spLocks noChangeShapeType="1"/>
          </p:cNvSpPr>
          <p:nvPr/>
        </p:nvSpPr>
        <p:spPr bwMode="auto">
          <a:xfrm>
            <a:off x="8763000" y="3886200"/>
            <a:ext cx="3048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27663" name="Oval 13"/>
          <p:cNvSpPr>
            <a:spLocks noChangeArrowheads="1"/>
          </p:cNvSpPr>
          <p:nvPr/>
        </p:nvSpPr>
        <p:spPr bwMode="auto">
          <a:xfrm>
            <a:off x="9601201" y="4267201"/>
            <a:ext cx="347663" cy="384175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1600" b="1">
                <a:latin typeface="Times New Roman" pitchFamily="18" charset="0"/>
              </a:rPr>
              <a:t>f</a:t>
            </a:r>
            <a:endParaRPr lang="en-US"/>
          </a:p>
        </p:txBody>
      </p:sp>
      <p:sp>
        <p:nvSpPr>
          <p:cNvPr id="27664" name="Line 14"/>
          <p:cNvSpPr>
            <a:spLocks noChangeShapeType="1"/>
          </p:cNvSpPr>
          <p:nvPr/>
        </p:nvSpPr>
        <p:spPr bwMode="auto">
          <a:xfrm flipH="1">
            <a:off x="9707564" y="3856038"/>
            <a:ext cx="327025" cy="450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27665" name="Text Box 15"/>
          <p:cNvSpPr txBox="1">
            <a:spLocks noChangeArrowheads="1"/>
          </p:cNvSpPr>
          <p:nvPr/>
        </p:nvSpPr>
        <p:spPr bwMode="auto">
          <a:xfrm>
            <a:off x="9064625" y="2779713"/>
            <a:ext cx="31451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b="1"/>
              <a:t>4</a:t>
            </a:r>
          </a:p>
        </p:txBody>
      </p:sp>
      <p:sp>
        <p:nvSpPr>
          <p:cNvPr id="27666" name="Text Box 16"/>
          <p:cNvSpPr txBox="1">
            <a:spLocks noChangeArrowheads="1"/>
          </p:cNvSpPr>
          <p:nvPr/>
        </p:nvSpPr>
        <p:spPr bwMode="auto">
          <a:xfrm>
            <a:off x="8226425" y="3313113"/>
            <a:ext cx="31451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b="1"/>
              <a:t>2</a:t>
            </a:r>
          </a:p>
        </p:txBody>
      </p:sp>
      <p:sp>
        <p:nvSpPr>
          <p:cNvPr id="27667" name="Text Box 17"/>
          <p:cNvSpPr txBox="1">
            <a:spLocks noChangeArrowheads="1"/>
          </p:cNvSpPr>
          <p:nvPr/>
        </p:nvSpPr>
        <p:spPr bwMode="auto">
          <a:xfrm>
            <a:off x="7848600" y="4191000"/>
            <a:ext cx="31451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b="1"/>
              <a:t>1</a:t>
            </a:r>
            <a:endParaRPr lang="en-US"/>
          </a:p>
        </p:txBody>
      </p:sp>
      <p:sp>
        <p:nvSpPr>
          <p:cNvPr id="27668" name="Text Box 18"/>
          <p:cNvSpPr txBox="1">
            <a:spLocks noChangeArrowheads="1"/>
          </p:cNvSpPr>
          <p:nvPr/>
        </p:nvSpPr>
        <p:spPr bwMode="auto">
          <a:xfrm>
            <a:off x="9982200" y="3200400"/>
            <a:ext cx="31451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b="1"/>
              <a:t>6</a:t>
            </a:r>
            <a:endParaRPr lang="en-US"/>
          </a:p>
        </p:txBody>
      </p:sp>
      <p:sp>
        <p:nvSpPr>
          <p:cNvPr id="27669" name="Text Box 19"/>
          <p:cNvSpPr txBox="1">
            <a:spLocks noChangeArrowheads="1"/>
          </p:cNvSpPr>
          <p:nvPr/>
        </p:nvSpPr>
        <p:spPr bwMode="auto">
          <a:xfrm>
            <a:off x="9906000" y="4343400"/>
            <a:ext cx="31451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b="1"/>
              <a:t>5</a:t>
            </a:r>
            <a:endParaRPr lang="en-US"/>
          </a:p>
        </p:txBody>
      </p:sp>
      <p:sp>
        <p:nvSpPr>
          <p:cNvPr id="27670" name="Text Box 20"/>
          <p:cNvSpPr txBox="1">
            <a:spLocks noChangeArrowheads="1"/>
          </p:cNvSpPr>
          <p:nvPr/>
        </p:nvSpPr>
        <p:spPr bwMode="auto">
          <a:xfrm>
            <a:off x="9067800" y="4038600"/>
            <a:ext cx="31451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b="1"/>
              <a:t>3</a:t>
            </a:r>
            <a:endParaRPr lang="en-US"/>
          </a:p>
        </p:txBody>
      </p:sp>
      <p:sp>
        <p:nvSpPr>
          <p:cNvPr id="24" name="Rectangle 23"/>
          <p:cNvSpPr/>
          <p:nvPr/>
        </p:nvSpPr>
        <p:spPr bwMode="auto">
          <a:xfrm>
            <a:off x="3011489" y="1821556"/>
            <a:ext cx="4724400" cy="3379094"/>
          </a:xfrm>
          <a:prstGeom prst="rect">
            <a:avLst/>
          </a:prstGeom>
          <a:solidFill>
            <a:srgbClr val="CC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buClr>
                <a:srgbClr val="A5644E"/>
              </a:buClr>
            </a:pPr>
            <a:r>
              <a:rPr lang="en-US" sz="2400" b="1" i="1" kern="0" dirty="0">
                <a:latin typeface="Times New Roman" pitchFamily="18" charset="0"/>
                <a:cs typeface="Times New Roman" pitchFamily="18" charset="0"/>
              </a:rPr>
              <a:t>InOrder ( tree )</a:t>
            </a:r>
          </a:p>
          <a:p>
            <a:pPr marL="342900" indent="-342900">
              <a:buClr>
                <a:srgbClr val="A5644E"/>
              </a:buClr>
            </a:pPr>
            <a:r>
              <a:rPr lang="en-US" sz="2400" b="1" i="1" kern="0" dirty="0"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 marL="342900" indent="-342900">
              <a:buClr>
                <a:srgbClr val="A5644E"/>
              </a:buClr>
            </a:pPr>
            <a:r>
              <a:rPr lang="en-US" sz="2400" b="1" i="1" kern="0" dirty="0">
                <a:latin typeface="Times New Roman" pitchFamily="18" charset="0"/>
                <a:cs typeface="Times New Roman" pitchFamily="18" charset="0"/>
              </a:rPr>
              <a:t>   if ( not empty tree)</a:t>
            </a:r>
          </a:p>
          <a:p>
            <a:pPr marL="342900" indent="-342900">
              <a:buClr>
                <a:srgbClr val="A5644E"/>
              </a:buClr>
            </a:pPr>
            <a:r>
              <a:rPr lang="en-US" sz="2400" b="1" i="1" kern="0" dirty="0">
                <a:latin typeface="Times New Roman" pitchFamily="18" charset="0"/>
                <a:cs typeface="Times New Roman" pitchFamily="18" charset="0"/>
              </a:rPr>
              <a:t>   {</a:t>
            </a:r>
          </a:p>
          <a:p>
            <a:pPr marL="342900" indent="-342900">
              <a:buClr>
                <a:srgbClr val="A5644E"/>
              </a:buClr>
            </a:pPr>
            <a:r>
              <a:rPr lang="en-US" sz="2400" b="1" i="1" kern="0" dirty="0">
                <a:latin typeface="Times New Roman" pitchFamily="18" charset="0"/>
                <a:cs typeface="Times New Roman" pitchFamily="18" charset="0"/>
              </a:rPr>
              <a:t>		InOrder (left subtree);</a:t>
            </a:r>
          </a:p>
          <a:p>
            <a:pPr marL="342900" indent="-342900">
              <a:buClr>
                <a:srgbClr val="A5644E"/>
              </a:buClr>
            </a:pPr>
            <a:r>
              <a:rPr lang="en-US" sz="2400" b="1" i="1" kern="0" dirty="0">
                <a:latin typeface="Times New Roman" pitchFamily="18" charset="0"/>
                <a:cs typeface="Times New Roman" pitchFamily="18" charset="0"/>
              </a:rPr>
              <a:t>		Visit (root);</a:t>
            </a:r>
          </a:p>
          <a:p>
            <a:pPr marL="342900" indent="-342900">
              <a:buClr>
                <a:srgbClr val="A5644E"/>
              </a:buClr>
            </a:pPr>
            <a:r>
              <a:rPr lang="en-US" sz="2400" b="1" i="1" kern="0" dirty="0">
                <a:latin typeface="Times New Roman" pitchFamily="18" charset="0"/>
                <a:cs typeface="Times New Roman" pitchFamily="18" charset="0"/>
              </a:rPr>
              <a:t>		InOrder (right subtree);</a:t>
            </a:r>
          </a:p>
          <a:p>
            <a:pPr marL="342900" indent="-342900">
              <a:buClr>
                <a:srgbClr val="A5644E"/>
              </a:buClr>
            </a:pPr>
            <a:r>
              <a:rPr lang="en-US" sz="2400" b="1" i="1" kern="0" dirty="0">
                <a:latin typeface="Times New Roman" pitchFamily="18" charset="0"/>
                <a:cs typeface="Times New Roman" pitchFamily="18" charset="0"/>
              </a:rPr>
              <a:t>   }</a:t>
            </a:r>
          </a:p>
          <a:p>
            <a:pPr marL="342900" indent="-342900">
              <a:buClr>
                <a:srgbClr val="A5644E"/>
              </a:buClr>
            </a:pPr>
            <a:r>
              <a:rPr lang="en-US" sz="2400" b="1" i="1" kern="0" dirty="0">
                <a:latin typeface="Times New Roman" pitchFamily="18" charset="0"/>
                <a:cs typeface="Times New Roman" pitchFamily="18" charset="0"/>
              </a:rPr>
              <a:t>}</a:t>
            </a:r>
          </a:p>
        </p:txBody>
      </p:sp>
    </p:spTree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0488" tIns="44450" rIns="90488" bIns="44450" rtlCol="0" anchor="t">
            <a:normAutofit/>
          </a:bodyPr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Post-Order Traversal</a:t>
            </a: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8677" name="Rectangle 3"/>
          <p:cNvSpPr>
            <a:spLocks noGrp="1" noChangeArrowheads="1"/>
          </p:cNvSpPr>
          <p:nvPr>
            <p:ph idx="1"/>
          </p:nvPr>
        </p:nvSpPr>
        <p:spPr>
          <a:xfrm>
            <a:off x="2895600" y="1676400"/>
            <a:ext cx="7543800" cy="4572000"/>
          </a:xfrm>
          <a:noFill/>
        </p:spPr>
        <p:txBody>
          <a:bodyPr vert="horz" lIns="90488" tIns="44450" rIns="90488" bIns="44450" rtlCol="0">
            <a:normAutofit fontScale="92500" lnSpcReduction="20000"/>
          </a:bodyPr>
          <a:lstStyle/>
          <a:p>
            <a:pPr eaLnBrk="1" hangingPunct="1"/>
            <a:r>
              <a:rPr lang="en-US" sz="2600" b="1" u="sng" dirty="0"/>
              <a:t>Algorithm: </a:t>
            </a:r>
            <a:r>
              <a:rPr lang="en-US" sz="2600" b="1" dirty="0"/>
              <a:t>complexity is </a:t>
            </a:r>
            <a:r>
              <a:rPr lang="en-US" sz="2600" b="1" i="1" dirty="0">
                <a:solidFill>
                  <a:srgbClr val="0000FF"/>
                </a:solidFill>
              </a:rPr>
              <a:t>O(n)</a:t>
            </a:r>
            <a:endParaRPr lang="en-US" sz="2600" b="1" u="sng" dirty="0"/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/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en-US" sz="2000" b="1" dirty="0"/>
          </a:p>
          <a:p>
            <a:pPr eaLnBrk="1" hangingPunct="1">
              <a:buFont typeface="Wingdings" pitchFamily="2" charset="2"/>
              <a:buNone/>
            </a:pPr>
            <a:endParaRPr lang="en-US" sz="2000" b="1" dirty="0"/>
          </a:p>
          <a:p>
            <a:pPr eaLnBrk="1" hangingPunct="1">
              <a:buFont typeface="Wingdings" pitchFamily="2" charset="2"/>
              <a:buNone/>
            </a:pPr>
            <a:endParaRPr lang="en-US" sz="2000" b="1" dirty="0"/>
          </a:p>
          <a:p>
            <a:pPr eaLnBrk="1" hangingPunct="1">
              <a:buFont typeface="Wingdings" pitchFamily="2" charset="2"/>
              <a:buNone/>
            </a:pPr>
            <a:endParaRPr lang="en-US" sz="2000" b="1" dirty="0"/>
          </a:p>
          <a:p>
            <a:pPr eaLnBrk="1" hangingPunct="1">
              <a:buFont typeface="Wingdings" pitchFamily="2" charset="2"/>
              <a:buNone/>
            </a:pPr>
            <a:endParaRPr lang="en-US" sz="2000" b="1" dirty="0"/>
          </a:p>
          <a:p>
            <a:pPr eaLnBrk="1" hangingPunct="1">
              <a:buFont typeface="Wingdings" pitchFamily="2" charset="2"/>
              <a:buNone/>
            </a:pPr>
            <a:endParaRPr lang="en-US" sz="2000" b="1" dirty="0"/>
          </a:p>
          <a:p>
            <a:pPr eaLnBrk="1" hangingPunct="1">
              <a:buFont typeface="Wingdings" pitchFamily="2" charset="2"/>
              <a:buNone/>
            </a:pPr>
            <a:endParaRPr lang="en-US" sz="2000" b="1" dirty="0"/>
          </a:p>
          <a:p>
            <a:pPr eaLnBrk="1" hangingPunct="1">
              <a:buFont typeface="Wingdings" pitchFamily="2" charset="2"/>
              <a:buNone/>
            </a:pPr>
            <a:endParaRPr lang="en-US" sz="2000" b="1" dirty="0"/>
          </a:p>
          <a:p>
            <a:pPr eaLnBrk="1" hangingPunct="1">
              <a:buFont typeface="Wingdings" pitchFamily="2" charset="2"/>
              <a:buNone/>
            </a:pPr>
            <a:endParaRPr lang="en-US" sz="2000" b="1" dirty="0"/>
          </a:p>
          <a:p>
            <a:pPr eaLnBrk="1" hangingPunct="1">
              <a:buFont typeface="Wingdings" pitchFamily="2" charset="2"/>
              <a:buNone/>
            </a:pPr>
            <a:r>
              <a:rPr lang="en-US" sz="2600" b="1" dirty="0"/>
              <a:t>The resulting visit order = {d , e , b} {f , c } {a} </a:t>
            </a:r>
          </a:p>
        </p:txBody>
      </p:sp>
      <p:sp>
        <p:nvSpPr>
          <p:cNvPr id="2867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0981CDB-518E-4D36-B5F5-811C9EA13EF2}" type="slidenum">
              <a:rPr lang="en-GB" smtClean="0"/>
              <a:pPr/>
              <a:t>26</a:t>
            </a:fld>
            <a:endParaRPr lang="en-GB"/>
          </a:p>
        </p:txBody>
      </p:sp>
      <p:sp>
        <p:nvSpPr>
          <p:cNvPr id="28678" name="Oval 4"/>
          <p:cNvSpPr>
            <a:spLocks noChangeArrowheads="1"/>
          </p:cNvSpPr>
          <p:nvPr/>
        </p:nvSpPr>
        <p:spPr bwMode="auto">
          <a:xfrm>
            <a:off x="8448676" y="3527426"/>
            <a:ext cx="347663" cy="384175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1600" b="1">
                <a:latin typeface="Times New Roman" pitchFamily="18" charset="0"/>
              </a:rPr>
              <a:t>b</a:t>
            </a:r>
            <a:endParaRPr lang="en-US"/>
          </a:p>
        </p:txBody>
      </p:sp>
      <p:sp>
        <p:nvSpPr>
          <p:cNvPr id="28679" name="Oval 5"/>
          <p:cNvSpPr>
            <a:spLocks noChangeArrowheads="1"/>
          </p:cNvSpPr>
          <p:nvPr/>
        </p:nvSpPr>
        <p:spPr bwMode="auto">
          <a:xfrm>
            <a:off x="10029826" y="3527426"/>
            <a:ext cx="347663" cy="384175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1600" b="1">
                <a:latin typeface="Times New Roman" pitchFamily="18" charset="0"/>
              </a:rPr>
              <a:t>c</a:t>
            </a:r>
            <a:endParaRPr lang="en-US"/>
          </a:p>
        </p:txBody>
      </p:sp>
      <p:sp>
        <p:nvSpPr>
          <p:cNvPr id="28680" name="Oval 6"/>
          <p:cNvSpPr>
            <a:spLocks noChangeArrowheads="1"/>
          </p:cNvSpPr>
          <p:nvPr/>
        </p:nvSpPr>
        <p:spPr bwMode="auto">
          <a:xfrm>
            <a:off x="9296401" y="2895601"/>
            <a:ext cx="347663" cy="384175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1600" b="1">
                <a:latin typeface="Times New Roman" pitchFamily="18" charset="0"/>
              </a:rPr>
              <a:t>a</a:t>
            </a:r>
            <a:endParaRPr lang="en-US"/>
          </a:p>
        </p:txBody>
      </p:sp>
      <p:sp>
        <p:nvSpPr>
          <p:cNvPr id="28681" name="Oval 7"/>
          <p:cNvSpPr>
            <a:spLocks noChangeArrowheads="1"/>
          </p:cNvSpPr>
          <p:nvPr/>
        </p:nvSpPr>
        <p:spPr bwMode="auto">
          <a:xfrm>
            <a:off x="8101013" y="4297364"/>
            <a:ext cx="347662" cy="384175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1600" b="1">
                <a:latin typeface="Times New Roman" pitchFamily="18" charset="0"/>
              </a:rPr>
              <a:t>d</a:t>
            </a:r>
            <a:endParaRPr lang="en-US"/>
          </a:p>
        </p:txBody>
      </p:sp>
      <p:sp>
        <p:nvSpPr>
          <p:cNvPr id="28682" name="Oval 8"/>
          <p:cNvSpPr>
            <a:spLocks noChangeArrowheads="1"/>
          </p:cNvSpPr>
          <p:nvPr/>
        </p:nvSpPr>
        <p:spPr bwMode="auto">
          <a:xfrm>
            <a:off x="8948738" y="4297364"/>
            <a:ext cx="347662" cy="384175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1600" b="1">
                <a:latin typeface="Times New Roman" pitchFamily="18" charset="0"/>
              </a:rPr>
              <a:t>e</a:t>
            </a:r>
            <a:endParaRPr lang="en-US"/>
          </a:p>
        </p:txBody>
      </p:sp>
      <p:sp>
        <p:nvSpPr>
          <p:cNvPr id="28683" name="Line 9"/>
          <p:cNvSpPr>
            <a:spLocks noChangeShapeType="1"/>
          </p:cNvSpPr>
          <p:nvPr/>
        </p:nvSpPr>
        <p:spPr bwMode="auto">
          <a:xfrm flipH="1">
            <a:off x="8763000" y="3203576"/>
            <a:ext cx="533400" cy="377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28684" name="Line 10"/>
          <p:cNvSpPr>
            <a:spLocks noChangeShapeType="1"/>
          </p:cNvSpPr>
          <p:nvPr/>
        </p:nvSpPr>
        <p:spPr bwMode="auto">
          <a:xfrm>
            <a:off x="9644064" y="3203576"/>
            <a:ext cx="414337" cy="377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28685" name="Line 11"/>
          <p:cNvSpPr>
            <a:spLocks noChangeShapeType="1"/>
          </p:cNvSpPr>
          <p:nvPr/>
        </p:nvSpPr>
        <p:spPr bwMode="auto">
          <a:xfrm flipH="1">
            <a:off x="8207376" y="3886200"/>
            <a:ext cx="327025" cy="450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28686" name="Line 12"/>
          <p:cNvSpPr>
            <a:spLocks noChangeShapeType="1"/>
          </p:cNvSpPr>
          <p:nvPr/>
        </p:nvSpPr>
        <p:spPr bwMode="auto">
          <a:xfrm>
            <a:off x="8763000" y="3886200"/>
            <a:ext cx="3048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28687" name="Oval 13"/>
          <p:cNvSpPr>
            <a:spLocks noChangeArrowheads="1"/>
          </p:cNvSpPr>
          <p:nvPr/>
        </p:nvSpPr>
        <p:spPr bwMode="auto">
          <a:xfrm>
            <a:off x="9601201" y="4267201"/>
            <a:ext cx="347663" cy="384175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1600" b="1">
                <a:latin typeface="Times New Roman" pitchFamily="18" charset="0"/>
              </a:rPr>
              <a:t>f</a:t>
            </a:r>
            <a:endParaRPr lang="en-US"/>
          </a:p>
        </p:txBody>
      </p:sp>
      <p:sp>
        <p:nvSpPr>
          <p:cNvPr id="28688" name="Line 14"/>
          <p:cNvSpPr>
            <a:spLocks noChangeShapeType="1"/>
          </p:cNvSpPr>
          <p:nvPr/>
        </p:nvSpPr>
        <p:spPr bwMode="auto">
          <a:xfrm flipH="1">
            <a:off x="9707564" y="3856038"/>
            <a:ext cx="327025" cy="450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28689" name="Text Box 15"/>
          <p:cNvSpPr txBox="1">
            <a:spLocks noChangeArrowheads="1"/>
          </p:cNvSpPr>
          <p:nvPr/>
        </p:nvSpPr>
        <p:spPr bwMode="auto">
          <a:xfrm>
            <a:off x="9064625" y="2779713"/>
            <a:ext cx="31451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b="1"/>
              <a:t>6</a:t>
            </a:r>
          </a:p>
        </p:txBody>
      </p:sp>
      <p:sp>
        <p:nvSpPr>
          <p:cNvPr id="28690" name="Text Box 16"/>
          <p:cNvSpPr txBox="1">
            <a:spLocks noChangeArrowheads="1"/>
          </p:cNvSpPr>
          <p:nvPr/>
        </p:nvSpPr>
        <p:spPr bwMode="auto">
          <a:xfrm>
            <a:off x="8226425" y="3313113"/>
            <a:ext cx="31451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b="1"/>
              <a:t>3</a:t>
            </a:r>
          </a:p>
        </p:txBody>
      </p:sp>
      <p:sp>
        <p:nvSpPr>
          <p:cNvPr id="28691" name="Text Box 17"/>
          <p:cNvSpPr txBox="1">
            <a:spLocks noChangeArrowheads="1"/>
          </p:cNvSpPr>
          <p:nvPr/>
        </p:nvSpPr>
        <p:spPr bwMode="auto">
          <a:xfrm>
            <a:off x="7848600" y="4191000"/>
            <a:ext cx="31451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b="1"/>
              <a:t>1</a:t>
            </a:r>
            <a:endParaRPr lang="en-US"/>
          </a:p>
        </p:txBody>
      </p:sp>
      <p:sp>
        <p:nvSpPr>
          <p:cNvPr id="28692" name="Text Box 18"/>
          <p:cNvSpPr txBox="1">
            <a:spLocks noChangeArrowheads="1"/>
          </p:cNvSpPr>
          <p:nvPr/>
        </p:nvSpPr>
        <p:spPr bwMode="auto">
          <a:xfrm>
            <a:off x="9982200" y="3200400"/>
            <a:ext cx="31451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b="1"/>
              <a:t>5</a:t>
            </a:r>
            <a:endParaRPr lang="en-US"/>
          </a:p>
        </p:txBody>
      </p:sp>
      <p:sp>
        <p:nvSpPr>
          <p:cNvPr id="28693" name="Text Box 19"/>
          <p:cNvSpPr txBox="1">
            <a:spLocks noChangeArrowheads="1"/>
          </p:cNvSpPr>
          <p:nvPr/>
        </p:nvSpPr>
        <p:spPr bwMode="auto">
          <a:xfrm>
            <a:off x="9906000" y="4343400"/>
            <a:ext cx="31451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b="1"/>
              <a:t>4</a:t>
            </a:r>
            <a:endParaRPr lang="en-US"/>
          </a:p>
        </p:txBody>
      </p:sp>
      <p:sp>
        <p:nvSpPr>
          <p:cNvPr id="28694" name="Text Box 20"/>
          <p:cNvSpPr txBox="1">
            <a:spLocks noChangeArrowheads="1"/>
          </p:cNvSpPr>
          <p:nvPr/>
        </p:nvSpPr>
        <p:spPr bwMode="auto">
          <a:xfrm>
            <a:off x="9067800" y="4038600"/>
            <a:ext cx="31451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b="1"/>
              <a:t>2</a:t>
            </a:r>
            <a:endParaRPr lang="en-US"/>
          </a:p>
        </p:txBody>
      </p:sp>
      <p:sp>
        <p:nvSpPr>
          <p:cNvPr id="23" name="Rectangle 22"/>
          <p:cNvSpPr/>
          <p:nvPr/>
        </p:nvSpPr>
        <p:spPr bwMode="auto">
          <a:xfrm>
            <a:off x="3051530" y="2193925"/>
            <a:ext cx="4711430" cy="3383915"/>
          </a:xfrm>
          <a:prstGeom prst="rect">
            <a:avLst/>
          </a:prstGeom>
          <a:solidFill>
            <a:srgbClr val="CC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>
              <a:buClr>
                <a:srgbClr val="A5644E"/>
              </a:buClr>
              <a:buNone/>
            </a:pPr>
            <a:r>
              <a:rPr lang="en-US" sz="2400" b="1" i="1" kern="0" dirty="0" err="1">
                <a:latin typeface="Times New Roman" pitchFamily="18" charset="0"/>
                <a:cs typeface="Times New Roman" pitchFamily="18" charset="0"/>
              </a:rPr>
              <a:t>PostOrder</a:t>
            </a:r>
            <a:r>
              <a:rPr lang="en-US" sz="2400" b="1" i="1" kern="0" dirty="0">
                <a:latin typeface="Times New Roman" pitchFamily="18" charset="0"/>
                <a:cs typeface="Times New Roman" pitchFamily="18" charset="0"/>
              </a:rPr>
              <a:t> ( tree )</a:t>
            </a:r>
          </a:p>
          <a:p>
            <a:pPr lvl="0">
              <a:buClr>
                <a:srgbClr val="A5644E"/>
              </a:buClr>
              <a:buNone/>
            </a:pPr>
            <a:r>
              <a:rPr lang="en-US" sz="2400" b="1" i="1" kern="0" dirty="0"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 lvl="0">
              <a:buClr>
                <a:srgbClr val="A5644E"/>
              </a:buClr>
              <a:buNone/>
            </a:pPr>
            <a:r>
              <a:rPr lang="en-US" sz="2400" b="1" i="1" kern="0" dirty="0">
                <a:latin typeface="Times New Roman" pitchFamily="18" charset="0"/>
                <a:cs typeface="Times New Roman" pitchFamily="18" charset="0"/>
              </a:rPr>
              <a:t>   if ( not empty tree)</a:t>
            </a:r>
          </a:p>
          <a:p>
            <a:pPr lvl="0">
              <a:buClr>
                <a:srgbClr val="A5644E"/>
              </a:buClr>
              <a:buNone/>
            </a:pPr>
            <a:r>
              <a:rPr lang="en-US" sz="2400" b="1" i="1" kern="0" dirty="0">
                <a:latin typeface="Times New Roman" pitchFamily="18" charset="0"/>
                <a:cs typeface="Times New Roman" pitchFamily="18" charset="0"/>
              </a:rPr>
              <a:t>   {</a:t>
            </a:r>
          </a:p>
          <a:p>
            <a:pPr lvl="0">
              <a:buClr>
                <a:srgbClr val="A5644E"/>
              </a:buClr>
              <a:buNone/>
            </a:pPr>
            <a:r>
              <a:rPr lang="en-US" sz="2400" b="1" i="1" kern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i="1" kern="0" dirty="0" err="1">
                <a:latin typeface="Times New Roman" pitchFamily="18" charset="0"/>
                <a:cs typeface="Times New Roman" pitchFamily="18" charset="0"/>
              </a:rPr>
              <a:t>PostOrder</a:t>
            </a:r>
            <a:r>
              <a:rPr lang="en-US" sz="2400" b="1" i="1" kern="0" dirty="0">
                <a:latin typeface="Times New Roman" pitchFamily="18" charset="0"/>
                <a:cs typeface="Times New Roman" pitchFamily="18" charset="0"/>
              </a:rPr>
              <a:t> (left subtree);</a:t>
            </a:r>
          </a:p>
          <a:p>
            <a:pPr lvl="0">
              <a:buClr>
                <a:srgbClr val="A5644E"/>
              </a:buClr>
              <a:buNone/>
            </a:pPr>
            <a:r>
              <a:rPr lang="en-US" sz="2400" b="1" i="1" kern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i="1" kern="0" dirty="0" err="1">
                <a:latin typeface="Times New Roman" pitchFamily="18" charset="0"/>
                <a:cs typeface="Times New Roman" pitchFamily="18" charset="0"/>
              </a:rPr>
              <a:t>PostOrder</a:t>
            </a:r>
            <a:r>
              <a:rPr lang="en-US" sz="2400" b="1" i="1" kern="0" dirty="0">
                <a:latin typeface="Times New Roman" pitchFamily="18" charset="0"/>
                <a:cs typeface="Times New Roman" pitchFamily="18" charset="0"/>
              </a:rPr>
              <a:t> (right subtree);</a:t>
            </a:r>
          </a:p>
          <a:p>
            <a:pPr>
              <a:buClr>
                <a:srgbClr val="A5644E"/>
              </a:buClr>
              <a:buNone/>
            </a:pPr>
            <a:r>
              <a:rPr lang="en-US" sz="2400" b="1" i="1" kern="0" dirty="0">
                <a:latin typeface="Times New Roman" pitchFamily="18" charset="0"/>
                <a:cs typeface="Times New Roman" pitchFamily="18" charset="0"/>
              </a:rPr>
              <a:t>	Visit (root);</a:t>
            </a:r>
          </a:p>
          <a:p>
            <a:pPr lvl="0">
              <a:buClr>
                <a:srgbClr val="A5644E"/>
              </a:buClr>
              <a:buNone/>
            </a:pPr>
            <a:r>
              <a:rPr lang="en-US" sz="2400" b="1" i="1" kern="0" dirty="0">
                <a:latin typeface="Times New Roman" pitchFamily="18" charset="0"/>
                <a:cs typeface="Times New Roman" pitchFamily="18" charset="0"/>
              </a:rPr>
              <a:t>   }</a:t>
            </a:r>
          </a:p>
          <a:p>
            <a:pPr lvl="0">
              <a:buClr>
                <a:srgbClr val="A5644E"/>
              </a:buClr>
              <a:buNone/>
            </a:pPr>
            <a:r>
              <a:rPr lang="en-US" sz="2400" b="1" i="1" kern="0" dirty="0">
                <a:latin typeface="Times New Roman" pitchFamily="18" charset="0"/>
                <a:cs typeface="Times New Roman" pitchFamily="18" charset="0"/>
              </a:rPr>
              <a:t>}</a:t>
            </a:r>
          </a:p>
        </p:txBody>
      </p:sp>
    </p:spTree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0488" tIns="44450" rIns="90488" bIns="44450" rtlCol="0" anchor="t">
            <a:normAutofit/>
          </a:bodyPr>
          <a:lstStyle/>
          <a:p>
            <a:pPr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Example: Expression Tree</a:t>
            </a:r>
            <a:endParaRPr lang="en-US" b="1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9701" name="Rectangle 3"/>
          <p:cNvSpPr>
            <a:spLocks noGrp="1" noChangeArrowheads="1"/>
          </p:cNvSpPr>
          <p:nvPr>
            <p:ph idx="1"/>
          </p:nvPr>
        </p:nvSpPr>
        <p:spPr>
          <a:xfrm>
            <a:off x="2133599" y="1646358"/>
            <a:ext cx="8782051" cy="4400112"/>
          </a:xfrm>
          <a:noFill/>
        </p:spPr>
        <p:txBody>
          <a:bodyPr vert="horz" lIns="90488" tIns="44450" rIns="90488" bIns="44450" rtlCol="0">
            <a:noAutofit/>
          </a:bodyPr>
          <a:lstStyle/>
          <a:p>
            <a:pPr eaLnBrk="1" hangingPunct="1"/>
            <a:r>
              <a:rPr lang="en-US" sz="2400" b="1" dirty="0"/>
              <a:t>The expression A – B * C + D can be represented as a tree.</a:t>
            </a:r>
          </a:p>
          <a:p>
            <a:pPr eaLnBrk="1" hangingPunct="1"/>
            <a:r>
              <a:rPr lang="en-US" sz="2400" b="1" u="sng" dirty="0">
                <a:solidFill>
                  <a:srgbClr val="0000FF"/>
                </a:solidFill>
              </a:rPr>
              <a:t>In-Order</a:t>
            </a:r>
            <a:r>
              <a:rPr lang="en-US" sz="2400" b="1" dirty="0"/>
              <a:t> traversal gives: A – B * C + D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/>
              <a:t>	This is the </a:t>
            </a:r>
            <a:r>
              <a:rPr lang="en-US" sz="2400" b="1" u="sng" dirty="0">
                <a:solidFill>
                  <a:srgbClr val="0000FF"/>
                </a:solidFill>
              </a:rPr>
              <a:t>infix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/>
              <a:t>representation</a:t>
            </a:r>
          </a:p>
          <a:p>
            <a:pPr eaLnBrk="1" hangingPunct="1"/>
            <a:r>
              <a:rPr lang="en-US" sz="2400" b="1" u="sng" dirty="0">
                <a:solidFill>
                  <a:srgbClr val="0000FF"/>
                </a:solidFill>
              </a:rPr>
              <a:t>Pre-Order</a:t>
            </a:r>
            <a:r>
              <a:rPr lang="en-US" sz="2400" b="1" dirty="0"/>
              <a:t> traversal gives: + - A * B C D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/>
              <a:t>	This is the </a:t>
            </a:r>
            <a:r>
              <a:rPr lang="en-US" sz="2400" b="1" u="sng" dirty="0">
                <a:solidFill>
                  <a:srgbClr val="0000FF"/>
                </a:solidFill>
              </a:rPr>
              <a:t>prefix</a:t>
            </a:r>
            <a:r>
              <a:rPr lang="en-US" sz="2400" b="1" dirty="0"/>
              <a:t> representation</a:t>
            </a:r>
          </a:p>
          <a:p>
            <a:pPr eaLnBrk="1" hangingPunct="1"/>
            <a:r>
              <a:rPr lang="en-US" sz="2400" b="1" u="sng" dirty="0">
                <a:solidFill>
                  <a:srgbClr val="0000FF"/>
                </a:solidFill>
              </a:rPr>
              <a:t>Post-Order</a:t>
            </a:r>
            <a:r>
              <a:rPr lang="en-US" sz="2400" b="1" u="sng" dirty="0"/>
              <a:t> </a:t>
            </a:r>
            <a:r>
              <a:rPr lang="en-US" sz="2400" b="1" dirty="0"/>
              <a:t>traversal gives: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/>
              <a:t>	A B C * - D +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/>
              <a:t>	This is the </a:t>
            </a:r>
            <a:r>
              <a:rPr lang="en-US" sz="2400" b="1" u="sng" dirty="0">
                <a:solidFill>
                  <a:srgbClr val="0000FF"/>
                </a:solidFill>
              </a:rPr>
              <a:t>postfix</a:t>
            </a:r>
            <a:r>
              <a:rPr lang="en-US" sz="2400" b="1" dirty="0">
                <a:solidFill>
                  <a:srgbClr val="0000FF"/>
                </a:solidFill>
              </a:rPr>
              <a:t> (RPN) </a:t>
            </a:r>
            <a:r>
              <a:rPr lang="en-US" sz="2400" b="1" dirty="0"/>
              <a:t>representation </a:t>
            </a:r>
          </a:p>
        </p:txBody>
      </p:sp>
      <p:sp>
        <p:nvSpPr>
          <p:cNvPr id="2969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12E86B-FAD9-4554-94E8-0B4782D0F7CA}" type="slidenum">
              <a:rPr lang="en-GB" smtClean="0"/>
              <a:pPr/>
              <a:t>27</a:t>
            </a:fld>
            <a:endParaRPr lang="en-GB"/>
          </a:p>
        </p:txBody>
      </p:sp>
      <p:sp>
        <p:nvSpPr>
          <p:cNvPr id="29702" name="Oval 4"/>
          <p:cNvSpPr>
            <a:spLocks noChangeArrowheads="1"/>
          </p:cNvSpPr>
          <p:nvPr/>
        </p:nvSpPr>
        <p:spPr bwMode="auto">
          <a:xfrm>
            <a:off x="8458201" y="3505201"/>
            <a:ext cx="347663" cy="384175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1600" b="1">
                <a:latin typeface="Times New Roman" pitchFamily="18" charset="0"/>
              </a:rPr>
              <a:t>-</a:t>
            </a:r>
            <a:endParaRPr lang="en-US"/>
          </a:p>
        </p:txBody>
      </p:sp>
      <p:sp>
        <p:nvSpPr>
          <p:cNvPr id="29703" name="Oval 5"/>
          <p:cNvSpPr>
            <a:spLocks noChangeArrowheads="1"/>
          </p:cNvSpPr>
          <p:nvPr/>
        </p:nvSpPr>
        <p:spPr bwMode="auto">
          <a:xfrm>
            <a:off x="10029826" y="3527426"/>
            <a:ext cx="347663" cy="384175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1600" b="1">
                <a:latin typeface="Times New Roman" pitchFamily="18" charset="0"/>
              </a:rPr>
              <a:t>D</a:t>
            </a:r>
            <a:endParaRPr lang="en-US"/>
          </a:p>
        </p:txBody>
      </p:sp>
      <p:sp>
        <p:nvSpPr>
          <p:cNvPr id="29704" name="Oval 6"/>
          <p:cNvSpPr>
            <a:spLocks noChangeArrowheads="1"/>
          </p:cNvSpPr>
          <p:nvPr/>
        </p:nvSpPr>
        <p:spPr bwMode="auto">
          <a:xfrm>
            <a:off x="9296401" y="2895601"/>
            <a:ext cx="347663" cy="384175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1600" b="1">
                <a:latin typeface="Times New Roman" pitchFamily="18" charset="0"/>
              </a:rPr>
              <a:t>+</a:t>
            </a:r>
            <a:endParaRPr lang="en-US"/>
          </a:p>
        </p:txBody>
      </p:sp>
      <p:sp>
        <p:nvSpPr>
          <p:cNvPr id="29705" name="Oval 7"/>
          <p:cNvSpPr>
            <a:spLocks noChangeArrowheads="1"/>
          </p:cNvSpPr>
          <p:nvPr/>
        </p:nvSpPr>
        <p:spPr bwMode="auto">
          <a:xfrm>
            <a:off x="8101013" y="4297364"/>
            <a:ext cx="347662" cy="384175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1600" b="1">
                <a:latin typeface="Times New Roman" pitchFamily="18" charset="0"/>
              </a:rPr>
              <a:t>A</a:t>
            </a:r>
            <a:endParaRPr lang="en-US"/>
          </a:p>
        </p:txBody>
      </p:sp>
      <p:sp>
        <p:nvSpPr>
          <p:cNvPr id="29706" name="Oval 8"/>
          <p:cNvSpPr>
            <a:spLocks noChangeArrowheads="1"/>
          </p:cNvSpPr>
          <p:nvPr/>
        </p:nvSpPr>
        <p:spPr bwMode="auto">
          <a:xfrm>
            <a:off x="8948738" y="4297364"/>
            <a:ext cx="347662" cy="384175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1600" b="1">
                <a:latin typeface="Times New Roman" pitchFamily="18" charset="0"/>
              </a:rPr>
              <a:t>*</a:t>
            </a:r>
            <a:endParaRPr lang="en-US"/>
          </a:p>
        </p:txBody>
      </p:sp>
      <p:sp>
        <p:nvSpPr>
          <p:cNvPr id="29707" name="Line 9"/>
          <p:cNvSpPr>
            <a:spLocks noChangeShapeType="1"/>
          </p:cNvSpPr>
          <p:nvPr/>
        </p:nvSpPr>
        <p:spPr bwMode="auto">
          <a:xfrm flipH="1">
            <a:off x="8763000" y="3203576"/>
            <a:ext cx="533400" cy="377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29708" name="Line 10"/>
          <p:cNvSpPr>
            <a:spLocks noChangeShapeType="1"/>
          </p:cNvSpPr>
          <p:nvPr/>
        </p:nvSpPr>
        <p:spPr bwMode="auto">
          <a:xfrm>
            <a:off x="9644064" y="3203576"/>
            <a:ext cx="414337" cy="377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29709" name="Line 11"/>
          <p:cNvSpPr>
            <a:spLocks noChangeShapeType="1"/>
          </p:cNvSpPr>
          <p:nvPr/>
        </p:nvSpPr>
        <p:spPr bwMode="auto">
          <a:xfrm flipH="1">
            <a:off x="8207376" y="3886200"/>
            <a:ext cx="327025" cy="450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29710" name="Line 12"/>
          <p:cNvSpPr>
            <a:spLocks noChangeShapeType="1"/>
          </p:cNvSpPr>
          <p:nvPr/>
        </p:nvSpPr>
        <p:spPr bwMode="auto">
          <a:xfrm>
            <a:off x="8763000" y="3886200"/>
            <a:ext cx="3048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29711" name="Oval 13"/>
          <p:cNvSpPr>
            <a:spLocks noChangeArrowheads="1"/>
          </p:cNvSpPr>
          <p:nvPr/>
        </p:nvSpPr>
        <p:spPr bwMode="auto">
          <a:xfrm>
            <a:off x="8580438" y="5059364"/>
            <a:ext cx="347662" cy="384175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1600" b="1">
                <a:latin typeface="Times New Roman" pitchFamily="18" charset="0"/>
              </a:rPr>
              <a:t>B</a:t>
            </a:r>
            <a:endParaRPr lang="en-US"/>
          </a:p>
        </p:txBody>
      </p:sp>
      <p:sp>
        <p:nvSpPr>
          <p:cNvPr id="29712" name="Line 14"/>
          <p:cNvSpPr>
            <a:spLocks noChangeShapeType="1"/>
          </p:cNvSpPr>
          <p:nvPr/>
        </p:nvSpPr>
        <p:spPr bwMode="auto">
          <a:xfrm flipH="1">
            <a:off x="8686801" y="4648200"/>
            <a:ext cx="327025" cy="450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29713" name="Oval 21"/>
          <p:cNvSpPr>
            <a:spLocks noChangeArrowheads="1"/>
          </p:cNvSpPr>
          <p:nvPr/>
        </p:nvSpPr>
        <p:spPr bwMode="auto">
          <a:xfrm>
            <a:off x="9525001" y="5029201"/>
            <a:ext cx="347663" cy="384175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1600" b="1">
                <a:latin typeface="Times New Roman" pitchFamily="18" charset="0"/>
              </a:rPr>
              <a:t>C</a:t>
            </a:r>
            <a:endParaRPr lang="en-US"/>
          </a:p>
        </p:txBody>
      </p:sp>
      <p:sp>
        <p:nvSpPr>
          <p:cNvPr id="29714" name="Line 22"/>
          <p:cNvSpPr>
            <a:spLocks noChangeShapeType="1"/>
          </p:cNvSpPr>
          <p:nvPr/>
        </p:nvSpPr>
        <p:spPr bwMode="auto">
          <a:xfrm>
            <a:off x="9291638" y="4629150"/>
            <a:ext cx="309562" cy="400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</p:spTree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Level-Order (Breadth-First) Traversal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just" eaLnBrk="1" hangingPunct="1"/>
            <a:r>
              <a:rPr lang="en-US" sz="2800" b="1" dirty="0">
                <a:solidFill>
                  <a:srgbClr val="0000FF"/>
                </a:solidFill>
              </a:rPr>
              <a:t>Pre-order</a:t>
            </a:r>
            <a:r>
              <a:rPr lang="en-US" sz="2800" b="1" dirty="0"/>
              <a:t> (a.k.a. </a:t>
            </a:r>
            <a:r>
              <a:rPr lang="en-US" sz="2800" b="1" dirty="0">
                <a:solidFill>
                  <a:srgbClr val="0000FF"/>
                </a:solidFill>
              </a:rPr>
              <a:t>Depth-First traversal</a:t>
            </a:r>
            <a:r>
              <a:rPr lang="en-US" sz="2800" b="1" dirty="0"/>
              <a:t>) can be implemented using an </a:t>
            </a:r>
            <a:r>
              <a:rPr lang="en-US" sz="2800" b="1" dirty="0">
                <a:solidFill>
                  <a:srgbClr val="0000FF"/>
                </a:solidFill>
              </a:rPr>
              <a:t>iterative (non-recursive) </a:t>
            </a:r>
            <a:r>
              <a:rPr lang="en-US" sz="2800" b="1" dirty="0"/>
              <a:t>algorithm. In this case, a stack is used</a:t>
            </a:r>
          </a:p>
          <a:p>
            <a:pPr algn="just" eaLnBrk="1" hangingPunct="1"/>
            <a:r>
              <a:rPr lang="en-US" sz="2800" b="1" dirty="0"/>
              <a:t>If the stack is replaced by a </a:t>
            </a:r>
            <a:r>
              <a:rPr lang="en-US" sz="2800" b="1" dirty="0">
                <a:solidFill>
                  <a:srgbClr val="0000FF"/>
                </a:solidFill>
              </a:rPr>
              <a:t>queue</a:t>
            </a:r>
            <a:r>
              <a:rPr lang="en-US" sz="2800" b="1" dirty="0"/>
              <a:t> and left pointers are exchanged by right pointers, the algorithm becomes </a:t>
            </a:r>
            <a:r>
              <a:rPr lang="en-US" sz="2800" b="1" dirty="0">
                <a:solidFill>
                  <a:srgbClr val="0000FF"/>
                </a:solidFill>
              </a:rPr>
              <a:t>Level-order traversal </a:t>
            </a:r>
            <a:r>
              <a:rPr lang="en-US" sz="2800" b="1" dirty="0"/>
              <a:t>(a.k.a. </a:t>
            </a:r>
            <a:r>
              <a:rPr lang="en-US" sz="2800" b="1" dirty="0">
                <a:solidFill>
                  <a:srgbClr val="0000FF"/>
                </a:solidFill>
              </a:rPr>
              <a:t>Breadth-First traversal</a:t>
            </a:r>
            <a:r>
              <a:rPr lang="en-US" sz="2800" b="1" dirty="0"/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	</a:t>
            </a:r>
          </a:p>
        </p:txBody>
      </p:sp>
      <p:sp>
        <p:nvSpPr>
          <p:cNvPr id="2765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0C6138-1FEE-4CBC-B6E6-56162C728238}" type="slidenum">
              <a:rPr lang="en-GB" smtClean="0"/>
              <a:pPr/>
              <a:t>28</a:t>
            </a:fld>
            <a:endParaRPr lang="en-GB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B45E873-6C24-C050-2265-D0E8AA4F441B}"/>
              </a:ext>
            </a:extLst>
          </p:cNvPr>
          <p:cNvSpPr/>
          <p:nvPr/>
        </p:nvSpPr>
        <p:spPr>
          <a:xfrm>
            <a:off x="2457450" y="1642110"/>
            <a:ext cx="6880860" cy="4392930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Iterative Preorder Traversal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idx="1"/>
          </p:nvPr>
        </p:nvSpPr>
        <p:spPr>
          <a:xfrm>
            <a:off x="2589212" y="1642110"/>
            <a:ext cx="8915400" cy="4392930"/>
          </a:xfrm>
          <a:noFill/>
        </p:spPr>
        <p:txBody>
          <a:bodyPr>
            <a:no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void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iterative_preorder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( )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{	t = root;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	Let s be a stack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s.push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(t);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	while(!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s.stackIsEmpty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())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	{	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s.pop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(t); process(t-&gt;key);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		if ( t </a:t>
            </a:r>
            <a:r>
              <a:rPr lang="en-US" sz="2400" b="1" i="1" baseline="-25000" dirty="0">
                <a:latin typeface="Times New Roman" pitchFamily="18" charset="0"/>
                <a:cs typeface="Times New Roman" pitchFamily="18" charset="0"/>
              </a:rPr>
              <a:t>right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is not empty)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s.push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(t </a:t>
            </a:r>
            <a:r>
              <a:rPr lang="en-US" sz="2400" b="1" i="1" baseline="-25000" dirty="0">
                <a:latin typeface="Times New Roman" pitchFamily="18" charset="0"/>
                <a:cs typeface="Times New Roman" pitchFamily="18" charset="0"/>
              </a:rPr>
              <a:t>right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		 if ( t </a:t>
            </a:r>
            <a:r>
              <a:rPr lang="en-US" sz="2400" b="1" i="1" baseline="-25000" dirty="0">
                <a:latin typeface="Times New Roman" pitchFamily="18" charset="0"/>
                <a:cs typeface="Times New Roman" pitchFamily="18" charset="0"/>
              </a:rPr>
              <a:t>left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is not empty)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s.push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(t </a:t>
            </a:r>
            <a:r>
              <a:rPr lang="en-US" sz="2400" b="1" i="1" baseline="-25000" dirty="0">
                <a:latin typeface="Times New Roman" pitchFamily="18" charset="0"/>
                <a:cs typeface="Times New Roman" pitchFamily="18" charset="0"/>
              </a:rPr>
              <a:t>left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);  }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} 	</a:t>
            </a:r>
          </a:p>
        </p:txBody>
      </p:sp>
      <p:sp>
        <p:nvSpPr>
          <p:cNvPr id="2867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A1EFB3-7833-48BE-96FE-289C3C4C5AE6}" type="slidenum">
              <a:rPr lang="en-GB" smtClean="0"/>
              <a:pPr/>
              <a:t>29</a:t>
            </a:fld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1. General</a:t>
            </a:r>
            <a:endParaRPr lang="en-GB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1269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600200"/>
            <a:ext cx="7772400" cy="44958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dirty="0">
                <a:solidFill>
                  <a:schemeClr val="tx1"/>
                </a:solidFill>
              </a:rPr>
              <a:t>A Tree is a non-linear, hierarchical one-to-many data structure.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dirty="0">
                <a:solidFill>
                  <a:schemeClr val="tx1"/>
                </a:solidFill>
              </a:rPr>
              <a:t>A special tree is the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dirty="0"/>
              <a:t>	</a:t>
            </a:r>
            <a:r>
              <a:rPr lang="en-US" sz="2800" b="1" dirty="0">
                <a:solidFill>
                  <a:srgbClr val="0000FF"/>
                </a:solidFill>
              </a:rPr>
              <a:t>Binary Tree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b="1" dirty="0">
              <a:solidFill>
                <a:srgbClr val="0000FF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b="1" dirty="0">
              <a:solidFill>
                <a:srgbClr val="0000FF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dirty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126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74C2A9-2CA7-41C7-9A43-9DBDDB6D7A62}" type="slidenum">
              <a:rPr lang="en-GB" smtClean="0"/>
              <a:pPr/>
              <a:t>3</a:t>
            </a:fld>
            <a:endParaRPr lang="en-GB"/>
          </a:p>
        </p:txBody>
      </p:sp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7631743" y="2057401"/>
            <a:ext cx="2872537" cy="1904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grpSp>
        <p:nvGrpSpPr>
          <p:cNvPr id="11271" name="Group 4"/>
          <p:cNvGrpSpPr>
            <a:grpSpLocks/>
          </p:cNvGrpSpPr>
          <p:nvPr/>
        </p:nvGrpSpPr>
        <p:grpSpPr bwMode="auto">
          <a:xfrm>
            <a:off x="5562600" y="3352800"/>
            <a:ext cx="609600" cy="609600"/>
            <a:chOff x="1968" y="1920"/>
            <a:chExt cx="384" cy="384"/>
          </a:xfrm>
        </p:grpSpPr>
        <p:sp>
          <p:nvSpPr>
            <p:cNvPr id="11296" name="Oval 5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endParaRPr lang="en-US"/>
            </a:p>
          </p:txBody>
        </p:sp>
        <p:sp>
          <p:nvSpPr>
            <p:cNvPr id="11297" name="Oval 6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800" b="1"/>
                <a:t>a</a:t>
              </a:r>
              <a:endParaRPr lang="en-US"/>
            </a:p>
          </p:txBody>
        </p:sp>
      </p:grpSp>
      <p:grpSp>
        <p:nvGrpSpPr>
          <p:cNvPr id="11272" name="Group 7"/>
          <p:cNvGrpSpPr>
            <a:grpSpLocks/>
          </p:cNvGrpSpPr>
          <p:nvPr/>
        </p:nvGrpSpPr>
        <p:grpSpPr bwMode="auto">
          <a:xfrm>
            <a:off x="4572000" y="4343400"/>
            <a:ext cx="609600" cy="609600"/>
            <a:chOff x="1968" y="1920"/>
            <a:chExt cx="384" cy="384"/>
          </a:xfrm>
        </p:grpSpPr>
        <p:sp>
          <p:nvSpPr>
            <p:cNvPr id="11294" name="Oval 8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endParaRPr lang="en-US"/>
            </a:p>
          </p:txBody>
        </p:sp>
        <p:sp>
          <p:nvSpPr>
            <p:cNvPr id="11295" name="Oval 9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800" b="1"/>
                <a:t>b</a:t>
              </a:r>
              <a:endParaRPr lang="en-US"/>
            </a:p>
          </p:txBody>
        </p:sp>
      </p:grpSp>
      <p:cxnSp>
        <p:nvCxnSpPr>
          <p:cNvPr id="11273" name="AutoShape 10"/>
          <p:cNvCxnSpPr>
            <a:cxnSpLocks noChangeShapeType="1"/>
          </p:cNvCxnSpPr>
          <p:nvPr/>
        </p:nvCxnSpPr>
        <p:spPr bwMode="auto">
          <a:xfrm flipH="1">
            <a:off x="5027614" y="3808414"/>
            <a:ext cx="612775" cy="612775"/>
          </a:xfrm>
          <a:prstGeom prst="straightConnector1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</p:cxnSp>
      <p:cxnSp>
        <p:nvCxnSpPr>
          <p:cNvPr id="11274" name="AutoShape 11"/>
          <p:cNvCxnSpPr>
            <a:cxnSpLocks noChangeShapeType="1"/>
          </p:cNvCxnSpPr>
          <p:nvPr/>
        </p:nvCxnSpPr>
        <p:spPr bwMode="auto">
          <a:xfrm>
            <a:off x="5103813" y="4875213"/>
            <a:ext cx="482600" cy="538162"/>
          </a:xfrm>
          <a:prstGeom prst="straightConnector1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</p:cxnSp>
      <p:grpSp>
        <p:nvGrpSpPr>
          <p:cNvPr id="11275" name="Group 12"/>
          <p:cNvGrpSpPr>
            <a:grpSpLocks/>
          </p:cNvGrpSpPr>
          <p:nvPr/>
        </p:nvGrpSpPr>
        <p:grpSpPr bwMode="auto">
          <a:xfrm>
            <a:off x="3657600" y="5373688"/>
            <a:ext cx="609600" cy="609600"/>
            <a:chOff x="1968" y="1920"/>
            <a:chExt cx="384" cy="384"/>
          </a:xfrm>
        </p:grpSpPr>
        <p:sp>
          <p:nvSpPr>
            <p:cNvPr id="11292" name="Oval 13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endParaRPr lang="en-US"/>
            </a:p>
          </p:txBody>
        </p:sp>
        <p:sp>
          <p:nvSpPr>
            <p:cNvPr id="11293" name="Oval 14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800" b="1"/>
                <a:t>d</a:t>
              </a:r>
              <a:endParaRPr lang="en-US"/>
            </a:p>
          </p:txBody>
        </p:sp>
      </p:grpSp>
      <p:cxnSp>
        <p:nvCxnSpPr>
          <p:cNvPr id="11276" name="AutoShape 15"/>
          <p:cNvCxnSpPr>
            <a:cxnSpLocks noChangeShapeType="1"/>
          </p:cNvCxnSpPr>
          <p:nvPr/>
        </p:nvCxnSpPr>
        <p:spPr bwMode="auto">
          <a:xfrm flipH="1">
            <a:off x="4113214" y="4799013"/>
            <a:ext cx="536575" cy="652462"/>
          </a:xfrm>
          <a:prstGeom prst="straightConnector1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</p:cxnSp>
      <p:grpSp>
        <p:nvGrpSpPr>
          <p:cNvPr id="11277" name="Group 16"/>
          <p:cNvGrpSpPr>
            <a:grpSpLocks/>
          </p:cNvGrpSpPr>
          <p:nvPr/>
        </p:nvGrpSpPr>
        <p:grpSpPr bwMode="auto">
          <a:xfrm>
            <a:off x="5508625" y="5335588"/>
            <a:ext cx="609600" cy="609600"/>
            <a:chOff x="1968" y="1920"/>
            <a:chExt cx="384" cy="384"/>
          </a:xfrm>
        </p:grpSpPr>
        <p:sp>
          <p:nvSpPr>
            <p:cNvPr id="11290" name="Oval 17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endParaRPr lang="en-US"/>
            </a:p>
          </p:txBody>
        </p:sp>
        <p:sp>
          <p:nvSpPr>
            <p:cNvPr id="11291" name="Oval 18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800" b="1"/>
                <a:t>e</a:t>
              </a:r>
              <a:endParaRPr lang="en-US"/>
            </a:p>
          </p:txBody>
        </p:sp>
      </p:grpSp>
      <p:grpSp>
        <p:nvGrpSpPr>
          <p:cNvPr id="11278" name="Group 19"/>
          <p:cNvGrpSpPr>
            <a:grpSpLocks/>
          </p:cNvGrpSpPr>
          <p:nvPr/>
        </p:nvGrpSpPr>
        <p:grpSpPr bwMode="auto">
          <a:xfrm>
            <a:off x="6956425" y="4421188"/>
            <a:ext cx="609600" cy="609600"/>
            <a:chOff x="1968" y="1920"/>
            <a:chExt cx="384" cy="384"/>
          </a:xfrm>
        </p:grpSpPr>
        <p:sp>
          <p:nvSpPr>
            <p:cNvPr id="11288" name="Oval 20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endParaRPr lang="en-US"/>
            </a:p>
          </p:txBody>
        </p:sp>
        <p:sp>
          <p:nvSpPr>
            <p:cNvPr id="11289" name="Oval 21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800" b="1"/>
                <a:t>c</a:t>
              </a:r>
              <a:endParaRPr lang="en-US"/>
            </a:p>
          </p:txBody>
        </p:sp>
      </p:grpSp>
      <p:grpSp>
        <p:nvGrpSpPr>
          <p:cNvPr id="11279" name="Group 22"/>
          <p:cNvGrpSpPr>
            <a:grpSpLocks/>
          </p:cNvGrpSpPr>
          <p:nvPr/>
        </p:nvGrpSpPr>
        <p:grpSpPr bwMode="auto">
          <a:xfrm>
            <a:off x="6423025" y="5335588"/>
            <a:ext cx="609600" cy="609600"/>
            <a:chOff x="1968" y="1920"/>
            <a:chExt cx="384" cy="384"/>
          </a:xfrm>
        </p:grpSpPr>
        <p:sp>
          <p:nvSpPr>
            <p:cNvPr id="11286" name="Oval 23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endParaRPr lang="en-US"/>
            </a:p>
          </p:txBody>
        </p:sp>
        <p:sp>
          <p:nvSpPr>
            <p:cNvPr id="11287" name="Oval 24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800" b="1"/>
                <a:t>f</a:t>
              </a:r>
              <a:endParaRPr lang="en-US"/>
            </a:p>
          </p:txBody>
        </p:sp>
      </p:grpSp>
      <p:cxnSp>
        <p:nvCxnSpPr>
          <p:cNvPr id="11280" name="AutoShape 25"/>
          <p:cNvCxnSpPr>
            <a:cxnSpLocks noChangeShapeType="1"/>
          </p:cNvCxnSpPr>
          <p:nvPr/>
        </p:nvCxnSpPr>
        <p:spPr bwMode="auto">
          <a:xfrm flipH="1">
            <a:off x="6878639" y="4954589"/>
            <a:ext cx="344487" cy="458787"/>
          </a:xfrm>
          <a:prstGeom prst="straightConnector1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</p:cxnSp>
      <p:cxnSp>
        <p:nvCxnSpPr>
          <p:cNvPr id="11281" name="AutoShape 26"/>
          <p:cNvCxnSpPr>
            <a:cxnSpLocks noChangeShapeType="1"/>
          </p:cNvCxnSpPr>
          <p:nvPr/>
        </p:nvCxnSpPr>
        <p:spPr bwMode="auto">
          <a:xfrm>
            <a:off x="6018213" y="3808413"/>
            <a:ext cx="1016000" cy="728662"/>
          </a:xfrm>
          <a:prstGeom prst="straightConnector1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</p:cxnSp>
      <p:grpSp>
        <p:nvGrpSpPr>
          <p:cNvPr id="11282" name="Group 27"/>
          <p:cNvGrpSpPr>
            <a:grpSpLocks/>
          </p:cNvGrpSpPr>
          <p:nvPr/>
        </p:nvGrpSpPr>
        <p:grpSpPr bwMode="auto">
          <a:xfrm>
            <a:off x="7772400" y="5334000"/>
            <a:ext cx="609600" cy="609600"/>
            <a:chOff x="1968" y="1920"/>
            <a:chExt cx="384" cy="384"/>
          </a:xfrm>
        </p:grpSpPr>
        <p:sp>
          <p:nvSpPr>
            <p:cNvPr id="11284" name="Oval 28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endParaRPr lang="en-US"/>
            </a:p>
          </p:txBody>
        </p:sp>
        <p:sp>
          <p:nvSpPr>
            <p:cNvPr id="11285" name="Oval 29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800" b="1"/>
                <a:t>g</a:t>
              </a:r>
              <a:endParaRPr lang="en-US"/>
            </a:p>
          </p:txBody>
        </p:sp>
      </p:grpSp>
      <p:cxnSp>
        <p:nvCxnSpPr>
          <p:cNvPr id="11283" name="AutoShape 30"/>
          <p:cNvCxnSpPr>
            <a:cxnSpLocks noChangeShapeType="1"/>
          </p:cNvCxnSpPr>
          <p:nvPr/>
        </p:nvCxnSpPr>
        <p:spPr bwMode="auto">
          <a:xfrm>
            <a:off x="7467600" y="4953000"/>
            <a:ext cx="382588" cy="458788"/>
          </a:xfrm>
          <a:prstGeom prst="straightConnector1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</p:cxn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732E1A0-8E2F-6F56-61D9-F624191A1597}"/>
              </a:ext>
            </a:extLst>
          </p:cNvPr>
          <p:cNvSpPr/>
          <p:nvPr/>
        </p:nvSpPr>
        <p:spPr>
          <a:xfrm>
            <a:off x="2457450" y="1390650"/>
            <a:ext cx="6880860" cy="4644390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Level Order Traversal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idx="1"/>
          </p:nvPr>
        </p:nvSpPr>
        <p:spPr>
          <a:xfrm>
            <a:off x="2474912" y="1390650"/>
            <a:ext cx="8915400" cy="4484370"/>
          </a:xfrm>
          <a:noFill/>
        </p:spPr>
        <p:txBody>
          <a:bodyPr>
            <a:no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void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levelorder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( )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{	 t = root;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	Let q be a queue;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q.enqueue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(t);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	while(!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q.queueIsEmpty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())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	{	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q.dequeue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(t); process(t-&gt;key);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		 if ( t </a:t>
            </a:r>
            <a:r>
              <a:rPr lang="en-US" sz="2400" b="1" i="1" baseline="-25000" dirty="0">
                <a:latin typeface="Times New Roman" pitchFamily="18" charset="0"/>
                <a:cs typeface="Times New Roman" pitchFamily="18" charset="0"/>
              </a:rPr>
              <a:t>left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is not empty)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q.enqueue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(t </a:t>
            </a:r>
            <a:r>
              <a:rPr lang="en-US" sz="2400" b="1" i="1" baseline="-25000" dirty="0">
                <a:latin typeface="Times New Roman" pitchFamily="18" charset="0"/>
                <a:cs typeface="Times New Roman" pitchFamily="18" charset="0"/>
              </a:rPr>
              <a:t>left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);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		 if ( t </a:t>
            </a:r>
            <a:r>
              <a:rPr lang="en-US" sz="2400" b="1" i="1" baseline="-25000" dirty="0">
                <a:latin typeface="Times New Roman" pitchFamily="18" charset="0"/>
                <a:cs typeface="Times New Roman" pitchFamily="18" charset="0"/>
              </a:rPr>
              <a:t>right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is not empty)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q.enqueue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(t </a:t>
            </a:r>
            <a:r>
              <a:rPr lang="en-US" sz="2400" b="1" i="1" baseline="-25000" dirty="0">
                <a:latin typeface="Times New Roman" pitchFamily="18" charset="0"/>
                <a:cs typeface="Times New Roman" pitchFamily="18" charset="0"/>
              </a:rPr>
              <a:t>right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); }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}</a:t>
            </a:r>
          </a:p>
        </p:txBody>
      </p:sp>
      <p:sp>
        <p:nvSpPr>
          <p:cNvPr id="307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307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4C59D2-6FC7-401F-AE86-10DA1524C17B}" type="slidenum">
              <a:rPr lang="en-GB" smtClean="0"/>
              <a:pPr/>
              <a:t>30</a:t>
            </a:fld>
            <a:endParaRPr lang="en-GB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Level-Order Traversal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dirty="0"/>
              <a:t> </a:t>
            </a:r>
            <a:r>
              <a:rPr lang="en-US" sz="2400" b="1" dirty="0"/>
              <a:t>Traversal order: {D,B,F,A,C,E,G}</a:t>
            </a:r>
            <a:endParaRPr lang="en-US" b="1" dirty="0"/>
          </a:p>
        </p:txBody>
      </p:sp>
      <p:sp>
        <p:nvSpPr>
          <p:cNvPr id="3174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317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4AE7504-3644-4BC4-9FA2-E5EF482EF1B6}" type="slidenum">
              <a:rPr lang="en-GB" smtClean="0"/>
              <a:pPr/>
              <a:t>31</a:t>
            </a:fld>
            <a:endParaRPr lang="en-GB"/>
          </a:p>
        </p:txBody>
      </p:sp>
      <p:sp>
        <p:nvSpPr>
          <p:cNvPr id="31750" name="Oval 5"/>
          <p:cNvSpPr>
            <a:spLocks noChangeArrowheads="1"/>
          </p:cNvSpPr>
          <p:nvPr/>
        </p:nvSpPr>
        <p:spPr bwMode="auto">
          <a:xfrm>
            <a:off x="3975101" y="4757739"/>
            <a:ext cx="347663" cy="384175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buNone/>
            </a:pPr>
            <a:r>
              <a:rPr lang="en-US" sz="1600" b="1">
                <a:latin typeface="Times New Roman" pitchFamily="18" charset="0"/>
              </a:rPr>
              <a:t>A</a:t>
            </a:r>
          </a:p>
        </p:txBody>
      </p:sp>
      <p:sp>
        <p:nvSpPr>
          <p:cNvPr id="31751" name="Oval 6"/>
          <p:cNvSpPr>
            <a:spLocks noChangeArrowheads="1"/>
          </p:cNvSpPr>
          <p:nvPr/>
        </p:nvSpPr>
        <p:spPr bwMode="auto">
          <a:xfrm>
            <a:off x="5556251" y="4757739"/>
            <a:ext cx="347663" cy="384175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buNone/>
            </a:pPr>
            <a:r>
              <a:rPr lang="en-US" sz="1600" b="1">
                <a:latin typeface="Times New Roman" pitchFamily="18" charset="0"/>
              </a:rPr>
              <a:t>C</a:t>
            </a:r>
          </a:p>
        </p:txBody>
      </p:sp>
      <p:sp>
        <p:nvSpPr>
          <p:cNvPr id="31752" name="Oval 7"/>
          <p:cNvSpPr>
            <a:spLocks noChangeArrowheads="1"/>
          </p:cNvSpPr>
          <p:nvPr/>
        </p:nvSpPr>
        <p:spPr bwMode="auto">
          <a:xfrm>
            <a:off x="6837363" y="4757739"/>
            <a:ext cx="347662" cy="384175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buNone/>
            </a:pPr>
            <a:r>
              <a:rPr lang="en-US" sz="1600" b="1">
                <a:latin typeface="Times New Roman" pitchFamily="18" charset="0"/>
              </a:rPr>
              <a:t>E</a:t>
            </a:r>
          </a:p>
        </p:txBody>
      </p:sp>
      <p:sp>
        <p:nvSpPr>
          <p:cNvPr id="31753" name="Oval 8"/>
          <p:cNvSpPr>
            <a:spLocks noChangeArrowheads="1"/>
          </p:cNvSpPr>
          <p:nvPr/>
        </p:nvSpPr>
        <p:spPr bwMode="auto">
          <a:xfrm>
            <a:off x="8650288" y="4757739"/>
            <a:ext cx="347662" cy="384175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buNone/>
            </a:pPr>
            <a:r>
              <a:rPr lang="en-US" sz="1600" b="1">
                <a:latin typeface="Times New Roman" pitchFamily="18" charset="0"/>
              </a:rPr>
              <a:t>G</a:t>
            </a:r>
          </a:p>
        </p:txBody>
      </p:sp>
      <p:sp>
        <p:nvSpPr>
          <p:cNvPr id="31754" name="Oval 9"/>
          <p:cNvSpPr>
            <a:spLocks noChangeArrowheads="1"/>
          </p:cNvSpPr>
          <p:nvPr/>
        </p:nvSpPr>
        <p:spPr bwMode="auto">
          <a:xfrm>
            <a:off x="4822826" y="4049714"/>
            <a:ext cx="347663" cy="384175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buNone/>
            </a:pPr>
            <a:r>
              <a:rPr lang="en-US" sz="1600" b="1">
                <a:latin typeface="Times New Roman" pitchFamily="18" charset="0"/>
              </a:rPr>
              <a:t>B</a:t>
            </a:r>
          </a:p>
        </p:txBody>
      </p:sp>
      <p:sp>
        <p:nvSpPr>
          <p:cNvPr id="31755" name="Oval 10"/>
          <p:cNvSpPr>
            <a:spLocks noChangeArrowheads="1"/>
          </p:cNvSpPr>
          <p:nvPr/>
        </p:nvSpPr>
        <p:spPr bwMode="auto">
          <a:xfrm>
            <a:off x="7693026" y="4049714"/>
            <a:ext cx="347663" cy="384175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buNone/>
            </a:pPr>
            <a:r>
              <a:rPr lang="en-US" sz="1600" b="1">
                <a:latin typeface="Times New Roman" pitchFamily="18" charset="0"/>
              </a:rPr>
              <a:t>F</a:t>
            </a:r>
          </a:p>
        </p:txBody>
      </p:sp>
      <p:sp>
        <p:nvSpPr>
          <p:cNvPr id="31756" name="Oval 11"/>
          <p:cNvSpPr>
            <a:spLocks noChangeArrowheads="1"/>
          </p:cNvSpPr>
          <p:nvPr/>
        </p:nvSpPr>
        <p:spPr bwMode="auto">
          <a:xfrm>
            <a:off x="6264276" y="3290889"/>
            <a:ext cx="347663" cy="384175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buNone/>
            </a:pPr>
            <a:r>
              <a:rPr lang="en-US" sz="1600" b="1">
                <a:latin typeface="Times New Roman" pitchFamily="18" charset="0"/>
              </a:rPr>
              <a:t>D</a:t>
            </a:r>
          </a:p>
        </p:txBody>
      </p:sp>
      <p:sp>
        <p:nvSpPr>
          <p:cNvPr id="31757" name="Line 15"/>
          <p:cNvSpPr>
            <a:spLocks noChangeShapeType="1"/>
          </p:cNvSpPr>
          <p:nvPr/>
        </p:nvSpPr>
        <p:spPr bwMode="auto">
          <a:xfrm flipH="1">
            <a:off x="5105400" y="3581400"/>
            <a:ext cx="11430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31758" name="Line 16"/>
          <p:cNvSpPr>
            <a:spLocks noChangeShapeType="1"/>
          </p:cNvSpPr>
          <p:nvPr/>
        </p:nvSpPr>
        <p:spPr bwMode="auto">
          <a:xfrm>
            <a:off x="6553200" y="3581400"/>
            <a:ext cx="11430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31759" name="Line 17"/>
          <p:cNvSpPr>
            <a:spLocks noChangeShapeType="1"/>
          </p:cNvSpPr>
          <p:nvPr/>
        </p:nvSpPr>
        <p:spPr bwMode="auto">
          <a:xfrm flipH="1">
            <a:off x="4267200" y="4419600"/>
            <a:ext cx="6096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31760" name="Line 18"/>
          <p:cNvSpPr>
            <a:spLocks noChangeShapeType="1"/>
          </p:cNvSpPr>
          <p:nvPr/>
        </p:nvSpPr>
        <p:spPr bwMode="auto">
          <a:xfrm>
            <a:off x="5105400" y="4343400"/>
            <a:ext cx="5334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31761" name="Line 19"/>
          <p:cNvSpPr>
            <a:spLocks noChangeShapeType="1"/>
          </p:cNvSpPr>
          <p:nvPr/>
        </p:nvSpPr>
        <p:spPr bwMode="auto">
          <a:xfrm flipH="1">
            <a:off x="7162800" y="4419600"/>
            <a:ext cx="6096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31762" name="Line 20"/>
          <p:cNvSpPr>
            <a:spLocks noChangeShapeType="1"/>
          </p:cNvSpPr>
          <p:nvPr/>
        </p:nvSpPr>
        <p:spPr bwMode="auto">
          <a:xfrm>
            <a:off x="8001000" y="4343400"/>
            <a:ext cx="6858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31763" name="Text Box 24"/>
          <p:cNvSpPr txBox="1">
            <a:spLocks noChangeArrowheads="1"/>
          </p:cNvSpPr>
          <p:nvPr/>
        </p:nvSpPr>
        <p:spPr bwMode="auto">
          <a:xfrm>
            <a:off x="6172200" y="304800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>
              <a:buNone/>
            </a:pPr>
            <a:r>
              <a:rPr lang="en-US" sz="1600" b="1">
                <a:latin typeface="Times New Roman" pitchFamily="18" charset="0"/>
              </a:rPr>
              <a:t>1</a:t>
            </a:r>
          </a:p>
        </p:txBody>
      </p:sp>
      <p:sp>
        <p:nvSpPr>
          <p:cNvPr id="31764" name="Text Box 25"/>
          <p:cNvSpPr txBox="1">
            <a:spLocks noChangeArrowheads="1"/>
          </p:cNvSpPr>
          <p:nvPr/>
        </p:nvSpPr>
        <p:spPr bwMode="auto">
          <a:xfrm>
            <a:off x="4730750" y="3806825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>
              <a:buNone/>
            </a:pPr>
            <a:r>
              <a:rPr lang="en-US" sz="1600" b="1">
                <a:latin typeface="Times New Roman" pitchFamily="18" charset="0"/>
              </a:rPr>
              <a:t>2</a:t>
            </a:r>
          </a:p>
        </p:txBody>
      </p:sp>
      <p:sp>
        <p:nvSpPr>
          <p:cNvPr id="31765" name="Text Box 26"/>
          <p:cNvSpPr txBox="1">
            <a:spLocks noChangeArrowheads="1"/>
          </p:cNvSpPr>
          <p:nvPr/>
        </p:nvSpPr>
        <p:spPr bwMode="auto">
          <a:xfrm>
            <a:off x="7948613" y="3806825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>
              <a:buNone/>
            </a:pPr>
            <a:r>
              <a:rPr lang="en-US" sz="1600" b="1">
                <a:latin typeface="Times New Roman" pitchFamily="18" charset="0"/>
              </a:rPr>
              <a:t>3</a:t>
            </a:r>
          </a:p>
        </p:txBody>
      </p:sp>
      <p:sp>
        <p:nvSpPr>
          <p:cNvPr id="31766" name="Text Box 27"/>
          <p:cNvSpPr txBox="1">
            <a:spLocks noChangeArrowheads="1"/>
          </p:cNvSpPr>
          <p:nvPr/>
        </p:nvSpPr>
        <p:spPr bwMode="auto">
          <a:xfrm>
            <a:off x="3883025" y="451485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>
              <a:buNone/>
            </a:pPr>
            <a:r>
              <a:rPr lang="en-US" sz="1600" b="1">
                <a:latin typeface="Times New Roman" pitchFamily="18" charset="0"/>
              </a:rPr>
              <a:t>4</a:t>
            </a:r>
          </a:p>
        </p:txBody>
      </p:sp>
      <p:sp>
        <p:nvSpPr>
          <p:cNvPr id="31767" name="Text Box 28"/>
          <p:cNvSpPr txBox="1">
            <a:spLocks noChangeArrowheads="1"/>
          </p:cNvSpPr>
          <p:nvPr/>
        </p:nvSpPr>
        <p:spPr bwMode="auto">
          <a:xfrm>
            <a:off x="5811838" y="4608513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>
              <a:buNone/>
            </a:pPr>
            <a:r>
              <a:rPr lang="en-US" sz="1600" b="1">
                <a:latin typeface="Times New Roman" pitchFamily="18" charset="0"/>
              </a:rPr>
              <a:t>5</a:t>
            </a:r>
          </a:p>
        </p:txBody>
      </p:sp>
      <p:sp>
        <p:nvSpPr>
          <p:cNvPr id="31768" name="Text Box 29"/>
          <p:cNvSpPr txBox="1">
            <a:spLocks noChangeArrowheads="1"/>
          </p:cNvSpPr>
          <p:nvPr/>
        </p:nvSpPr>
        <p:spPr bwMode="auto">
          <a:xfrm>
            <a:off x="6653213" y="4514850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>
              <a:buNone/>
            </a:pPr>
            <a:endParaRPr lang="en-US" sz="1600" b="1">
              <a:latin typeface="Times New Roman" pitchFamily="18" charset="0"/>
            </a:endParaRPr>
          </a:p>
        </p:txBody>
      </p:sp>
      <p:sp>
        <p:nvSpPr>
          <p:cNvPr id="31769" name="Text Box 30"/>
          <p:cNvSpPr txBox="1">
            <a:spLocks noChangeArrowheads="1"/>
          </p:cNvSpPr>
          <p:nvPr/>
        </p:nvSpPr>
        <p:spPr bwMode="auto">
          <a:xfrm>
            <a:off x="6745288" y="451485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>
              <a:buNone/>
            </a:pPr>
            <a:r>
              <a:rPr lang="en-US" sz="1600" b="1">
                <a:latin typeface="Times New Roman" pitchFamily="18" charset="0"/>
              </a:rPr>
              <a:t>6</a:t>
            </a:r>
          </a:p>
        </p:txBody>
      </p:sp>
      <p:sp>
        <p:nvSpPr>
          <p:cNvPr id="31770" name="Text Box 31"/>
          <p:cNvSpPr txBox="1">
            <a:spLocks noChangeArrowheads="1"/>
          </p:cNvSpPr>
          <p:nvPr/>
        </p:nvSpPr>
        <p:spPr bwMode="auto">
          <a:xfrm>
            <a:off x="8905875" y="451485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>
              <a:buNone/>
            </a:pPr>
            <a:r>
              <a:rPr lang="en-US" sz="1600" b="1">
                <a:latin typeface="Times New Roman" pitchFamily="18" charset="0"/>
              </a:rPr>
              <a:t>7</a:t>
            </a:r>
          </a:p>
        </p:txBody>
      </p:sp>
      <p:sp>
        <p:nvSpPr>
          <p:cNvPr id="31771" name="Line 35"/>
          <p:cNvSpPr>
            <a:spLocks noChangeShapeType="1"/>
          </p:cNvSpPr>
          <p:nvPr/>
        </p:nvSpPr>
        <p:spPr bwMode="auto">
          <a:xfrm>
            <a:off x="6629400" y="34290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31772" name="Line 36"/>
          <p:cNvSpPr>
            <a:spLocks noChangeShapeType="1"/>
          </p:cNvSpPr>
          <p:nvPr/>
        </p:nvSpPr>
        <p:spPr bwMode="auto">
          <a:xfrm>
            <a:off x="3581400" y="3733800"/>
            <a:ext cx="594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31773" name="Line 37"/>
          <p:cNvSpPr>
            <a:spLocks noChangeShapeType="1"/>
          </p:cNvSpPr>
          <p:nvPr/>
        </p:nvSpPr>
        <p:spPr bwMode="auto">
          <a:xfrm>
            <a:off x="3581400" y="42672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31774" name="Line 38"/>
          <p:cNvSpPr>
            <a:spLocks noChangeShapeType="1"/>
          </p:cNvSpPr>
          <p:nvPr/>
        </p:nvSpPr>
        <p:spPr bwMode="auto">
          <a:xfrm>
            <a:off x="5105400" y="42672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31775" name="Line 39"/>
          <p:cNvSpPr>
            <a:spLocks noChangeShapeType="1"/>
          </p:cNvSpPr>
          <p:nvPr/>
        </p:nvSpPr>
        <p:spPr bwMode="auto">
          <a:xfrm>
            <a:off x="8001000" y="42672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31776" name="Line 40"/>
          <p:cNvSpPr>
            <a:spLocks noChangeShapeType="1"/>
          </p:cNvSpPr>
          <p:nvPr/>
        </p:nvSpPr>
        <p:spPr bwMode="auto">
          <a:xfrm>
            <a:off x="3581400" y="4572000"/>
            <a:ext cx="594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31777" name="Line 41"/>
          <p:cNvSpPr>
            <a:spLocks noChangeShapeType="1"/>
          </p:cNvSpPr>
          <p:nvPr/>
        </p:nvSpPr>
        <p:spPr bwMode="auto">
          <a:xfrm>
            <a:off x="3581400" y="4953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31778" name="Line 42"/>
          <p:cNvSpPr>
            <a:spLocks noChangeShapeType="1"/>
          </p:cNvSpPr>
          <p:nvPr/>
        </p:nvSpPr>
        <p:spPr bwMode="auto">
          <a:xfrm>
            <a:off x="4343400" y="49530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31779" name="Line 43"/>
          <p:cNvSpPr>
            <a:spLocks noChangeShapeType="1"/>
          </p:cNvSpPr>
          <p:nvPr/>
        </p:nvSpPr>
        <p:spPr bwMode="auto">
          <a:xfrm>
            <a:off x="5943600" y="4953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31780" name="Line 44"/>
          <p:cNvSpPr>
            <a:spLocks noChangeShapeType="1"/>
          </p:cNvSpPr>
          <p:nvPr/>
        </p:nvSpPr>
        <p:spPr bwMode="auto">
          <a:xfrm>
            <a:off x="7162800" y="49530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31781" name="Line 50"/>
          <p:cNvSpPr>
            <a:spLocks noChangeShapeType="1"/>
          </p:cNvSpPr>
          <p:nvPr/>
        </p:nvSpPr>
        <p:spPr bwMode="auto">
          <a:xfrm>
            <a:off x="9525000" y="3429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31782" name="Line 51"/>
          <p:cNvSpPr>
            <a:spLocks noChangeShapeType="1"/>
          </p:cNvSpPr>
          <p:nvPr/>
        </p:nvSpPr>
        <p:spPr bwMode="auto">
          <a:xfrm>
            <a:off x="3581400" y="3733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31783" name="Line 52"/>
          <p:cNvSpPr>
            <a:spLocks noChangeShapeType="1"/>
          </p:cNvSpPr>
          <p:nvPr/>
        </p:nvSpPr>
        <p:spPr bwMode="auto">
          <a:xfrm>
            <a:off x="9525000" y="4267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31784" name="Line 53"/>
          <p:cNvSpPr>
            <a:spLocks noChangeShapeType="1"/>
          </p:cNvSpPr>
          <p:nvPr/>
        </p:nvSpPr>
        <p:spPr bwMode="auto">
          <a:xfrm>
            <a:off x="3581400" y="4572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Binary Tree Traversal Demo</a:t>
            </a:r>
          </a:p>
        </p:txBody>
      </p:sp>
      <p:sp>
        <p:nvSpPr>
          <p:cNvPr id="30724" name="Rectangle 2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lvl="1" eaLnBrk="1" hangingPunct="1">
              <a:buFont typeface="Wingdings" pitchFamily="2" charset="2"/>
              <a:buNone/>
            </a:pPr>
            <a:endParaRPr lang="en-US" b="1" dirty="0">
              <a:hlinkClick r:id="" action="ppaction://noaction"/>
            </a:endParaRPr>
          </a:p>
          <a:p>
            <a:pPr lvl="1">
              <a:buNone/>
            </a:pPr>
            <a:r>
              <a:rPr lang="en-US" sz="2800" b="1" dirty="0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Binary Tree Traversal Demo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307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307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DFDEA6-A278-4E29-8767-2BA37FEB6BF6}" type="slidenum">
              <a:rPr lang="en-GB" smtClean="0"/>
              <a:pPr/>
              <a:t>32</a:t>
            </a:fld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General</a:t>
            </a:r>
            <a:endParaRPr lang="en-GB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293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2133600"/>
            <a:ext cx="7772400" cy="39624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dirty="0"/>
              <a:t>Can be implemented using </a:t>
            </a:r>
            <a:r>
              <a:rPr lang="en-US" sz="2800" b="1" dirty="0">
                <a:solidFill>
                  <a:srgbClr val="0000FF"/>
                </a:solidFill>
              </a:rPr>
              <a:t>arrays, structs and pointers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dirty="0"/>
              <a:t>Used in problems dealing with: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>
                <a:solidFill>
                  <a:srgbClr val="0000FF"/>
                </a:solidFill>
              </a:rPr>
              <a:t>Searching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>
                <a:solidFill>
                  <a:srgbClr val="0000FF"/>
                </a:solidFill>
              </a:rPr>
              <a:t>Hierarchy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>
                <a:solidFill>
                  <a:srgbClr val="0000FF"/>
                </a:solidFill>
              </a:rPr>
              <a:t>Ancestor/descendant relationship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>
                <a:solidFill>
                  <a:srgbClr val="0000FF"/>
                </a:solidFill>
              </a:rPr>
              <a:t>Classification</a:t>
            </a:r>
          </a:p>
        </p:txBody>
      </p:sp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8D4D6E-426B-4BC4-ABAD-5EE4433770AB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Tree Terminology</a:t>
            </a:r>
            <a:endParaRPr lang="en-GB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3317" name="Rectangle 3"/>
          <p:cNvSpPr>
            <a:spLocks noGrp="1" noChangeArrowheads="1"/>
          </p:cNvSpPr>
          <p:nvPr>
            <p:ph idx="1"/>
          </p:nvPr>
        </p:nvSpPr>
        <p:spPr>
          <a:xfrm>
            <a:off x="2782583" y="1790700"/>
            <a:ext cx="7772400" cy="4229100"/>
          </a:xfrm>
          <a:noFill/>
        </p:spPr>
        <p:txBody>
          <a:bodyPr/>
          <a:lstStyle/>
          <a:p>
            <a:pPr algn="just" eaLnBrk="1" hangingPunct="1"/>
            <a:r>
              <a:rPr lang="en-US" sz="2400" b="1" dirty="0">
                <a:solidFill>
                  <a:schemeClr val="tx1"/>
                </a:solidFill>
              </a:rPr>
              <a:t>A tree consists of a finite set of nodes (or vertices) and a finite set of edges that connect pairs of nodes.</a:t>
            </a:r>
          </a:p>
          <a:p>
            <a:pPr algn="just" eaLnBrk="1" hangingPunct="1"/>
            <a:r>
              <a:rPr lang="en-US" sz="2400" b="1" dirty="0">
                <a:solidFill>
                  <a:schemeClr val="tx1"/>
                </a:solidFill>
              </a:rPr>
              <a:t>A node is a container for data</a:t>
            </a:r>
          </a:p>
          <a:p>
            <a:pPr algn="just" eaLnBrk="1" hangingPunct="1"/>
            <a:r>
              <a:rPr lang="en-US" sz="2400" b="1" dirty="0">
                <a:solidFill>
                  <a:schemeClr val="tx1"/>
                </a:solidFill>
              </a:rPr>
              <a:t>An edge represents a relationship between two nodes.</a:t>
            </a:r>
          </a:p>
        </p:txBody>
      </p:sp>
      <p:sp>
        <p:nvSpPr>
          <p:cNvPr id="1331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4472A9-D671-4DC5-AC83-D79C8EEB91C6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13318" name="Rectangle 4"/>
          <p:cNvSpPr>
            <a:spLocks noChangeArrowheads="1"/>
          </p:cNvSpPr>
          <p:nvPr/>
        </p:nvSpPr>
        <p:spPr bwMode="auto">
          <a:xfrm>
            <a:off x="3259138" y="4648200"/>
            <a:ext cx="143340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800" b="1" i="1">
                <a:solidFill>
                  <a:srgbClr val="A50021"/>
                </a:solidFill>
              </a:rPr>
              <a:t>a node</a:t>
            </a:r>
            <a:endParaRPr lang="en-US"/>
          </a:p>
        </p:txBody>
      </p:sp>
      <p:grpSp>
        <p:nvGrpSpPr>
          <p:cNvPr id="13319" name="Group 5"/>
          <p:cNvGrpSpPr>
            <a:grpSpLocks/>
          </p:cNvGrpSpPr>
          <p:nvPr/>
        </p:nvGrpSpPr>
        <p:grpSpPr bwMode="auto">
          <a:xfrm>
            <a:off x="5032375" y="4648200"/>
            <a:ext cx="609600" cy="609600"/>
            <a:chOff x="1968" y="1920"/>
            <a:chExt cx="384" cy="384"/>
          </a:xfrm>
        </p:grpSpPr>
        <p:sp>
          <p:nvSpPr>
            <p:cNvPr id="13328" name="Oval 6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endParaRPr lang="en-US"/>
            </a:p>
          </p:txBody>
        </p:sp>
        <p:sp>
          <p:nvSpPr>
            <p:cNvPr id="13329" name="Oval 7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800" b="1"/>
                <a:t>a</a:t>
              </a:r>
              <a:endParaRPr lang="en-US"/>
            </a:p>
          </p:txBody>
        </p:sp>
      </p:grp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6383338" y="4724400"/>
            <a:ext cx="16706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800" b="1" i="1">
                <a:solidFill>
                  <a:srgbClr val="A50021"/>
                </a:solidFill>
              </a:rPr>
              <a:t>an edge</a:t>
            </a:r>
            <a:endParaRPr lang="en-US"/>
          </a:p>
        </p:txBody>
      </p:sp>
      <p:grpSp>
        <p:nvGrpSpPr>
          <p:cNvPr id="18" name="Group 4"/>
          <p:cNvGrpSpPr>
            <a:grpSpLocks/>
          </p:cNvGrpSpPr>
          <p:nvPr/>
        </p:nvGrpSpPr>
        <p:grpSpPr bwMode="auto">
          <a:xfrm>
            <a:off x="8648700" y="4267200"/>
            <a:ext cx="609600" cy="609600"/>
            <a:chOff x="1968" y="1920"/>
            <a:chExt cx="384" cy="384"/>
          </a:xfrm>
        </p:grpSpPr>
        <p:sp>
          <p:nvSpPr>
            <p:cNvPr id="19" name="Oval 5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endParaRPr lang="en-US"/>
            </a:p>
          </p:txBody>
        </p:sp>
        <p:sp>
          <p:nvSpPr>
            <p:cNvPr id="20" name="Oval 6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800" b="1"/>
                <a:t>a</a:t>
              </a:r>
              <a:endParaRPr lang="en-US"/>
            </a:p>
          </p:txBody>
        </p:sp>
      </p:grpSp>
      <p:grpSp>
        <p:nvGrpSpPr>
          <p:cNvPr id="21" name="Group 7"/>
          <p:cNvGrpSpPr>
            <a:grpSpLocks/>
          </p:cNvGrpSpPr>
          <p:nvPr/>
        </p:nvGrpSpPr>
        <p:grpSpPr bwMode="auto">
          <a:xfrm>
            <a:off x="7658100" y="5257800"/>
            <a:ext cx="609600" cy="609600"/>
            <a:chOff x="1968" y="1920"/>
            <a:chExt cx="384" cy="384"/>
          </a:xfrm>
        </p:grpSpPr>
        <p:sp>
          <p:nvSpPr>
            <p:cNvPr id="22" name="Oval 8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endParaRPr lang="en-US"/>
            </a:p>
          </p:txBody>
        </p:sp>
        <p:sp>
          <p:nvSpPr>
            <p:cNvPr id="23" name="Oval 9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800" b="1"/>
                <a:t>b</a:t>
              </a:r>
              <a:endParaRPr lang="en-US"/>
            </a:p>
          </p:txBody>
        </p:sp>
      </p:grpSp>
      <p:cxnSp>
        <p:nvCxnSpPr>
          <p:cNvPr id="24" name="AutoShape 10"/>
          <p:cNvCxnSpPr>
            <a:cxnSpLocks noChangeShapeType="1"/>
          </p:cNvCxnSpPr>
          <p:nvPr/>
        </p:nvCxnSpPr>
        <p:spPr bwMode="auto">
          <a:xfrm flipH="1">
            <a:off x="8113714" y="4722814"/>
            <a:ext cx="612775" cy="612775"/>
          </a:xfrm>
          <a:prstGeom prst="straightConnector1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762000"/>
            <a:ext cx="7772400" cy="838200"/>
          </a:xfrm>
        </p:spPr>
        <p:txBody>
          <a:bodyPr vert="horz" lIns="90488" tIns="44450" rIns="90488" bIns="44450" rtlCol="0" anchor="t">
            <a:normAutofit/>
          </a:bodyPr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Tree Terminology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idx="1"/>
          </p:nvPr>
        </p:nvSpPr>
        <p:spPr>
          <a:xfrm>
            <a:off x="2304383" y="1599280"/>
            <a:ext cx="9127821" cy="4496720"/>
          </a:xfrm>
          <a:noFill/>
        </p:spPr>
        <p:txBody>
          <a:bodyPr vert="horz" lIns="90488" tIns="44450" rIns="90488" bIns="44450" rtlCol="0">
            <a:normAutofit/>
          </a:bodyPr>
          <a:lstStyle/>
          <a:p>
            <a:pPr algn="just" eaLnBrk="1" hangingPunct="1"/>
            <a:r>
              <a:rPr lang="en-US" sz="2000" b="1" dirty="0"/>
              <a:t>A non-empty tree has a </a:t>
            </a:r>
            <a:r>
              <a:rPr lang="en-US" sz="2000" b="1" dirty="0">
                <a:solidFill>
                  <a:srgbClr val="0000FF"/>
                </a:solidFill>
              </a:rPr>
              <a:t>root</a:t>
            </a:r>
            <a:r>
              <a:rPr lang="en-US" sz="2000" b="1" dirty="0"/>
              <a:t> node (</a:t>
            </a:r>
            <a:r>
              <a:rPr lang="en-US" sz="2000" b="1" dirty="0" err="1"/>
              <a:t>e.g.node</a:t>
            </a:r>
            <a:r>
              <a:rPr lang="en-US" sz="2000" b="1" dirty="0"/>
              <a:t> </a:t>
            </a:r>
            <a:r>
              <a:rPr lang="en-US" sz="2000" b="1" dirty="0">
                <a:solidFill>
                  <a:srgbClr val="0000FF"/>
                </a:solidFill>
              </a:rPr>
              <a:t>a</a:t>
            </a:r>
            <a:r>
              <a:rPr lang="en-US" sz="2000" b="1" dirty="0"/>
              <a:t>). Every other node can be reached from the root via a unique </a:t>
            </a:r>
            <a:r>
              <a:rPr lang="en-US" sz="2000" b="1" dirty="0">
                <a:solidFill>
                  <a:srgbClr val="0000FF"/>
                </a:solidFill>
              </a:rPr>
              <a:t>path</a:t>
            </a:r>
            <a:r>
              <a:rPr lang="en-US" sz="2000" b="1" dirty="0"/>
              <a:t> (e.g. </a:t>
            </a:r>
            <a:r>
              <a:rPr lang="en-US" sz="2000" b="1" dirty="0">
                <a:solidFill>
                  <a:srgbClr val="0000FF"/>
                </a:solidFill>
              </a:rPr>
              <a:t>a-d-f</a:t>
            </a:r>
            <a:r>
              <a:rPr lang="en-US" sz="2000" b="1" dirty="0"/>
              <a:t>). </a:t>
            </a:r>
            <a:r>
              <a:rPr lang="en-US" sz="2000" b="1" dirty="0">
                <a:solidFill>
                  <a:srgbClr val="0000FF"/>
                </a:solidFill>
              </a:rPr>
              <a:t>a</a:t>
            </a:r>
            <a:r>
              <a:rPr lang="en-US" sz="2000" b="1" dirty="0"/>
              <a:t> is the parent of nodes </a:t>
            </a:r>
            <a:r>
              <a:rPr lang="en-US" sz="2000" b="1" dirty="0">
                <a:solidFill>
                  <a:srgbClr val="0000FF"/>
                </a:solidFill>
              </a:rPr>
              <a:t>b</a:t>
            </a:r>
            <a:r>
              <a:rPr lang="en-US" sz="2000" b="1" dirty="0"/>
              <a:t> and </a:t>
            </a:r>
            <a:r>
              <a:rPr lang="en-US" sz="2000" b="1" dirty="0">
                <a:solidFill>
                  <a:srgbClr val="0000FF"/>
                </a:solidFill>
              </a:rPr>
              <a:t>c</a:t>
            </a:r>
            <a:r>
              <a:rPr lang="en-US" sz="2000" b="1" dirty="0"/>
              <a:t> because there is an edge going from </a:t>
            </a:r>
            <a:r>
              <a:rPr lang="en-US" sz="2000" b="1" dirty="0">
                <a:solidFill>
                  <a:srgbClr val="0000FF"/>
                </a:solidFill>
              </a:rPr>
              <a:t>a</a:t>
            </a:r>
            <a:r>
              <a:rPr lang="en-US" sz="2000" b="1" dirty="0"/>
              <a:t> down to each. Moreover, </a:t>
            </a:r>
            <a:r>
              <a:rPr lang="en-US" sz="2000" b="1" dirty="0">
                <a:solidFill>
                  <a:srgbClr val="0000FF"/>
                </a:solidFill>
              </a:rPr>
              <a:t>b</a:t>
            </a:r>
            <a:r>
              <a:rPr lang="en-US" sz="2000" b="1" dirty="0"/>
              <a:t> and </a:t>
            </a:r>
            <a:r>
              <a:rPr lang="en-US" sz="2000" b="1" dirty="0">
                <a:solidFill>
                  <a:srgbClr val="0000FF"/>
                </a:solidFill>
              </a:rPr>
              <a:t>c</a:t>
            </a:r>
            <a:r>
              <a:rPr lang="en-US" sz="2000" b="1" dirty="0"/>
              <a:t> are children of </a:t>
            </a:r>
            <a:r>
              <a:rPr lang="en-US" sz="2000" b="1" dirty="0">
                <a:solidFill>
                  <a:srgbClr val="0000FF"/>
                </a:solidFill>
              </a:rPr>
              <a:t>a</a:t>
            </a:r>
            <a:r>
              <a:rPr lang="en-US" sz="2000" b="1" dirty="0"/>
              <a:t>.</a:t>
            </a:r>
          </a:p>
          <a:p>
            <a:pPr marL="0" indent="0" eaLnBrk="1" hangingPunct="1">
              <a:buNone/>
            </a:pPr>
            <a:endParaRPr lang="en-US" sz="2000" b="1" dirty="0"/>
          </a:p>
        </p:txBody>
      </p:sp>
      <p:sp>
        <p:nvSpPr>
          <p:cNvPr id="1433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228049-E95F-41CA-AAE6-1AB6974DD5CD}" type="slidenum">
              <a:rPr lang="en-GB" smtClean="0"/>
              <a:pPr/>
              <a:t>6</a:t>
            </a:fld>
            <a:endParaRPr lang="en-GB"/>
          </a:p>
        </p:txBody>
      </p:sp>
      <p:grpSp>
        <p:nvGrpSpPr>
          <p:cNvPr id="14342" name="Group 4"/>
          <p:cNvGrpSpPr>
            <a:grpSpLocks/>
          </p:cNvGrpSpPr>
          <p:nvPr/>
        </p:nvGrpSpPr>
        <p:grpSpPr bwMode="auto">
          <a:xfrm>
            <a:off x="6934200" y="3733800"/>
            <a:ext cx="609600" cy="609600"/>
            <a:chOff x="1968" y="1920"/>
            <a:chExt cx="384" cy="384"/>
          </a:xfrm>
        </p:grpSpPr>
        <p:sp>
          <p:nvSpPr>
            <p:cNvPr id="14370" name="Oval 5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1" name="Oval 6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800" b="1" dirty="0"/>
                <a:t>d</a:t>
              </a:r>
              <a:endParaRPr lang="en-US" dirty="0"/>
            </a:p>
          </p:txBody>
        </p:sp>
      </p:grpSp>
      <p:grpSp>
        <p:nvGrpSpPr>
          <p:cNvPr id="14343" name="Group 7"/>
          <p:cNvGrpSpPr>
            <a:grpSpLocks/>
          </p:cNvGrpSpPr>
          <p:nvPr/>
        </p:nvGrpSpPr>
        <p:grpSpPr bwMode="auto">
          <a:xfrm>
            <a:off x="5791200" y="2895600"/>
            <a:ext cx="609600" cy="609600"/>
            <a:chOff x="1968" y="1920"/>
            <a:chExt cx="384" cy="384"/>
          </a:xfrm>
        </p:grpSpPr>
        <p:sp>
          <p:nvSpPr>
            <p:cNvPr id="14368" name="Oval 8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9" name="Oval 9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800" b="1" dirty="0"/>
                <a:t>a</a:t>
              </a:r>
              <a:endParaRPr lang="en-US" dirty="0"/>
            </a:p>
          </p:txBody>
        </p:sp>
      </p:grpSp>
      <p:grpSp>
        <p:nvGrpSpPr>
          <p:cNvPr id="14344" name="Group 10"/>
          <p:cNvGrpSpPr>
            <a:grpSpLocks/>
          </p:cNvGrpSpPr>
          <p:nvPr/>
        </p:nvGrpSpPr>
        <p:grpSpPr bwMode="auto">
          <a:xfrm>
            <a:off x="8001000" y="4649788"/>
            <a:ext cx="609600" cy="609600"/>
            <a:chOff x="1968" y="1920"/>
            <a:chExt cx="384" cy="384"/>
          </a:xfrm>
        </p:grpSpPr>
        <p:sp>
          <p:nvSpPr>
            <p:cNvPr id="14366" name="Oval 11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7" name="Oval 12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800" b="1" dirty="0"/>
                <a:t>g</a:t>
              </a:r>
              <a:endParaRPr lang="en-US" dirty="0"/>
            </a:p>
          </p:txBody>
        </p:sp>
      </p:grpSp>
      <p:cxnSp>
        <p:nvCxnSpPr>
          <p:cNvPr id="14345" name="AutoShape 13"/>
          <p:cNvCxnSpPr>
            <a:cxnSpLocks noChangeShapeType="1"/>
            <a:stCxn id="14369" idx="6"/>
            <a:endCxn id="14371" idx="1"/>
          </p:cNvCxnSpPr>
          <p:nvPr/>
        </p:nvCxnSpPr>
        <p:spPr bwMode="auto">
          <a:xfrm>
            <a:off x="6324600" y="3162300"/>
            <a:ext cx="687388" cy="649288"/>
          </a:xfrm>
          <a:prstGeom prst="straightConnector1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14346" name="AutoShape 14"/>
          <p:cNvCxnSpPr>
            <a:cxnSpLocks noChangeShapeType="1"/>
            <a:stCxn id="14371" idx="5"/>
            <a:endCxn id="14367" idx="1"/>
          </p:cNvCxnSpPr>
          <p:nvPr/>
        </p:nvCxnSpPr>
        <p:spPr bwMode="auto">
          <a:xfrm>
            <a:off x="7389814" y="4189413"/>
            <a:ext cx="688975" cy="538162"/>
          </a:xfrm>
          <a:prstGeom prst="straightConnector1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</p:cxnSp>
      <p:grpSp>
        <p:nvGrpSpPr>
          <p:cNvPr id="14347" name="Group 15"/>
          <p:cNvGrpSpPr>
            <a:grpSpLocks/>
          </p:cNvGrpSpPr>
          <p:nvPr/>
        </p:nvGrpSpPr>
        <p:grpSpPr bwMode="auto">
          <a:xfrm>
            <a:off x="4572000" y="3733800"/>
            <a:ext cx="609600" cy="609600"/>
            <a:chOff x="1968" y="1920"/>
            <a:chExt cx="384" cy="384"/>
          </a:xfrm>
        </p:grpSpPr>
        <p:sp>
          <p:nvSpPr>
            <p:cNvPr id="14364" name="Oval 16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5" name="Oval 17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800" b="1" dirty="0"/>
                <a:t>b</a:t>
              </a:r>
              <a:endParaRPr lang="en-US" dirty="0"/>
            </a:p>
          </p:txBody>
        </p:sp>
      </p:grpSp>
      <p:cxnSp>
        <p:nvCxnSpPr>
          <p:cNvPr id="14348" name="AutoShape 18"/>
          <p:cNvCxnSpPr>
            <a:cxnSpLocks noChangeShapeType="1"/>
            <a:stCxn id="14369" idx="2"/>
            <a:endCxn id="14365" idx="6"/>
          </p:cNvCxnSpPr>
          <p:nvPr/>
        </p:nvCxnSpPr>
        <p:spPr bwMode="auto">
          <a:xfrm flipH="1">
            <a:off x="5105400" y="3162300"/>
            <a:ext cx="685800" cy="838200"/>
          </a:xfrm>
          <a:prstGeom prst="straightConnector1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</p:cxnSp>
      <p:grpSp>
        <p:nvGrpSpPr>
          <p:cNvPr id="14349" name="Group 19"/>
          <p:cNvGrpSpPr>
            <a:grpSpLocks/>
          </p:cNvGrpSpPr>
          <p:nvPr/>
        </p:nvGrpSpPr>
        <p:grpSpPr bwMode="auto">
          <a:xfrm>
            <a:off x="5791200" y="4649788"/>
            <a:ext cx="609600" cy="609600"/>
            <a:chOff x="1968" y="1920"/>
            <a:chExt cx="384" cy="384"/>
          </a:xfrm>
        </p:grpSpPr>
        <p:sp>
          <p:nvSpPr>
            <p:cNvPr id="14362" name="Oval 20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3" name="Oval 21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800" b="1" dirty="0"/>
                <a:t>e</a:t>
              </a:r>
              <a:endParaRPr lang="en-US" dirty="0"/>
            </a:p>
          </p:txBody>
        </p:sp>
      </p:grpSp>
      <p:cxnSp>
        <p:nvCxnSpPr>
          <p:cNvPr id="14350" name="AutoShape 22"/>
          <p:cNvCxnSpPr>
            <a:cxnSpLocks noChangeShapeType="1"/>
            <a:stCxn id="14371" idx="3"/>
            <a:endCxn id="14363" idx="7"/>
          </p:cNvCxnSpPr>
          <p:nvPr/>
        </p:nvCxnSpPr>
        <p:spPr bwMode="auto">
          <a:xfrm flipH="1">
            <a:off x="6246814" y="4189413"/>
            <a:ext cx="765175" cy="538162"/>
          </a:xfrm>
          <a:prstGeom prst="straightConnector1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</p:cxnSp>
      <p:grpSp>
        <p:nvGrpSpPr>
          <p:cNvPr id="14351" name="Group 23"/>
          <p:cNvGrpSpPr>
            <a:grpSpLocks/>
          </p:cNvGrpSpPr>
          <p:nvPr/>
        </p:nvGrpSpPr>
        <p:grpSpPr bwMode="auto">
          <a:xfrm>
            <a:off x="5791200" y="3735388"/>
            <a:ext cx="609600" cy="609600"/>
            <a:chOff x="1968" y="1920"/>
            <a:chExt cx="384" cy="384"/>
          </a:xfrm>
        </p:grpSpPr>
        <p:sp>
          <p:nvSpPr>
            <p:cNvPr id="14360" name="Oval 24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1" name="Oval 25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800" b="1" dirty="0"/>
                <a:t>c</a:t>
              </a:r>
              <a:endParaRPr lang="en-US" dirty="0"/>
            </a:p>
          </p:txBody>
        </p:sp>
      </p:grpSp>
      <p:cxnSp>
        <p:nvCxnSpPr>
          <p:cNvPr id="14352" name="AutoShape 26"/>
          <p:cNvCxnSpPr>
            <a:cxnSpLocks noChangeShapeType="1"/>
            <a:stCxn id="14369" idx="4"/>
            <a:endCxn id="14361" idx="0"/>
          </p:cNvCxnSpPr>
          <p:nvPr/>
        </p:nvCxnSpPr>
        <p:spPr bwMode="auto">
          <a:xfrm>
            <a:off x="6057900" y="3429000"/>
            <a:ext cx="0" cy="306388"/>
          </a:xfrm>
          <a:prstGeom prst="straightConnector1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</p:cxnSp>
      <p:grpSp>
        <p:nvGrpSpPr>
          <p:cNvPr id="14353" name="Group 27"/>
          <p:cNvGrpSpPr>
            <a:grpSpLocks/>
          </p:cNvGrpSpPr>
          <p:nvPr/>
        </p:nvGrpSpPr>
        <p:grpSpPr bwMode="auto">
          <a:xfrm>
            <a:off x="6934200" y="4649788"/>
            <a:ext cx="609600" cy="609600"/>
            <a:chOff x="1968" y="1920"/>
            <a:chExt cx="384" cy="384"/>
          </a:xfrm>
        </p:grpSpPr>
        <p:sp>
          <p:nvSpPr>
            <p:cNvPr id="14358" name="Oval 28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9" name="Oval 29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800" b="1" dirty="0"/>
                <a:t>f</a:t>
              </a:r>
              <a:endParaRPr lang="en-US" dirty="0"/>
            </a:p>
          </p:txBody>
        </p:sp>
      </p:grpSp>
      <p:cxnSp>
        <p:nvCxnSpPr>
          <p:cNvPr id="14354" name="AutoShape 30"/>
          <p:cNvCxnSpPr>
            <a:cxnSpLocks noChangeShapeType="1"/>
            <a:stCxn id="14371" idx="4"/>
            <a:endCxn id="14359" idx="0"/>
          </p:cNvCxnSpPr>
          <p:nvPr/>
        </p:nvCxnSpPr>
        <p:spPr bwMode="auto">
          <a:xfrm>
            <a:off x="7200900" y="4267200"/>
            <a:ext cx="0" cy="382588"/>
          </a:xfrm>
          <a:prstGeom prst="straightConnector1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</p:cxnSp>
      <p:sp>
        <p:nvSpPr>
          <p:cNvPr id="14355" name="Text Box 31"/>
          <p:cNvSpPr txBox="1">
            <a:spLocks noChangeArrowheads="1"/>
          </p:cNvSpPr>
          <p:nvPr/>
        </p:nvSpPr>
        <p:spPr bwMode="auto">
          <a:xfrm>
            <a:off x="6477001" y="2757201"/>
            <a:ext cx="782587" cy="46166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b="1" dirty="0"/>
              <a:t>root</a:t>
            </a:r>
          </a:p>
        </p:txBody>
      </p:sp>
      <p:sp>
        <p:nvSpPr>
          <p:cNvPr id="14356" name="Text Box 32"/>
          <p:cNvSpPr txBox="1">
            <a:spLocks noChangeArrowheads="1"/>
          </p:cNvSpPr>
          <p:nvPr/>
        </p:nvSpPr>
        <p:spPr bwMode="auto">
          <a:xfrm>
            <a:off x="7572172" y="3732213"/>
            <a:ext cx="140936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b="1" dirty="0"/>
              <a:t>parent of g</a:t>
            </a:r>
          </a:p>
        </p:txBody>
      </p:sp>
      <p:sp>
        <p:nvSpPr>
          <p:cNvPr id="14357" name="Text Box 33"/>
          <p:cNvSpPr txBox="1">
            <a:spLocks noChangeArrowheads="1"/>
          </p:cNvSpPr>
          <p:nvPr/>
        </p:nvSpPr>
        <p:spPr bwMode="auto">
          <a:xfrm>
            <a:off x="3279978" y="3810000"/>
            <a:ext cx="1226618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b="1" dirty="0"/>
              <a:t>child of a</a:t>
            </a: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743474"/>
            <a:ext cx="7772400" cy="838200"/>
          </a:xfrm>
        </p:spPr>
        <p:txBody>
          <a:bodyPr vert="horz" lIns="90488" tIns="44450" rIns="90488" bIns="44450" rtlCol="0" anchor="t">
            <a:normAutofit/>
          </a:bodyPr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Tree Terminology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idx="1"/>
          </p:nvPr>
        </p:nvSpPr>
        <p:spPr>
          <a:xfrm>
            <a:off x="2895600" y="1600200"/>
            <a:ext cx="7543800" cy="4535608"/>
          </a:xfrm>
          <a:noFill/>
        </p:spPr>
        <p:txBody>
          <a:bodyPr vert="horz" lIns="90488" tIns="44450" rIns="90488" bIns="44450" rtlCol="0">
            <a:normAutofit fontScale="70000" lnSpcReduction="2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b="1" dirty="0">
              <a:solidFill>
                <a:srgbClr val="0000FF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b="1" dirty="0">
              <a:solidFill>
                <a:srgbClr val="0000FF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b="1" dirty="0">
              <a:solidFill>
                <a:srgbClr val="0000FF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b="1" dirty="0">
              <a:solidFill>
                <a:srgbClr val="0000FF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b="1" dirty="0">
              <a:solidFill>
                <a:srgbClr val="0000FF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sz="1400" b="1" dirty="0"/>
          </a:p>
          <a:p>
            <a:pPr eaLnBrk="1" hangingPunct="1">
              <a:lnSpc>
                <a:spcPct val="80000"/>
              </a:lnSpc>
            </a:pPr>
            <a:endParaRPr lang="en-US" sz="1400" b="1" dirty="0"/>
          </a:p>
          <a:p>
            <a:pPr eaLnBrk="1" hangingPunct="1">
              <a:lnSpc>
                <a:spcPct val="80000"/>
              </a:lnSpc>
            </a:pPr>
            <a:endParaRPr lang="en-US" sz="1400" b="1" dirty="0"/>
          </a:p>
          <a:p>
            <a:pPr eaLnBrk="1" hangingPunct="1">
              <a:lnSpc>
                <a:spcPct val="80000"/>
              </a:lnSpc>
            </a:pPr>
            <a:endParaRPr lang="en-US" sz="1400" b="1" dirty="0"/>
          </a:p>
          <a:p>
            <a:pPr eaLnBrk="1" hangingPunct="1">
              <a:lnSpc>
                <a:spcPct val="80000"/>
              </a:lnSpc>
            </a:pPr>
            <a:endParaRPr lang="en-US" sz="1400" b="1" dirty="0"/>
          </a:p>
          <a:p>
            <a:pPr eaLnBrk="1" hangingPunct="1">
              <a:lnSpc>
                <a:spcPct val="80000"/>
              </a:lnSpc>
            </a:pPr>
            <a:endParaRPr lang="en-US" sz="1600" b="1" dirty="0"/>
          </a:p>
          <a:p>
            <a:pPr algn="just" eaLnBrk="1" hangingPunct="1">
              <a:lnSpc>
                <a:spcPct val="80000"/>
              </a:lnSpc>
            </a:pPr>
            <a:r>
              <a:rPr lang="en-US" sz="2600" b="1" dirty="0"/>
              <a:t>The </a:t>
            </a:r>
            <a:r>
              <a:rPr lang="en-US" sz="2600" b="1" dirty="0">
                <a:solidFill>
                  <a:srgbClr val="0000FF"/>
                </a:solidFill>
              </a:rPr>
              <a:t>descendants</a:t>
            </a:r>
            <a:r>
              <a:rPr lang="en-US" sz="2600" b="1" dirty="0"/>
              <a:t> of </a:t>
            </a:r>
            <a:r>
              <a:rPr lang="en-US" sz="2600" b="1" dirty="0">
                <a:solidFill>
                  <a:srgbClr val="0000FF"/>
                </a:solidFill>
              </a:rPr>
              <a:t>a</a:t>
            </a:r>
            <a:r>
              <a:rPr lang="en-US" sz="2600" b="1" dirty="0"/>
              <a:t> are (</a:t>
            </a:r>
            <a:r>
              <a:rPr lang="en-US" sz="2600" b="1" dirty="0">
                <a:solidFill>
                  <a:srgbClr val="0000FF"/>
                </a:solidFill>
              </a:rPr>
              <a:t>b, c, d</a:t>
            </a:r>
            <a:r>
              <a:rPr lang="en-US" sz="2600" b="1" dirty="0"/>
              <a:t>, and </a:t>
            </a:r>
            <a:r>
              <a:rPr lang="en-US" sz="2600" b="1" dirty="0">
                <a:solidFill>
                  <a:srgbClr val="0000FF"/>
                </a:solidFill>
              </a:rPr>
              <a:t>e</a:t>
            </a:r>
            <a:r>
              <a:rPr lang="en-US" sz="2600" b="1" dirty="0"/>
              <a:t>), nodes that can be reached by paths from </a:t>
            </a:r>
            <a:r>
              <a:rPr lang="en-US" sz="2600" b="1" dirty="0">
                <a:solidFill>
                  <a:srgbClr val="0000FF"/>
                </a:solidFill>
              </a:rPr>
              <a:t>a</a:t>
            </a:r>
            <a:r>
              <a:rPr lang="en-US" sz="2600" b="1" dirty="0"/>
              <a:t>.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sz="2600" b="1" dirty="0"/>
              <a:t>The </a:t>
            </a:r>
            <a:r>
              <a:rPr lang="en-US" sz="2600" b="1" dirty="0">
                <a:solidFill>
                  <a:srgbClr val="0000FF"/>
                </a:solidFill>
              </a:rPr>
              <a:t>ancestors</a:t>
            </a:r>
            <a:r>
              <a:rPr lang="en-US" sz="2600" b="1" dirty="0"/>
              <a:t> of </a:t>
            </a:r>
            <a:r>
              <a:rPr lang="en-US" sz="2600" b="1" dirty="0">
                <a:solidFill>
                  <a:srgbClr val="0000FF"/>
                </a:solidFill>
              </a:rPr>
              <a:t>e</a:t>
            </a:r>
            <a:r>
              <a:rPr lang="en-US" sz="2600" b="1" dirty="0"/>
              <a:t> are (</a:t>
            </a:r>
            <a:r>
              <a:rPr lang="en-US" sz="2600" b="1" dirty="0">
                <a:solidFill>
                  <a:srgbClr val="0000FF"/>
                </a:solidFill>
              </a:rPr>
              <a:t>c</a:t>
            </a:r>
            <a:r>
              <a:rPr lang="en-US" sz="2600" b="1" dirty="0"/>
              <a:t> and </a:t>
            </a:r>
            <a:r>
              <a:rPr lang="en-US" sz="2600" b="1" dirty="0">
                <a:solidFill>
                  <a:srgbClr val="0000FF"/>
                </a:solidFill>
              </a:rPr>
              <a:t>a</a:t>
            </a:r>
            <a:r>
              <a:rPr lang="en-US" sz="2600" b="1" dirty="0"/>
              <a:t>), nodes found on the path from </a:t>
            </a:r>
            <a:r>
              <a:rPr lang="en-US" sz="2600" b="1" dirty="0">
                <a:solidFill>
                  <a:srgbClr val="0000FF"/>
                </a:solidFill>
              </a:rPr>
              <a:t>e</a:t>
            </a:r>
            <a:r>
              <a:rPr lang="en-US" sz="2600" b="1" dirty="0"/>
              <a:t> to </a:t>
            </a:r>
            <a:r>
              <a:rPr lang="en-US" sz="2600" b="1" dirty="0">
                <a:solidFill>
                  <a:srgbClr val="0000FF"/>
                </a:solidFill>
              </a:rPr>
              <a:t>a</a:t>
            </a:r>
            <a:r>
              <a:rPr lang="en-US" sz="2600" b="1" dirty="0"/>
              <a:t>.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sz="2600" b="1" dirty="0"/>
              <a:t>Nodes (</a:t>
            </a:r>
            <a:r>
              <a:rPr lang="en-US" sz="2600" b="1" dirty="0">
                <a:solidFill>
                  <a:srgbClr val="0000FF"/>
                </a:solidFill>
              </a:rPr>
              <a:t>b</a:t>
            </a:r>
            <a:r>
              <a:rPr lang="en-US" sz="2600" b="1" dirty="0"/>
              <a:t>, </a:t>
            </a:r>
            <a:r>
              <a:rPr lang="en-US" sz="2600" b="1" dirty="0">
                <a:solidFill>
                  <a:srgbClr val="0000FF"/>
                </a:solidFill>
              </a:rPr>
              <a:t>d</a:t>
            </a:r>
            <a:r>
              <a:rPr lang="en-US" sz="2600" b="1" dirty="0"/>
              <a:t>, and </a:t>
            </a:r>
            <a:r>
              <a:rPr lang="en-US" sz="2600" b="1" dirty="0">
                <a:solidFill>
                  <a:srgbClr val="0000FF"/>
                </a:solidFill>
              </a:rPr>
              <a:t>e</a:t>
            </a:r>
            <a:r>
              <a:rPr lang="en-US" sz="2600" b="1" dirty="0"/>
              <a:t>)  are </a:t>
            </a:r>
            <a:r>
              <a:rPr lang="en-US" sz="2600" b="1" dirty="0">
                <a:solidFill>
                  <a:srgbClr val="0000FF"/>
                </a:solidFill>
              </a:rPr>
              <a:t>leaf nodes</a:t>
            </a:r>
            <a:r>
              <a:rPr lang="en-US" sz="2600" b="1" dirty="0"/>
              <a:t> (they have no children).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sz="2600" b="1" dirty="0"/>
              <a:t>Each of the nodes </a:t>
            </a:r>
            <a:r>
              <a:rPr lang="en-US" sz="2600" b="1" dirty="0">
                <a:solidFill>
                  <a:srgbClr val="0000FF"/>
                </a:solidFill>
              </a:rPr>
              <a:t>a</a:t>
            </a:r>
            <a:r>
              <a:rPr lang="en-US" sz="2600" b="1" dirty="0"/>
              <a:t> and </a:t>
            </a:r>
            <a:r>
              <a:rPr lang="en-US" sz="2600" b="1" dirty="0">
                <a:solidFill>
                  <a:srgbClr val="0000FF"/>
                </a:solidFill>
              </a:rPr>
              <a:t>c</a:t>
            </a:r>
            <a:r>
              <a:rPr lang="en-US" sz="2600" b="1" dirty="0"/>
              <a:t> has at least one child and is an </a:t>
            </a:r>
            <a:r>
              <a:rPr lang="en-US" sz="2600" b="1" dirty="0">
                <a:solidFill>
                  <a:srgbClr val="0000FF"/>
                </a:solidFill>
              </a:rPr>
              <a:t>internal node</a:t>
            </a:r>
            <a:r>
              <a:rPr lang="en-US" sz="2600" b="1" dirty="0"/>
              <a:t>.</a:t>
            </a:r>
            <a:endParaRPr lang="en-US" sz="2600" b="1" dirty="0">
              <a:solidFill>
                <a:srgbClr val="0000FF"/>
              </a:solidFill>
            </a:endParaRPr>
          </a:p>
        </p:txBody>
      </p:sp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607941-763E-4E04-9C24-CB94D97D583E}" type="slidenum">
              <a:rPr lang="en-GB" smtClean="0"/>
              <a:pPr/>
              <a:t>7</a:t>
            </a:fld>
            <a:endParaRPr lang="en-GB"/>
          </a:p>
        </p:txBody>
      </p:sp>
      <p:grpSp>
        <p:nvGrpSpPr>
          <p:cNvPr id="15366" name="Group 4"/>
          <p:cNvGrpSpPr>
            <a:grpSpLocks/>
          </p:cNvGrpSpPr>
          <p:nvPr/>
        </p:nvGrpSpPr>
        <p:grpSpPr bwMode="auto">
          <a:xfrm>
            <a:off x="7086600" y="2514600"/>
            <a:ext cx="609600" cy="609600"/>
            <a:chOff x="1968" y="1920"/>
            <a:chExt cx="384" cy="384"/>
          </a:xfrm>
        </p:grpSpPr>
        <p:sp>
          <p:nvSpPr>
            <p:cNvPr id="15386" name="Oval 5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7" name="Oval 6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800" b="1" dirty="0"/>
                <a:t>c</a:t>
              </a:r>
              <a:endParaRPr lang="en-US" dirty="0"/>
            </a:p>
          </p:txBody>
        </p:sp>
      </p:grpSp>
      <p:grpSp>
        <p:nvGrpSpPr>
          <p:cNvPr id="15367" name="Group 7"/>
          <p:cNvGrpSpPr>
            <a:grpSpLocks/>
          </p:cNvGrpSpPr>
          <p:nvPr/>
        </p:nvGrpSpPr>
        <p:grpSpPr bwMode="auto">
          <a:xfrm>
            <a:off x="5867400" y="1676400"/>
            <a:ext cx="609600" cy="609600"/>
            <a:chOff x="1968" y="1920"/>
            <a:chExt cx="384" cy="384"/>
          </a:xfrm>
        </p:grpSpPr>
        <p:sp>
          <p:nvSpPr>
            <p:cNvPr id="15384" name="Oval 8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5" name="Oval 9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800" b="1" dirty="0"/>
                <a:t>a</a:t>
              </a:r>
              <a:endParaRPr lang="en-US" dirty="0"/>
            </a:p>
          </p:txBody>
        </p:sp>
      </p:grpSp>
      <p:grpSp>
        <p:nvGrpSpPr>
          <p:cNvPr id="15368" name="Group 10"/>
          <p:cNvGrpSpPr>
            <a:grpSpLocks/>
          </p:cNvGrpSpPr>
          <p:nvPr/>
        </p:nvGrpSpPr>
        <p:grpSpPr bwMode="auto">
          <a:xfrm>
            <a:off x="8001000" y="3505200"/>
            <a:ext cx="609600" cy="609600"/>
            <a:chOff x="1968" y="1920"/>
            <a:chExt cx="384" cy="384"/>
          </a:xfrm>
        </p:grpSpPr>
        <p:sp>
          <p:nvSpPr>
            <p:cNvPr id="15382" name="Oval 11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3" name="Oval 12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800" b="1" dirty="0"/>
                <a:t>e</a:t>
              </a:r>
              <a:endParaRPr lang="en-US" dirty="0"/>
            </a:p>
          </p:txBody>
        </p:sp>
      </p:grpSp>
      <p:cxnSp>
        <p:nvCxnSpPr>
          <p:cNvPr id="15369" name="AutoShape 13"/>
          <p:cNvCxnSpPr>
            <a:cxnSpLocks noChangeShapeType="1"/>
            <a:stCxn id="15385" idx="6"/>
            <a:endCxn id="15387" idx="1"/>
          </p:cNvCxnSpPr>
          <p:nvPr/>
        </p:nvCxnSpPr>
        <p:spPr bwMode="auto">
          <a:xfrm>
            <a:off x="6400800" y="1943100"/>
            <a:ext cx="763588" cy="649288"/>
          </a:xfrm>
          <a:prstGeom prst="straightConnector1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</p:cxnSp>
      <p:cxnSp>
        <p:nvCxnSpPr>
          <p:cNvPr id="15370" name="AutoShape 14"/>
          <p:cNvCxnSpPr>
            <a:cxnSpLocks noChangeShapeType="1"/>
            <a:stCxn id="15387" idx="5"/>
            <a:endCxn id="15383" idx="1"/>
          </p:cNvCxnSpPr>
          <p:nvPr/>
        </p:nvCxnSpPr>
        <p:spPr bwMode="auto">
          <a:xfrm>
            <a:off x="7542214" y="2970214"/>
            <a:ext cx="536575" cy="612775"/>
          </a:xfrm>
          <a:prstGeom prst="straightConnector1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</p:cxnSp>
      <p:grpSp>
        <p:nvGrpSpPr>
          <p:cNvPr id="15371" name="Group 15"/>
          <p:cNvGrpSpPr>
            <a:grpSpLocks/>
          </p:cNvGrpSpPr>
          <p:nvPr/>
        </p:nvGrpSpPr>
        <p:grpSpPr bwMode="auto">
          <a:xfrm>
            <a:off x="4648200" y="2514600"/>
            <a:ext cx="609600" cy="609600"/>
            <a:chOff x="1968" y="1920"/>
            <a:chExt cx="384" cy="384"/>
          </a:xfrm>
        </p:grpSpPr>
        <p:sp>
          <p:nvSpPr>
            <p:cNvPr id="15380" name="Oval 16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1" name="Oval 17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800" b="1" dirty="0"/>
                <a:t>b</a:t>
              </a:r>
              <a:endParaRPr lang="en-US" dirty="0"/>
            </a:p>
          </p:txBody>
        </p:sp>
      </p:grpSp>
      <p:cxnSp>
        <p:nvCxnSpPr>
          <p:cNvPr id="15372" name="AutoShape 18"/>
          <p:cNvCxnSpPr>
            <a:cxnSpLocks noChangeShapeType="1"/>
            <a:stCxn id="15385" idx="2"/>
            <a:endCxn id="15381" idx="6"/>
          </p:cNvCxnSpPr>
          <p:nvPr/>
        </p:nvCxnSpPr>
        <p:spPr bwMode="auto">
          <a:xfrm flipH="1">
            <a:off x="5181600" y="1943100"/>
            <a:ext cx="685800" cy="838200"/>
          </a:xfrm>
          <a:prstGeom prst="straightConnector1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</p:cxnSp>
      <p:grpSp>
        <p:nvGrpSpPr>
          <p:cNvPr id="15373" name="Group 19"/>
          <p:cNvGrpSpPr>
            <a:grpSpLocks/>
          </p:cNvGrpSpPr>
          <p:nvPr/>
        </p:nvGrpSpPr>
        <p:grpSpPr bwMode="auto">
          <a:xfrm>
            <a:off x="6248400" y="3506788"/>
            <a:ext cx="609600" cy="609600"/>
            <a:chOff x="1968" y="1920"/>
            <a:chExt cx="384" cy="384"/>
          </a:xfrm>
        </p:grpSpPr>
        <p:sp>
          <p:nvSpPr>
            <p:cNvPr id="15378" name="Oval 20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9" name="Oval 21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800" b="1" dirty="0"/>
                <a:t>d</a:t>
              </a:r>
              <a:endParaRPr lang="en-US" dirty="0"/>
            </a:p>
          </p:txBody>
        </p:sp>
      </p:grpSp>
      <p:cxnSp>
        <p:nvCxnSpPr>
          <p:cNvPr id="15374" name="AutoShape 22"/>
          <p:cNvCxnSpPr>
            <a:cxnSpLocks noChangeShapeType="1"/>
            <a:stCxn id="15387" idx="3"/>
            <a:endCxn id="15379" idx="7"/>
          </p:cNvCxnSpPr>
          <p:nvPr/>
        </p:nvCxnSpPr>
        <p:spPr bwMode="auto">
          <a:xfrm flipH="1">
            <a:off x="6704014" y="2970213"/>
            <a:ext cx="460375" cy="614362"/>
          </a:xfrm>
          <a:prstGeom prst="straightConnector1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</p:cxnSp>
      <p:sp>
        <p:nvSpPr>
          <p:cNvPr id="15375" name="Line 23"/>
          <p:cNvSpPr>
            <a:spLocks noChangeShapeType="1"/>
          </p:cNvSpPr>
          <p:nvPr/>
        </p:nvSpPr>
        <p:spPr bwMode="auto">
          <a:xfrm flipH="1">
            <a:off x="8458200" y="28956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376" name="Line 24"/>
          <p:cNvSpPr>
            <a:spLocks noChangeShapeType="1"/>
          </p:cNvSpPr>
          <p:nvPr/>
        </p:nvSpPr>
        <p:spPr bwMode="auto">
          <a:xfrm flipH="1">
            <a:off x="6553200" y="2819400"/>
            <a:ext cx="2438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diamond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377" name="Text Box 25"/>
          <p:cNvSpPr txBox="1">
            <a:spLocks noChangeArrowheads="1"/>
          </p:cNvSpPr>
          <p:nvPr/>
        </p:nvSpPr>
        <p:spPr bwMode="auto">
          <a:xfrm>
            <a:off x="9151939" y="2601913"/>
            <a:ext cx="110639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000" b="1" dirty="0"/>
              <a:t>Siblings</a:t>
            </a: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>
          <a:xfrm>
            <a:off x="2785691" y="740569"/>
            <a:ext cx="7772400" cy="838200"/>
          </a:xfrm>
        </p:spPr>
        <p:txBody>
          <a:bodyPr vert="horz" lIns="90488" tIns="44450" rIns="90488" bIns="44450" rtlCol="0" anchor="t">
            <a:normAutofit/>
          </a:bodyPr>
          <a:lstStyle/>
          <a:p>
            <a:pPr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Tree Terminology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idx="1"/>
          </p:nvPr>
        </p:nvSpPr>
        <p:spPr>
          <a:xfrm>
            <a:off x="2895600" y="1600200"/>
            <a:ext cx="7543800" cy="4648200"/>
          </a:xfrm>
          <a:noFill/>
        </p:spPr>
        <p:txBody>
          <a:bodyPr vert="horz" lIns="90488" tIns="44450" rIns="90488" bIns="44450" rtlCol="0">
            <a:normAutofit/>
          </a:bodyPr>
          <a:lstStyle/>
          <a:p>
            <a:pPr eaLnBrk="1" hangingPunct="1">
              <a:buFont typeface="Wingdings" pitchFamily="2" charset="2"/>
              <a:buNone/>
            </a:pPr>
            <a:endParaRPr lang="en-US" sz="2800" b="1" dirty="0">
              <a:solidFill>
                <a:srgbClr val="0000FF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sz="2800" b="1" dirty="0">
              <a:solidFill>
                <a:srgbClr val="0000FF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sz="2800" b="1" dirty="0">
              <a:solidFill>
                <a:srgbClr val="0000FF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sz="2800" b="1" dirty="0">
              <a:solidFill>
                <a:srgbClr val="0000FF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sz="2800" b="1" dirty="0">
              <a:solidFill>
                <a:srgbClr val="0000FF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sz="2800" b="1" dirty="0">
              <a:solidFill>
                <a:srgbClr val="0000FF"/>
              </a:solidFill>
            </a:endParaRPr>
          </a:p>
          <a:p>
            <a:pPr eaLnBrk="1" hangingPunct="1"/>
            <a:r>
              <a:rPr lang="en-US" sz="2400" b="1" dirty="0"/>
              <a:t>Each node in the tree (except leaves) may have one or more subtrees</a:t>
            </a:r>
          </a:p>
          <a:p>
            <a:pPr eaLnBrk="1" hangingPunct="1"/>
            <a:r>
              <a:rPr lang="en-US" sz="2400" b="1" dirty="0"/>
              <a:t>For a tree with n nodes there are n-1 edges  </a:t>
            </a:r>
          </a:p>
        </p:txBody>
      </p:sp>
      <p:sp>
        <p:nvSpPr>
          <p:cNvPr id="1638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CC2D30-1F6A-4C19-BA7D-FA74B7CB0E08}" type="slidenum">
              <a:rPr lang="en-GB" smtClean="0"/>
              <a:pPr/>
              <a:t>8</a:t>
            </a:fld>
            <a:endParaRPr lang="en-GB"/>
          </a:p>
        </p:txBody>
      </p:sp>
      <p:grpSp>
        <p:nvGrpSpPr>
          <p:cNvPr id="16390" name="Group 4"/>
          <p:cNvGrpSpPr>
            <a:grpSpLocks/>
          </p:cNvGrpSpPr>
          <p:nvPr/>
        </p:nvGrpSpPr>
        <p:grpSpPr bwMode="auto">
          <a:xfrm>
            <a:off x="6096000" y="1676400"/>
            <a:ext cx="609600" cy="609600"/>
            <a:chOff x="1968" y="1920"/>
            <a:chExt cx="384" cy="384"/>
          </a:xfrm>
        </p:grpSpPr>
        <p:sp>
          <p:nvSpPr>
            <p:cNvPr id="16417" name="Oval 5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endParaRPr lang="en-US"/>
            </a:p>
          </p:txBody>
        </p:sp>
        <p:sp>
          <p:nvSpPr>
            <p:cNvPr id="16418" name="Oval 6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800" b="1" dirty="0"/>
                <a:t>a</a:t>
              </a:r>
              <a:endParaRPr lang="en-US" dirty="0"/>
            </a:p>
          </p:txBody>
        </p:sp>
      </p:grpSp>
      <p:grpSp>
        <p:nvGrpSpPr>
          <p:cNvPr id="16391" name="Group 7"/>
          <p:cNvGrpSpPr>
            <a:grpSpLocks/>
          </p:cNvGrpSpPr>
          <p:nvPr/>
        </p:nvGrpSpPr>
        <p:grpSpPr bwMode="auto">
          <a:xfrm>
            <a:off x="5105400" y="2667000"/>
            <a:ext cx="609600" cy="609600"/>
            <a:chOff x="1968" y="1920"/>
            <a:chExt cx="384" cy="384"/>
          </a:xfrm>
        </p:grpSpPr>
        <p:sp>
          <p:nvSpPr>
            <p:cNvPr id="16415" name="Oval 8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endParaRPr lang="en-US"/>
            </a:p>
          </p:txBody>
        </p:sp>
        <p:sp>
          <p:nvSpPr>
            <p:cNvPr id="16416" name="Oval 9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800" b="1" dirty="0"/>
                <a:t>b</a:t>
              </a:r>
              <a:endParaRPr lang="en-US" dirty="0"/>
            </a:p>
          </p:txBody>
        </p:sp>
      </p:grpSp>
      <p:cxnSp>
        <p:nvCxnSpPr>
          <p:cNvPr id="16392" name="AutoShape 10"/>
          <p:cNvCxnSpPr>
            <a:cxnSpLocks noChangeShapeType="1"/>
            <a:stCxn id="16418" idx="3"/>
            <a:endCxn id="16416" idx="7"/>
          </p:cNvCxnSpPr>
          <p:nvPr/>
        </p:nvCxnSpPr>
        <p:spPr bwMode="auto">
          <a:xfrm flipH="1">
            <a:off x="5561014" y="2132014"/>
            <a:ext cx="612775" cy="612775"/>
          </a:xfrm>
          <a:prstGeom prst="straightConnector1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</p:cxnSp>
      <p:cxnSp>
        <p:nvCxnSpPr>
          <p:cNvPr id="16393" name="AutoShape 11"/>
          <p:cNvCxnSpPr>
            <a:cxnSpLocks noChangeShapeType="1"/>
            <a:stCxn id="16415" idx="5"/>
            <a:endCxn id="16412" idx="1"/>
          </p:cNvCxnSpPr>
          <p:nvPr/>
        </p:nvCxnSpPr>
        <p:spPr bwMode="auto">
          <a:xfrm>
            <a:off x="5637213" y="3198813"/>
            <a:ext cx="482600" cy="538162"/>
          </a:xfrm>
          <a:prstGeom prst="straightConnector1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</p:cxnSp>
      <p:grpSp>
        <p:nvGrpSpPr>
          <p:cNvPr id="16394" name="Group 12"/>
          <p:cNvGrpSpPr>
            <a:grpSpLocks/>
          </p:cNvGrpSpPr>
          <p:nvPr/>
        </p:nvGrpSpPr>
        <p:grpSpPr bwMode="auto">
          <a:xfrm>
            <a:off x="4191000" y="3697288"/>
            <a:ext cx="609600" cy="609600"/>
            <a:chOff x="1968" y="1920"/>
            <a:chExt cx="384" cy="384"/>
          </a:xfrm>
        </p:grpSpPr>
        <p:sp>
          <p:nvSpPr>
            <p:cNvPr id="16413" name="Oval 13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endParaRPr lang="en-US"/>
            </a:p>
          </p:txBody>
        </p:sp>
        <p:sp>
          <p:nvSpPr>
            <p:cNvPr id="16414" name="Oval 14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800" b="1" dirty="0"/>
                <a:t>d</a:t>
              </a:r>
              <a:endParaRPr lang="en-US" dirty="0"/>
            </a:p>
          </p:txBody>
        </p:sp>
      </p:grpSp>
      <p:cxnSp>
        <p:nvCxnSpPr>
          <p:cNvPr id="16395" name="AutoShape 15"/>
          <p:cNvCxnSpPr>
            <a:cxnSpLocks noChangeShapeType="1"/>
            <a:stCxn id="16416" idx="3"/>
            <a:endCxn id="16414" idx="7"/>
          </p:cNvCxnSpPr>
          <p:nvPr/>
        </p:nvCxnSpPr>
        <p:spPr bwMode="auto">
          <a:xfrm flipH="1">
            <a:off x="4646614" y="3122613"/>
            <a:ext cx="536575" cy="652462"/>
          </a:xfrm>
          <a:prstGeom prst="straightConnector1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</p:cxnSp>
      <p:grpSp>
        <p:nvGrpSpPr>
          <p:cNvPr id="16396" name="Group 16"/>
          <p:cNvGrpSpPr>
            <a:grpSpLocks/>
          </p:cNvGrpSpPr>
          <p:nvPr/>
        </p:nvGrpSpPr>
        <p:grpSpPr bwMode="auto">
          <a:xfrm>
            <a:off x="6042025" y="3659188"/>
            <a:ext cx="609600" cy="609600"/>
            <a:chOff x="1968" y="1920"/>
            <a:chExt cx="384" cy="384"/>
          </a:xfrm>
        </p:grpSpPr>
        <p:sp>
          <p:nvSpPr>
            <p:cNvPr id="16411" name="Oval 17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endParaRPr lang="en-US"/>
            </a:p>
          </p:txBody>
        </p:sp>
        <p:sp>
          <p:nvSpPr>
            <p:cNvPr id="16412" name="Oval 18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800" b="1" dirty="0"/>
                <a:t>e</a:t>
              </a:r>
              <a:endParaRPr lang="en-US" dirty="0"/>
            </a:p>
          </p:txBody>
        </p:sp>
      </p:grpSp>
      <p:grpSp>
        <p:nvGrpSpPr>
          <p:cNvPr id="16397" name="Group 19"/>
          <p:cNvGrpSpPr>
            <a:grpSpLocks/>
          </p:cNvGrpSpPr>
          <p:nvPr/>
        </p:nvGrpSpPr>
        <p:grpSpPr bwMode="auto">
          <a:xfrm>
            <a:off x="7489825" y="2744788"/>
            <a:ext cx="609600" cy="609600"/>
            <a:chOff x="1968" y="1920"/>
            <a:chExt cx="384" cy="384"/>
          </a:xfrm>
        </p:grpSpPr>
        <p:sp>
          <p:nvSpPr>
            <p:cNvPr id="16409" name="Oval 20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endParaRPr lang="en-US"/>
            </a:p>
          </p:txBody>
        </p:sp>
        <p:sp>
          <p:nvSpPr>
            <p:cNvPr id="16410" name="Oval 21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800" b="1"/>
                <a:t>c</a:t>
              </a:r>
              <a:endParaRPr lang="en-US"/>
            </a:p>
          </p:txBody>
        </p:sp>
      </p:grpSp>
      <p:grpSp>
        <p:nvGrpSpPr>
          <p:cNvPr id="16398" name="Group 22"/>
          <p:cNvGrpSpPr>
            <a:grpSpLocks/>
          </p:cNvGrpSpPr>
          <p:nvPr/>
        </p:nvGrpSpPr>
        <p:grpSpPr bwMode="auto">
          <a:xfrm>
            <a:off x="6956425" y="3659188"/>
            <a:ext cx="609600" cy="609600"/>
            <a:chOff x="1968" y="1920"/>
            <a:chExt cx="384" cy="384"/>
          </a:xfrm>
        </p:grpSpPr>
        <p:sp>
          <p:nvSpPr>
            <p:cNvPr id="16407" name="Oval 23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endParaRPr lang="en-US"/>
            </a:p>
          </p:txBody>
        </p:sp>
        <p:sp>
          <p:nvSpPr>
            <p:cNvPr id="16408" name="Oval 24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800" b="1"/>
                <a:t>f</a:t>
              </a:r>
              <a:endParaRPr lang="en-US"/>
            </a:p>
          </p:txBody>
        </p:sp>
      </p:grpSp>
      <p:cxnSp>
        <p:nvCxnSpPr>
          <p:cNvPr id="16399" name="AutoShape 25"/>
          <p:cNvCxnSpPr>
            <a:cxnSpLocks noChangeShapeType="1"/>
            <a:stCxn id="16410" idx="4"/>
            <a:endCxn id="16408" idx="7"/>
          </p:cNvCxnSpPr>
          <p:nvPr/>
        </p:nvCxnSpPr>
        <p:spPr bwMode="auto">
          <a:xfrm flipH="1">
            <a:off x="7412039" y="3278189"/>
            <a:ext cx="344487" cy="458787"/>
          </a:xfrm>
          <a:prstGeom prst="straightConnector1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</p:cxnSp>
      <p:cxnSp>
        <p:nvCxnSpPr>
          <p:cNvPr id="16400" name="AutoShape 26"/>
          <p:cNvCxnSpPr>
            <a:cxnSpLocks noChangeShapeType="1"/>
            <a:stCxn id="16418" idx="6"/>
            <a:endCxn id="16410" idx="1"/>
          </p:cNvCxnSpPr>
          <p:nvPr/>
        </p:nvCxnSpPr>
        <p:spPr bwMode="auto">
          <a:xfrm>
            <a:off x="6629401" y="1943101"/>
            <a:ext cx="938213" cy="879475"/>
          </a:xfrm>
          <a:prstGeom prst="straightConnector1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</p:cxnSp>
      <p:grpSp>
        <p:nvGrpSpPr>
          <p:cNvPr id="16401" name="Group 27"/>
          <p:cNvGrpSpPr>
            <a:grpSpLocks/>
          </p:cNvGrpSpPr>
          <p:nvPr/>
        </p:nvGrpSpPr>
        <p:grpSpPr bwMode="auto">
          <a:xfrm>
            <a:off x="8305800" y="3657600"/>
            <a:ext cx="609600" cy="609600"/>
            <a:chOff x="1968" y="1920"/>
            <a:chExt cx="384" cy="384"/>
          </a:xfrm>
        </p:grpSpPr>
        <p:sp>
          <p:nvSpPr>
            <p:cNvPr id="16405" name="Oval 28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endParaRPr lang="en-US"/>
            </a:p>
          </p:txBody>
        </p:sp>
        <p:sp>
          <p:nvSpPr>
            <p:cNvPr id="16406" name="Oval 29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800" b="1"/>
                <a:t>g</a:t>
              </a:r>
              <a:endParaRPr lang="en-US"/>
            </a:p>
          </p:txBody>
        </p:sp>
      </p:grpSp>
      <p:cxnSp>
        <p:nvCxnSpPr>
          <p:cNvPr id="16402" name="AutoShape 30"/>
          <p:cNvCxnSpPr>
            <a:cxnSpLocks noChangeShapeType="1"/>
            <a:endCxn id="16406" idx="1"/>
          </p:cNvCxnSpPr>
          <p:nvPr/>
        </p:nvCxnSpPr>
        <p:spPr bwMode="auto">
          <a:xfrm>
            <a:off x="8001000" y="3276600"/>
            <a:ext cx="382588" cy="458788"/>
          </a:xfrm>
          <a:prstGeom prst="straightConnector1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</p:cxnSp>
      <p:sp>
        <p:nvSpPr>
          <p:cNvPr id="16403" name="Oval 31"/>
          <p:cNvSpPr>
            <a:spLocks noChangeArrowheads="1"/>
          </p:cNvSpPr>
          <p:nvPr/>
        </p:nvSpPr>
        <p:spPr bwMode="auto">
          <a:xfrm>
            <a:off x="4038600" y="2590800"/>
            <a:ext cx="2819400" cy="2057400"/>
          </a:xfrm>
          <a:prstGeom prst="ellipse">
            <a:avLst/>
          </a:prstGeom>
          <a:noFill/>
          <a:ln w="25400" cap="sq">
            <a:solidFill>
              <a:srgbClr val="0000FF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4" name="Oval 34"/>
          <p:cNvSpPr>
            <a:spLocks noChangeArrowheads="1"/>
          </p:cNvSpPr>
          <p:nvPr/>
        </p:nvSpPr>
        <p:spPr bwMode="auto">
          <a:xfrm>
            <a:off x="6858000" y="2438400"/>
            <a:ext cx="2209800" cy="2286000"/>
          </a:xfrm>
          <a:prstGeom prst="ellipse">
            <a:avLst/>
          </a:prstGeom>
          <a:noFill/>
          <a:ln w="25400" cap="sq">
            <a:solidFill>
              <a:srgbClr val="0000FF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General</a:t>
            </a:r>
            <a:endParaRPr lang="en-GB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7413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508760"/>
            <a:ext cx="7772400" cy="458724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800" b="1" dirty="0"/>
              <a:t>A Tree of degree </a:t>
            </a:r>
            <a:r>
              <a:rPr lang="en-US" sz="2800" b="1" dirty="0">
                <a:solidFill>
                  <a:srgbClr val="0000FF"/>
                </a:solidFill>
              </a:rPr>
              <a:t>m </a:t>
            </a:r>
            <a:r>
              <a:rPr lang="en-US" sz="2800" b="1" dirty="0"/>
              <a:t>= 2,3,…is a tree in which a parent node has at most </a:t>
            </a:r>
            <a:r>
              <a:rPr lang="en-US" sz="2800" b="1" dirty="0">
                <a:solidFill>
                  <a:srgbClr val="0000FF"/>
                </a:solidFill>
              </a:rPr>
              <a:t>m</a:t>
            </a:r>
            <a:r>
              <a:rPr lang="en-US" sz="2800" b="1" dirty="0"/>
              <a:t> children (</a:t>
            </a:r>
            <a:r>
              <a:rPr lang="en-US" sz="2800" b="1" dirty="0">
                <a:solidFill>
                  <a:srgbClr val="0000FF"/>
                </a:solidFill>
              </a:rPr>
              <a:t>m-way</a:t>
            </a:r>
            <a:r>
              <a:rPr lang="en-US" sz="2800" b="1" dirty="0"/>
              <a:t> tree)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endParaRPr lang="en-US" b="1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en-US" b="1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endParaRPr lang="en-US" b="1" dirty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endParaRPr lang="en-US" b="1" dirty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endParaRPr lang="en-US" sz="2800" b="1" dirty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endParaRPr lang="en-US" sz="2800" b="1" dirty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800" b="1" dirty="0"/>
              <a:t>The root is at level (L = 1) and the height </a:t>
            </a:r>
            <a:r>
              <a:rPr lang="en-US" sz="2800" b="1" dirty="0">
                <a:solidFill>
                  <a:srgbClr val="0000FF"/>
                </a:solidFill>
              </a:rPr>
              <a:t>h </a:t>
            </a:r>
            <a:r>
              <a:rPr lang="en-US" sz="2800" b="1" dirty="0"/>
              <a:t>= maximum level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endParaRPr lang="en-US" dirty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endParaRPr lang="en-US" dirty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endParaRPr lang="en-US" dirty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endParaRPr lang="en-US" dirty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CEA2D5-C065-4FF0-A269-D0708645696E}" type="slidenum">
              <a:rPr lang="en-GB" smtClean="0"/>
              <a:pPr/>
              <a:t>9</a:t>
            </a:fld>
            <a:endParaRPr lang="en-GB"/>
          </a:p>
        </p:txBody>
      </p:sp>
      <p:pic>
        <p:nvPicPr>
          <p:cNvPr id="17414" name="Picture 6" descr="                   o&#10;     |---------------------------|&#10;     o             o             o&#10;     |             |             |&#10;|--------|    |---------|   |---------|&#10;o    o   o    o    o    o   o    o    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3505200"/>
            <a:ext cx="3124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7415" name="Straight Connector 7"/>
          <p:cNvCxnSpPr>
            <a:cxnSpLocks noChangeShapeType="1"/>
          </p:cNvCxnSpPr>
          <p:nvPr/>
        </p:nvCxnSpPr>
        <p:spPr bwMode="auto">
          <a:xfrm flipH="1">
            <a:off x="6172200" y="3581400"/>
            <a:ext cx="2438400" cy="0"/>
          </a:xfrm>
          <a:prstGeom prst="line">
            <a:avLst/>
          </a:prstGeom>
          <a:noFill/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17416" name="Straight Connector 8"/>
          <p:cNvCxnSpPr>
            <a:cxnSpLocks noChangeShapeType="1"/>
          </p:cNvCxnSpPr>
          <p:nvPr/>
        </p:nvCxnSpPr>
        <p:spPr bwMode="auto">
          <a:xfrm flipH="1">
            <a:off x="6172200" y="4114800"/>
            <a:ext cx="1371600" cy="0"/>
          </a:xfrm>
          <a:prstGeom prst="line">
            <a:avLst/>
          </a:prstGeom>
          <a:noFill/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17417" name="Straight Connector 9"/>
          <p:cNvCxnSpPr>
            <a:cxnSpLocks noChangeShapeType="1"/>
          </p:cNvCxnSpPr>
          <p:nvPr/>
        </p:nvCxnSpPr>
        <p:spPr bwMode="auto">
          <a:xfrm flipH="1">
            <a:off x="6172200" y="4648200"/>
            <a:ext cx="990600" cy="0"/>
          </a:xfrm>
          <a:prstGeom prst="line">
            <a:avLst/>
          </a:prstGeom>
          <a:noFill/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17418" name="Text Box 36"/>
          <p:cNvSpPr txBox="1">
            <a:spLocks noChangeArrowheads="1"/>
          </p:cNvSpPr>
          <p:nvPr/>
        </p:nvSpPr>
        <p:spPr bwMode="auto">
          <a:xfrm>
            <a:off x="5181600" y="3429001"/>
            <a:ext cx="9588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b="1" dirty="0">
                <a:solidFill>
                  <a:schemeClr val="tx2"/>
                </a:solidFill>
              </a:rPr>
              <a:t>Level 1</a:t>
            </a:r>
          </a:p>
        </p:txBody>
      </p:sp>
      <p:sp>
        <p:nvSpPr>
          <p:cNvPr id="17419" name="Text Box 36"/>
          <p:cNvSpPr txBox="1">
            <a:spLocks noChangeArrowheads="1"/>
          </p:cNvSpPr>
          <p:nvPr/>
        </p:nvSpPr>
        <p:spPr bwMode="auto">
          <a:xfrm>
            <a:off x="5176839" y="3962400"/>
            <a:ext cx="968375" cy="3698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b="1" dirty="0">
                <a:solidFill>
                  <a:schemeClr val="tx2"/>
                </a:solidFill>
              </a:rPr>
              <a:t>Level 2</a:t>
            </a:r>
          </a:p>
        </p:txBody>
      </p:sp>
      <p:sp>
        <p:nvSpPr>
          <p:cNvPr id="17420" name="Text Box 36"/>
          <p:cNvSpPr txBox="1">
            <a:spLocks noChangeArrowheads="1"/>
          </p:cNvSpPr>
          <p:nvPr/>
        </p:nvSpPr>
        <p:spPr bwMode="auto">
          <a:xfrm>
            <a:off x="5176839" y="4495800"/>
            <a:ext cx="968375" cy="3698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b="1" dirty="0">
                <a:solidFill>
                  <a:schemeClr val="tx2"/>
                </a:solidFill>
              </a:rPr>
              <a:t>Level 3</a:t>
            </a:r>
          </a:p>
        </p:txBody>
      </p:sp>
      <p:sp>
        <p:nvSpPr>
          <p:cNvPr id="17421" name="Text Box 39"/>
          <p:cNvSpPr txBox="1">
            <a:spLocks noChangeArrowheads="1"/>
          </p:cNvSpPr>
          <p:nvPr/>
        </p:nvSpPr>
        <p:spPr bwMode="auto">
          <a:xfrm>
            <a:off x="5943600" y="2830513"/>
            <a:ext cx="3914854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b="1" dirty="0"/>
              <a:t>A tree with m = 3 and height h = 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1027</TotalTime>
  <Words>1849</Words>
  <Application>Microsoft Office PowerPoint</Application>
  <PresentationFormat>Widescreen</PresentationFormat>
  <Paragraphs>491</Paragraphs>
  <Slides>32</Slides>
  <Notes>26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3" baseType="lpstr">
      <vt:lpstr>Arial</vt:lpstr>
      <vt:lpstr>Calibri</vt:lpstr>
      <vt:lpstr>Calibri Light</vt:lpstr>
      <vt:lpstr>Century Gothic</vt:lpstr>
      <vt:lpstr>Courier New</vt:lpstr>
      <vt:lpstr>Times New Roman</vt:lpstr>
      <vt:lpstr>Wingdings</vt:lpstr>
      <vt:lpstr>Wingdings 3</vt:lpstr>
      <vt:lpstr>Wisp</vt:lpstr>
      <vt:lpstr>Custom Design</vt:lpstr>
      <vt:lpstr>Equation</vt:lpstr>
      <vt:lpstr>CSCE 2211  Applied Data Structures</vt:lpstr>
      <vt:lpstr>Trees</vt:lpstr>
      <vt:lpstr>1. General</vt:lpstr>
      <vt:lpstr>General</vt:lpstr>
      <vt:lpstr>Tree Terminology</vt:lpstr>
      <vt:lpstr>Tree Terminology</vt:lpstr>
      <vt:lpstr>Tree Terminology</vt:lpstr>
      <vt:lpstr>Tree Terminology</vt:lpstr>
      <vt:lpstr>General</vt:lpstr>
      <vt:lpstr>General: Tree as a Recursive Structure</vt:lpstr>
      <vt:lpstr>General: Full Tree</vt:lpstr>
      <vt:lpstr>2.The Binary Tree</vt:lpstr>
      <vt:lpstr>The Full Binary Tree</vt:lpstr>
      <vt:lpstr>The Full Binary Tree</vt:lpstr>
      <vt:lpstr>The Full Binary Tree</vt:lpstr>
      <vt:lpstr>The Full Binary Tree</vt:lpstr>
      <vt:lpstr>The Balanced Tree</vt:lpstr>
      <vt:lpstr>Complete Binary Tree</vt:lpstr>
      <vt:lpstr>Complete Binary Tree</vt:lpstr>
      <vt:lpstr>Binary Tree as a Recursive Structure</vt:lpstr>
      <vt:lpstr>Binary Tree as a Recursive Structure</vt:lpstr>
      <vt:lpstr>3. Tree Traversal</vt:lpstr>
      <vt:lpstr>Pre-Order Traversal</vt:lpstr>
      <vt:lpstr>Pre-Order Traversal</vt:lpstr>
      <vt:lpstr>In-Order Traversal</vt:lpstr>
      <vt:lpstr>Post-Order Traversal</vt:lpstr>
      <vt:lpstr>Example: Expression Tree</vt:lpstr>
      <vt:lpstr>Level-Order (Breadth-First) Traversal</vt:lpstr>
      <vt:lpstr>Iterative Preorder Traversal</vt:lpstr>
      <vt:lpstr>Level Order Traversal</vt:lpstr>
      <vt:lpstr>Level-Order Traversal</vt:lpstr>
      <vt:lpstr>Binary Tree Traversal Demo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4xxx Introduction to Information Theory</dc:title>
  <dc:creator>auc</dc:creator>
  <cp:lastModifiedBy>Amr Goneid</cp:lastModifiedBy>
  <cp:revision>119</cp:revision>
  <dcterms:created xsi:type="dcterms:W3CDTF">2019-11-03T10:18:00Z</dcterms:created>
  <dcterms:modified xsi:type="dcterms:W3CDTF">2023-09-26T11:13:28Z</dcterms:modified>
</cp:coreProperties>
</file>