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35"/>
  </p:notesMasterIdLst>
  <p:sldIdLst>
    <p:sldId id="258" r:id="rId3"/>
    <p:sldId id="289" r:id="rId4"/>
    <p:sldId id="291" r:id="rId5"/>
    <p:sldId id="438" r:id="rId6"/>
    <p:sldId id="299" r:id="rId7"/>
    <p:sldId id="300" r:id="rId8"/>
    <p:sldId id="301" r:id="rId9"/>
    <p:sldId id="302" r:id="rId10"/>
    <p:sldId id="439" r:id="rId11"/>
    <p:sldId id="440" r:id="rId12"/>
    <p:sldId id="441" r:id="rId13"/>
    <p:sldId id="310" r:id="rId14"/>
    <p:sldId id="311" r:id="rId15"/>
    <p:sldId id="415" r:id="rId16"/>
    <p:sldId id="416" r:id="rId17"/>
    <p:sldId id="417" r:id="rId18"/>
    <p:sldId id="442" r:id="rId19"/>
    <p:sldId id="443" r:id="rId20"/>
    <p:sldId id="419" r:id="rId21"/>
    <p:sldId id="312" r:id="rId22"/>
    <p:sldId id="313" r:id="rId23"/>
    <p:sldId id="314" r:id="rId24"/>
    <p:sldId id="315" r:id="rId25"/>
    <p:sldId id="317" r:id="rId26"/>
    <p:sldId id="319" r:id="rId27"/>
    <p:sldId id="444" r:id="rId28"/>
    <p:sldId id="445" r:id="rId29"/>
    <p:sldId id="449" r:id="rId30"/>
    <p:sldId id="446" r:id="rId31"/>
    <p:sldId id="447" r:id="rId32"/>
    <p:sldId id="448" r:id="rId33"/>
    <p:sldId id="42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FFFFCC"/>
    <a:srgbClr val="99FFCC"/>
    <a:srgbClr val="99FF99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F2989-1E84-4F32-A1CA-93979FDDBAF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04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A6CBA-39B8-4672-8373-2676D8964C4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84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BE8B1-C62E-4435-BF43-CA70C5FEE7D9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41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3FB51-952E-49B7-B2CC-A2A6E1F4DE15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49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3BAC5-703D-43F1-A248-DF6252CE1869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85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E80A6-CCC0-456A-A55C-DFFCE9DEDD45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61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A631C-E7D8-4B27-908A-2B309CE02F5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75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D811E-F653-4F08-ACEE-E8BF6009EA8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00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826CE-C6EE-411C-B3B1-5214CAF2BD5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20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FD474-3099-48EB-829E-E36EE760B21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2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38F1D-67DC-4B3E-9C7C-9CC5804E7D6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710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D7A25-4093-4094-951A-FB694116CAF8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60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CAB7A-C73D-47A3-BEE6-FB2BE41EF98E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30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6468A-D656-45F3-98C4-46394069EF4F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22C61-A4E9-4C17-A062-416B02CDDB77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F4862-1DEE-492D-B6DE-FD76A0706072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BCC63-D1DD-4A7A-ADB5-9F021F8EC0A3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22D72-1878-4384-948A-8CCB8FDCFC8B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01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C2E82-C719-41A3-A961-78833146D17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63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0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5918E-A24B-42A8-A371-058BE21E346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3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50525-5B66-4885-8F71-C85BA752286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22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3E6E1-00D4-4245-99FB-7B49FD4C63F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9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2CBCB-DA59-4D93-8B7C-5104B511AF8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55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B4A95-9FCB-411E-A23D-1EE83FF0311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22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26-Sep-23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btv.melezinek.cz/binary-search-tree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0466" y="4202723"/>
            <a:ext cx="6756400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Part 4. Trees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General: Tree as a Recursive Structure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45940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Let n(L) = number of nodes in level (L).  A level is full if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/>
              <a:t>		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n(L) = m n(L-1) with n(1) = 1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The above recurrence relation can be solved by successive substitution: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/>
              <a:t> </a:t>
            </a: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D5FC4-A575-488B-8EA3-8D6C28CC5045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67805"/>
              </p:ext>
            </p:extLst>
          </p:nvPr>
        </p:nvGraphicFramePr>
        <p:xfrm>
          <a:off x="3125788" y="3164008"/>
          <a:ext cx="76200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94160" imgH="1854000" progId="Equation.DSMT4">
                  <p:embed/>
                </p:oleObj>
              </mc:Choice>
              <mc:Fallback>
                <p:oleObj name="Equation" r:id="rId3" imgW="4394160" imgH="18540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3164008"/>
                        <a:ext cx="762000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General: Full Tree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485900"/>
            <a:ext cx="7772400" cy="4610100"/>
          </a:xfrm>
          <a:noFill/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</a:rPr>
              <a:t>A tree of degree m is FULL if all levels are completely filled. In this case, the Total Number of Nodes (N) is: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597019-9BCC-43F7-9322-5DDACE1585DF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384061"/>
              </p:ext>
            </p:extLst>
          </p:nvPr>
        </p:nvGraphicFramePr>
        <p:xfrm>
          <a:off x="3067050" y="2628900"/>
          <a:ext cx="7149465" cy="174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00320" imgH="888840" progId="Equation.DSMT4">
                  <p:embed/>
                </p:oleObj>
              </mc:Choice>
              <mc:Fallback>
                <p:oleObj name="Equation" r:id="rId3" imgW="4000320" imgH="888840" progId="Equation.DSMT4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2628900"/>
                        <a:ext cx="7149465" cy="17487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763588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2.The Binary Tree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A binary tree is a tree in which a parent has at most two children. It consists of a root and two disjoint subtrees (left and right).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The root is at level (L = 1) and the height h = maximum level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The maximum number of nodes in level L is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A1B59D-DDCB-4608-A9F4-539BD3DAB9BE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3079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3111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112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a</a:t>
              </a:r>
              <a:endParaRPr lang="en-US"/>
            </a:p>
          </p:txBody>
        </p:sp>
      </p:grpSp>
      <p:grpSp>
        <p:nvGrpSpPr>
          <p:cNvPr id="3080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3109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110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b</a:t>
              </a:r>
              <a:endParaRPr lang="en-US"/>
            </a:p>
          </p:txBody>
        </p:sp>
      </p:grpSp>
      <p:cxnSp>
        <p:nvCxnSpPr>
          <p:cNvPr id="3081" name="AutoShape 10"/>
          <p:cNvCxnSpPr>
            <a:cxnSpLocks noChangeShapeType="1"/>
            <a:stCxn id="3112" idx="3"/>
            <a:endCxn id="3110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3082" name="AutoShape 11"/>
          <p:cNvCxnSpPr>
            <a:cxnSpLocks noChangeShapeType="1"/>
            <a:stCxn id="3109" idx="5"/>
            <a:endCxn id="3106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3083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3107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108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d</a:t>
              </a:r>
              <a:endParaRPr lang="en-US"/>
            </a:p>
          </p:txBody>
        </p:sp>
      </p:grpSp>
      <p:cxnSp>
        <p:nvCxnSpPr>
          <p:cNvPr id="3084" name="AutoShape 15"/>
          <p:cNvCxnSpPr>
            <a:cxnSpLocks noChangeShapeType="1"/>
            <a:stCxn id="3110" idx="3"/>
            <a:endCxn id="3108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3085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3105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106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e</a:t>
              </a:r>
              <a:endParaRPr lang="en-US"/>
            </a:p>
          </p:txBody>
        </p:sp>
      </p:grpSp>
      <p:grpSp>
        <p:nvGrpSpPr>
          <p:cNvPr id="3086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3103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104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c</a:t>
              </a:r>
              <a:endParaRPr lang="en-US"/>
            </a:p>
          </p:txBody>
        </p:sp>
      </p:grpSp>
      <p:grpSp>
        <p:nvGrpSpPr>
          <p:cNvPr id="3087" name="Group 22"/>
          <p:cNvGrpSpPr>
            <a:grpSpLocks/>
          </p:cNvGrpSpPr>
          <p:nvPr/>
        </p:nvGrpSpPr>
        <p:grpSpPr bwMode="auto">
          <a:xfrm>
            <a:off x="6956425" y="3659188"/>
            <a:ext cx="609600" cy="609600"/>
            <a:chOff x="1968" y="1920"/>
            <a:chExt cx="384" cy="384"/>
          </a:xfrm>
        </p:grpSpPr>
        <p:sp>
          <p:nvSpPr>
            <p:cNvPr id="3101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102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f</a:t>
              </a:r>
              <a:endParaRPr lang="en-US"/>
            </a:p>
          </p:txBody>
        </p:sp>
      </p:grpSp>
      <p:cxnSp>
        <p:nvCxnSpPr>
          <p:cNvPr id="3088" name="AutoShape 25"/>
          <p:cNvCxnSpPr>
            <a:cxnSpLocks noChangeShapeType="1"/>
            <a:stCxn id="3104" idx="4"/>
            <a:endCxn id="3102" idx="7"/>
          </p:cNvCxnSpPr>
          <p:nvPr/>
        </p:nvCxnSpPr>
        <p:spPr bwMode="auto">
          <a:xfrm flipH="1">
            <a:off x="7412039" y="32781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3089" name="AutoShape 26"/>
          <p:cNvCxnSpPr>
            <a:cxnSpLocks noChangeShapeType="1"/>
            <a:stCxn id="3112" idx="6"/>
            <a:endCxn id="3104" idx="1"/>
          </p:cNvCxnSpPr>
          <p:nvPr/>
        </p:nvCxnSpPr>
        <p:spPr bwMode="auto">
          <a:xfrm>
            <a:off x="6629401" y="1943101"/>
            <a:ext cx="938213" cy="879475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3090" name="Oval 31"/>
          <p:cNvSpPr>
            <a:spLocks noChangeArrowheads="1"/>
          </p:cNvSpPr>
          <p:nvPr/>
        </p:nvSpPr>
        <p:spPr bwMode="auto">
          <a:xfrm>
            <a:off x="4038600" y="2590800"/>
            <a:ext cx="2819400" cy="20574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091" name="Oval 32"/>
          <p:cNvSpPr>
            <a:spLocks noChangeArrowheads="1"/>
          </p:cNvSpPr>
          <p:nvPr/>
        </p:nvSpPr>
        <p:spPr bwMode="auto">
          <a:xfrm>
            <a:off x="6858000" y="2438400"/>
            <a:ext cx="2209800" cy="22860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092" name="Line 33"/>
          <p:cNvSpPr>
            <a:spLocks noChangeShapeType="1"/>
          </p:cNvSpPr>
          <p:nvPr/>
        </p:nvSpPr>
        <p:spPr bwMode="auto">
          <a:xfrm>
            <a:off x="3657600" y="1981200"/>
            <a:ext cx="2362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093" name="Line 34"/>
          <p:cNvSpPr>
            <a:spLocks noChangeShapeType="1"/>
          </p:cNvSpPr>
          <p:nvPr/>
        </p:nvSpPr>
        <p:spPr bwMode="auto">
          <a:xfrm flipH="1">
            <a:off x="3657600" y="29718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094" name="Line 35"/>
          <p:cNvSpPr>
            <a:spLocks noChangeShapeType="1"/>
          </p:cNvSpPr>
          <p:nvPr/>
        </p:nvSpPr>
        <p:spPr bwMode="auto">
          <a:xfrm flipH="1">
            <a:off x="3657600" y="40386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095" name="Text Box 36"/>
          <p:cNvSpPr txBox="1">
            <a:spLocks noChangeArrowheads="1"/>
          </p:cNvSpPr>
          <p:nvPr/>
        </p:nvSpPr>
        <p:spPr bwMode="auto">
          <a:xfrm>
            <a:off x="2895600" y="1676401"/>
            <a:ext cx="9588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Level 1</a:t>
            </a:r>
          </a:p>
        </p:txBody>
      </p:sp>
      <p:sp>
        <p:nvSpPr>
          <p:cNvPr id="3096" name="Text Box 37"/>
          <p:cNvSpPr txBox="1">
            <a:spLocks noChangeArrowheads="1"/>
          </p:cNvSpPr>
          <p:nvPr/>
        </p:nvSpPr>
        <p:spPr bwMode="auto">
          <a:xfrm>
            <a:off x="2876550" y="2667001"/>
            <a:ext cx="9588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Level 2</a:t>
            </a:r>
          </a:p>
        </p:txBody>
      </p:sp>
      <p:sp>
        <p:nvSpPr>
          <p:cNvPr id="3097" name="Text Box 38"/>
          <p:cNvSpPr txBox="1">
            <a:spLocks noChangeArrowheads="1"/>
          </p:cNvSpPr>
          <p:nvPr/>
        </p:nvSpPr>
        <p:spPr bwMode="auto">
          <a:xfrm>
            <a:off x="2876550" y="3733801"/>
            <a:ext cx="9588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Level 3</a:t>
            </a:r>
          </a:p>
        </p:txBody>
      </p:sp>
      <p:sp>
        <p:nvSpPr>
          <p:cNvPr id="3098" name="Text Box 39"/>
          <p:cNvSpPr txBox="1">
            <a:spLocks noChangeArrowheads="1"/>
          </p:cNvSpPr>
          <p:nvPr/>
        </p:nvSpPr>
        <p:spPr bwMode="auto">
          <a:xfrm>
            <a:off x="7086601" y="1676400"/>
            <a:ext cx="326724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A binary tree of height h = 3</a:t>
            </a:r>
          </a:p>
        </p:txBody>
      </p:sp>
      <p:sp>
        <p:nvSpPr>
          <p:cNvPr id="3099" name="Text Box 41"/>
          <p:cNvSpPr txBox="1">
            <a:spLocks noChangeArrowheads="1"/>
          </p:cNvSpPr>
          <p:nvPr/>
        </p:nvSpPr>
        <p:spPr bwMode="auto">
          <a:xfrm>
            <a:off x="4727576" y="2170113"/>
            <a:ext cx="56618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Left</a:t>
            </a:r>
          </a:p>
        </p:txBody>
      </p:sp>
      <p:sp>
        <p:nvSpPr>
          <p:cNvPr id="3100" name="Text Box 42"/>
          <p:cNvSpPr txBox="1">
            <a:spLocks noChangeArrowheads="1"/>
          </p:cNvSpPr>
          <p:nvPr/>
        </p:nvSpPr>
        <p:spPr bwMode="auto">
          <a:xfrm>
            <a:off x="8528050" y="2286000"/>
            <a:ext cx="7344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Right</a:t>
            </a:r>
          </a:p>
        </p:txBody>
      </p:sp>
      <p:graphicFrame>
        <p:nvGraphicFramePr>
          <p:cNvPr id="3074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359641"/>
              </p:ext>
            </p:extLst>
          </p:nvPr>
        </p:nvGraphicFramePr>
        <p:xfrm>
          <a:off x="7792666" y="5541526"/>
          <a:ext cx="110263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253800" progId="Equation.3">
                  <p:embed/>
                </p:oleObj>
              </mc:Choice>
              <mc:Fallback>
                <p:oleObj name="Equation" r:id="rId2" imgW="647640" imgH="253800" progId="Equation.3">
                  <p:embed/>
                  <p:pic>
                    <p:nvPicPr>
                      <p:cNvPr id="3074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2666" y="5541526"/>
                        <a:ext cx="1102632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06438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Full Binary Tree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/>
              <a:t>A binary tree is full </a:t>
            </a:r>
            <a:r>
              <a:rPr lang="en-US" sz="2800" b="1" dirty="0" err="1"/>
              <a:t>iff</a:t>
            </a:r>
            <a:r>
              <a:rPr lang="en-US" sz="2800" b="1" dirty="0"/>
              <a:t> the number of nodes in level </a:t>
            </a:r>
            <a:r>
              <a:rPr lang="en-US" sz="2800" b="1" i="1" dirty="0"/>
              <a:t>L</a:t>
            </a:r>
            <a:r>
              <a:rPr lang="en-US" sz="2800" b="1" dirty="0"/>
              <a:t> is </a:t>
            </a:r>
            <a:r>
              <a:rPr lang="en-US" sz="2800" b="1" i="1" dirty="0"/>
              <a:t>2</a:t>
            </a:r>
            <a:r>
              <a:rPr lang="en-US" sz="2800" b="1" i="1" baseline="30000" dirty="0"/>
              <a:t>L-1</a:t>
            </a:r>
            <a:endParaRPr lang="en-US" sz="2800" b="1" i="1" dirty="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C729E-C434-4E1D-8006-C93AE089A08E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18463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4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a</a:t>
              </a:r>
              <a:endParaRPr lang="en-US"/>
            </a:p>
          </p:txBody>
        </p:sp>
      </p:grp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18461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2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b</a:t>
              </a:r>
              <a:endParaRPr lang="en-US"/>
            </a:p>
          </p:txBody>
        </p:sp>
      </p:grpSp>
      <p:cxnSp>
        <p:nvCxnSpPr>
          <p:cNvPr id="18440" name="AutoShape 10"/>
          <p:cNvCxnSpPr>
            <a:cxnSpLocks noChangeShapeType="1"/>
            <a:stCxn id="18464" idx="3"/>
            <a:endCxn id="18462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18441" name="AutoShape 11"/>
          <p:cNvCxnSpPr>
            <a:cxnSpLocks noChangeShapeType="1"/>
            <a:stCxn id="18461" idx="5"/>
            <a:endCxn id="18458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8442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18459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0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d</a:t>
              </a:r>
              <a:endParaRPr lang="en-US"/>
            </a:p>
          </p:txBody>
        </p:sp>
      </p:grpSp>
      <p:cxnSp>
        <p:nvCxnSpPr>
          <p:cNvPr id="18443" name="AutoShape 15"/>
          <p:cNvCxnSpPr>
            <a:cxnSpLocks noChangeShapeType="1"/>
            <a:stCxn id="18462" idx="3"/>
            <a:endCxn id="18460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8444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18457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8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e</a:t>
              </a:r>
              <a:endParaRPr lang="en-US"/>
            </a:p>
          </p:txBody>
        </p:sp>
      </p:grpSp>
      <p:grpSp>
        <p:nvGrpSpPr>
          <p:cNvPr id="18445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18455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6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c</a:t>
              </a:r>
              <a:endParaRPr lang="en-US"/>
            </a:p>
          </p:txBody>
        </p:sp>
      </p:grpSp>
      <p:grpSp>
        <p:nvGrpSpPr>
          <p:cNvPr id="18446" name="Group 22"/>
          <p:cNvGrpSpPr>
            <a:grpSpLocks/>
          </p:cNvGrpSpPr>
          <p:nvPr/>
        </p:nvGrpSpPr>
        <p:grpSpPr bwMode="auto">
          <a:xfrm>
            <a:off x="6956425" y="3659188"/>
            <a:ext cx="609600" cy="609600"/>
            <a:chOff x="1968" y="1920"/>
            <a:chExt cx="384" cy="384"/>
          </a:xfrm>
        </p:grpSpPr>
        <p:sp>
          <p:nvSpPr>
            <p:cNvPr id="18453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4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f</a:t>
              </a:r>
              <a:endParaRPr lang="en-US"/>
            </a:p>
          </p:txBody>
        </p:sp>
      </p:grpSp>
      <p:cxnSp>
        <p:nvCxnSpPr>
          <p:cNvPr id="18447" name="AutoShape 25"/>
          <p:cNvCxnSpPr>
            <a:cxnSpLocks noChangeShapeType="1"/>
            <a:stCxn id="18456" idx="4"/>
            <a:endCxn id="18454" idx="7"/>
          </p:cNvCxnSpPr>
          <p:nvPr/>
        </p:nvCxnSpPr>
        <p:spPr bwMode="auto">
          <a:xfrm flipH="1">
            <a:off x="7412039" y="32781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18448" name="AutoShape 26"/>
          <p:cNvCxnSpPr>
            <a:cxnSpLocks noChangeShapeType="1"/>
            <a:stCxn id="18464" idx="5"/>
          </p:cNvCxnSpPr>
          <p:nvPr/>
        </p:nvCxnSpPr>
        <p:spPr bwMode="auto">
          <a:xfrm>
            <a:off x="6551613" y="2132013"/>
            <a:ext cx="1016000" cy="728662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18449" name="Group 27"/>
          <p:cNvGrpSpPr>
            <a:grpSpLocks/>
          </p:cNvGrpSpPr>
          <p:nvPr/>
        </p:nvGrpSpPr>
        <p:grpSpPr bwMode="auto">
          <a:xfrm>
            <a:off x="8305800" y="3657600"/>
            <a:ext cx="609600" cy="609600"/>
            <a:chOff x="1968" y="1920"/>
            <a:chExt cx="384" cy="384"/>
          </a:xfrm>
        </p:grpSpPr>
        <p:sp>
          <p:nvSpPr>
            <p:cNvPr id="18451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2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g</a:t>
              </a:r>
              <a:endParaRPr lang="en-US"/>
            </a:p>
          </p:txBody>
        </p:sp>
      </p:grpSp>
      <p:cxnSp>
        <p:nvCxnSpPr>
          <p:cNvPr id="18450" name="AutoShape 30"/>
          <p:cNvCxnSpPr>
            <a:cxnSpLocks noChangeShapeType="1"/>
            <a:endCxn id="18452" idx="1"/>
          </p:cNvCxnSpPr>
          <p:nvPr/>
        </p:nvCxnSpPr>
        <p:spPr bwMode="auto">
          <a:xfrm>
            <a:off x="8001000" y="32766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Full Binary Tree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/>
            <a:r>
              <a:rPr lang="en-US" b="1"/>
              <a:t>A full binary tree of height h has  n nodes, where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/>
              <a:t>	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0B0457-15F3-42A9-B05A-509BC2B8B118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3806826" y="3095626"/>
          <a:ext cx="4422775" cy="26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990360" progId="Equation.3">
                  <p:embed/>
                </p:oleObj>
              </mc:Choice>
              <mc:Fallback>
                <p:oleObj name="Equation" r:id="rId3" imgW="1638000" imgH="99036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6" y="3095626"/>
                        <a:ext cx="4422775" cy="2644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513" y="762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Full Binary Tree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/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849E4-B0C2-44F4-B4FA-7DA2F6838C8A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001595"/>
              </p:ext>
            </p:extLst>
          </p:nvPr>
        </p:nvGraphicFramePr>
        <p:xfrm>
          <a:off x="2926080" y="1849780"/>
          <a:ext cx="6281420" cy="4017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31760" imgH="1879560" progId="Equation.3">
                  <p:embed/>
                </p:oleObj>
              </mc:Choice>
              <mc:Fallback>
                <p:oleObj name="Equation" r:id="rId3" imgW="2831760" imgH="1879560" progId="Equation.3">
                  <p:embed/>
                  <p:pic>
                    <p:nvPicPr>
                      <p:cNvPr id="51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080" y="1849780"/>
                        <a:ext cx="6281420" cy="4017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838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Full Binary Tree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44808"/>
            <a:ext cx="7772400" cy="4074992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The cost of search for nodes in level L is L 2</a:t>
            </a:r>
            <a:r>
              <a:rPr lang="en-US" sz="2400" b="1" baseline="30000" dirty="0"/>
              <a:t>L-1</a:t>
            </a:r>
          </a:p>
          <a:p>
            <a:pPr eaLnBrk="1" hangingPunct="1"/>
            <a:r>
              <a:rPr lang="en-US" sz="2400" b="1" dirty="0"/>
              <a:t>Hence, the total search cost is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2F244D-2BF3-4501-8E37-06FC50B209DA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225669"/>
              </p:ext>
            </p:extLst>
          </p:nvPr>
        </p:nvGraphicFramePr>
        <p:xfrm>
          <a:off x="3505201" y="2971800"/>
          <a:ext cx="634206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1460160" progId="Equation.3">
                  <p:embed/>
                </p:oleObj>
              </mc:Choice>
              <mc:Fallback>
                <p:oleObj name="Equation" r:id="rId3" imgW="2717640" imgH="1460160" progId="Equation.3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2971800"/>
                        <a:ext cx="6342063" cy="312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74700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Balanced Tree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9994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/>
          </a:p>
          <a:p>
            <a:pPr eaLnBrk="1" hangingPunct="1">
              <a:lnSpc>
                <a:spcPct val="90000"/>
              </a:lnSpc>
            </a:pPr>
            <a:endParaRPr lang="en-US" sz="2000" b="1" dirty="0"/>
          </a:p>
          <a:p>
            <a:pPr eaLnBrk="1" hangingPunct="1">
              <a:lnSpc>
                <a:spcPct val="90000"/>
              </a:lnSpc>
            </a:pPr>
            <a:r>
              <a:rPr lang="en-US" sz="2000" b="1" dirty="0"/>
              <a:t>A balanced binary tree has the property that the heights of the left and right subtrees differ at most by one level.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/>
              <a:t>i.e. |</a:t>
            </a:r>
            <a:r>
              <a:rPr lang="en-US" sz="2000" b="1" dirty="0" err="1"/>
              <a:t>h</a:t>
            </a:r>
            <a:r>
              <a:rPr lang="en-US" sz="2000" b="1" baseline="-25000" dirty="0" err="1"/>
              <a:t>L</a:t>
            </a:r>
            <a:r>
              <a:rPr lang="en-US" sz="2000" b="1" dirty="0"/>
              <a:t> – </a:t>
            </a:r>
            <a:r>
              <a:rPr lang="en-US" sz="2000" b="1" dirty="0" err="1"/>
              <a:t>h</a:t>
            </a:r>
            <a:r>
              <a:rPr lang="en-US" sz="2000" b="1" baseline="-25000" dirty="0" err="1"/>
              <a:t>R</a:t>
            </a:r>
            <a:r>
              <a:rPr lang="en-US" sz="2000" b="1" dirty="0"/>
              <a:t>| </a:t>
            </a:r>
            <a:r>
              <a:rPr lang="en-US" sz="2000" b="1" dirty="0">
                <a:cs typeface="Times New Roman" pitchFamily="18" charset="0"/>
              </a:rPr>
              <a:t>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A Full tree is also a balanced tree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EE2C37-E9AD-4669-886C-44BD39FE3336}" type="slidenum">
              <a:rPr lang="en-GB" smtClean="0"/>
              <a:pPr/>
              <a:t>17</a:t>
            </a:fld>
            <a:endParaRPr lang="en-GB"/>
          </a:p>
        </p:txBody>
      </p:sp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19473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9463" name="AutoShape 10"/>
          <p:cNvCxnSpPr>
            <a:cxnSpLocks noChangeShapeType="1"/>
            <a:stCxn id="19474" idx="3"/>
            <a:endCxn id="19465" idx="0"/>
          </p:cNvCxnSpPr>
          <p:nvPr/>
        </p:nvCxnSpPr>
        <p:spPr bwMode="auto">
          <a:xfrm flipH="1">
            <a:off x="5448300" y="2132014"/>
            <a:ext cx="725488" cy="446087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19464" name="AutoShape 26"/>
          <p:cNvCxnSpPr>
            <a:cxnSpLocks noChangeShapeType="1"/>
            <a:stCxn id="19474" idx="6"/>
            <a:endCxn id="19466" idx="0"/>
          </p:cNvCxnSpPr>
          <p:nvPr/>
        </p:nvCxnSpPr>
        <p:spPr bwMode="auto">
          <a:xfrm>
            <a:off x="6629400" y="1943100"/>
            <a:ext cx="1333500" cy="482600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19465" name="Oval 31"/>
          <p:cNvSpPr>
            <a:spLocks noChangeArrowheads="1"/>
          </p:cNvSpPr>
          <p:nvPr/>
        </p:nvSpPr>
        <p:spPr bwMode="auto">
          <a:xfrm>
            <a:off x="4038600" y="2590800"/>
            <a:ext cx="2819400" cy="20574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32"/>
          <p:cNvSpPr>
            <a:spLocks noChangeArrowheads="1"/>
          </p:cNvSpPr>
          <p:nvPr/>
        </p:nvSpPr>
        <p:spPr bwMode="auto">
          <a:xfrm>
            <a:off x="6858000" y="2438400"/>
            <a:ext cx="2209800" cy="22860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33"/>
          <p:cNvSpPr txBox="1">
            <a:spLocks noChangeArrowheads="1"/>
          </p:cNvSpPr>
          <p:nvPr/>
        </p:nvSpPr>
        <p:spPr bwMode="auto">
          <a:xfrm>
            <a:off x="5105400" y="3352800"/>
            <a:ext cx="38985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err="1"/>
              <a:t>h</a:t>
            </a:r>
            <a:r>
              <a:rPr lang="en-US" b="1" baseline="-25000" dirty="0" err="1"/>
              <a:t>L</a:t>
            </a:r>
            <a:endParaRPr lang="en-US" b="1" dirty="0"/>
          </a:p>
        </p:txBody>
      </p:sp>
      <p:sp>
        <p:nvSpPr>
          <p:cNvPr id="19468" name="Text Box 34"/>
          <p:cNvSpPr txBox="1">
            <a:spLocks noChangeArrowheads="1"/>
          </p:cNvSpPr>
          <p:nvPr/>
        </p:nvSpPr>
        <p:spPr bwMode="auto">
          <a:xfrm>
            <a:off x="7748588" y="3352800"/>
            <a:ext cx="412292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err="1"/>
              <a:t>h</a:t>
            </a:r>
            <a:r>
              <a:rPr lang="en-US" b="1" baseline="-25000" dirty="0" err="1"/>
              <a:t>R</a:t>
            </a:r>
            <a:endParaRPr lang="en-US" b="1" dirty="0"/>
          </a:p>
        </p:txBody>
      </p:sp>
      <p:sp>
        <p:nvSpPr>
          <p:cNvPr id="19469" name="Line 35"/>
          <p:cNvSpPr>
            <a:spLocks noChangeShapeType="1"/>
          </p:cNvSpPr>
          <p:nvPr/>
        </p:nvSpPr>
        <p:spPr bwMode="auto">
          <a:xfrm flipV="1">
            <a:off x="5334000" y="2667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0" name="Line 36"/>
          <p:cNvSpPr>
            <a:spLocks noChangeShapeType="1"/>
          </p:cNvSpPr>
          <p:nvPr/>
        </p:nvSpPr>
        <p:spPr bwMode="auto">
          <a:xfrm>
            <a:off x="5334000" y="3886200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1" name="Line 37"/>
          <p:cNvSpPr>
            <a:spLocks noChangeShapeType="1"/>
          </p:cNvSpPr>
          <p:nvPr/>
        </p:nvSpPr>
        <p:spPr bwMode="auto">
          <a:xfrm flipV="1">
            <a:off x="7924800" y="2438400"/>
            <a:ext cx="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2" name="Line 38"/>
          <p:cNvSpPr>
            <a:spLocks noChangeShapeType="1"/>
          </p:cNvSpPr>
          <p:nvPr/>
        </p:nvSpPr>
        <p:spPr bwMode="auto">
          <a:xfrm>
            <a:off x="7924800" y="37338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808037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Complete Binary Tree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1722437"/>
            <a:ext cx="8915400" cy="4188785"/>
          </a:xfrm>
          <a:noFill/>
        </p:spPr>
        <p:txBody>
          <a:bodyPr/>
          <a:lstStyle/>
          <a:p>
            <a:pPr lvl="1" algn="just" eaLnBrk="1" hangingPunct="1"/>
            <a:r>
              <a:rPr lang="en-US" sz="2400" b="1" dirty="0"/>
              <a:t>A binary tree is Complete </a:t>
            </a:r>
            <a:r>
              <a:rPr lang="en-US" sz="2400" b="1" dirty="0" err="1"/>
              <a:t>iff</a:t>
            </a:r>
            <a:r>
              <a:rPr lang="en-US" sz="2400" b="1" dirty="0"/>
              <a:t> the number of Nodes at level 1 &lt;= L &lt;= h-1  is 2</a:t>
            </a:r>
            <a:r>
              <a:rPr lang="en-US" sz="2400" b="1" baseline="30000" dirty="0"/>
              <a:t>L-1</a:t>
            </a:r>
            <a:r>
              <a:rPr lang="en-US" sz="2400" b="1" dirty="0"/>
              <a:t> and leaf nodes at level h occupy the leftmost positions in the tree</a:t>
            </a:r>
          </a:p>
          <a:p>
            <a:pPr lvl="1" algn="just" eaLnBrk="1" hangingPunct="1"/>
            <a:r>
              <a:rPr lang="en-US" sz="2400" b="1" dirty="0"/>
              <a:t>i.e. all levels are filled except the rightmost of the last level.</a:t>
            </a:r>
          </a:p>
          <a:p>
            <a:pPr lvl="1" eaLnBrk="1" hangingPunct="1"/>
            <a:endParaRPr lang="en-US" sz="1800" b="1" dirty="0"/>
          </a:p>
          <a:p>
            <a:pPr lvl="1" eaLnBrk="1" hangingPunct="1"/>
            <a:endParaRPr lang="en-US" sz="1800" b="1" dirty="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638A5E-5E90-4E81-B54D-1418470AAF3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3571876" y="44418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5153026" y="44418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4419601" y="38100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3224213" y="52117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3886200" y="41179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767264" y="41179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330576" y="48006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7"/>
          <p:cNvSpPr>
            <a:spLocks noChangeArrowheads="1"/>
          </p:cNvSpPr>
          <p:nvPr/>
        </p:nvSpPr>
        <p:spPr bwMode="auto">
          <a:xfrm>
            <a:off x="7305676" y="44418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94" name="Oval 18"/>
          <p:cNvSpPr>
            <a:spLocks noChangeArrowheads="1"/>
          </p:cNvSpPr>
          <p:nvPr/>
        </p:nvSpPr>
        <p:spPr bwMode="auto">
          <a:xfrm>
            <a:off x="8886826" y="44418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95" name="Oval 19"/>
          <p:cNvSpPr>
            <a:spLocks noChangeArrowheads="1"/>
          </p:cNvSpPr>
          <p:nvPr/>
        </p:nvSpPr>
        <p:spPr bwMode="auto">
          <a:xfrm>
            <a:off x="8153401" y="38100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96" name="Oval 20"/>
          <p:cNvSpPr>
            <a:spLocks noChangeArrowheads="1"/>
          </p:cNvSpPr>
          <p:nvPr/>
        </p:nvSpPr>
        <p:spPr bwMode="auto">
          <a:xfrm>
            <a:off x="6958013" y="52117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97" name="Oval 21"/>
          <p:cNvSpPr>
            <a:spLocks noChangeArrowheads="1"/>
          </p:cNvSpPr>
          <p:nvPr/>
        </p:nvSpPr>
        <p:spPr bwMode="auto">
          <a:xfrm>
            <a:off x="7805738" y="52117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 b="1">
              <a:latin typeface="Times New Roman" pitchFamily="18" charset="0"/>
            </a:endParaRPr>
          </a:p>
        </p:txBody>
      </p:sp>
      <p:sp>
        <p:nvSpPr>
          <p:cNvPr id="20498" name="Line 22"/>
          <p:cNvSpPr>
            <a:spLocks noChangeShapeType="1"/>
          </p:cNvSpPr>
          <p:nvPr/>
        </p:nvSpPr>
        <p:spPr bwMode="auto">
          <a:xfrm flipH="1">
            <a:off x="7620000" y="41179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23"/>
          <p:cNvSpPr>
            <a:spLocks noChangeShapeType="1"/>
          </p:cNvSpPr>
          <p:nvPr/>
        </p:nvSpPr>
        <p:spPr bwMode="auto">
          <a:xfrm>
            <a:off x="8501064" y="41179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4"/>
          <p:cNvSpPr>
            <a:spLocks noChangeShapeType="1"/>
          </p:cNvSpPr>
          <p:nvPr/>
        </p:nvSpPr>
        <p:spPr bwMode="auto">
          <a:xfrm flipH="1">
            <a:off x="7064376" y="48006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5"/>
          <p:cNvSpPr>
            <a:spLocks noChangeShapeType="1"/>
          </p:cNvSpPr>
          <p:nvPr/>
        </p:nvSpPr>
        <p:spPr bwMode="auto">
          <a:xfrm>
            <a:off x="7620000" y="4800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6"/>
          <p:cNvSpPr>
            <a:spLocks noChangeArrowheads="1"/>
          </p:cNvSpPr>
          <p:nvPr/>
        </p:nvSpPr>
        <p:spPr bwMode="auto">
          <a:xfrm>
            <a:off x="8534400" y="5181600"/>
            <a:ext cx="1916112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 dirty="0"/>
              <a:t>Missing Leaves</a:t>
            </a:r>
          </a:p>
        </p:txBody>
      </p:sp>
      <p:sp>
        <p:nvSpPr>
          <p:cNvPr id="20503" name="Oval 27"/>
          <p:cNvSpPr>
            <a:spLocks noChangeArrowheads="1"/>
          </p:cNvSpPr>
          <p:nvPr/>
        </p:nvSpPr>
        <p:spPr bwMode="auto">
          <a:xfrm>
            <a:off x="3657600" y="5181600"/>
            <a:ext cx="24384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 dirty="0"/>
              <a:t>Missing Leaves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Complete Binary Tree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r>
              <a:rPr lang="en-US" sz="2400" b="1" dirty="0"/>
              <a:t>A complete binary tree can be efficiently implemented as an array, where a node at index </a:t>
            </a:r>
            <a:r>
              <a:rPr lang="en-US" sz="2400" b="1" dirty="0" err="1"/>
              <a:t>i</a:t>
            </a:r>
            <a:r>
              <a:rPr lang="en-US" sz="2400" b="1" dirty="0"/>
              <a:t> has children at indexes 2i and 2i+1 and a parent at index </a:t>
            </a:r>
            <a:r>
              <a:rPr lang="en-US" sz="2400" b="1" dirty="0" err="1"/>
              <a:t>i</a:t>
            </a:r>
            <a:r>
              <a:rPr lang="en-US" sz="2400" b="1" dirty="0"/>
              <a:t>/2 (with one-based indexing). 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EB9370-DB1E-4067-A9F6-D9B6CBB7E38D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21510" name="Oval 4"/>
          <p:cNvSpPr>
            <a:spLocks noChangeArrowheads="1"/>
          </p:cNvSpPr>
          <p:nvPr/>
        </p:nvSpPr>
        <p:spPr bwMode="auto">
          <a:xfrm>
            <a:off x="6108701" y="3690939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7689851" y="3690939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E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956426" y="2982914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9826626" y="2982914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8397876" y="2224089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7239000" y="2514600"/>
            <a:ext cx="1143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8686800" y="2514600"/>
            <a:ext cx="1143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6400800" y="3352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7239000" y="32766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8305800" y="1981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>
            <a:off x="6864350" y="27400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10082213" y="27400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21522" name="Text Box 20"/>
          <p:cNvSpPr txBox="1">
            <a:spLocks noChangeArrowheads="1"/>
          </p:cNvSpPr>
          <p:nvPr/>
        </p:nvSpPr>
        <p:spPr bwMode="auto">
          <a:xfrm>
            <a:off x="6016625" y="34480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>
            <a:off x="7945438" y="35417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21524" name="Text Box 22"/>
          <p:cNvSpPr txBox="1">
            <a:spLocks noChangeArrowheads="1"/>
          </p:cNvSpPr>
          <p:nvPr/>
        </p:nvSpPr>
        <p:spPr bwMode="auto">
          <a:xfrm>
            <a:off x="8786813" y="34480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endParaRPr lang="en-US" sz="1600" b="1">
              <a:latin typeface="Times New Roman" pitchFamily="18" charset="0"/>
            </a:endParaRPr>
          </a:p>
        </p:txBody>
      </p:sp>
      <p:sp>
        <p:nvSpPr>
          <p:cNvPr id="21525" name="Line 25"/>
          <p:cNvSpPr>
            <a:spLocks noChangeShapeType="1"/>
          </p:cNvSpPr>
          <p:nvPr/>
        </p:nvSpPr>
        <p:spPr bwMode="auto">
          <a:xfrm>
            <a:off x="87630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26" name="Line 26"/>
          <p:cNvSpPr>
            <a:spLocks noChangeShapeType="1"/>
          </p:cNvSpPr>
          <p:nvPr/>
        </p:nvSpPr>
        <p:spPr bwMode="auto">
          <a:xfrm>
            <a:off x="5715000" y="2667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27" name="Line 27"/>
          <p:cNvSpPr>
            <a:spLocks noChangeShapeType="1"/>
          </p:cNvSpPr>
          <p:nvPr/>
        </p:nvSpPr>
        <p:spPr bwMode="auto">
          <a:xfrm>
            <a:off x="57150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28" name="Line 28"/>
          <p:cNvSpPr>
            <a:spLocks noChangeShapeType="1"/>
          </p:cNvSpPr>
          <p:nvPr/>
        </p:nvSpPr>
        <p:spPr bwMode="auto">
          <a:xfrm>
            <a:off x="7239000" y="3200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29" name="Line 29"/>
          <p:cNvSpPr>
            <a:spLocks noChangeShapeType="1"/>
          </p:cNvSpPr>
          <p:nvPr/>
        </p:nvSpPr>
        <p:spPr bwMode="auto">
          <a:xfrm>
            <a:off x="101346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0" name="Line 30"/>
          <p:cNvSpPr>
            <a:spLocks noChangeShapeType="1"/>
          </p:cNvSpPr>
          <p:nvPr/>
        </p:nvSpPr>
        <p:spPr bwMode="auto">
          <a:xfrm>
            <a:off x="5715000" y="3505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1" name="Line 31"/>
          <p:cNvSpPr>
            <a:spLocks noChangeShapeType="1"/>
          </p:cNvSpPr>
          <p:nvPr/>
        </p:nvSpPr>
        <p:spPr bwMode="auto">
          <a:xfrm>
            <a:off x="57150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2" name="Line 32"/>
          <p:cNvSpPr>
            <a:spLocks noChangeShapeType="1"/>
          </p:cNvSpPr>
          <p:nvPr/>
        </p:nvSpPr>
        <p:spPr bwMode="auto">
          <a:xfrm>
            <a:off x="64770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3" name="Line 35"/>
          <p:cNvSpPr>
            <a:spLocks noChangeShapeType="1"/>
          </p:cNvSpPr>
          <p:nvPr/>
        </p:nvSpPr>
        <p:spPr bwMode="auto">
          <a:xfrm>
            <a:off x="103632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4" name="Line 36"/>
          <p:cNvSpPr>
            <a:spLocks noChangeShapeType="1"/>
          </p:cNvSpPr>
          <p:nvPr/>
        </p:nvSpPr>
        <p:spPr bwMode="auto">
          <a:xfrm>
            <a:off x="5715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5" name="Line 37"/>
          <p:cNvSpPr>
            <a:spLocks noChangeShapeType="1"/>
          </p:cNvSpPr>
          <p:nvPr/>
        </p:nvSpPr>
        <p:spPr bwMode="auto">
          <a:xfrm>
            <a:off x="103632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1536" name="Line 38"/>
          <p:cNvSpPr>
            <a:spLocks noChangeShapeType="1"/>
          </p:cNvSpPr>
          <p:nvPr/>
        </p:nvSpPr>
        <p:spPr bwMode="auto">
          <a:xfrm>
            <a:off x="5715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graphicFrame>
        <p:nvGraphicFramePr>
          <p:cNvPr id="351301" name="Group 69"/>
          <p:cNvGraphicFramePr>
            <a:graphicFrameLocks noGrp="1"/>
          </p:cNvGraphicFramePr>
          <p:nvPr/>
        </p:nvGraphicFramePr>
        <p:xfrm>
          <a:off x="3048000" y="2133600"/>
          <a:ext cx="1752600" cy="396240"/>
        </p:xfrm>
        <a:graphic>
          <a:graphicData uri="http://schemas.openxmlformats.org/drawingml/2006/table">
            <a:tbl>
              <a:tblPr/>
              <a:tblGrid>
                <a:gridCol w="3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Trees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74675" lvl="1" indent="-533400">
              <a:buClr>
                <a:srgbClr val="C00000"/>
              </a:buClr>
            </a:pPr>
            <a:r>
              <a:rPr lang="en-US" sz="2800" b="1" dirty="0">
                <a:solidFill>
                  <a:schemeClr val="tx1"/>
                </a:solidFill>
              </a:rPr>
              <a:t>General</a:t>
            </a:r>
          </a:p>
          <a:p>
            <a:pPr marL="574675" lvl="1" indent="-533400">
              <a:buClr>
                <a:srgbClr val="C00000"/>
              </a:buClr>
            </a:pPr>
            <a:r>
              <a:rPr lang="en-US" sz="2800" b="1" dirty="0">
                <a:solidFill>
                  <a:schemeClr val="tx1"/>
                </a:solidFill>
              </a:rPr>
              <a:t>Binary Trees</a:t>
            </a:r>
          </a:p>
          <a:p>
            <a:pPr marL="574675" lvl="1" indent="-533400">
              <a:buClr>
                <a:srgbClr val="C00000"/>
              </a:buClr>
            </a:pPr>
            <a:r>
              <a:rPr lang="en-US" sz="2800" b="1" dirty="0">
                <a:solidFill>
                  <a:schemeClr val="tx1"/>
                </a:solidFill>
              </a:rPr>
              <a:t>Tree Traversal</a:t>
            </a:r>
          </a:p>
          <a:p>
            <a:pPr marL="990600" lvl="1" indent="-533400"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09122E-65F5-4DA4-A095-65A151C16D97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46" name="Picture 5" descr="tree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4712" y="2131593"/>
            <a:ext cx="3009900" cy="37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861219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Binary Tree as a Recursive Structure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1" algn="just" eaLnBrk="1" hangingPunct="1"/>
            <a:r>
              <a:rPr lang="en-US" sz="2400" b="1" dirty="0"/>
              <a:t>A binary tree is a recursive structure</a:t>
            </a:r>
          </a:p>
          <a:p>
            <a:pPr lvl="1" algn="just" eaLnBrk="1" hangingPunct="1"/>
            <a:r>
              <a:rPr lang="en-US" sz="2400" b="1" dirty="0"/>
              <a:t>e.g. it can be defined recursively as: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2400" b="1" dirty="0"/>
              <a:t>	if (not empty tree)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2400" b="1" dirty="0"/>
              <a:t>		1. It has a root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2400" b="1" dirty="0"/>
              <a:t>		2. It has a (Left Subtree)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2400" b="1" dirty="0"/>
              <a:t>		3. It has a (Right Subtree)</a:t>
            </a:r>
          </a:p>
          <a:p>
            <a:pPr lvl="1" algn="just" eaLnBrk="1" hangingPunct="1"/>
            <a:r>
              <a:rPr lang="en-US" sz="2400" b="1" dirty="0"/>
              <a:t>Recursive structure suggests recursive processing of trees (e.g. Traversal)</a:t>
            </a:r>
          </a:p>
          <a:p>
            <a:pPr lvl="1" eaLnBrk="1" hangingPunct="1"/>
            <a:endParaRPr lang="en-US" sz="2400" b="1" dirty="0"/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7B4CB-57EB-4536-B754-F02D768A6040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22534" name="Oval 11"/>
          <p:cNvSpPr>
            <a:spLocks noChangeArrowheads="1"/>
          </p:cNvSpPr>
          <p:nvPr/>
        </p:nvSpPr>
        <p:spPr bwMode="auto">
          <a:xfrm>
            <a:off x="8458099" y="32226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b</a:t>
            </a:r>
          </a:p>
        </p:txBody>
      </p:sp>
      <p:sp>
        <p:nvSpPr>
          <p:cNvPr id="22535" name="Oval 12"/>
          <p:cNvSpPr>
            <a:spLocks noChangeArrowheads="1"/>
          </p:cNvSpPr>
          <p:nvPr/>
        </p:nvSpPr>
        <p:spPr bwMode="auto">
          <a:xfrm>
            <a:off x="10039249" y="32226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c</a:t>
            </a:r>
          </a:p>
        </p:txBody>
      </p:sp>
      <p:sp>
        <p:nvSpPr>
          <p:cNvPr id="22536" name="Oval 13"/>
          <p:cNvSpPr>
            <a:spLocks noChangeArrowheads="1"/>
          </p:cNvSpPr>
          <p:nvPr/>
        </p:nvSpPr>
        <p:spPr bwMode="auto">
          <a:xfrm>
            <a:off x="9305824" y="25908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a</a:t>
            </a:r>
          </a:p>
        </p:txBody>
      </p:sp>
      <p:sp>
        <p:nvSpPr>
          <p:cNvPr id="22537" name="Oval 14"/>
          <p:cNvSpPr>
            <a:spLocks noChangeArrowheads="1"/>
          </p:cNvSpPr>
          <p:nvPr/>
        </p:nvSpPr>
        <p:spPr bwMode="auto">
          <a:xfrm>
            <a:off x="8110436" y="39925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d</a:t>
            </a:r>
          </a:p>
        </p:txBody>
      </p:sp>
      <p:sp>
        <p:nvSpPr>
          <p:cNvPr id="22538" name="Oval 15"/>
          <p:cNvSpPr>
            <a:spLocks noChangeArrowheads="1"/>
          </p:cNvSpPr>
          <p:nvPr/>
        </p:nvSpPr>
        <p:spPr bwMode="auto">
          <a:xfrm>
            <a:off x="8958161" y="39925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e</a:t>
            </a:r>
          </a:p>
        </p:txBody>
      </p:sp>
      <p:sp>
        <p:nvSpPr>
          <p:cNvPr id="22539" name="Line 16"/>
          <p:cNvSpPr>
            <a:spLocks noChangeShapeType="1"/>
          </p:cNvSpPr>
          <p:nvPr/>
        </p:nvSpPr>
        <p:spPr bwMode="auto">
          <a:xfrm flipH="1">
            <a:off x="8772423" y="28987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7"/>
          <p:cNvSpPr>
            <a:spLocks noChangeShapeType="1"/>
          </p:cNvSpPr>
          <p:nvPr/>
        </p:nvSpPr>
        <p:spPr bwMode="auto">
          <a:xfrm>
            <a:off x="9653487" y="28987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8"/>
          <p:cNvSpPr>
            <a:spLocks noChangeShapeType="1"/>
          </p:cNvSpPr>
          <p:nvPr/>
        </p:nvSpPr>
        <p:spPr bwMode="auto">
          <a:xfrm flipH="1">
            <a:off x="8216799" y="35814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9"/>
          <p:cNvSpPr>
            <a:spLocks noChangeShapeType="1"/>
          </p:cNvSpPr>
          <p:nvPr/>
        </p:nvSpPr>
        <p:spPr bwMode="auto">
          <a:xfrm>
            <a:off x="8772423" y="35814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22"/>
          <p:cNvSpPr>
            <a:spLocks noChangeArrowheads="1"/>
          </p:cNvSpPr>
          <p:nvPr/>
        </p:nvSpPr>
        <p:spPr bwMode="auto">
          <a:xfrm>
            <a:off x="9610624" y="39624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f</a:t>
            </a:r>
          </a:p>
        </p:txBody>
      </p:sp>
      <p:sp>
        <p:nvSpPr>
          <p:cNvPr id="22544" name="Line 23"/>
          <p:cNvSpPr>
            <a:spLocks noChangeShapeType="1"/>
          </p:cNvSpPr>
          <p:nvPr/>
        </p:nvSpPr>
        <p:spPr bwMode="auto">
          <a:xfrm flipH="1">
            <a:off x="9716987" y="3551238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23900"/>
            <a:ext cx="7772400" cy="11430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Binary Tree as a Recursive Structure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981200"/>
            <a:ext cx="7543800" cy="4267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1957D-2059-40ED-BD78-003DFB53A7B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23558" name="Oval 4"/>
          <p:cNvSpPr>
            <a:spLocks noChangeArrowheads="1"/>
          </p:cNvSpPr>
          <p:nvPr/>
        </p:nvSpPr>
        <p:spPr bwMode="auto">
          <a:xfrm>
            <a:off x="4343400" y="3886201"/>
            <a:ext cx="990600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b,d,e</a:t>
            </a:r>
            <a:endParaRPr lang="en-US"/>
          </a:p>
        </p:txBody>
      </p:sp>
      <p:sp>
        <p:nvSpPr>
          <p:cNvPr id="23559" name="Oval 5"/>
          <p:cNvSpPr>
            <a:spLocks noChangeArrowheads="1"/>
          </p:cNvSpPr>
          <p:nvPr/>
        </p:nvSpPr>
        <p:spPr bwMode="auto">
          <a:xfrm>
            <a:off x="7924800" y="3886201"/>
            <a:ext cx="609600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c,f</a:t>
            </a:r>
            <a:endParaRPr lang="en-US"/>
          </a:p>
        </p:txBody>
      </p:sp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6400801" y="3276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3561" name="Oval 7"/>
          <p:cNvSpPr>
            <a:spLocks noChangeArrowheads="1"/>
          </p:cNvSpPr>
          <p:nvPr/>
        </p:nvSpPr>
        <p:spPr bwMode="auto">
          <a:xfrm>
            <a:off x="3886201" y="5181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5181601" y="5181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H="1">
            <a:off x="4876800" y="3581400"/>
            <a:ext cx="1524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>
            <a:off x="6748464" y="3584576"/>
            <a:ext cx="1481137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 flipH="1">
            <a:off x="4114801" y="4748214"/>
            <a:ext cx="5762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>
            <a:off x="4876800" y="47244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7" name="Oval 13"/>
          <p:cNvSpPr>
            <a:spLocks noChangeArrowheads="1"/>
          </p:cNvSpPr>
          <p:nvPr/>
        </p:nvSpPr>
        <p:spPr bwMode="auto">
          <a:xfrm>
            <a:off x="7586663" y="512921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 flipH="1">
            <a:off x="7693026" y="4702176"/>
            <a:ext cx="384175" cy="466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9" name="Oval 15"/>
          <p:cNvSpPr>
            <a:spLocks noChangeArrowheads="1"/>
          </p:cNvSpPr>
          <p:nvPr/>
        </p:nvSpPr>
        <p:spPr bwMode="auto">
          <a:xfrm>
            <a:off x="5867400" y="2819400"/>
            <a:ext cx="1447800" cy="304800"/>
          </a:xfrm>
          <a:prstGeom prst="ellipse">
            <a:avLst/>
          </a:prstGeom>
          <a:solidFill>
            <a:srgbClr val="66FF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r>
              <a:rPr lang="en-US" b="1"/>
              <a:t>a,b,c,d,e,f</a:t>
            </a:r>
          </a:p>
        </p:txBody>
      </p:sp>
      <p:sp>
        <p:nvSpPr>
          <p:cNvPr id="23570" name="Line 16"/>
          <p:cNvSpPr>
            <a:spLocks noChangeShapeType="1"/>
          </p:cNvSpPr>
          <p:nvPr/>
        </p:nvSpPr>
        <p:spPr bwMode="auto">
          <a:xfrm>
            <a:off x="6553200" y="31242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3571" name="Oval 17"/>
          <p:cNvSpPr>
            <a:spLocks noChangeArrowheads="1"/>
          </p:cNvSpPr>
          <p:nvPr/>
        </p:nvSpPr>
        <p:spPr bwMode="auto">
          <a:xfrm>
            <a:off x="4648201" y="439737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3572" name="Oval 18"/>
          <p:cNvSpPr>
            <a:spLocks noChangeArrowheads="1"/>
          </p:cNvSpPr>
          <p:nvPr/>
        </p:nvSpPr>
        <p:spPr bwMode="auto">
          <a:xfrm>
            <a:off x="8077201" y="439737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3573" name="Line 19"/>
          <p:cNvSpPr>
            <a:spLocks noChangeShapeType="1"/>
          </p:cNvSpPr>
          <p:nvPr/>
        </p:nvSpPr>
        <p:spPr bwMode="auto">
          <a:xfrm>
            <a:off x="4800600" y="4244975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3574" name="Line 20"/>
          <p:cNvSpPr>
            <a:spLocks noChangeShapeType="1"/>
          </p:cNvSpPr>
          <p:nvPr/>
        </p:nvSpPr>
        <p:spPr bwMode="auto">
          <a:xfrm>
            <a:off x="8229600" y="4244975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3575" name="Line 21"/>
          <p:cNvSpPr>
            <a:spLocks noChangeShapeType="1"/>
          </p:cNvSpPr>
          <p:nvPr/>
        </p:nvSpPr>
        <p:spPr bwMode="auto">
          <a:xfrm>
            <a:off x="8382000" y="4778375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8534400" y="5235575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7" name="Rectangle 24"/>
          <p:cNvSpPr>
            <a:spLocks noChangeArrowheads="1"/>
          </p:cNvSpPr>
          <p:nvPr/>
        </p:nvSpPr>
        <p:spPr bwMode="auto">
          <a:xfrm>
            <a:off x="7924800" y="57150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8" name="Rectangle 25"/>
          <p:cNvSpPr>
            <a:spLocks noChangeArrowheads="1"/>
          </p:cNvSpPr>
          <p:nvPr/>
        </p:nvSpPr>
        <p:spPr bwMode="auto">
          <a:xfrm>
            <a:off x="7086600" y="57150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9" name="Rectangle 26"/>
          <p:cNvSpPr>
            <a:spLocks noChangeArrowheads="1"/>
          </p:cNvSpPr>
          <p:nvPr/>
        </p:nvSpPr>
        <p:spPr bwMode="auto">
          <a:xfrm>
            <a:off x="5562600" y="57150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0" name="Rectangle 27"/>
          <p:cNvSpPr>
            <a:spLocks noChangeArrowheads="1"/>
          </p:cNvSpPr>
          <p:nvPr/>
        </p:nvSpPr>
        <p:spPr bwMode="auto">
          <a:xfrm>
            <a:off x="4800600" y="57150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1" name="Rectangle 28"/>
          <p:cNvSpPr>
            <a:spLocks noChangeArrowheads="1"/>
          </p:cNvSpPr>
          <p:nvPr/>
        </p:nvSpPr>
        <p:spPr bwMode="auto">
          <a:xfrm>
            <a:off x="4191000" y="57150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2" name="Rectangle 29"/>
          <p:cNvSpPr>
            <a:spLocks noChangeArrowheads="1"/>
          </p:cNvSpPr>
          <p:nvPr/>
        </p:nvSpPr>
        <p:spPr bwMode="auto">
          <a:xfrm>
            <a:off x="3429000" y="57150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848600" y="5486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5486400" y="54102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191000" y="5486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7239000" y="5410201"/>
            <a:ext cx="381000" cy="31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H="1">
            <a:off x="4953000" y="5486401"/>
            <a:ext cx="30480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>
            <a:off x="3581400" y="5486401"/>
            <a:ext cx="30480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8077200" y="2438400"/>
            <a:ext cx="381000" cy="304800"/>
          </a:xfrm>
          <a:prstGeom prst="rect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8616950" y="2435226"/>
            <a:ext cx="8826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Empty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Tree Traversal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2086983" y="1981200"/>
            <a:ext cx="9767943" cy="4114800"/>
          </a:xfrm>
          <a:noFill/>
        </p:spPr>
        <p:txBody>
          <a:bodyPr vert="horz" lIns="90488" tIns="44450" rIns="90488" bIns="44450" rtlCol="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Traversal is to visit every node ( to display, process, …) exactly once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It can be done recursively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There are 4 different binary tree traversal orders: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FF"/>
                </a:solidFill>
              </a:rPr>
              <a:t>Pre-Order: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/>
              <a:t>	Root is visited </a:t>
            </a:r>
            <a:r>
              <a:rPr lang="en-US" sz="2400" b="1" u="sng" dirty="0">
                <a:solidFill>
                  <a:srgbClr val="0000FF"/>
                </a:solidFill>
              </a:rPr>
              <a:t>before</a:t>
            </a:r>
            <a:r>
              <a:rPr lang="en-US" sz="2400" b="1" dirty="0"/>
              <a:t> its two subtrees (Depth-First)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FF"/>
                </a:solidFill>
              </a:rPr>
              <a:t>In-Order:</a:t>
            </a:r>
            <a:r>
              <a:rPr lang="en-US" sz="2400" b="1" dirty="0"/>
              <a:t>   	Root is visited </a:t>
            </a:r>
            <a:r>
              <a:rPr lang="en-US" sz="2400" b="1" u="sng" dirty="0">
                <a:solidFill>
                  <a:srgbClr val="0000FF"/>
                </a:solidFill>
              </a:rPr>
              <a:t>in between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/>
              <a:t>its two subtrees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FF"/>
                </a:solidFill>
              </a:rPr>
              <a:t>Post-Order:</a:t>
            </a:r>
            <a:r>
              <a:rPr lang="en-US" sz="2400" b="1" dirty="0"/>
              <a:t>	Root is visited </a:t>
            </a:r>
            <a:r>
              <a:rPr lang="en-US" sz="2400" b="1" u="sng" dirty="0">
                <a:solidFill>
                  <a:srgbClr val="0000FF"/>
                </a:solidFill>
              </a:rPr>
              <a:t>after</a:t>
            </a:r>
            <a:r>
              <a:rPr lang="en-US" sz="2400" b="1" dirty="0"/>
              <a:t> its two subtrees</a:t>
            </a:r>
          </a:p>
          <a:p>
            <a:pPr lvl="1">
              <a:lnSpc>
                <a:spcPct val="90000"/>
              </a:lnSpc>
              <a:buClr>
                <a:srgbClr val="E78712"/>
              </a:buClr>
            </a:pPr>
            <a:r>
              <a:rPr lang="en-US" sz="2400" b="1" u="sng" dirty="0">
                <a:solidFill>
                  <a:srgbClr val="0000FF"/>
                </a:solidFill>
              </a:rPr>
              <a:t>Level-Order: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	Traversal Level-by-Level (Breadth-First)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b="1" dirty="0"/>
              <a:t> 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F46F8E-C1DD-4B87-94C4-1C5F1B0AE5F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Pre-Order Traversal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495800"/>
          </a:xfrm>
          <a:noFill/>
        </p:spPr>
        <p:txBody>
          <a:bodyPr vert="horz" lIns="90488" tIns="44450" rIns="90488" bIns="44450" rtlCol="0"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u="sng" dirty="0"/>
              <a:t>Algorithm: </a:t>
            </a:r>
            <a:r>
              <a:rPr lang="en-US" sz="2600" b="1" dirty="0"/>
              <a:t>complexity is </a:t>
            </a:r>
            <a:r>
              <a:rPr lang="en-US" sz="2600" b="1" i="1" dirty="0">
                <a:solidFill>
                  <a:srgbClr val="0000FF"/>
                </a:solidFill>
              </a:rPr>
              <a:t>O(n)</a:t>
            </a:r>
            <a:endParaRPr lang="en-US" sz="2600" b="1" u="sng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600" b="1" dirty="0"/>
              <a:t>The resulting visit order = {a} {b , d , e} {c , f }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7713C-A12D-4563-A293-1B27751CA10C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844867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1002982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5608" name="Oval 6"/>
          <p:cNvSpPr>
            <a:spLocks noChangeArrowheads="1"/>
          </p:cNvSpPr>
          <p:nvPr/>
        </p:nvSpPr>
        <p:spPr bwMode="auto">
          <a:xfrm>
            <a:off x="9296401" y="2895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5609" name="Oval 7"/>
          <p:cNvSpPr>
            <a:spLocks noChangeArrowheads="1"/>
          </p:cNvSpPr>
          <p:nvPr/>
        </p:nvSpPr>
        <p:spPr bwMode="auto">
          <a:xfrm>
            <a:off x="8101013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8948738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 flipH="1">
            <a:off x="8763000" y="32035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9644064" y="32035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 flipH="1">
            <a:off x="8207376" y="38862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8763000" y="3886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5615" name="Oval 13"/>
          <p:cNvSpPr>
            <a:spLocks noChangeArrowheads="1"/>
          </p:cNvSpPr>
          <p:nvPr/>
        </p:nvSpPr>
        <p:spPr bwMode="auto">
          <a:xfrm>
            <a:off x="9601201" y="42672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5616" name="Line 14"/>
          <p:cNvSpPr>
            <a:spLocks noChangeShapeType="1"/>
          </p:cNvSpPr>
          <p:nvPr/>
        </p:nvSpPr>
        <p:spPr bwMode="auto">
          <a:xfrm flipH="1">
            <a:off x="9707564" y="3856038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5617" name="Text Box 15"/>
          <p:cNvSpPr txBox="1">
            <a:spLocks noChangeArrowheads="1"/>
          </p:cNvSpPr>
          <p:nvPr/>
        </p:nvSpPr>
        <p:spPr bwMode="auto">
          <a:xfrm>
            <a:off x="9064625" y="2779713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1</a:t>
            </a:r>
          </a:p>
        </p:txBody>
      </p:sp>
      <p:sp>
        <p:nvSpPr>
          <p:cNvPr id="25618" name="Text Box 16"/>
          <p:cNvSpPr txBox="1">
            <a:spLocks noChangeArrowheads="1"/>
          </p:cNvSpPr>
          <p:nvPr/>
        </p:nvSpPr>
        <p:spPr bwMode="auto">
          <a:xfrm>
            <a:off x="8226425" y="3313113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2</a:t>
            </a:r>
          </a:p>
        </p:txBody>
      </p:sp>
      <p:sp>
        <p:nvSpPr>
          <p:cNvPr id="25619" name="Text Box 17"/>
          <p:cNvSpPr txBox="1">
            <a:spLocks noChangeArrowheads="1"/>
          </p:cNvSpPr>
          <p:nvPr/>
        </p:nvSpPr>
        <p:spPr bwMode="auto">
          <a:xfrm>
            <a:off x="7848600" y="41910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3</a:t>
            </a:r>
            <a:endParaRPr lang="en-US"/>
          </a:p>
        </p:txBody>
      </p:sp>
      <p:sp>
        <p:nvSpPr>
          <p:cNvPr id="25620" name="Text Box 18"/>
          <p:cNvSpPr txBox="1">
            <a:spLocks noChangeArrowheads="1"/>
          </p:cNvSpPr>
          <p:nvPr/>
        </p:nvSpPr>
        <p:spPr bwMode="auto">
          <a:xfrm>
            <a:off x="9982200" y="32004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5</a:t>
            </a:r>
            <a:endParaRPr lang="en-US"/>
          </a:p>
        </p:txBody>
      </p:sp>
      <p:sp>
        <p:nvSpPr>
          <p:cNvPr id="25621" name="Text Box 19"/>
          <p:cNvSpPr txBox="1">
            <a:spLocks noChangeArrowheads="1"/>
          </p:cNvSpPr>
          <p:nvPr/>
        </p:nvSpPr>
        <p:spPr bwMode="auto">
          <a:xfrm>
            <a:off x="9906000" y="43434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6</a:t>
            </a:r>
            <a:endParaRPr lang="en-US"/>
          </a:p>
        </p:txBody>
      </p:sp>
      <p:sp>
        <p:nvSpPr>
          <p:cNvPr id="25622" name="Text Box 20"/>
          <p:cNvSpPr txBox="1">
            <a:spLocks noChangeArrowheads="1"/>
          </p:cNvSpPr>
          <p:nvPr/>
        </p:nvSpPr>
        <p:spPr bwMode="auto">
          <a:xfrm>
            <a:off x="9067800" y="40386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4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053169" y="2028706"/>
            <a:ext cx="4711430" cy="3389114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PreOrder ( tree )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if ( not empty tree)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Visit (root);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PreOrder (left subtree);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PreOrder (right subtree);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}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Pre-Order Traversal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981200"/>
            <a:ext cx="7543800" cy="41148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Pre-Order Traversal is also called </a:t>
            </a:r>
            <a:r>
              <a:rPr lang="en-US" sz="2800" b="1" u="sng" dirty="0">
                <a:solidFill>
                  <a:srgbClr val="0000FF"/>
                </a:solidFill>
              </a:rPr>
              <a:t>Depth-First</a:t>
            </a:r>
            <a:r>
              <a:rPr lang="en-US" sz="2800" b="1" dirty="0"/>
              <a:t> traversal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C832C-47E7-449C-A12F-1E76877822C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26630" name="Oval 21"/>
          <p:cNvSpPr>
            <a:spLocks noChangeArrowheads="1"/>
          </p:cNvSpPr>
          <p:nvPr/>
        </p:nvSpPr>
        <p:spPr bwMode="auto">
          <a:xfrm>
            <a:off x="6705600" y="2743200"/>
            <a:ext cx="465138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1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1" name="Oval 22"/>
          <p:cNvSpPr>
            <a:spLocks noChangeArrowheads="1"/>
          </p:cNvSpPr>
          <p:nvPr/>
        </p:nvSpPr>
        <p:spPr bwMode="auto">
          <a:xfrm>
            <a:off x="4344989" y="4292600"/>
            <a:ext cx="465137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2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2" name="Oval 23"/>
          <p:cNvSpPr>
            <a:spLocks noChangeArrowheads="1"/>
          </p:cNvSpPr>
          <p:nvPr/>
        </p:nvSpPr>
        <p:spPr bwMode="auto">
          <a:xfrm>
            <a:off x="8686800" y="4292600"/>
            <a:ext cx="465138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5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3" name="Oval 24"/>
          <p:cNvSpPr>
            <a:spLocks noChangeArrowheads="1"/>
          </p:cNvSpPr>
          <p:nvPr/>
        </p:nvSpPr>
        <p:spPr bwMode="auto">
          <a:xfrm>
            <a:off x="3367089" y="5426075"/>
            <a:ext cx="465137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3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4" name="Oval 25"/>
          <p:cNvSpPr>
            <a:spLocks noChangeArrowheads="1"/>
          </p:cNvSpPr>
          <p:nvPr/>
        </p:nvSpPr>
        <p:spPr bwMode="auto">
          <a:xfrm>
            <a:off x="5456239" y="5426075"/>
            <a:ext cx="465137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4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5" name="Oval 26"/>
          <p:cNvSpPr>
            <a:spLocks noChangeArrowheads="1"/>
          </p:cNvSpPr>
          <p:nvPr/>
        </p:nvSpPr>
        <p:spPr bwMode="auto">
          <a:xfrm>
            <a:off x="7620000" y="5426075"/>
            <a:ext cx="465138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6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6" name="Oval 27"/>
          <p:cNvSpPr>
            <a:spLocks noChangeArrowheads="1"/>
          </p:cNvSpPr>
          <p:nvPr/>
        </p:nvSpPr>
        <p:spPr bwMode="auto">
          <a:xfrm>
            <a:off x="9782175" y="5426075"/>
            <a:ext cx="465138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b="1">
                <a:latin typeface="Times New Roman" pitchFamily="18" charset="0"/>
              </a:rPr>
              <a:t>7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6637" name="Line 28"/>
          <p:cNvSpPr>
            <a:spLocks noChangeShapeType="1"/>
          </p:cNvSpPr>
          <p:nvPr/>
        </p:nvSpPr>
        <p:spPr bwMode="auto">
          <a:xfrm flipH="1">
            <a:off x="4724400" y="2968626"/>
            <a:ext cx="1981200" cy="1374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38" name="Line 29"/>
          <p:cNvSpPr>
            <a:spLocks noChangeShapeType="1"/>
          </p:cNvSpPr>
          <p:nvPr/>
        </p:nvSpPr>
        <p:spPr bwMode="auto">
          <a:xfrm>
            <a:off x="7170738" y="2968626"/>
            <a:ext cx="1668462" cy="1374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39" name="Line 30"/>
          <p:cNvSpPr>
            <a:spLocks noChangeShapeType="1"/>
          </p:cNvSpPr>
          <p:nvPr/>
        </p:nvSpPr>
        <p:spPr bwMode="auto">
          <a:xfrm flipH="1">
            <a:off x="3603626" y="4511675"/>
            <a:ext cx="741363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0" name="Line 31"/>
          <p:cNvSpPr>
            <a:spLocks noChangeShapeType="1"/>
          </p:cNvSpPr>
          <p:nvPr/>
        </p:nvSpPr>
        <p:spPr bwMode="auto">
          <a:xfrm>
            <a:off x="9151938" y="4511675"/>
            <a:ext cx="88265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1" name="Line 32"/>
          <p:cNvSpPr>
            <a:spLocks noChangeShapeType="1"/>
          </p:cNvSpPr>
          <p:nvPr/>
        </p:nvSpPr>
        <p:spPr bwMode="auto">
          <a:xfrm>
            <a:off x="4810126" y="4511675"/>
            <a:ext cx="906463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2" name="Line 33"/>
          <p:cNvSpPr>
            <a:spLocks noChangeShapeType="1"/>
          </p:cNvSpPr>
          <p:nvPr/>
        </p:nvSpPr>
        <p:spPr bwMode="auto">
          <a:xfrm flipH="1">
            <a:off x="7861300" y="4511675"/>
            <a:ext cx="8255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3" name="Line 34"/>
          <p:cNvSpPr>
            <a:spLocks noChangeShapeType="1"/>
          </p:cNvSpPr>
          <p:nvPr/>
        </p:nvSpPr>
        <p:spPr bwMode="auto">
          <a:xfrm flipV="1">
            <a:off x="3876676" y="4800600"/>
            <a:ext cx="466725" cy="827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4" name="Line 35"/>
          <p:cNvSpPr>
            <a:spLocks noChangeShapeType="1"/>
          </p:cNvSpPr>
          <p:nvPr/>
        </p:nvSpPr>
        <p:spPr bwMode="auto">
          <a:xfrm flipV="1">
            <a:off x="5867400" y="3200400"/>
            <a:ext cx="838200" cy="213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5" name="Line 36"/>
          <p:cNvSpPr>
            <a:spLocks noChangeShapeType="1"/>
          </p:cNvSpPr>
          <p:nvPr/>
        </p:nvSpPr>
        <p:spPr bwMode="auto">
          <a:xfrm flipV="1">
            <a:off x="8229601" y="4800600"/>
            <a:ext cx="466725" cy="827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6646" name="Line 37"/>
          <p:cNvSpPr>
            <a:spLocks noChangeShapeType="1"/>
          </p:cNvSpPr>
          <p:nvPr/>
        </p:nvSpPr>
        <p:spPr bwMode="auto">
          <a:xfrm flipH="1">
            <a:off x="4953000" y="29718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6647" name="Line 38"/>
          <p:cNvSpPr>
            <a:spLocks noChangeShapeType="1"/>
          </p:cNvSpPr>
          <p:nvPr/>
        </p:nvSpPr>
        <p:spPr bwMode="auto">
          <a:xfrm flipH="1">
            <a:off x="3581400" y="4419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6648" name="Line 39"/>
          <p:cNvSpPr>
            <a:spLocks noChangeShapeType="1"/>
          </p:cNvSpPr>
          <p:nvPr/>
        </p:nvSpPr>
        <p:spPr bwMode="auto">
          <a:xfrm>
            <a:off x="4876800" y="4724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6649" name="Line 40"/>
          <p:cNvSpPr>
            <a:spLocks noChangeShapeType="1"/>
          </p:cNvSpPr>
          <p:nvPr/>
        </p:nvSpPr>
        <p:spPr bwMode="auto">
          <a:xfrm>
            <a:off x="7239000" y="32766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6650" name="Line 41"/>
          <p:cNvSpPr>
            <a:spLocks noChangeShapeType="1"/>
          </p:cNvSpPr>
          <p:nvPr/>
        </p:nvSpPr>
        <p:spPr bwMode="auto">
          <a:xfrm flipH="1">
            <a:off x="7772400" y="4495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26651" name="Line 42"/>
          <p:cNvSpPr>
            <a:spLocks noChangeShapeType="1"/>
          </p:cNvSpPr>
          <p:nvPr/>
        </p:nvSpPr>
        <p:spPr bwMode="auto">
          <a:xfrm>
            <a:off x="9220200" y="4800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In-Order Traversal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264555"/>
            <a:ext cx="7543800" cy="470227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buNone/>
            </a:pPr>
            <a:r>
              <a:rPr lang="en-US" sz="2600" b="1" u="sng" dirty="0"/>
              <a:t>Algorithm: </a:t>
            </a:r>
            <a:r>
              <a:rPr lang="en-US" sz="2600" b="1" dirty="0"/>
              <a:t>complexity is </a:t>
            </a:r>
            <a:r>
              <a:rPr lang="en-US" sz="2600" b="1" i="1" dirty="0">
                <a:solidFill>
                  <a:srgbClr val="0000FF"/>
                </a:solidFill>
              </a:rPr>
              <a:t>O(n)</a:t>
            </a:r>
            <a:endParaRPr lang="en-US" sz="2600" b="1" u="sng" dirty="0"/>
          </a:p>
          <a:p>
            <a:pPr marL="0" indent="0">
              <a:buNone/>
            </a:pPr>
            <a:r>
              <a:rPr lang="en-US" sz="2000" b="1" dirty="0"/>
              <a:t>	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600" b="1" dirty="0"/>
              <a:t>The resulting visit order = {d , b , e} {a} {f , c }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99E523-2EDA-42BD-B60D-F31C2019A82F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844867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7655" name="Oval 5"/>
          <p:cNvSpPr>
            <a:spLocks noChangeArrowheads="1"/>
          </p:cNvSpPr>
          <p:nvPr/>
        </p:nvSpPr>
        <p:spPr bwMode="auto">
          <a:xfrm>
            <a:off x="1002982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7656" name="Oval 6"/>
          <p:cNvSpPr>
            <a:spLocks noChangeArrowheads="1"/>
          </p:cNvSpPr>
          <p:nvPr/>
        </p:nvSpPr>
        <p:spPr bwMode="auto">
          <a:xfrm>
            <a:off x="9296401" y="2895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7657" name="Oval 7"/>
          <p:cNvSpPr>
            <a:spLocks noChangeArrowheads="1"/>
          </p:cNvSpPr>
          <p:nvPr/>
        </p:nvSpPr>
        <p:spPr bwMode="auto">
          <a:xfrm>
            <a:off x="8101013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7658" name="Oval 8"/>
          <p:cNvSpPr>
            <a:spLocks noChangeArrowheads="1"/>
          </p:cNvSpPr>
          <p:nvPr/>
        </p:nvSpPr>
        <p:spPr bwMode="auto">
          <a:xfrm>
            <a:off x="8948738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 flipH="1">
            <a:off x="8763000" y="32035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9644064" y="32035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 flipH="1">
            <a:off x="8207376" y="38862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7662" name="Line 12"/>
          <p:cNvSpPr>
            <a:spLocks noChangeShapeType="1"/>
          </p:cNvSpPr>
          <p:nvPr/>
        </p:nvSpPr>
        <p:spPr bwMode="auto">
          <a:xfrm>
            <a:off x="8763000" y="3886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7663" name="Oval 13"/>
          <p:cNvSpPr>
            <a:spLocks noChangeArrowheads="1"/>
          </p:cNvSpPr>
          <p:nvPr/>
        </p:nvSpPr>
        <p:spPr bwMode="auto">
          <a:xfrm>
            <a:off x="9601201" y="42672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 flipH="1">
            <a:off x="9707564" y="3856038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9064625" y="2779713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4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8226425" y="3313113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2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7848600" y="41910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1</a:t>
            </a:r>
            <a:endParaRPr lang="en-US"/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9982200" y="32004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6</a:t>
            </a:r>
            <a:endParaRPr lang="en-US"/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9906000" y="43434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5</a:t>
            </a:r>
            <a:endParaRPr lang="en-US"/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9067800" y="40386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3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3011489" y="1821556"/>
            <a:ext cx="4724400" cy="3379094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InOrder ( tree )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if ( not empty tree)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	InOrder (left subtree);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	Visit (root);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	InOrder (right subtree);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}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Post-Order Traversal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76400"/>
            <a:ext cx="7543800" cy="4572000"/>
          </a:xfrm>
          <a:noFill/>
        </p:spPr>
        <p:txBody>
          <a:bodyPr vert="horz" lIns="90488" tIns="44450" rIns="90488" bIns="44450" rtlCol="0">
            <a:normAutofit fontScale="92500" lnSpcReduction="20000"/>
          </a:bodyPr>
          <a:lstStyle/>
          <a:p>
            <a:pPr eaLnBrk="1" hangingPunct="1"/>
            <a:r>
              <a:rPr lang="en-US" sz="2600" b="1" u="sng" dirty="0"/>
              <a:t>Algorithm: </a:t>
            </a:r>
            <a:r>
              <a:rPr lang="en-US" sz="2600" b="1" dirty="0"/>
              <a:t>complexity is </a:t>
            </a:r>
            <a:r>
              <a:rPr lang="en-US" sz="2600" b="1" i="1" dirty="0">
                <a:solidFill>
                  <a:srgbClr val="0000FF"/>
                </a:solidFill>
              </a:rPr>
              <a:t>O(n)</a:t>
            </a:r>
            <a:endParaRPr lang="en-US" sz="2600" b="1" u="sng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/>
              <a:t>The resulting visit order = {d , e , b} {f , c } {a} 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981CDB-518E-4D36-B5F5-811C9EA13EF2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844867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1002982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9296401" y="2895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8681" name="Oval 7"/>
          <p:cNvSpPr>
            <a:spLocks noChangeArrowheads="1"/>
          </p:cNvSpPr>
          <p:nvPr/>
        </p:nvSpPr>
        <p:spPr bwMode="auto">
          <a:xfrm>
            <a:off x="8101013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8948738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 flipH="1">
            <a:off x="8763000" y="32035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8684" name="Line 10"/>
          <p:cNvSpPr>
            <a:spLocks noChangeShapeType="1"/>
          </p:cNvSpPr>
          <p:nvPr/>
        </p:nvSpPr>
        <p:spPr bwMode="auto">
          <a:xfrm>
            <a:off x="9644064" y="32035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8685" name="Line 11"/>
          <p:cNvSpPr>
            <a:spLocks noChangeShapeType="1"/>
          </p:cNvSpPr>
          <p:nvPr/>
        </p:nvSpPr>
        <p:spPr bwMode="auto">
          <a:xfrm flipH="1">
            <a:off x="8207376" y="38862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8686" name="Line 12"/>
          <p:cNvSpPr>
            <a:spLocks noChangeShapeType="1"/>
          </p:cNvSpPr>
          <p:nvPr/>
        </p:nvSpPr>
        <p:spPr bwMode="auto">
          <a:xfrm>
            <a:off x="8763000" y="3886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8687" name="Oval 13"/>
          <p:cNvSpPr>
            <a:spLocks noChangeArrowheads="1"/>
          </p:cNvSpPr>
          <p:nvPr/>
        </p:nvSpPr>
        <p:spPr bwMode="auto">
          <a:xfrm>
            <a:off x="9601201" y="42672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 flipH="1">
            <a:off x="9707564" y="3856038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9064625" y="2779713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6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8226425" y="3313113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3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7848600" y="41910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1</a:t>
            </a:r>
            <a:endParaRPr lang="en-US"/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9982200" y="32004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5</a:t>
            </a:r>
            <a:endParaRPr lang="en-US"/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9906000" y="43434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4</a:t>
            </a:r>
            <a:endParaRPr lang="en-US"/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9067800" y="4038600"/>
            <a:ext cx="31451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/>
              <a:t>2</a:t>
            </a: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051530" y="2193925"/>
            <a:ext cx="4711430" cy="3383915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A5644E"/>
              </a:buClr>
              <a:buNone/>
            </a:pPr>
            <a:r>
              <a:rPr lang="en-US" sz="2400" b="1" i="1" kern="0" dirty="0" err="1">
                <a:latin typeface="Times New Roman" pitchFamily="18" charset="0"/>
                <a:cs typeface="Times New Roman" pitchFamily="18" charset="0"/>
              </a:rPr>
              <a:t>PostOrder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( tree )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if ( not empty tree)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kern="0" dirty="0" err="1">
                <a:latin typeface="Times New Roman" pitchFamily="18" charset="0"/>
                <a:cs typeface="Times New Roman" pitchFamily="18" charset="0"/>
              </a:rPr>
              <a:t>PostOrder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(left subtree);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kern="0" dirty="0" err="1">
                <a:latin typeface="Times New Roman" pitchFamily="18" charset="0"/>
                <a:cs typeface="Times New Roman" pitchFamily="18" charset="0"/>
              </a:rPr>
              <a:t>PostOrder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(right subtree);</a:t>
            </a:r>
          </a:p>
          <a:p>
            <a:pPr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Visit (root);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  }</a:t>
            </a:r>
          </a:p>
          <a:p>
            <a:pPr lvl="0">
              <a:buClr>
                <a:srgbClr val="A5644E"/>
              </a:buClr>
              <a:buNone/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Example: Expression Tree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2133599" y="1646358"/>
            <a:ext cx="8782051" cy="4400112"/>
          </a:xfrm>
          <a:noFill/>
        </p:spPr>
        <p:txBody>
          <a:bodyPr vert="horz" lIns="90488" tIns="44450" rIns="90488" bIns="44450" rtlCol="0">
            <a:noAutofit/>
          </a:bodyPr>
          <a:lstStyle/>
          <a:p>
            <a:pPr eaLnBrk="1" hangingPunct="1"/>
            <a:r>
              <a:rPr lang="en-US" sz="2400" b="1" dirty="0"/>
              <a:t>The expression A – B * C + D can be represented as a tree.</a:t>
            </a:r>
          </a:p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In-Order</a:t>
            </a:r>
            <a:r>
              <a:rPr lang="en-US" sz="2400" b="1" dirty="0"/>
              <a:t> traversal gives: A – B * C + 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This is the </a:t>
            </a:r>
            <a:r>
              <a:rPr lang="en-US" sz="2400" b="1" u="sng" dirty="0">
                <a:solidFill>
                  <a:srgbClr val="0000FF"/>
                </a:solidFill>
              </a:rPr>
              <a:t>infix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/>
              <a:t>representation</a:t>
            </a:r>
          </a:p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Pre-Order</a:t>
            </a:r>
            <a:r>
              <a:rPr lang="en-US" sz="2400" b="1" dirty="0"/>
              <a:t> traversal gives: + - A * B C 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This is the </a:t>
            </a:r>
            <a:r>
              <a:rPr lang="en-US" sz="2400" b="1" u="sng" dirty="0">
                <a:solidFill>
                  <a:srgbClr val="0000FF"/>
                </a:solidFill>
              </a:rPr>
              <a:t>prefix</a:t>
            </a:r>
            <a:r>
              <a:rPr lang="en-US" sz="2400" b="1" dirty="0"/>
              <a:t> representation</a:t>
            </a:r>
          </a:p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Post-Order</a:t>
            </a:r>
            <a:r>
              <a:rPr lang="en-US" sz="2400" b="1" u="sng" dirty="0"/>
              <a:t> </a:t>
            </a:r>
            <a:r>
              <a:rPr lang="en-US" sz="2400" b="1" dirty="0"/>
              <a:t>traversal gives: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A B C * - D +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This is the </a:t>
            </a:r>
            <a:r>
              <a:rPr lang="en-US" sz="2400" b="1" u="sng" dirty="0">
                <a:solidFill>
                  <a:srgbClr val="0000FF"/>
                </a:solidFill>
              </a:rPr>
              <a:t>postfix</a:t>
            </a:r>
            <a:r>
              <a:rPr lang="en-US" sz="2400" b="1" dirty="0">
                <a:solidFill>
                  <a:srgbClr val="0000FF"/>
                </a:solidFill>
              </a:rPr>
              <a:t> (RPN) </a:t>
            </a:r>
            <a:r>
              <a:rPr lang="en-US" sz="2400" b="1" dirty="0"/>
              <a:t>representation 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12E86B-FAD9-4554-94E8-0B4782D0F7CA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29702" name="Oval 4"/>
          <p:cNvSpPr>
            <a:spLocks noChangeArrowheads="1"/>
          </p:cNvSpPr>
          <p:nvPr/>
        </p:nvSpPr>
        <p:spPr bwMode="auto">
          <a:xfrm>
            <a:off x="8458201" y="35052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-</a:t>
            </a:r>
            <a:endParaRPr lang="en-US"/>
          </a:p>
        </p:txBody>
      </p:sp>
      <p:sp>
        <p:nvSpPr>
          <p:cNvPr id="29703" name="Oval 5"/>
          <p:cNvSpPr>
            <a:spLocks noChangeArrowheads="1"/>
          </p:cNvSpPr>
          <p:nvPr/>
        </p:nvSpPr>
        <p:spPr bwMode="auto">
          <a:xfrm>
            <a:off x="10029826" y="3527426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9704" name="Oval 6"/>
          <p:cNvSpPr>
            <a:spLocks noChangeArrowheads="1"/>
          </p:cNvSpPr>
          <p:nvPr/>
        </p:nvSpPr>
        <p:spPr bwMode="auto">
          <a:xfrm>
            <a:off x="9296401" y="28956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+</a:t>
            </a:r>
            <a:endParaRPr lang="en-US"/>
          </a:p>
        </p:txBody>
      </p:sp>
      <p:sp>
        <p:nvSpPr>
          <p:cNvPr id="29705" name="Oval 7"/>
          <p:cNvSpPr>
            <a:spLocks noChangeArrowheads="1"/>
          </p:cNvSpPr>
          <p:nvPr/>
        </p:nvSpPr>
        <p:spPr bwMode="auto">
          <a:xfrm>
            <a:off x="8101013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9706" name="Oval 8"/>
          <p:cNvSpPr>
            <a:spLocks noChangeArrowheads="1"/>
          </p:cNvSpPr>
          <p:nvPr/>
        </p:nvSpPr>
        <p:spPr bwMode="auto">
          <a:xfrm>
            <a:off x="8948738" y="4297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*</a:t>
            </a:r>
            <a:endParaRPr lang="en-US"/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 flipH="1">
            <a:off x="8763000" y="32035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9644064" y="32035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 flipH="1">
            <a:off x="8207376" y="38862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9710" name="Line 12"/>
          <p:cNvSpPr>
            <a:spLocks noChangeShapeType="1"/>
          </p:cNvSpPr>
          <p:nvPr/>
        </p:nvSpPr>
        <p:spPr bwMode="auto">
          <a:xfrm>
            <a:off x="8763000" y="3886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9711" name="Oval 13"/>
          <p:cNvSpPr>
            <a:spLocks noChangeArrowheads="1"/>
          </p:cNvSpPr>
          <p:nvPr/>
        </p:nvSpPr>
        <p:spPr bwMode="auto">
          <a:xfrm>
            <a:off x="8580438" y="5059364"/>
            <a:ext cx="347662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 flipH="1">
            <a:off x="8686801" y="4648200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9713" name="Oval 21"/>
          <p:cNvSpPr>
            <a:spLocks noChangeArrowheads="1"/>
          </p:cNvSpPr>
          <p:nvPr/>
        </p:nvSpPr>
        <p:spPr bwMode="auto">
          <a:xfrm>
            <a:off x="9525001" y="5029201"/>
            <a:ext cx="347663" cy="38417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9714" name="Line 22"/>
          <p:cNvSpPr>
            <a:spLocks noChangeShapeType="1"/>
          </p:cNvSpPr>
          <p:nvPr/>
        </p:nvSpPr>
        <p:spPr bwMode="auto">
          <a:xfrm>
            <a:off x="9291638" y="4629150"/>
            <a:ext cx="309562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Level-Order (Breadth-First) Traversal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en-US" sz="2800" b="1" dirty="0">
                <a:solidFill>
                  <a:srgbClr val="0000FF"/>
                </a:solidFill>
              </a:rPr>
              <a:t>Pre-order</a:t>
            </a:r>
            <a:r>
              <a:rPr lang="en-US" sz="2800" b="1" dirty="0"/>
              <a:t> (a.k.a. </a:t>
            </a:r>
            <a:r>
              <a:rPr lang="en-US" sz="2800" b="1" dirty="0">
                <a:solidFill>
                  <a:srgbClr val="0000FF"/>
                </a:solidFill>
              </a:rPr>
              <a:t>Depth-First traversal</a:t>
            </a:r>
            <a:r>
              <a:rPr lang="en-US" sz="2800" b="1" dirty="0"/>
              <a:t>) can be implemented using an </a:t>
            </a:r>
            <a:r>
              <a:rPr lang="en-US" sz="2800" b="1" dirty="0">
                <a:solidFill>
                  <a:srgbClr val="0000FF"/>
                </a:solidFill>
              </a:rPr>
              <a:t>iterative (non-recursive) </a:t>
            </a:r>
            <a:r>
              <a:rPr lang="en-US" sz="2800" b="1" dirty="0"/>
              <a:t>algorithm. In this case, a stack is used</a:t>
            </a:r>
          </a:p>
          <a:p>
            <a:pPr algn="just" eaLnBrk="1" hangingPunct="1"/>
            <a:r>
              <a:rPr lang="en-US" sz="2800" b="1" dirty="0"/>
              <a:t>If the stack is replaced by a </a:t>
            </a:r>
            <a:r>
              <a:rPr lang="en-US" sz="2800" b="1" dirty="0">
                <a:solidFill>
                  <a:srgbClr val="0000FF"/>
                </a:solidFill>
              </a:rPr>
              <a:t>queue</a:t>
            </a:r>
            <a:r>
              <a:rPr lang="en-US" sz="2800" b="1" dirty="0"/>
              <a:t> and left pointers are exchanged by right pointers, the algorithm becomes </a:t>
            </a:r>
            <a:r>
              <a:rPr lang="en-US" sz="2800" b="1" dirty="0">
                <a:solidFill>
                  <a:srgbClr val="0000FF"/>
                </a:solidFill>
              </a:rPr>
              <a:t>Level-order traversal </a:t>
            </a:r>
            <a:r>
              <a:rPr lang="en-US" sz="2800" b="1" dirty="0"/>
              <a:t>(a.k.a. </a:t>
            </a:r>
            <a:r>
              <a:rPr lang="en-US" sz="2800" b="1" dirty="0">
                <a:solidFill>
                  <a:srgbClr val="0000FF"/>
                </a:solidFill>
              </a:rPr>
              <a:t>Breadth-First traversal</a:t>
            </a:r>
            <a:r>
              <a:rPr lang="en-US" sz="2800" b="1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0C6138-1FEE-4CBC-B6E6-56162C728238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45E873-6C24-C050-2265-D0E8AA4F441B}"/>
              </a:ext>
            </a:extLst>
          </p:cNvPr>
          <p:cNvSpPr/>
          <p:nvPr/>
        </p:nvSpPr>
        <p:spPr>
          <a:xfrm>
            <a:off x="2457450" y="1642110"/>
            <a:ext cx="6880860" cy="43929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Iterative Preorder Traversal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642110"/>
            <a:ext cx="8915400" cy="4392930"/>
          </a:xfrm>
          <a:noFill/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iterative_preorder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 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{	t = root;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Let s be a stack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s.push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while(!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s.stackIsEmpty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{	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s.pop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(t); process(t-&gt;key);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if ( 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is not empty)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s.push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 if ( 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is not empty)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s.push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);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} 	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1EFB3-7833-48BE-96FE-289C3C4C5AE6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General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600200"/>
            <a:ext cx="7772400" cy="449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A Tree is a non-linear, hierarchical one-to-many data structure.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A special tree is the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b="1" dirty="0">
                <a:solidFill>
                  <a:srgbClr val="0000FF"/>
                </a:solidFill>
              </a:rPr>
              <a:t>Binary 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74C2A9-2CA7-41C7-9A43-9DBDDB6D7A6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31743" y="2057401"/>
            <a:ext cx="2872537" cy="1904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1271" name="Group 4"/>
          <p:cNvGrpSpPr>
            <a:grpSpLocks/>
          </p:cNvGrpSpPr>
          <p:nvPr/>
        </p:nvGrpSpPr>
        <p:grpSpPr bwMode="auto">
          <a:xfrm>
            <a:off x="5562600" y="3352800"/>
            <a:ext cx="609600" cy="609600"/>
            <a:chOff x="1968" y="1920"/>
            <a:chExt cx="384" cy="384"/>
          </a:xfrm>
        </p:grpSpPr>
        <p:sp>
          <p:nvSpPr>
            <p:cNvPr id="11296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97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a</a:t>
              </a:r>
              <a:endParaRPr lang="en-US"/>
            </a:p>
          </p:txBody>
        </p:sp>
      </p:grpSp>
      <p:grpSp>
        <p:nvGrpSpPr>
          <p:cNvPr id="11272" name="Group 7"/>
          <p:cNvGrpSpPr>
            <a:grpSpLocks/>
          </p:cNvGrpSpPr>
          <p:nvPr/>
        </p:nvGrpSpPr>
        <p:grpSpPr bwMode="auto">
          <a:xfrm>
            <a:off x="4572000" y="4343400"/>
            <a:ext cx="609600" cy="609600"/>
            <a:chOff x="1968" y="1920"/>
            <a:chExt cx="384" cy="384"/>
          </a:xfrm>
        </p:grpSpPr>
        <p:sp>
          <p:nvSpPr>
            <p:cNvPr id="11294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95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b</a:t>
              </a:r>
              <a:endParaRPr lang="en-US"/>
            </a:p>
          </p:txBody>
        </p:sp>
      </p:grpSp>
      <p:cxnSp>
        <p:nvCxnSpPr>
          <p:cNvPr id="11273" name="AutoShape 10"/>
          <p:cNvCxnSpPr>
            <a:cxnSpLocks noChangeShapeType="1"/>
          </p:cNvCxnSpPr>
          <p:nvPr/>
        </p:nvCxnSpPr>
        <p:spPr bwMode="auto">
          <a:xfrm flipH="1">
            <a:off x="5027614" y="38084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11274" name="AutoShape 11"/>
          <p:cNvCxnSpPr>
            <a:cxnSpLocks noChangeShapeType="1"/>
          </p:cNvCxnSpPr>
          <p:nvPr/>
        </p:nvCxnSpPr>
        <p:spPr bwMode="auto">
          <a:xfrm>
            <a:off x="5103813" y="48752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1275" name="Group 12"/>
          <p:cNvGrpSpPr>
            <a:grpSpLocks/>
          </p:cNvGrpSpPr>
          <p:nvPr/>
        </p:nvGrpSpPr>
        <p:grpSpPr bwMode="auto">
          <a:xfrm>
            <a:off x="3657600" y="5373688"/>
            <a:ext cx="609600" cy="609600"/>
            <a:chOff x="1968" y="1920"/>
            <a:chExt cx="384" cy="384"/>
          </a:xfrm>
        </p:grpSpPr>
        <p:sp>
          <p:nvSpPr>
            <p:cNvPr id="11292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93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d</a:t>
              </a:r>
              <a:endParaRPr lang="en-US"/>
            </a:p>
          </p:txBody>
        </p:sp>
      </p:grpSp>
      <p:cxnSp>
        <p:nvCxnSpPr>
          <p:cNvPr id="11276" name="AutoShape 15"/>
          <p:cNvCxnSpPr>
            <a:cxnSpLocks noChangeShapeType="1"/>
          </p:cNvCxnSpPr>
          <p:nvPr/>
        </p:nvCxnSpPr>
        <p:spPr bwMode="auto">
          <a:xfrm flipH="1">
            <a:off x="4113214" y="47990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1277" name="Group 16"/>
          <p:cNvGrpSpPr>
            <a:grpSpLocks/>
          </p:cNvGrpSpPr>
          <p:nvPr/>
        </p:nvGrpSpPr>
        <p:grpSpPr bwMode="auto">
          <a:xfrm>
            <a:off x="5508625" y="5335588"/>
            <a:ext cx="609600" cy="609600"/>
            <a:chOff x="1968" y="1920"/>
            <a:chExt cx="384" cy="384"/>
          </a:xfrm>
        </p:grpSpPr>
        <p:sp>
          <p:nvSpPr>
            <p:cNvPr id="11290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91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e</a:t>
              </a:r>
              <a:endParaRPr lang="en-US"/>
            </a:p>
          </p:txBody>
        </p:sp>
      </p:grpSp>
      <p:grpSp>
        <p:nvGrpSpPr>
          <p:cNvPr id="11278" name="Group 19"/>
          <p:cNvGrpSpPr>
            <a:grpSpLocks/>
          </p:cNvGrpSpPr>
          <p:nvPr/>
        </p:nvGrpSpPr>
        <p:grpSpPr bwMode="auto">
          <a:xfrm>
            <a:off x="6956425" y="4421188"/>
            <a:ext cx="609600" cy="609600"/>
            <a:chOff x="1968" y="1920"/>
            <a:chExt cx="384" cy="384"/>
          </a:xfrm>
        </p:grpSpPr>
        <p:sp>
          <p:nvSpPr>
            <p:cNvPr id="11288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89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c</a:t>
              </a:r>
              <a:endParaRPr lang="en-US"/>
            </a:p>
          </p:txBody>
        </p:sp>
      </p:grpSp>
      <p:grpSp>
        <p:nvGrpSpPr>
          <p:cNvPr id="11279" name="Group 22"/>
          <p:cNvGrpSpPr>
            <a:grpSpLocks/>
          </p:cNvGrpSpPr>
          <p:nvPr/>
        </p:nvGrpSpPr>
        <p:grpSpPr bwMode="auto">
          <a:xfrm>
            <a:off x="6423025" y="5335588"/>
            <a:ext cx="609600" cy="609600"/>
            <a:chOff x="1968" y="1920"/>
            <a:chExt cx="384" cy="384"/>
          </a:xfrm>
        </p:grpSpPr>
        <p:sp>
          <p:nvSpPr>
            <p:cNvPr id="11286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87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f</a:t>
              </a:r>
              <a:endParaRPr lang="en-US"/>
            </a:p>
          </p:txBody>
        </p:sp>
      </p:grpSp>
      <p:cxnSp>
        <p:nvCxnSpPr>
          <p:cNvPr id="11280" name="AutoShape 25"/>
          <p:cNvCxnSpPr>
            <a:cxnSpLocks noChangeShapeType="1"/>
          </p:cNvCxnSpPr>
          <p:nvPr/>
        </p:nvCxnSpPr>
        <p:spPr bwMode="auto">
          <a:xfrm flipH="1">
            <a:off x="6878639" y="49545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11281" name="AutoShape 26"/>
          <p:cNvCxnSpPr>
            <a:cxnSpLocks noChangeShapeType="1"/>
          </p:cNvCxnSpPr>
          <p:nvPr/>
        </p:nvCxnSpPr>
        <p:spPr bwMode="auto">
          <a:xfrm>
            <a:off x="6018213" y="3808413"/>
            <a:ext cx="1016000" cy="728662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11282" name="Group 27"/>
          <p:cNvGrpSpPr>
            <a:grpSpLocks/>
          </p:cNvGrpSpPr>
          <p:nvPr/>
        </p:nvGrpSpPr>
        <p:grpSpPr bwMode="auto">
          <a:xfrm>
            <a:off x="7772400" y="5334000"/>
            <a:ext cx="609600" cy="609600"/>
            <a:chOff x="1968" y="1920"/>
            <a:chExt cx="384" cy="384"/>
          </a:xfrm>
        </p:grpSpPr>
        <p:sp>
          <p:nvSpPr>
            <p:cNvPr id="11284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1285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g</a:t>
              </a:r>
              <a:endParaRPr lang="en-US"/>
            </a:p>
          </p:txBody>
        </p:sp>
      </p:grpSp>
      <p:cxnSp>
        <p:nvCxnSpPr>
          <p:cNvPr id="11283" name="AutoShape 30"/>
          <p:cNvCxnSpPr>
            <a:cxnSpLocks noChangeShapeType="1"/>
          </p:cNvCxnSpPr>
          <p:nvPr/>
        </p:nvCxnSpPr>
        <p:spPr bwMode="auto">
          <a:xfrm>
            <a:off x="7467600" y="49530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32E1A0-8E2F-6F56-61D9-F624191A1597}"/>
              </a:ext>
            </a:extLst>
          </p:cNvPr>
          <p:cNvSpPr/>
          <p:nvPr/>
        </p:nvSpPr>
        <p:spPr>
          <a:xfrm>
            <a:off x="2457450" y="1390650"/>
            <a:ext cx="6880860" cy="464439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Level Order Traversal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>
          <a:xfrm>
            <a:off x="2474912" y="1390650"/>
            <a:ext cx="8915400" cy="4484370"/>
          </a:xfrm>
          <a:noFill/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levelorder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 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{	 t = root;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Let q be a queue;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q.enqueue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while(!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q.queueIsEmpty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{	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q.dequeue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(t); process(t-&gt;key);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 if ( 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is not empty)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q.enqueue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 if ( 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is not empty)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q.enqueue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(t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4C59D2-6FC7-401F-AE86-10DA1524C17B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Level-Order Traversal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/>
              <a:t> </a:t>
            </a:r>
            <a:r>
              <a:rPr lang="en-US" sz="2400" b="1" dirty="0"/>
              <a:t>Traversal order: {D,B,F,A,C,E,G}</a:t>
            </a:r>
            <a:endParaRPr lang="en-US" b="1" dirty="0"/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AE7504-3644-4BC4-9FA2-E5EF482EF1B6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3975101" y="4757739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A</a:t>
            </a:r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5556251" y="4757739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C</a:t>
            </a:r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6837363" y="4757739"/>
            <a:ext cx="347662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E</a:t>
            </a:r>
          </a:p>
        </p:txBody>
      </p:sp>
      <p:sp>
        <p:nvSpPr>
          <p:cNvPr id="31753" name="Oval 8"/>
          <p:cNvSpPr>
            <a:spLocks noChangeArrowheads="1"/>
          </p:cNvSpPr>
          <p:nvPr/>
        </p:nvSpPr>
        <p:spPr bwMode="auto">
          <a:xfrm>
            <a:off x="8650288" y="4757739"/>
            <a:ext cx="347662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G</a:t>
            </a:r>
          </a:p>
        </p:txBody>
      </p:sp>
      <p:sp>
        <p:nvSpPr>
          <p:cNvPr id="31754" name="Oval 9"/>
          <p:cNvSpPr>
            <a:spLocks noChangeArrowheads="1"/>
          </p:cNvSpPr>
          <p:nvPr/>
        </p:nvSpPr>
        <p:spPr bwMode="auto">
          <a:xfrm>
            <a:off x="4822826" y="4049714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B</a:t>
            </a:r>
          </a:p>
        </p:txBody>
      </p:sp>
      <p:sp>
        <p:nvSpPr>
          <p:cNvPr id="31755" name="Oval 10"/>
          <p:cNvSpPr>
            <a:spLocks noChangeArrowheads="1"/>
          </p:cNvSpPr>
          <p:nvPr/>
        </p:nvSpPr>
        <p:spPr bwMode="auto">
          <a:xfrm>
            <a:off x="7693026" y="4049714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F</a:t>
            </a:r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6264276" y="3290889"/>
            <a:ext cx="347663" cy="3841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>
                <a:latin typeface="Times New Roman" pitchFamily="18" charset="0"/>
              </a:rPr>
              <a:t>D</a:t>
            </a:r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 flipH="1">
            <a:off x="5105400" y="3581400"/>
            <a:ext cx="1143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1758" name="Line 16"/>
          <p:cNvSpPr>
            <a:spLocks noChangeShapeType="1"/>
          </p:cNvSpPr>
          <p:nvPr/>
        </p:nvSpPr>
        <p:spPr bwMode="auto">
          <a:xfrm>
            <a:off x="6553200" y="3581400"/>
            <a:ext cx="1143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1759" name="Line 17"/>
          <p:cNvSpPr>
            <a:spLocks noChangeShapeType="1"/>
          </p:cNvSpPr>
          <p:nvPr/>
        </p:nvSpPr>
        <p:spPr bwMode="auto">
          <a:xfrm flipH="1">
            <a:off x="4267200" y="44196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1760" name="Line 18"/>
          <p:cNvSpPr>
            <a:spLocks noChangeShapeType="1"/>
          </p:cNvSpPr>
          <p:nvPr/>
        </p:nvSpPr>
        <p:spPr bwMode="auto">
          <a:xfrm>
            <a:off x="5105400" y="43434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 flipH="1">
            <a:off x="7162800" y="44196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>
            <a:off x="8001000" y="4343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1763" name="Text Box 24"/>
          <p:cNvSpPr txBox="1">
            <a:spLocks noChangeArrowheads="1"/>
          </p:cNvSpPr>
          <p:nvPr/>
        </p:nvSpPr>
        <p:spPr bwMode="auto">
          <a:xfrm>
            <a:off x="6172200" y="3048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31764" name="Text Box 25"/>
          <p:cNvSpPr txBox="1">
            <a:spLocks noChangeArrowheads="1"/>
          </p:cNvSpPr>
          <p:nvPr/>
        </p:nvSpPr>
        <p:spPr bwMode="auto">
          <a:xfrm>
            <a:off x="4730750" y="3806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31765" name="Text Box 26"/>
          <p:cNvSpPr txBox="1">
            <a:spLocks noChangeArrowheads="1"/>
          </p:cNvSpPr>
          <p:nvPr/>
        </p:nvSpPr>
        <p:spPr bwMode="auto">
          <a:xfrm>
            <a:off x="7948613" y="3806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31766" name="Text Box 27"/>
          <p:cNvSpPr txBox="1">
            <a:spLocks noChangeArrowheads="1"/>
          </p:cNvSpPr>
          <p:nvPr/>
        </p:nvSpPr>
        <p:spPr bwMode="auto">
          <a:xfrm>
            <a:off x="3883025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31767" name="Text Box 28"/>
          <p:cNvSpPr txBox="1">
            <a:spLocks noChangeArrowheads="1"/>
          </p:cNvSpPr>
          <p:nvPr/>
        </p:nvSpPr>
        <p:spPr bwMode="auto">
          <a:xfrm>
            <a:off x="5811838" y="46085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31768" name="Text Box 29"/>
          <p:cNvSpPr txBox="1">
            <a:spLocks noChangeArrowheads="1"/>
          </p:cNvSpPr>
          <p:nvPr/>
        </p:nvSpPr>
        <p:spPr bwMode="auto">
          <a:xfrm>
            <a:off x="6653213" y="45148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endParaRPr lang="en-US" sz="1600" b="1">
              <a:latin typeface="Times New Roman" pitchFamily="18" charset="0"/>
            </a:endParaRPr>
          </a:p>
        </p:txBody>
      </p:sp>
      <p:sp>
        <p:nvSpPr>
          <p:cNvPr id="31769" name="Text Box 30"/>
          <p:cNvSpPr txBox="1">
            <a:spLocks noChangeArrowheads="1"/>
          </p:cNvSpPr>
          <p:nvPr/>
        </p:nvSpPr>
        <p:spPr bwMode="auto">
          <a:xfrm>
            <a:off x="6745288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31770" name="Text Box 31"/>
          <p:cNvSpPr txBox="1">
            <a:spLocks noChangeArrowheads="1"/>
          </p:cNvSpPr>
          <p:nvPr/>
        </p:nvSpPr>
        <p:spPr bwMode="auto">
          <a:xfrm>
            <a:off x="8905875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31771" name="Line 35"/>
          <p:cNvSpPr>
            <a:spLocks noChangeShapeType="1"/>
          </p:cNvSpPr>
          <p:nvPr/>
        </p:nvSpPr>
        <p:spPr bwMode="auto">
          <a:xfrm>
            <a:off x="6629400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2" name="Line 36"/>
          <p:cNvSpPr>
            <a:spLocks noChangeShapeType="1"/>
          </p:cNvSpPr>
          <p:nvPr/>
        </p:nvSpPr>
        <p:spPr bwMode="auto">
          <a:xfrm>
            <a:off x="3581400" y="3733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3" name="Line 37"/>
          <p:cNvSpPr>
            <a:spLocks noChangeShapeType="1"/>
          </p:cNvSpPr>
          <p:nvPr/>
        </p:nvSpPr>
        <p:spPr bwMode="auto">
          <a:xfrm>
            <a:off x="3581400" y="4267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4" name="Line 38"/>
          <p:cNvSpPr>
            <a:spLocks noChangeShapeType="1"/>
          </p:cNvSpPr>
          <p:nvPr/>
        </p:nvSpPr>
        <p:spPr bwMode="auto">
          <a:xfrm>
            <a:off x="5105400" y="4267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5" name="Line 39"/>
          <p:cNvSpPr>
            <a:spLocks noChangeShapeType="1"/>
          </p:cNvSpPr>
          <p:nvPr/>
        </p:nvSpPr>
        <p:spPr bwMode="auto">
          <a:xfrm>
            <a:off x="8001000" y="4267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6" name="Line 40"/>
          <p:cNvSpPr>
            <a:spLocks noChangeShapeType="1"/>
          </p:cNvSpPr>
          <p:nvPr/>
        </p:nvSpPr>
        <p:spPr bwMode="auto">
          <a:xfrm>
            <a:off x="3581400" y="45720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7" name="Line 41"/>
          <p:cNvSpPr>
            <a:spLocks noChangeShapeType="1"/>
          </p:cNvSpPr>
          <p:nvPr/>
        </p:nvSpPr>
        <p:spPr bwMode="auto">
          <a:xfrm>
            <a:off x="35814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8" name="Line 42"/>
          <p:cNvSpPr>
            <a:spLocks noChangeShapeType="1"/>
          </p:cNvSpPr>
          <p:nvPr/>
        </p:nvSpPr>
        <p:spPr bwMode="auto">
          <a:xfrm>
            <a:off x="43434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79" name="Line 43"/>
          <p:cNvSpPr>
            <a:spLocks noChangeShapeType="1"/>
          </p:cNvSpPr>
          <p:nvPr/>
        </p:nvSpPr>
        <p:spPr bwMode="auto">
          <a:xfrm>
            <a:off x="5943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80" name="Line 44"/>
          <p:cNvSpPr>
            <a:spLocks noChangeShapeType="1"/>
          </p:cNvSpPr>
          <p:nvPr/>
        </p:nvSpPr>
        <p:spPr bwMode="auto">
          <a:xfrm>
            <a:off x="7162800" y="4953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81" name="Line 50"/>
          <p:cNvSpPr>
            <a:spLocks noChangeShapeType="1"/>
          </p:cNvSpPr>
          <p:nvPr/>
        </p:nvSpPr>
        <p:spPr bwMode="auto">
          <a:xfrm>
            <a:off x="952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82" name="Line 51"/>
          <p:cNvSpPr>
            <a:spLocks noChangeShapeType="1"/>
          </p:cNvSpPr>
          <p:nvPr/>
        </p:nvSpPr>
        <p:spPr bwMode="auto">
          <a:xfrm>
            <a:off x="3581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83" name="Line 52"/>
          <p:cNvSpPr>
            <a:spLocks noChangeShapeType="1"/>
          </p:cNvSpPr>
          <p:nvPr/>
        </p:nvSpPr>
        <p:spPr bwMode="auto">
          <a:xfrm>
            <a:off x="95250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31784" name="Line 53"/>
          <p:cNvSpPr>
            <a:spLocks noChangeShapeType="1"/>
          </p:cNvSpPr>
          <p:nvPr/>
        </p:nvSpPr>
        <p:spPr bwMode="auto">
          <a:xfrm>
            <a:off x="35814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Binary Tree Traversal Demo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b="1" dirty="0">
              <a:hlinkClick r:id="" action="ppaction://noaction"/>
            </a:endParaRPr>
          </a:p>
          <a:p>
            <a:pPr lvl="1">
              <a:buNone/>
            </a:pPr>
            <a:r>
              <a:rPr lang="en-US" sz="28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Tree Traversal Demo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FDEA6-A278-4E29-8767-2BA37FEB6BF6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/>
              <a:t>Can be implemented using </a:t>
            </a:r>
            <a:r>
              <a:rPr lang="en-US" sz="2800" b="1" dirty="0">
                <a:solidFill>
                  <a:srgbClr val="0000FF"/>
                </a:solidFill>
              </a:rPr>
              <a:t>arrays, structs and pointers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Used in problems dealing with: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Searching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Hierarchy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Ancestor/descendant relationship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Classification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Tree Terminology</a:t>
            </a:r>
            <a:endParaRPr lang="en-GB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2782583" y="1790700"/>
            <a:ext cx="7772400" cy="4229100"/>
          </a:xfrm>
          <a:noFill/>
        </p:spPr>
        <p:txBody>
          <a:bodyPr/>
          <a:lstStyle/>
          <a:p>
            <a:pPr algn="just" eaLnBrk="1" hangingPunct="1"/>
            <a:r>
              <a:rPr lang="en-US" sz="2400" b="1" dirty="0">
                <a:solidFill>
                  <a:schemeClr val="tx1"/>
                </a:solidFill>
              </a:rPr>
              <a:t>A tree consists of a finite set of nodes (or vertices) and a finite set of edges that connect pairs of nodes.</a:t>
            </a:r>
          </a:p>
          <a:p>
            <a:pPr algn="just" eaLnBrk="1" hangingPunct="1"/>
            <a:r>
              <a:rPr lang="en-US" sz="2400" b="1" dirty="0">
                <a:solidFill>
                  <a:schemeClr val="tx1"/>
                </a:solidFill>
              </a:rPr>
              <a:t>A node is a container for data</a:t>
            </a:r>
          </a:p>
          <a:p>
            <a:pPr algn="just" eaLnBrk="1" hangingPunct="1"/>
            <a:r>
              <a:rPr lang="en-US" sz="2400" b="1" dirty="0">
                <a:solidFill>
                  <a:schemeClr val="tx1"/>
                </a:solidFill>
              </a:rPr>
              <a:t>An edge represents a relationship between two nodes.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472A9-D671-4DC5-AC83-D79C8EEB91C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259138" y="4648200"/>
            <a:ext cx="1433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="1" i="1">
                <a:solidFill>
                  <a:srgbClr val="A50021"/>
                </a:solidFill>
              </a:rPr>
              <a:t>a node</a:t>
            </a:r>
            <a:endParaRPr lang="en-US"/>
          </a:p>
        </p:txBody>
      </p:sp>
      <p:grpSp>
        <p:nvGrpSpPr>
          <p:cNvPr id="13319" name="Group 5"/>
          <p:cNvGrpSpPr>
            <a:grpSpLocks/>
          </p:cNvGrpSpPr>
          <p:nvPr/>
        </p:nvGrpSpPr>
        <p:grpSpPr bwMode="auto">
          <a:xfrm>
            <a:off x="5032375" y="4648200"/>
            <a:ext cx="609600" cy="609600"/>
            <a:chOff x="1968" y="1920"/>
            <a:chExt cx="384" cy="384"/>
          </a:xfrm>
        </p:grpSpPr>
        <p:sp>
          <p:nvSpPr>
            <p:cNvPr id="13328" name="Oval 6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3329" name="Oval 7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a</a:t>
              </a:r>
              <a:endParaRPr lang="en-US"/>
            </a:p>
          </p:txBody>
        </p:sp>
      </p:grp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383338" y="4724400"/>
            <a:ext cx="1670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="1" i="1">
                <a:solidFill>
                  <a:srgbClr val="A50021"/>
                </a:solidFill>
              </a:rPr>
              <a:t>an edge</a:t>
            </a:r>
            <a:endParaRPr lang="en-US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8648700" y="4267200"/>
            <a:ext cx="609600" cy="609600"/>
            <a:chOff x="1968" y="1920"/>
            <a:chExt cx="384" cy="384"/>
          </a:xfrm>
        </p:grpSpPr>
        <p:sp>
          <p:nvSpPr>
            <p:cNvPr id="19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a</a:t>
              </a:r>
              <a:endParaRPr lang="en-US"/>
            </a:p>
          </p:txBody>
        </p:sp>
      </p:grpSp>
      <p:grpSp>
        <p:nvGrpSpPr>
          <p:cNvPr id="21" name="Group 7"/>
          <p:cNvGrpSpPr>
            <a:grpSpLocks/>
          </p:cNvGrpSpPr>
          <p:nvPr/>
        </p:nvGrpSpPr>
        <p:grpSpPr bwMode="auto">
          <a:xfrm>
            <a:off x="7658100" y="5257800"/>
            <a:ext cx="609600" cy="609600"/>
            <a:chOff x="1968" y="1920"/>
            <a:chExt cx="384" cy="384"/>
          </a:xfrm>
        </p:grpSpPr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b</a:t>
              </a:r>
              <a:endParaRPr lang="en-US"/>
            </a:p>
          </p:txBody>
        </p:sp>
      </p:grpSp>
      <p:cxnSp>
        <p:nvCxnSpPr>
          <p:cNvPr id="24" name="AutoShape 10"/>
          <p:cNvCxnSpPr>
            <a:cxnSpLocks noChangeShapeType="1"/>
          </p:cNvCxnSpPr>
          <p:nvPr/>
        </p:nvCxnSpPr>
        <p:spPr bwMode="auto">
          <a:xfrm flipH="1">
            <a:off x="8113714" y="47228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Tree Terminology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2304383" y="1599280"/>
            <a:ext cx="9127821" cy="449672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algn="just" eaLnBrk="1" hangingPunct="1"/>
            <a:r>
              <a:rPr lang="en-US" sz="2000" b="1" dirty="0"/>
              <a:t>A non-empty tree has a </a:t>
            </a:r>
            <a:r>
              <a:rPr lang="en-US" sz="2000" b="1" dirty="0">
                <a:solidFill>
                  <a:srgbClr val="0000FF"/>
                </a:solidFill>
              </a:rPr>
              <a:t>root</a:t>
            </a:r>
            <a:r>
              <a:rPr lang="en-US" sz="2000" b="1" dirty="0"/>
              <a:t> node (</a:t>
            </a:r>
            <a:r>
              <a:rPr lang="en-US" sz="2000" b="1" dirty="0" err="1"/>
              <a:t>e.g.node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</a:t>
            </a:r>
            <a:r>
              <a:rPr lang="en-US" sz="2000" b="1" dirty="0"/>
              <a:t>). Every other node can be reached from the root via a unique </a:t>
            </a:r>
            <a:r>
              <a:rPr lang="en-US" sz="2000" b="1" dirty="0">
                <a:solidFill>
                  <a:srgbClr val="0000FF"/>
                </a:solidFill>
              </a:rPr>
              <a:t>path</a:t>
            </a:r>
            <a:r>
              <a:rPr lang="en-US" sz="2000" b="1" dirty="0"/>
              <a:t> (e.g. </a:t>
            </a:r>
            <a:r>
              <a:rPr lang="en-US" sz="2000" b="1" dirty="0">
                <a:solidFill>
                  <a:srgbClr val="0000FF"/>
                </a:solidFill>
              </a:rPr>
              <a:t>a-d-f</a:t>
            </a:r>
            <a:r>
              <a:rPr lang="en-US" sz="2000" b="1" dirty="0"/>
              <a:t>). </a:t>
            </a:r>
            <a:r>
              <a:rPr lang="en-US" sz="2000" b="1" dirty="0">
                <a:solidFill>
                  <a:srgbClr val="0000FF"/>
                </a:solidFill>
              </a:rPr>
              <a:t>a</a:t>
            </a:r>
            <a:r>
              <a:rPr lang="en-US" sz="2000" b="1" dirty="0"/>
              <a:t> is the parent of nodes </a:t>
            </a:r>
            <a:r>
              <a:rPr lang="en-US" sz="2000" b="1" dirty="0">
                <a:solidFill>
                  <a:srgbClr val="0000FF"/>
                </a:solidFill>
              </a:rPr>
              <a:t>b</a:t>
            </a:r>
            <a:r>
              <a:rPr lang="en-US" sz="2000" b="1" dirty="0"/>
              <a:t> and </a:t>
            </a:r>
            <a:r>
              <a:rPr lang="en-US" sz="2000" b="1" dirty="0">
                <a:solidFill>
                  <a:srgbClr val="0000FF"/>
                </a:solidFill>
              </a:rPr>
              <a:t>c</a:t>
            </a:r>
            <a:r>
              <a:rPr lang="en-US" sz="2000" b="1" dirty="0"/>
              <a:t> because there is an edge going from </a:t>
            </a:r>
            <a:r>
              <a:rPr lang="en-US" sz="2000" b="1" dirty="0">
                <a:solidFill>
                  <a:srgbClr val="0000FF"/>
                </a:solidFill>
              </a:rPr>
              <a:t>a</a:t>
            </a:r>
            <a:r>
              <a:rPr lang="en-US" sz="2000" b="1" dirty="0"/>
              <a:t> down to each. Moreover, </a:t>
            </a:r>
            <a:r>
              <a:rPr lang="en-US" sz="2000" b="1" dirty="0">
                <a:solidFill>
                  <a:srgbClr val="0000FF"/>
                </a:solidFill>
              </a:rPr>
              <a:t>b</a:t>
            </a:r>
            <a:r>
              <a:rPr lang="en-US" sz="2000" b="1" dirty="0"/>
              <a:t> and </a:t>
            </a:r>
            <a:r>
              <a:rPr lang="en-US" sz="2000" b="1" dirty="0">
                <a:solidFill>
                  <a:srgbClr val="0000FF"/>
                </a:solidFill>
              </a:rPr>
              <a:t>c</a:t>
            </a:r>
            <a:r>
              <a:rPr lang="en-US" sz="2000" b="1" dirty="0"/>
              <a:t> are children of </a:t>
            </a:r>
            <a:r>
              <a:rPr lang="en-US" sz="2000" b="1" dirty="0">
                <a:solidFill>
                  <a:srgbClr val="0000FF"/>
                </a:solidFill>
              </a:rPr>
              <a:t>a</a:t>
            </a:r>
            <a:r>
              <a:rPr lang="en-US" sz="2000" b="1" dirty="0"/>
              <a:t>.</a:t>
            </a:r>
          </a:p>
          <a:p>
            <a:pPr marL="0" indent="0" eaLnBrk="1" hangingPunct="1">
              <a:buNone/>
            </a:pPr>
            <a:endParaRPr lang="en-US" sz="2000" b="1" dirty="0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28049-E95F-41CA-AAE6-1AB6974DD5CD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14342" name="Group 4"/>
          <p:cNvGrpSpPr>
            <a:grpSpLocks/>
          </p:cNvGrpSpPr>
          <p:nvPr/>
        </p:nvGrpSpPr>
        <p:grpSpPr bwMode="auto">
          <a:xfrm>
            <a:off x="6934200" y="3733800"/>
            <a:ext cx="609600" cy="609600"/>
            <a:chOff x="1968" y="1920"/>
            <a:chExt cx="384" cy="384"/>
          </a:xfrm>
        </p:grpSpPr>
        <p:sp>
          <p:nvSpPr>
            <p:cNvPr id="14370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d</a:t>
              </a:r>
              <a:endParaRPr lang="en-US" dirty="0"/>
            </a:p>
          </p:txBody>
        </p:sp>
      </p:grp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5791200" y="2895600"/>
            <a:ext cx="609600" cy="609600"/>
            <a:chOff x="1968" y="1920"/>
            <a:chExt cx="384" cy="384"/>
          </a:xfrm>
        </p:grpSpPr>
        <p:sp>
          <p:nvSpPr>
            <p:cNvPr id="14368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a</a:t>
              </a:r>
              <a:endParaRPr lang="en-US" dirty="0"/>
            </a:p>
          </p:txBody>
        </p:sp>
      </p:grpSp>
      <p:grpSp>
        <p:nvGrpSpPr>
          <p:cNvPr id="14344" name="Group 10"/>
          <p:cNvGrpSpPr>
            <a:grpSpLocks/>
          </p:cNvGrpSpPr>
          <p:nvPr/>
        </p:nvGrpSpPr>
        <p:grpSpPr bwMode="auto">
          <a:xfrm>
            <a:off x="8001000" y="4649788"/>
            <a:ext cx="609600" cy="609600"/>
            <a:chOff x="1968" y="1920"/>
            <a:chExt cx="384" cy="384"/>
          </a:xfrm>
        </p:grpSpPr>
        <p:sp>
          <p:nvSpPr>
            <p:cNvPr id="14366" name="Oval 11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12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g</a:t>
              </a:r>
              <a:endParaRPr lang="en-US" dirty="0"/>
            </a:p>
          </p:txBody>
        </p:sp>
      </p:grpSp>
      <p:cxnSp>
        <p:nvCxnSpPr>
          <p:cNvPr id="14345" name="AutoShape 13"/>
          <p:cNvCxnSpPr>
            <a:cxnSpLocks noChangeShapeType="1"/>
            <a:stCxn id="14369" idx="6"/>
            <a:endCxn id="14371" idx="1"/>
          </p:cNvCxnSpPr>
          <p:nvPr/>
        </p:nvCxnSpPr>
        <p:spPr bwMode="auto">
          <a:xfrm>
            <a:off x="6324600" y="3162300"/>
            <a:ext cx="687388" cy="6492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4346" name="AutoShape 14"/>
          <p:cNvCxnSpPr>
            <a:cxnSpLocks noChangeShapeType="1"/>
            <a:stCxn id="14371" idx="5"/>
            <a:endCxn id="14367" idx="1"/>
          </p:cNvCxnSpPr>
          <p:nvPr/>
        </p:nvCxnSpPr>
        <p:spPr bwMode="auto">
          <a:xfrm>
            <a:off x="7389814" y="4189413"/>
            <a:ext cx="688975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4347" name="Group 15"/>
          <p:cNvGrpSpPr>
            <a:grpSpLocks/>
          </p:cNvGrpSpPr>
          <p:nvPr/>
        </p:nvGrpSpPr>
        <p:grpSpPr bwMode="auto">
          <a:xfrm>
            <a:off x="4572000" y="3733800"/>
            <a:ext cx="609600" cy="609600"/>
            <a:chOff x="1968" y="1920"/>
            <a:chExt cx="384" cy="384"/>
          </a:xfrm>
        </p:grpSpPr>
        <p:sp>
          <p:nvSpPr>
            <p:cNvPr id="14364" name="Oval 16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17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b</a:t>
              </a:r>
              <a:endParaRPr lang="en-US" dirty="0"/>
            </a:p>
          </p:txBody>
        </p:sp>
      </p:grpSp>
      <p:cxnSp>
        <p:nvCxnSpPr>
          <p:cNvPr id="14348" name="AutoShape 18"/>
          <p:cNvCxnSpPr>
            <a:cxnSpLocks noChangeShapeType="1"/>
            <a:stCxn id="14369" idx="2"/>
            <a:endCxn id="14365" idx="6"/>
          </p:cNvCxnSpPr>
          <p:nvPr/>
        </p:nvCxnSpPr>
        <p:spPr bwMode="auto">
          <a:xfrm flipH="1">
            <a:off x="5105400" y="3162300"/>
            <a:ext cx="685800" cy="838200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4349" name="Group 19"/>
          <p:cNvGrpSpPr>
            <a:grpSpLocks/>
          </p:cNvGrpSpPr>
          <p:nvPr/>
        </p:nvGrpSpPr>
        <p:grpSpPr bwMode="auto">
          <a:xfrm>
            <a:off x="5791200" y="4649788"/>
            <a:ext cx="609600" cy="609600"/>
            <a:chOff x="1968" y="1920"/>
            <a:chExt cx="384" cy="384"/>
          </a:xfrm>
        </p:grpSpPr>
        <p:sp>
          <p:nvSpPr>
            <p:cNvPr id="14362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e</a:t>
              </a:r>
              <a:endParaRPr lang="en-US" dirty="0"/>
            </a:p>
          </p:txBody>
        </p:sp>
      </p:grpSp>
      <p:cxnSp>
        <p:nvCxnSpPr>
          <p:cNvPr id="14350" name="AutoShape 22"/>
          <p:cNvCxnSpPr>
            <a:cxnSpLocks noChangeShapeType="1"/>
            <a:stCxn id="14371" idx="3"/>
            <a:endCxn id="14363" idx="7"/>
          </p:cNvCxnSpPr>
          <p:nvPr/>
        </p:nvCxnSpPr>
        <p:spPr bwMode="auto">
          <a:xfrm flipH="1">
            <a:off x="6246814" y="4189413"/>
            <a:ext cx="765175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4351" name="Group 23"/>
          <p:cNvGrpSpPr>
            <a:grpSpLocks/>
          </p:cNvGrpSpPr>
          <p:nvPr/>
        </p:nvGrpSpPr>
        <p:grpSpPr bwMode="auto">
          <a:xfrm>
            <a:off x="5791200" y="3735388"/>
            <a:ext cx="609600" cy="609600"/>
            <a:chOff x="1968" y="1920"/>
            <a:chExt cx="384" cy="384"/>
          </a:xfrm>
        </p:grpSpPr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c</a:t>
              </a:r>
              <a:endParaRPr lang="en-US" dirty="0"/>
            </a:p>
          </p:txBody>
        </p:sp>
      </p:grpSp>
      <p:cxnSp>
        <p:nvCxnSpPr>
          <p:cNvPr id="14352" name="AutoShape 26"/>
          <p:cNvCxnSpPr>
            <a:cxnSpLocks noChangeShapeType="1"/>
            <a:stCxn id="14369" idx="4"/>
            <a:endCxn id="14361" idx="0"/>
          </p:cNvCxnSpPr>
          <p:nvPr/>
        </p:nvCxnSpPr>
        <p:spPr bwMode="auto">
          <a:xfrm>
            <a:off x="6057900" y="3429000"/>
            <a:ext cx="0" cy="306388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4353" name="Group 27"/>
          <p:cNvGrpSpPr>
            <a:grpSpLocks/>
          </p:cNvGrpSpPr>
          <p:nvPr/>
        </p:nvGrpSpPr>
        <p:grpSpPr bwMode="auto">
          <a:xfrm>
            <a:off x="6934200" y="4649788"/>
            <a:ext cx="609600" cy="609600"/>
            <a:chOff x="1968" y="1920"/>
            <a:chExt cx="384" cy="384"/>
          </a:xfrm>
        </p:grpSpPr>
        <p:sp>
          <p:nvSpPr>
            <p:cNvPr id="14358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f</a:t>
              </a:r>
              <a:endParaRPr lang="en-US" dirty="0"/>
            </a:p>
          </p:txBody>
        </p:sp>
      </p:grpSp>
      <p:cxnSp>
        <p:nvCxnSpPr>
          <p:cNvPr id="14354" name="AutoShape 30"/>
          <p:cNvCxnSpPr>
            <a:cxnSpLocks noChangeShapeType="1"/>
            <a:stCxn id="14371" idx="4"/>
            <a:endCxn id="14359" idx="0"/>
          </p:cNvCxnSpPr>
          <p:nvPr/>
        </p:nvCxnSpPr>
        <p:spPr bwMode="auto">
          <a:xfrm>
            <a:off x="7200900" y="4267200"/>
            <a:ext cx="0" cy="382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sp>
        <p:nvSpPr>
          <p:cNvPr id="14355" name="Text Box 31"/>
          <p:cNvSpPr txBox="1">
            <a:spLocks noChangeArrowheads="1"/>
          </p:cNvSpPr>
          <p:nvPr/>
        </p:nvSpPr>
        <p:spPr bwMode="auto">
          <a:xfrm>
            <a:off x="6477001" y="2757201"/>
            <a:ext cx="78258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dirty="0"/>
              <a:t>root</a:t>
            </a:r>
          </a:p>
        </p:txBody>
      </p:sp>
      <p:sp>
        <p:nvSpPr>
          <p:cNvPr id="14356" name="Text Box 32"/>
          <p:cNvSpPr txBox="1">
            <a:spLocks noChangeArrowheads="1"/>
          </p:cNvSpPr>
          <p:nvPr/>
        </p:nvSpPr>
        <p:spPr bwMode="auto">
          <a:xfrm>
            <a:off x="7572172" y="3732213"/>
            <a:ext cx="140936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/>
              <a:t>parent of g</a:t>
            </a:r>
          </a:p>
        </p:txBody>
      </p:sp>
      <p:sp>
        <p:nvSpPr>
          <p:cNvPr id="14357" name="Text Box 33"/>
          <p:cNvSpPr txBox="1">
            <a:spLocks noChangeArrowheads="1"/>
          </p:cNvSpPr>
          <p:nvPr/>
        </p:nvSpPr>
        <p:spPr bwMode="auto">
          <a:xfrm>
            <a:off x="3279978" y="3810000"/>
            <a:ext cx="122661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/>
              <a:t>child of a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43474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Tree Terminology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535608"/>
          </a:xfrm>
          <a:noFill/>
        </p:spPr>
        <p:txBody>
          <a:bodyPr vert="horz" lIns="90488" tIns="44450" rIns="90488" bIns="44450" rtlCol="0"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400" b="1" dirty="0"/>
          </a:p>
          <a:p>
            <a:pPr eaLnBrk="1" hangingPunct="1">
              <a:lnSpc>
                <a:spcPct val="80000"/>
              </a:lnSpc>
            </a:pPr>
            <a:endParaRPr lang="en-US" sz="1400" b="1" dirty="0"/>
          </a:p>
          <a:p>
            <a:pPr eaLnBrk="1" hangingPunct="1">
              <a:lnSpc>
                <a:spcPct val="80000"/>
              </a:lnSpc>
            </a:pPr>
            <a:endParaRPr lang="en-US" sz="1400" b="1" dirty="0"/>
          </a:p>
          <a:p>
            <a:pPr eaLnBrk="1" hangingPunct="1">
              <a:lnSpc>
                <a:spcPct val="80000"/>
              </a:lnSpc>
            </a:pPr>
            <a:endParaRPr lang="en-US" sz="1400" b="1" dirty="0"/>
          </a:p>
          <a:p>
            <a:pPr eaLnBrk="1" hangingPunct="1">
              <a:lnSpc>
                <a:spcPct val="80000"/>
              </a:lnSpc>
            </a:pPr>
            <a:endParaRPr lang="en-US" sz="1400" b="1" dirty="0"/>
          </a:p>
          <a:p>
            <a:pPr eaLnBrk="1" hangingPunct="1">
              <a:lnSpc>
                <a:spcPct val="80000"/>
              </a:lnSpc>
            </a:pPr>
            <a:endParaRPr lang="en-U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n-US" sz="2600" b="1" dirty="0"/>
              <a:t>The </a:t>
            </a:r>
            <a:r>
              <a:rPr lang="en-US" sz="2600" b="1" dirty="0">
                <a:solidFill>
                  <a:srgbClr val="0000FF"/>
                </a:solidFill>
              </a:rPr>
              <a:t>descendants</a:t>
            </a:r>
            <a:r>
              <a:rPr lang="en-US" sz="2600" b="1" dirty="0"/>
              <a:t> of </a:t>
            </a:r>
            <a:r>
              <a:rPr lang="en-US" sz="2600" b="1" dirty="0">
                <a:solidFill>
                  <a:srgbClr val="0000FF"/>
                </a:solidFill>
              </a:rPr>
              <a:t>a</a:t>
            </a:r>
            <a:r>
              <a:rPr lang="en-US" sz="2600" b="1" dirty="0"/>
              <a:t> are (</a:t>
            </a:r>
            <a:r>
              <a:rPr lang="en-US" sz="2600" b="1" dirty="0">
                <a:solidFill>
                  <a:srgbClr val="0000FF"/>
                </a:solidFill>
              </a:rPr>
              <a:t>b, c, d</a:t>
            </a:r>
            <a:r>
              <a:rPr lang="en-US" sz="2600" b="1" dirty="0"/>
              <a:t>, and </a:t>
            </a:r>
            <a:r>
              <a:rPr lang="en-US" sz="2600" b="1" dirty="0">
                <a:solidFill>
                  <a:srgbClr val="0000FF"/>
                </a:solidFill>
              </a:rPr>
              <a:t>e</a:t>
            </a:r>
            <a:r>
              <a:rPr lang="en-US" sz="2600" b="1" dirty="0"/>
              <a:t>), nodes that can be reached by paths from </a:t>
            </a:r>
            <a:r>
              <a:rPr lang="en-US" sz="2600" b="1" dirty="0">
                <a:solidFill>
                  <a:srgbClr val="0000FF"/>
                </a:solidFill>
              </a:rPr>
              <a:t>a</a:t>
            </a:r>
            <a:r>
              <a:rPr lang="en-US" sz="2600" b="1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600" b="1" dirty="0"/>
              <a:t>The </a:t>
            </a:r>
            <a:r>
              <a:rPr lang="en-US" sz="2600" b="1" dirty="0">
                <a:solidFill>
                  <a:srgbClr val="0000FF"/>
                </a:solidFill>
              </a:rPr>
              <a:t>ancestors</a:t>
            </a:r>
            <a:r>
              <a:rPr lang="en-US" sz="2600" b="1" dirty="0"/>
              <a:t> of </a:t>
            </a:r>
            <a:r>
              <a:rPr lang="en-US" sz="2600" b="1" dirty="0">
                <a:solidFill>
                  <a:srgbClr val="0000FF"/>
                </a:solidFill>
              </a:rPr>
              <a:t>e</a:t>
            </a:r>
            <a:r>
              <a:rPr lang="en-US" sz="2600" b="1" dirty="0"/>
              <a:t> are (</a:t>
            </a:r>
            <a:r>
              <a:rPr lang="en-US" sz="2600" b="1" dirty="0">
                <a:solidFill>
                  <a:srgbClr val="0000FF"/>
                </a:solidFill>
              </a:rPr>
              <a:t>c</a:t>
            </a:r>
            <a:r>
              <a:rPr lang="en-US" sz="2600" b="1" dirty="0"/>
              <a:t> and </a:t>
            </a:r>
            <a:r>
              <a:rPr lang="en-US" sz="2600" b="1" dirty="0">
                <a:solidFill>
                  <a:srgbClr val="0000FF"/>
                </a:solidFill>
              </a:rPr>
              <a:t>a</a:t>
            </a:r>
            <a:r>
              <a:rPr lang="en-US" sz="2600" b="1" dirty="0"/>
              <a:t>), nodes found on the path from </a:t>
            </a:r>
            <a:r>
              <a:rPr lang="en-US" sz="2600" b="1" dirty="0">
                <a:solidFill>
                  <a:srgbClr val="0000FF"/>
                </a:solidFill>
              </a:rPr>
              <a:t>e</a:t>
            </a:r>
            <a:r>
              <a:rPr lang="en-US" sz="2600" b="1" dirty="0"/>
              <a:t> to </a:t>
            </a:r>
            <a:r>
              <a:rPr lang="en-US" sz="2600" b="1" dirty="0">
                <a:solidFill>
                  <a:srgbClr val="0000FF"/>
                </a:solidFill>
              </a:rPr>
              <a:t>a</a:t>
            </a:r>
            <a:r>
              <a:rPr lang="en-US" sz="2600" b="1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600" b="1" dirty="0"/>
              <a:t>Nodes (</a:t>
            </a:r>
            <a:r>
              <a:rPr lang="en-US" sz="2600" b="1" dirty="0">
                <a:solidFill>
                  <a:srgbClr val="0000FF"/>
                </a:solidFill>
              </a:rPr>
              <a:t>b</a:t>
            </a:r>
            <a:r>
              <a:rPr lang="en-US" sz="2600" b="1" dirty="0"/>
              <a:t>, </a:t>
            </a:r>
            <a:r>
              <a:rPr lang="en-US" sz="2600" b="1" dirty="0">
                <a:solidFill>
                  <a:srgbClr val="0000FF"/>
                </a:solidFill>
              </a:rPr>
              <a:t>d</a:t>
            </a:r>
            <a:r>
              <a:rPr lang="en-US" sz="2600" b="1" dirty="0"/>
              <a:t>, and </a:t>
            </a:r>
            <a:r>
              <a:rPr lang="en-US" sz="2600" b="1" dirty="0">
                <a:solidFill>
                  <a:srgbClr val="0000FF"/>
                </a:solidFill>
              </a:rPr>
              <a:t>e</a:t>
            </a:r>
            <a:r>
              <a:rPr lang="en-US" sz="2600" b="1" dirty="0"/>
              <a:t>)  are </a:t>
            </a:r>
            <a:r>
              <a:rPr lang="en-US" sz="2600" b="1" dirty="0">
                <a:solidFill>
                  <a:srgbClr val="0000FF"/>
                </a:solidFill>
              </a:rPr>
              <a:t>leaf nodes</a:t>
            </a:r>
            <a:r>
              <a:rPr lang="en-US" sz="2600" b="1" dirty="0"/>
              <a:t> (they have no children).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600" b="1" dirty="0"/>
              <a:t>Each of the nodes </a:t>
            </a:r>
            <a:r>
              <a:rPr lang="en-US" sz="2600" b="1" dirty="0">
                <a:solidFill>
                  <a:srgbClr val="0000FF"/>
                </a:solidFill>
              </a:rPr>
              <a:t>a</a:t>
            </a:r>
            <a:r>
              <a:rPr lang="en-US" sz="2600" b="1" dirty="0"/>
              <a:t> and </a:t>
            </a:r>
            <a:r>
              <a:rPr lang="en-US" sz="2600" b="1" dirty="0">
                <a:solidFill>
                  <a:srgbClr val="0000FF"/>
                </a:solidFill>
              </a:rPr>
              <a:t>c</a:t>
            </a:r>
            <a:r>
              <a:rPr lang="en-US" sz="2600" b="1" dirty="0"/>
              <a:t> has at least one child and is an </a:t>
            </a:r>
            <a:r>
              <a:rPr lang="en-US" sz="2600" b="1" dirty="0">
                <a:solidFill>
                  <a:srgbClr val="0000FF"/>
                </a:solidFill>
              </a:rPr>
              <a:t>internal node</a:t>
            </a:r>
            <a:r>
              <a:rPr lang="en-US" sz="2600" b="1" dirty="0"/>
              <a:t>.</a:t>
            </a:r>
            <a:endParaRPr lang="en-US" sz="2600" b="1" dirty="0">
              <a:solidFill>
                <a:srgbClr val="0000FF"/>
              </a:solidFill>
            </a:endParaRP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07941-763E-4E04-9C24-CB94D97D583E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5366" name="Group 4"/>
          <p:cNvGrpSpPr>
            <a:grpSpLocks/>
          </p:cNvGrpSpPr>
          <p:nvPr/>
        </p:nvGrpSpPr>
        <p:grpSpPr bwMode="auto">
          <a:xfrm>
            <a:off x="7086600" y="2514600"/>
            <a:ext cx="609600" cy="609600"/>
            <a:chOff x="1968" y="1920"/>
            <a:chExt cx="384" cy="384"/>
          </a:xfrm>
        </p:grpSpPr>
        <p:sp>
          <p:nvSpPr>
            <p:cNvPr id="15386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c</a:t>
              </a:r>
              <a:endParaRPr lang="en-US" dirty="0"/>
            </a:p>
          </p:txBody>
        </p:sp>
      </p:grp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5867400" y="1676400"/>
            <a:ext cx="609600" cy="609600"/>
            <a:chOff x="1968" y="1920"/>
            <a:chExt cx="384" cy="384"/>
          </a:xfrm>
        </p:grpSpPr>
        <p:sp>
          <p:nvSpPr>
            <p:cNvPr id="15384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a</a:t>
              </a:r>
              <a:endParaRPr lang="en-US" dirty="0"/>
            </a:p>
          </p:txBody>
        </p:sp>
      </p:grp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8001000" y="3505200"/>
            <a:ext cx="609600" cy="609600"/>
            <a:chOff x="1968" y="1920"/>
            <a:chExt cx="384" cy="384"/>
          </a:xfrm>
        </p:grpSpPr>
        <p:sp>
          <p:nvSpPr>
            <p:cNvPr id="15382" name="Oval 11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12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e</a:t>
              </a:r>
              <a:endParaRPr lang="en-US" dirty="0"/>
            </a:p>
          </p:txBody>
        </p:sp>
      </p:grpSp>
      <p:cxnSp>
        <p:nvCxnSpPr>
          <p:cNvPr id="15369" name="AutoShape 13"/>
          <p:cNvCxnSpPr>
            <a:cxnSpLocks noChangeShapeType="1"/>
            <a:stCxn id="15385" idx="6"/>
            <a:endCxn id="15387" idx="1"/>
          </p:cNvCxnSpPr>
          <p:nvPr/>
        </p:nvCxnSpPr>
        <p:spPr bwMode="auto">
          <a:xfrm>
            <a:off x="6400800" y="1943100"/>
            <a:ext cx="763588" cy="649288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15370" name="AutoShape 14"/>
          <p:cNvCxnSpPr>
            <a:cxnSpLocks noChangeShapeType="1"/>
            <a:stCxn id="15387" idx="5"/>
            <a:endCxn id="15383" idx="1"/>
          </p:cNvCxnSpPr>
          <p:nvPr/>
        </p:nvCxnSpPr>
        <p:spPr bwMode="auto">
          <a:xfrm>
            <a:off x="7542214" y="2970214"/>
            <a:ext cx="5365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5371" name="Group 15"/>
          <p:cNvGrpSpPr>
            <a:grpSpLocks/>
          </p:cNvGrpSpPr>
          <p:nvPr/>
        </p:nvGrpSpPr>
        <p:grpSpPr bwMode="auto">
          <a:xfrm>
            <a:off x="4648200" y="2514600"/>
            <a:ext cx="609600" cy="609600"/>
            <a:chOff x="1968" y="1920"/>
            <a:chExt cx="384" cy="384"/>
          </a:xfrm>
        </p:grpSpPr>
        <p:sp>
          <p:nvSpPr>
            <p:cNvPr id="15380" name="Oval 16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17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b</a:t>
              </a:r>
              <a:endParaRPr lang="en-US" dirty="0"/>
            </a:p>
          </p:txBody>
        </p:sp>
      </p:grpSp>
      <p:cxnSp>
        <p:nvCxnSpPr>
          <p:cNvPr id="15372" name="AutoShape 18"/>
          <p:cNvCxnSpPr>
            <a:cxnSpLocks noChangeShapeType="1"/>
            <a:stCxn id="15385" idx="2"/>
            <a:endCxn id="15381" idx="6"/>
          </p:cNvCxnSpPr>
          <p:nvPr/>
        </p:nvCxnSpPr>
        <p:spPr bwMode="auto">
          <a:xfrm flipH="1">
            <a:off x="5181600" y="1943100"/>
            <a:ext cx="685800" cy="838200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5373" name="Group 19"/>
          <p:cNvGrpSpPr>
            <a:grpSpLocks/>
          </p:cNvGrpSpPr>
          <p:nvPr/>
        </p:nvGrpSpPr>
        <p:grpSpPr bwMode="auto">
          <a:xfrm>
            <a:off x="6248400" y="3506788"/>
            <a:ext cx="609600" cy="609600"/>
            <a:chOff x="1968" y="1920"/>
            <a:chExt cx="384" cy="384"/>
          </a:xfrm>
        </p:grpSpPr>
        <p:sp>
          <p:nvSpPr>
            <p:cNvPr id="15378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d</a:t>
              </a:r>
              <a:endParaRPr lang="en-US" dirty="0"/>
            </a:p>
          </p:txBody>
        </p:sp>
      </p:grpSp>
      <p:cxnSp>
        <p:nvCxnSpPr>
          <p:cNvPr id="15374" name="AutoShape 22"/>
          <p:cNvCxnSpPr>
            <a:cxnSpLocks noChangeShapeType="1"/>
            <a:stCxn id="15387" idx="3"/>
            <a:endCxn id="15379" idx="7"/>
          </p:cNvCxnSpPr>
          <p:nvPr/>
        </p:nvCxnSpPr>
        <p:spPr bwMode="auto">
          <a:xfrm flipH="1">
            <a:off x="6704014" y="2970213"/>
            <a:ext cx="460375" cy="6143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sp>
        <p:nvSpPr>
          <p:cNvPr id="15375" name="Line 23"/>
          <p:cNvSpPr>
            <a:spLocks noChangeShapeType="1"/>
          </p:cNvSpPr>
          <p:nvPr/>
        </p:nvSpPr>
        <p:spPr bwMode="auto">
          <a:xfrm flipH="1">
            <a:off x="8458200" y="2895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 flipH="1">
            <a:off x="6553200" y="28194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Text Box 25"/>
          <p:cNvSpPr txBox="1">
            <a:spLocks noChangeArrowheads="1"/>
          </p:cNvSpPr>
          <p:nvPr/>
        </p:nvSpPr>
        <p:spPr bwMode="auto">
          <a:xfrm>
            <a:off x="9151939" y="2601913"/>
            <a:ext cx="1106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b="1" dirty="0"/>
              <a:t>Siblings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5691" y="740569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Tree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sz="2400" b="1" dirty="0"/>
              <a:t>Each node in the tree (except leaves) may have one or more subtrees</a:t>
            </a:r>
          </a:p>
          <a:p>
            <a:pPr eaLnBrk="1" hangingPunct="1"/>
            <a:r>
              <a:rPr lang="en-US" sz="2400" b="1" dirty="0"/>
              <a:t>For a tree with n nodes there are n-1 edges  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CC2D30-1F6A-4C19-BA7D-FA74B7CB0E08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16417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18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a</a:t>
              </a:r>
              <a:endParaRPr lang="en-US" dirty="0"/>
            </a:p>
          </p:txBody>
        </p:sp>
      </p:grp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16415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16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b</a:t>
              </a:r>
              <a:endParaRPr lang="en-US" dirty="0"/>
            </a:p>
          </p:txBody>
        </p:sp>
      </p:grpSp>
      <p:cxnSp>
        <p:nvCxnSpPr>
          <p:cNvPr id="16392" name="AutoShape 10"/>
          <p:cNvCxnSpPr>
            <a:cxnSpLocks noChangeShapeType="1"/>
            <a:stCxn id="16418" idx="3"/>
            <a:endCxn id="16416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16393" name="AutoShape 11"/>
          <p:cNvCxnSpPr>
            <a:cxnSpLocks noChangeShapeType="1"/>
            <a:stCxn id="16415" idx="5"/>
            <a:endCxn id="16412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6394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16413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14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d</a:t>
              </a:r>
              <a:endParaRPr lang="en-US" dirty="0"/>
            </a:p>
          </p:txBody>
        </p:sp>
      </p:grpSp>
      <p:cxnSp>
        <p:nvCxnSpPr>
          <p:cNvPr id="16395" name="AutoShape 15"/>
          <p:cNvCxnSpPr>
            <a:cxnSpLocks noChangeShapeType="1"/>
            <a:stCxn id="16416" idx="3"/>
            <a:endCxn id="16414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6396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16411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12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e</a:t>
              </a:r>
              <a:endParaRPr lang="en-US" dirty="0"/>
            </a:p>
          </p:txBody>
        </p:sp>
      </p:grp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16409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10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c</a:t>
              </a:r>
              <a:endParaRPr lang="en-US"/>
            </a:p>
          </p:txBody>
        </p:sp>
      </p:grpSp>
      <p:grpSp>
        <p:nvGrpSpPr>
          <p:cNvPr id="16398" name="Group 22"/>
          <p:cNvGrpSpPr>
            <a:grpSpLocks/>
          </p:cNvGrpSpPr>
          <p:nvPr/>
        </p:nvGrpSpPr>
        <p:grpSpPr bwMode="auto">
          <a:xfrm>
            <a:off x="6956425" y="3659188"/>
            <a:ext cx="609600" cy="609600"/>
            <a:chOff x="1968" y="1920"/>
            <a:chExt cx="384" cy="384"/>
          </a:xfrm>
        </p:grpSpPr>
        <p:sp>
          <p:nvSpPr>
            <p:cNvPr id="16407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08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f</a:t>
              </a:r>
              <a:endParaRPr lang="en-US"/>
            </a:p>
          </p:txBody>
        </p:sp>
      </p:grpSp>
      <p:cxnSp>
        <p:nvCxnSpPr>
          <p:cNvPr id="16399" name="AutoShape 25"/>
          <p:cNvCxnSpPr>
            <a:cxnSpLocks noChangeShapeType="1"/>
            <a:stCxn id="16410" idx="4"/>
            <a:endCxn id="16408" idx="7"/>
          </p:cNvCxnSpPr>
          <p:nvPr/>
        </p:nvCxnSpPr>
        <p:spPr bwMode="auto">
          <a:xfrm flipH="1">
            <a:off x="7412039" y="32781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16400" name="AutoShape 26"/>
          <p:cNvCxnSpPr>
            <a:cxnSpLocks noChangeShapeType="1"/>
            <a:stCxn id="16418" idx="6"/>
            <a:endCxn id="16410" idx="1"/>
          </p:cNvCxnSpPr>
          <p:nvPr/>
        </p:nvCxnSpPr>
        <p:spPr bwMode="auto">
          <a:xfrm>
            <a:off x="6629401" y="1943101"/>
            <a:ext cx="938213" cy="879475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16401" name="Group 27"/>
          <p:cNvGrpSpPr>
            <a:grpSpLocks/>
          </p:cNvGrpSpPr>
          <p:nvPr/>
        </p:nvGrpSpPr>
        <p:grpSpPr bwMode="auto">
          <a:xfrm>
            <a:off x="8305800" y="3657600"/>
            <a:ext cx="609600" cy="609600"/>
            <a:chOff x="1968" y="1920"/>
            <a:chExt cx="384" cy="384"/>
          </a:xfrm>
        </p:grpSpPr>
        <p:sp>
          <p:nvSpPr>
            <p:cNvPr id="16405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406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/>
                <a:t>g</a:t>
              </a:r>
              <a:endParaRPr lang="en-US"/>
            </a:p>
          </p:txBody>
        </p:sp>
      </p:grpSp>
      <p:cxnSp>
        <p:nvCxnSpPr>
          <p:cNvPr id="16402" name="AutoShape 30"/>
          <p:cNvCxnSpPr>
            <a:cxnSpLocks noChangeShapeType="1"/>
            <a:endCxn id="16406" idx="1"/>
          </p:cNvCxnSpPr>
          <p:nvPr/>
        </p:nvCxnSpPr>
        <p:spPr bwMode="auto">
          <a:xfrm>
            <a:off x="8001000" y="32766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16403" name="Oval 31"/>
          <p:cNvSpPr>
            <a:spLocks noChangeArrowheads="1"/>
          </p:cNvSpPr>
          <p:nvPr/>
        </p:nvSpPr>
        <p:spPr bwMode="auto">
          <a:xfrm>
            <a:off x="4038600" y="2590800"/>
            <a:ext cx="2819400" cy="20574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34"/>
          <p:cNvSpPr>
            <a:spLocks noChangeArrowheads="1"/>
          </p:cNvSpPr>
          <p:nvPr/>
        </p:nvSpPr>
        <p:spPr bwMode="auto">
          <a:xfrm>
            <a:off x="6858000" y="2438400"/>
            <a:ext cx="2209800" cy="22860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508760"/>
            <a:ext cx="7772400" cy="458724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b="1" dirty="0"/>
              <a:t>A Tree of degree </a:t>
            </a:r>
            <a:r>
              <a:rPr lang="en-US" sz="2800" b="1" dirty="0">
                <a:solidFill>
                  <a:srgbClr val="0000FF"/>
                </a:solidFill>
              </a:rPr>
              <a:t>m </a:t>
            </a:r>
            <a:r>
              <a:rPr lang="en-US" sz="2800" b="1" dirty="0"/>
              <a:t>= 2,3,…is a tree in which a parent node has at most </a:t>
            </a:r>
            <a:r>
              <a:rPr lang="en-US" sz="2800" b="1" dirty="0">
                <a:solidFill>
                  <a:srgbClr val="0000FF"/>
                </a:solidFill>
              </a:rPr>
              <a:t>m</a:t>
            </a:r>
            <a:r>
              <a:rPr lang="en-US" sz="2800" b="1" dirty="0"/>
              <a:t> children (</a:t>
            </a:r>
            <a:r>
              <a:rPr lang="en-US" sz="2800" b="1" dirty="0">
                <a:solidFill>
                  <a:srgbClr val="0000FF"/>
                </a:solidFill>
              </a:rPr>
              <a:t>m-way</a:t>
            </a:r>
            <a:r>
              <a:rPr lang="en-US" sz="2800" b="1" dirty="0"/>
              <a:t> tree)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b="1" dirty="0"/>
              <a:t>The root is at level (L = 1) and the height </a:t>
            </a:r>
            <a:r>
              <a:rPr lang="en-US" sz="2800" b="1" dirty="0">
                <a:solidFill>
                  <a:srgbClr val="0000FF"/>
                </a:solidFill>
              </a:rPr>
              <a:t>h </a:t>
            </a:r>
            <a:r>
              <a:rPr lang="en-US" sz="2800" b="1" dirty="0"/>
              <a:t>= maximum level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EA2D5-C065-4FF0-A269-D0708645696E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7414" name="Picture 6" descr="                   o&#10;     |---------------------------|&#10;     o             o             o&#10;     |             |             |&#10;|--------|    |---------|   |---------|&#10;o    o   o    o    o    o   o    o    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5052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5" name="Straight Connector 7"/>
          <p:cNvCxnSpPr>
            <a:cxnSpLocks noChangeShapeType="1"/>
          </p:cNvCxnSpPr>
          <p:nvPr/>
        </p:nvCxnSpPr>
        <p:spPr bwMode="auto">
          <a:xfrm flipH="1">
            <a:off x="6172200" y="3581400"/>
            <a:ext cx="2438400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7416" name="Straight Connector 8"/>
          <p:cNvCxnSpPr>
            <a:cxnSpLocks noChangeShapeType="1"/>
          </p:cNvCxnSpPr>
          <p:nvPr/>
        </p:nvCxnSpPr>
        <p:spPr bwMode="auto">
          <a:xfrm flipH="1">
            <a:off x="6172200" y="4114800"/>
            <a:ext cx="1371600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7417" name="Straight Connector 9"/>
          <p:cNvCxnSpPr>
            <a:cxnSpLocks noChangeShapeType="1"/>
          </p:cNvCxnSpPr>
          <p:nvPr/>
        </p:nvCxnSpPr>
        <p:spPr bwMode="auto">
          <a:xfrm flipH="1">
            <a:off x="6172200" y="4648200"/>
            <a:ext cx="990600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7418" name="Text Box 36"/>
          <p:cNvSpPr txBox="1">
            <a:spLocks noChangeArrowheads="1"/>
          </p:cNvSpPr>
          <p:nvPr/>
        </p:nvSpPr>
        <p:spPr bwMode="auto">
          <a:xfrm>
            <a:off x="5181600" y="3429001"/>
            <a:ext cx="9588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tx2"/>
                </a:solidFill>
              </a:rPr>
              <a:t>Level 1</a:t>
            </a:r>
          </a:p>
        </p:txBody>
      </p:sp>
      <p:sp>
        <p:nvSpPr>
          <p:cNvPr id="17419" name="Text Box 36"/>
          <p:cNvSpPr txBox="1">
            <a:spLocks noChangeArrowheads="1"/>
          </p:cNvSpPr>
          <p:nvPr/>
        </p:nvSpPr>
        <p:spPr bwMode="auto">
          <a:xfrm>
            <a:off x="5176839" y="3962400"/>
            <a:ext cx="968375" cy="369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tx2"/>
                </a:solidFill>
              </a:rPr>
              <a:t>Level 2</a:t>
            </a:r>
          </a:p>
        </p:txBody>
      </p:sp>
      <p:sp>
        <p:nvSpPr>
          <p:cNvPr id="17420" name="Text Box 36"/>
          <p:cNvSpPr txBox="1">
            <a:spLocks noChangeArrowheads="1"/>
          </p:cNvSpPr>
          <p:nvPr/>
        </p:nvSpPr>
        <p:spPr bwMode="auto">
          <a:xfrm>
            <a:off x="5176839" y="4495800"/>
            <a:ext cx="968375" cy="369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tx2"/>
                </a:solidFill>
              </a:rPr>
              <a:t>Level 3</a:t>
            </a:r>
          </a:p>
        </p:txBody>
      </p:sp>
      <p:sp>
        <p:nvSpPr>
          <p:cNvPr id="17421" name="Text Box 39"/>
          <p:cNvSpPr txBox="1">
            <a:spLocks noChangeArrowheads="1"/>
          </p:cNvSpPr>
          <p:nvPr/>
        </p:nvSpPr>
        <p:spPr bwMode="auto">
          <a:xfrm>
            <a:off x="5943600" y="2830513"/>
            <a:ext cx="391485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/>
              <a:t>A tree with m = 3 and height h =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1027</TotalTime>
  <Words>1849</Words>
  <Application>Microsoft Office PowerPoint</Application>
  <PresentationFormat>Widescreen</PresentationFormat>
  <Paragraphs>491</Paragraphs>
  <Slides>32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Calibri</vt:lpstr>
      <vt:lpstr>Calibri Light</vt:lpstr>
      <vt:lpstr>Century Gothic</vt:lpstr>
      <vt:lpstr>Courier New</vt:lpstr>
      <vt:lpstr>Times New Roman</vt:lpstr>
      <vt:lpstr>Wingdings</vt:lpstr>
      <vt:lpstr>Wingdings 3</vt:lpstr>
      <vt:lpstr>Wisp</vt:lpstr>
      <vt:lpstr>Custom Design</vt:lpstr>
      <vt:lpstr>Equation</vt:lpstr>
      <vt:lpstr>CSCE 2211  Applied Data Structures</vt:lpstr>
      <vt:lpstr>Trees</vt:lpstr>
      <vt:lpstr>1. General</vt:lpstr>
      <vt:lpstr>General</vt:lpstr>
      <vt:lpstr>Tree Terminology</vt:lpstr>
      <vt:lpstr>Tree Terminology</vt:lpstr>
      <vt:lpstr>Tree Terminology</vt:lpstr>
      <vt:lpstr>Tree Terminology</vt:lpstr>
      <vt:lpstr>General</vt:lpstr>
      <vt:lpstr>General: Tree as a Recursive Structure</vt:lpstr>
      <vt:lpstr>General: Full Tree</vt:lpstr>
      <vt:lpstr>2.The Binary Tree</vt:lpstr>
      <vt:lpstr>The Full Binary Tree</vt:lpstr>
      <vt:lpstr>The Full Binary Tree</vt:lpstr>
      <vt:lpstr>The Full Binary Tree</vt:lpstr>
      <vt:lpstr>The Full Binary Tree</vt:lpstr>
      <vt:lpstr>The Balanced Tree</vt:lpstr>
      <vt:lpstr>Complete Binary Tree</vt:lpstr>
      <vt:lpstr>Complete Binary Tree</vt:lpstr>
      <vt:lpstr>Binary Tree as a Recursive Structure</vt:lpstr>
      <vt:lpstr>Binary Tree as a Recursive Structure</vt:lpstr>
      <vt:lpstr>3. Tree Traversal</vt:lpstr>
      <vt:lpstr>Pre-Order Traversal</vt:lpstr>
      <vt:lpstr>Pre-Order Traversal</vt:lpstr>
      <vt:lpstr>In-Order Traversal</vt:lpstr>
      <vt:lpstr>Post-Order Traversal</vt:lpstr>
      <vt:lpstr>Example: Expression Tree</vt:lpstr>
      <vt:lpstr>Level-Order (Breadth-First) Traversal</vt:lpstr>
      <vt:lpstr>Iterative Preorder Traversal</vt:lpstr>
      <vt:lpstr>Level Order Traversal</vt:lpstr>
      <vt:lpstr>Level-Order Traversal</vt:lpstr>
      <vt:lpstr>Binary Tree Traversal 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Amr Goneid</cp:lastModifiedBy>
  <cp:revision>119</cp:revision>
  <dcterms:created xsi:type="dcterms:W3CDTF">2019-11-03T10:18:00Z</dcterms:created>
  <dcterms:modified xsi:type="dcterms:W3CDTF">2023-09-26T11:13:28Z</dcterms:modified>
</cp:coreProperties>
</file>