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66"/>
  </p:notesMasterIdLst>
  <p:sldIdLst>
    <p:sldId id="258" r:id="rId3"/>
    <p:sldId id="485" r:id="rId4"/>
    <p:sldId id="486" r:id="rId5"/>
    <p:sldId id="498" r:id="rId6"/>
    <p:sldId id="499" r:id="rId7"/>
    <p:sldId id="333" r:id="rId8"/>
    <p:sldId id="334" r:id="rId9"/>
    <p:sldId id="469" r:id="rId10"/>
    <p:sldId id="327" r:id="rId11"/>
    <p:sldId id="332" r:id="rId12"/>
    <p:sldId id="425" r:id="rId13"/>
    <p:sldId id="331" r:id="rId14"/>
    <p:sldId id="420" r:id="rId15"/>
    <p:sldId id="426" r:id="rId16"/>
    <p:sldId id="337" r:id="rId17"/>
    <p:sldId id="361" r:id="rId18"/>
    <p:sldId id="414" r:id="rId19"/>
    <p:sldId id="458" r:id="rId20"/>
    <p:sldId id="338" r:id="rId21"/>
    <p:sldId id="487" r:id="rId22"/>
    <p:sldId id="427" r:id="rId23"/>
    <p:sldId id="335" r:id="rId24"/>
    <p:sldId id="497" r:id="rId25"/>
    <p:sldId id="492" r:id="rId26"/>
    <p:sldId id="493" r:id="rId27"/>
    <p:sldId id="494" r:id="rId28"/>
    <p:sldId id="495" r:id="rId29"/>
    <p:sldId id="496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6" r:id="rId38"/>
    <p:sldId id="457" r:id="rId39"/>
    <p:sldId id="342" r:id="rId40"/>
    <p:sldId id="363" r:id="rId41"/>
    <p:sldId id="459" r:id="rId42"/>
    <p:sldId id="404" r:id="rId43"/>
    <p:sldId id="391" r:id="rId44"/>
    <p:sldId id="343" r:id="rId45"/>
    <p:sldId id="393" r:id="rId46"/>
    <p:sldId id="394" r:id="rId47"/>
    <p:sldId id="395" r:id="rId48"/>
    <p:sldId id="392" r:id="rId49"/>
    <p:sldId id="344" r:id="rId50"/>
    <p:sldId id="345" r:id="rId51"/>
    <p:sldId id="396" r:id="rId52"/>
    <p:sldId id="346" r:id="rId53"/>
    <p:sldId id="347" r:id="rId54"/>
    <p:sldId id="474" r:id="rId55"/>
    <p:sldId id="475" r:id="rId56"/>
    <p:sldId id="476" r:id="rId57"/>
    <p:sldId id="477" r:id="rId58"/>
    <p:sldId id="478" r:id="rId59"/>
    <p:sldId id="479" r:id="rId60"/>
    <p:sldId id="480" r:id="rId61"/>
    <p:sldId id="481" r:id="rId62"/>
    <p:sldId id="482" r:id="rId63"/>
    <p:sldId id="483" r:id="rId64"/>
    <p:sldId id="751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FFCC"/>
    <a:srgbClr val="CCECFF"/>
    <a:srgbClr val="FF66CC"/>
    <a:srgbClr val="FFCCFF"/>
    <a:srgbClr val="99FFCC"/>
    <a:srgbClr val="99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21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FAAF0F-F11A-4DEC-8B08-DA2D4251D36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08D9C7-6EE8-43AD-AC6A-4527A79AA2D4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4BC3D-0536-46F3-9C77-883C98FFB67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0C909-C5B6-4211-A6D2-228D72496921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5B8836-042F-4A12-BFE3-224C2B205B7B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524B6-D701-4194-BA28-D65A6ADC4FF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212CC-18CA-4F40-BCF3-AF35960E3F13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46D33-9A10-433C-A83F-75CE27ADA7C4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8F351D-810C-411B-AC58-0C798FF80AA2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16468A-D656-45F3-98C4-46394069EF4F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55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BA48A6-11A4-4A4E-B3CD-DA0A571850A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25415-1A94-4251-A5B9-3AB7EBD2CB02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3D948-B217-450E-ADAA-821CED6CE94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43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3D948-B217-450E-ADAA-821CED6CE94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714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C9FE1-CB77-419D-9CA0-64C7BD848B62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C8121D-1E32-4F73-9E37-C681CCE02C15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15EA2A-A158-42FF-B383-29FC5E1AA314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1E8A71-1D9D-4AB2-8B54-6C9739D45B1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9E7E4E-FC85-4CC6-A5DE-E420A95D063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684D3-5675-4763-A88A-3D650BAA527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4CE75-00B6-428A-B592-C046B6510893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56D7E-6BCB-4E69-8725-B34B938F81B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723592-3EB6-4455-B961-EB4ECB53D615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A4B1-9657-4FBB-BDF1-7B32A856D755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B31BF-0FBB-489C-ABB1-4FEA4E17E5B7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63B12B-6DD3-45AC-89DA-FAEFBEC1A9A4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33A033-9409-46DC-B82A-463AA42F240C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8332B-A85A-41E1-B1AB-916489E8876B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195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E077FF-87CE-4FD9-B91E-132E5D8A543D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D8C36-A712-4CF2-99E0-6D6BB68F0317}" type="slidenum">
              <a:rPr lang="en-GB" smtClean="0"/>
              <a:pPr/>
              <a:t>43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5555C-18F9-4C9A-8799-C0373CFD9926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BC6D2-E431-4D76-A5AC-E5C3BC55E6F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111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75F9-94B1-49A5-9F3A-84B64F26188E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85E8AE-A941-4B2C-A726-A3A8A0C5A852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A73E5-06D3-4CB4-983E-B6A67EF7CB77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E4E70-63B2-4D9B-8A29-1E1F31CA0B6E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0189B-E7F1-4928-B65F-7147672D0B6B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D7A64-4900-42FD-AF83-23B7B1208BD6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B0819-D726-4936-A7B4-27A114442EC8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FF464-E985-43B1-A712-3AAAA258EBB2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4BAD0-BDAE-4BC8-886E-745B2D593535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2B361-E01A-46AD-8ABC-3D37D4FC48CA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C5A08-DEC9-4E9F-B826-EE9806034D8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846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2D454-3600-4F4A-9257-D4BCE01BEFF2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65AEF-9051-467D-87CD-62F376105DBC}" type="slidenum">
              <a:rPr lang="en-GB" smtClean="0"/>
              <a:pPr/>
              <a:t>56</a:t>
            </a:fld>
            <a:endParaRPr lang="en-GB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414BD6-A08F-4D6B-BB5F-6FDB296E3B95}" type="slidenum">
              <a:rPr lang="en-GB" smtClean="0"/>
              <a:pPr/>
              <a:t>57</a:t>
            </a:fld>
            <a:endParaRPr lang="en-GB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1C159-26CB-4A3C-AC57-16C0BA95E1C0}" type="slidenum">
              <a:rPr lang="en-GB" smtClean="0"/>
              <a:pPr/>
              <a:t>58</a:t>
            </a:fld>
            <a:endParaRPr lang="en-GB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670F6-B3C2-416F-8D0C-CFD6552C0C26}" type="slidenum">
              <a:rPr lang="en-GB" smtClean="0"/>
              <a:pPr/>
              <a:t>59</a:t>
            </a:fld>
            <a:endParaRPr lang="en-GB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1E189-B339-4577-8E0D-83DC13343876}" type="slidenum">
              <a:rPr lang="en-GB" smtClean="0"/>
              <a:pPr/>
              <a:t>60</a:t>
            </a:fld>
            <a:endParaRPr lang="en-GB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9422E-FC77-4B1B-B0C7-C8A9E7E393B2}" type="slidenum">
              <a:rPr lang="en-GB" smtClean="0"/>
              <a:pPr/>
              <a:t>61</a:t>
            </a:fld>
            <a:endParaRPr lang="en-GB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2A718-875D-4CE4-8157-6756CFCC6706}" type="slidenum">
              <a:rPr lang="en-GB" smtClean="0"/>
              <a:pPr/>
              <a:t>62</a:t>
            </a:fld>
            <a:endParaRPr lang="en-GB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920AF8-EAF8-4567-9D16-4019B31771DE}" type="slidenum">
              <a:rPr lang="en-GB" smtClean="0"/>
              <a:pPr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871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DE2D7-91F3-42E5-9289-11FFF4CE8F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507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86D7B-7091-410F-9137-AE5324529E4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78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AC5A4-D3F4-41AB-9EF4-99359C2CC0D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DC7B1-C6C9-4462-8456-19788B7828F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03-Oct-23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03-Oct-23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tv.melezinek.cz/binary-search-tree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1.aucegypt.edu/faculty/cse/goneid/csce2211/codes.rar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galles/visualization/BST.html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P</a:t>
            </a:r>
            <a:r>
              <a:rPr lang="en-US" sz="3600" b="1" cap="none" dirty="0"/>
              <a:t>art 5a</a:t>
            </a:r>
            <a:r>
              <a:rPr lang="en-US" sz="3600" b="1" dirty="0"/>
              <a:t>. Dictionaries and Binary Search Trees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143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 Of BST</a:t>
            </a: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04C5F-A94D-44EC-8ACC-E6624C8AA35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DB33BF-B29E-4509-9F07-F59B30312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430" y="1371838"/>
            <a:ext cx="8778240" cy="48122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Search, Insertion &amp; Traversal of BST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Searching Algorithm (Pseudo Code)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828800"/>
            <a:ext cx="7772400" cy="43434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Searches for the item with same key as 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in the tree (t).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bool 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search(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t,k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if (t is empty) return false;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else if (k == key(t)) return true;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	else if (k &lt; key(t))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return 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search(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	else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return 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search(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}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2BB1D-DBB7-4E22-865F-CF1948EDE0E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69140" y="766864"/>
            <a:ext cx="79248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Searching for a key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371600"/>
            <a:ext cx="7848600" cy="685800"/>
          </a:xfrm>
          <a:noFill/>
        </p:spPr>
        <p:txBody>
          <a:bodyPr/>
          <a:lstStyle/>
          <a:p>
            <a:pPr marL="320675" indent="-320675" defTabSz="855663">
              <a:buNone/>
            </a:pPr>
            <a:r>
              <a:rPr lang="en-US" b="1" dirty="0"/>
              <a:t>Search for the node containing e:</a:t>
            </a:r>
            <a:endParaRPr lang="en-US" sz="2000" b="1" dirty="0"/>
          </a:p>
          <a:p>
            <a:pPr marL="320675" indent="-320675" defTabSz="855663">
              <a:buNone/>
            </a:pPr>
            <a:endParaRPr lang="en-US" sz="2000" dirty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967EE-B278-4C94-841A-4FA2120F2222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5366" name="Picture 4" descr="img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209800"/>
            <a:ext cx="7848600" cy="35877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819400" y="5867401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None/>
            </a:pPr>
            <a:r>
              <a:rPr lang="en-US" sz="2000" b="1" dirty="0">
                <a:solidFill>
                  <a:srgbClr val="0000FF"/>
                </a:solidFill>
                <a:ea typeface="Times New Roman (Arabic)" charset="0"/>
                <a:cs typeface="Times New Roman (Arabic)" charset="0"/>
              </a:rPr>
              <a:t>Maximum number of comparisons is tree height, i.e.  </a:t>
            </a:r>
            <a:r>
              <a:rPr lang="en-US" sz="2000" b="1" i="1" dirty="0">
                <a:solidFill>
                  <a:srgbClr val="0000FF"/>
                </a:solidFill>
                <a:ea typeface="Times New Roman (Arabic)" charset="0"/>
                <a:cs typeface="Times New Roman (Arabic)" charset="0"/>
              </a:rPr>
              <a:t>O</a:t>
            </a:r>
            <a:r>
              <a:rPr lang="en-US" sz="2000" b="1" dirty="0">
                <a:solidFill>
                  <a:srgbClr val="0000FF"/>
                </a:solidFill>
                <a:ea typeface="Times New Roman (Arabic)" charset="0"/>
                <a:cs typeface="Times New Roman (Arabic)" charset="0"/>
              </a:rPr>
              <a:t>(h)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Building a Binary Search Tree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400" b="1" dirty="0"/>
              <a:t>Tree created from root downward</a:t>
            </a:r>
          </a:p>
          <a:p>
            <a:pPr eaLnBrk="1" hangingPunct="1"/>
            <a:r>
              <a:rPr lang="en-US" sz="2400" b="1" dirty="0"/>
              <a:t>Item 1 stored in root</a:t>
            </a:r>
          </a:p>
          <a:p>
            <a:pPr eaLnBrk="1" hangingPunct="1"/>
            <a:r>
              <a:rPr lang="en-US" sz="2400" b="1" dirty="0"/>
              <a:t>Next item is attached to left tree if value is smaller or right tree if value is larger</a:t>
            </a:r>
          </a:p>
          <a:p>
            <a:pPr eaLnBrk="1" hangingPunct="1"/>
            <a:r>
              <a:rPr lang="en-US" sz="2400" b="1" dirty="0"/>
              <a:t>To insert an item into an existing tree, we must first locate the item’s parent and then insert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D86594-D0EF-486D-ABE2-EDBEDB167F8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Insertion (Pseudo Code)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2723477" y="1438386"/>
            <a:ext cx="7772400" cy="4697421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3400" b="1" dirty="0">
                <a:solidFill>
                  <a:srgbClr val="0000FF"/>
                </a:solidFill>
                <a:latin typeface="Courier New" pitchFamily="49" charset="0"/>
              </a:rPr>
              <a:t>Inserts key (k)in the tree (t)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bool </a:t>
            </a:r>
            <a:r>
              <a:rPr lang="en-US" sz="3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insert(t, k)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{  if (t is empty)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{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  create node containing (k)and attach to (t);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  return true;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else if (k == key(t)) return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	else if (k &lt; key(t)) return </a:t>
            </a:r>
            <a:r>
              <a:rPr lang="en-US" sz="3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insert(</a:t>
            </a:r>
            <a:r>
              <a:rPr lang="en-US" sz="3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400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3400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  	else return </a:t>
            </a:r>
            <a:r>
              <a:rPr lang="en-US" sz="3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insert(</a:t>
            </a:r>
            <a:r>
              <a:rPr lang="en-US" sz="3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400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3400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k);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4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  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D30AA-7E01-45F3-9149-D8051E19F1B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35706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Building a Tree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Insert: 40,20,10,50,65,45,30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err="1">
                <a:solidFill>
                  <a:schemeClr val="tx1"/>
                </a:solidFill>
              </a:rPr>
              <a:t>Prof.</a:t>
            </a:r>
            <a:r>
              <a:rPr lang="en-GB" dirty="0">
                <a:solidFill>
                  <a:schemeClr val="tx1"/>
                </a:solidFill>
              </a:rPr>
              <a:t> Amr Goneid, AUC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08ECEF-A88C-4EBE-A2F3-F5A0371D9E35}" type="slidenum">
              <a:rPr lang="en-GB" smtClean="0">
                <a:solidFill>
                  <a:schemeClr val="tx1"/>
                </a:solidFill>
              </a:rPr>
              <a:pPr/>
              <a:t>15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485" name="Picture 3" descr="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500067"/>
            <a:ext cx="7848600" cy="45497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Effect of Insertion Order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b="1" dirty="0"/>
              <a:t>The shape of the tree depends on the order of insertion. Shape determines the height (h) of the tree.</a:t>
            </a:r>
          </a:p>
          <a:p>
            <a:pPr eaLnBrk="1" hangingPunct="1"/>
            <a:r>
              <a:rPr lang="en-US" sz="2800" b="1" dirty="0"/>
              <a:t>Since cost of search is </a:t>
            </a:r>
            <a:r>
              <a:rPr lang="en-US" sz="2800" b="1" i="1" dirty="0">
                <a:solidFill>
                  <a:srgbClr val="0000FF"/>
                </a:solidFill>
              </a:rPr>
              <a:t>O(h)</a:t>
            </a:r>
            <a:r>
              <a:rPr lang="en-US" sz="2800" b="1" dirty="0"/>
              <a:t>,</a:t>
            </a:r>
            <a:r>
              <a:rPr lang="en-US" sz="2800" dirty="0"/>
              <a:t> </a:t>
            </a:r>
            <a:r>
              <a:rPr lang="en-US" sz="2800" b="1" dirty="0"/>
              <a:t>the insertion order will affect the search cost.</a:t>
            </a:r>
          </a:p>
          <a:p>
            <a:pPr eaLnBrk="1" hangingPunct="1"/>
            <a:r>
              <a:rPr lang="en-US" sz="2800" b="1" dirty="0"/>
              <a:t>The previous tree is full, and </a:t>
            </a:r>
            <a:r>
              <a:rPr lang="en-US" sz="2800" b="1" i="1" dirty="0">
                <a:solidFill>
                  <a:srgbClr val="0000FF"/>
                </a:solidFill>
              </a:rPr>
              <a:t>h = log(n+1)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/>
              <a:t>so that search cost is </a:t>
            </a:r>
            <a:r>
              <a:rPr lang="en-US" sz="2800" b="1" i="1" dirty="0">
                <a:solidFill>
                  <a:srgbClr val="0000FF"/>
                </a:solidFill>
              </a:rPr>
              <a:t>O(log</a:t>
            </a:r>
            <a:r>
              <a:rPr lang="en-US" sz="2800" b="1" i="1" baseline="-25000" dirty="0">
                <a:solidFill>
                  <a:srgbClr val="0000FF"/>
                </a:solidFill>
              </a:rPr>
              <a:t> </a:t>
            </a:r>
            <a:r>
              <a:rPr lang="en-US" sz="2800" b="1" i="1" dirty="0">
                <a:solidFill>
                  <a:srgbClr val="0000FF"/>
                </a:solidFill>
              </a:rPr>
              <a:t>n)</a:t>
            </a:r>
            <a:r>
              <a:rPr lang="en-US" sz="2800" b="1" dirty="0"/>
              <a:t> 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0F2F1-84CF-46CB-ADAA-7E4B2562027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Effect of Insertion Order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b="1" dirty="0"/>
              <a:t>The previous tree would look like a linked list if we have inserted in the order 10,20,30,…. Its height would be h = n and its search cost would be </a:t>
            </a:r>
            <a:r>
              <a:rPr lang="en-US" sz="2400" b="1" i="1" dirty="0">
                <a:solidFill>
                  <a:srgbClr val="0000FF"/>
                </a:solidFill>
              </a:rPr>
              <a:t>O(n)</a:t>
            </a:r>
            <a:r>
              <a:rPr lang="en-US" sz="2400" b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DA0EF-30D0-47AF-BDAA-FBCCA9C90917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133601"/>
            <a:ext cx="5257800" cy="2289175"/>
          </a:xfrm>
          <a:prstGeom prst="rect">
            <a:avLst/>
          </a:prstGeom>
          <a:solidFill>
            <a:srgbClr val="FFFFCC"/>
          </a:solidFill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</p:pic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4090988" y="3392488"/>
            <a:ext cx="692818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i="1" dirty="0"/>
              <a:t>O</a:t>
            </a:r>
            <a:r>
              <a:rPr lang="en-US" b="1" dirty="0"/>
              <a:t>(n)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7129464" y="3352800"/>
            <a:ext cx="1112805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i="1" dirty="0"/>
              <a:t>O</a:t>
            </a:r>
            <a:r>
              <a:rPr lang="en-US" b="1" dirty="0"/>
              <a:t>(log 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Linked Representation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616388"/>
            <a:ext cx="8915400" cy="4519419"/>
          </a:xfrm>
          <a:noFill/>
        </p:spPr>
        <p:txBody>
          <a:bodyPr/>
          <a:lstStyle/>
          <a:p>
            <a:pPr eaLnBrk="1" hangingPunct="1"/>
            <a:r>
              <a:rPr lang="en-US" sz="2400" b="1" dirty="0"/>
              <a:t>The nodes in the BST will be implemented as a linked structure: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3964-5094-4566-B771-462A395ADD9A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288864" name="Group 96"/>
          <p:cNvGraphicFramePr>
            <a:graphicFrameLocks noGrp="1"/>
          </p:cNvGraphicFramePr>
          <p:nvPr/>
        </p:nvGraphicFramePr>
        <p:xfrm>
          <a:off x="7010400" y="2438400"/>
          <a:ext cx="3048000" cy="51816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592" name="Line 24"/>
          <p:cNvSpPr>
            <a:spLocks noChangeShapeType="1"/>
          </p:cNvSpPr>
          <p:nvPr/>
        </p:nvSpPr>
        <p:spPr bwMode="auto">
          <a:xfrm flipH="1">
            <a:off x="6781800" y="2819400"/>
            <a:ext cx="914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3" name="Line 25"/>
          <p:cNvSpPr>
            <a:spLocks noChangeShapeType="1"/>
          </p:cNvSpPr>
          <p:nvPr/>
        </p:nvSpPr>
        <p:spPr bwMode="auto">
          <a:xfrm>
            <a:off x="9906000" y="2819400"/>
            <a:ext cx="5334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94" name="Oval 26"/>
          <p:cNvSpPr>
            <a:spLocks noChangeArrowheads="1"/>
          </p:cNvSpPr>
          <p:nvPr/>
        </p:nvSpPr>
        <p:spPr bwMode="auto">
          <a:xfrm>
            <a:off x="2938717" y="4518026"/>
            <a:ext cx="456946" cy="3841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16</a:t>
            </a:r>
          </a:p>
        </p:txBody>
      </p:sp>
      <p:sp>
        <p:nvSpPr>
          <p:cNvPr id="24595" name="Oval 27"/>
          <p:cNvSpPr>
            <a:spLocks noChangeArrowheads="1"/>
          </p:cNvSpPr>
          <p:nvPr/>
        </p:nvSpPr>
        <p:spPr bwMode="auto">
          <a:xfrm>
            <a:off x="4543426" y="4518026"/>
            <a:ext cx="409575" cy="3841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45</a:t>
            </a:r>
          </a:p>
        </p:txBody>
      </p:sp>
      <p:sp>
        <p:nvSpPr>
          <p:cNvPr id="24596" name="Oval 28"/>
          <p:cNvSpPr>
            <a:spLocks noChangeArrowheads="1"/>
          </p:cNvSpPr>
          <p:nvPr/>
        </p:nvSpPr>
        <p:spPr bwMode="auto">
          <a:xfrm>
            <a:off x="3810001" y="3886201"/>
            <a:ext cx="411163" cy="3841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32</a:t>
            </a:r>
          </a:p>
        </p:txBody>
      </p:sp>
      <p:sp>
        <p:nvSpPr>
          <p:cNvPr id="24597" name="Line 29"/>
          <p:cNvSpPr>
            <a:spLocks noChangeShapeType="1"/>
          </p:cNvSpPr>
          <p:nvPr/>
        </p:nvSpPr>
        <p:spPr bwMode="auto">
          <a:xfrm flipH="1">
            <a:off x="3276600" y="4194176"/>
            <a:ext cx="533400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30"/>
          <p:cNvSpPr>
            <a:spLocks noChangeShapeType="1"/>
          </p:cNvSpPr>
          <p:nvPr/>
        </p:nvSpPr>
        <p:spPr bwMode="auto">
          <a:xfrm>
            <a:off x="4157664" y="4194176"/>
            <a:ext cx="414337" cy="377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Oval 31"/>
          <p:cNvSpPr>
            <a:spLocks noChangeArrowheads="1"/>
          </p:cNvSpPr>
          <p:nvPr/>
        </p:nvSpPr>
        <p:spPr bwMode="auto">
          <a:xfrm>
            <a:off x="4114800" y="5257801"/>
            <a:ext cx="457200" cy="38417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buNone/>
            </a:pPr>
            <a:r>
              <a:rPr lang="en-US" sz="1600" b="1" dirty="0">
                <a:latin typeface="Times New Roman" pitchFamily="18" charset="0"/>
              </a:rPr>
              <a:t>40</a:t>
            </a:r>
          </a:p>
        </p:txBody>
      </p:sp>
      <p:sp>
        <p:nvSpPr>
          <p:cNvPr id="24600" name="Line 32"/>
          <p:cNvSpPr>
            <a:spLocks noChangeShapeType="1"/>
          </p:cNvSpPr>
          <p:nvPr/>
        </p:nvSpPr>
        <p:spPr bwMode="auto">
          <a:xfrm flipH="1">
            <a:off x="4221164" y="4846638"/>
            <a:ext cx="327025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AutoShape 33"/>
          <p:cNvSpPr>
            <a:spLocks noChangeArrowheads="1"/>
          </p:cNvSpPr>
          <p:nvPr/>
        </p:nvSpPr>
        <p:spPr bwMode="auto">
          <a:xfrm>
            <a:off x="5257800" y="4648200"/>
            <a:ext cx="990600" cy="152400"/>
          </a:xfrm>
          <a:prstGeom prst="rightArrow">
            <a:avLst>
              <a:gd name="adj1" fmla="val 50000"/>
              <a:gd name="adj2" fmla="val 1625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8851" name="Group 83"/>
          <p:cNvGraphicFramePr>
            <a:graphicFrameLocks noGrp="1"/>
          </p:cNvGraphicFramePr>
          <p:nvPr/>
        </p:nvGraphicFramePr>
        <p:xfrm>
          <a:off x="7924800" y="3733800"/>
          <a:ext cx="1066800" cy="518160"/>
        </p:xfrm>
        <a:graphic>
          <a:graphicData uri="http://schemas.openxmlformats.org/drawingml/2006/table">
            <a:tbl>
              <a:tblPr/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12" name="Line 44"/>
          <p:cNvSpPr>
            <a:spLocks noChangeShapeType="1"/>
          </p:cNvSpPr>
          <p:nvPr/>
        </p:nvSpPr>
        <p:spPr bwMode="auto">
          <a:xfrm flipH="1">
            <a:off x="7391400" y="3962400"/>
            <a:ext cx="685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13" name="Line 45"/>
          <p:cNvSpPr>
            <a:spLocks noChangeShapeType="1"/>
          </p:cNvSpPr>
          <p:nvPr/>
        </p:nvSpPr>
        <p:spPr bwMode="auto">
          <a:xfrm>
            <a:off x="8763000" y="3962400"/>
            <a:ext cx="8382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88856" name="Group 88"/>
          <p:cNvGraphicFramePr>
            <a:graphicFrameLocks noGrp="1"/>
          </p:cNvGraphicFramePr>
          <p:nvPr/>
        </p:nvGraphicFramePr>
        <p:xfrm>
          <a:off x="6858000" y="4495800"/>
          <a:ext cx="1066800" cy="518160"/>
        </p:xfrm>
        <a:graphic>
          <a:graphicData uri="http://schemas.openxmlformats.org/drawingml/2006/table">
            <a:tbl>
              <a:tblPr/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8852" name="Group 84"/>
          <p:cNvGraphicFramePr>
            <a:graphicFrameLocks noGrp="1"/>
          </p:cNvGraphicFramePr>
          <p:nvPr/>
        </p:nvGraphicFramePr>
        <p:xfrm>
          <a:off x="9067800" y="4495800"/>
          <a:ext cx="1066800" cy="518160"/>
        </p:xfrm>
        <a:graphic>
          <a:graphicData uri="http://schemas.openxmlformats.org/drawingml/2006/table">
            <a:tbl>
              <a:tblPr/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8854" name="Group 86"/>
          <p:cNvGraphicFramePr>
            <a:graphicFrameLocks noGrp="1"/>
          </p:cNvGraphicFramePr>
          <p:nvPr/>
        </p:nvGraphicFramePr>
        <p:xfrm>
          <a:off x="8305800" y="5334000"/>
          <a:ext cx="1066800" cy="518160"/>
        </p:xfrm>
        <a:graphic>
          <a:graphicData uri="http://schemas.openxmlformats.org/drawingml/2006/table">
            <a:tbl>
              <a:tblPr/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44" name="Line 81"/>
          <p:cNvSpPr>
            <a:spLocks noChangeShapeType="1"/>
          </p:cNvSpPr>
          <p:nvPr/>
        </p:nvSpPr>
        <p:spPr bwMode="auto">
          <a:xfrm flipH="1">
            <a:off x="8839200" y="4724400"/>
            <a:ext cx="381000" cy="60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45" name="Line 89"/>
          <p:cNvSpPr>
            <a:spLocks noChangeShapeType="1"/>
          </p:cNvSpPr>
          <p:nvPr/>
        </p:nvSpPr>
        <p:spPr bwMode="auto">
          <a:xfrm flipH="1">
            <a:off x="9829800" y="4495800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46" name="Line 90"/>
          <p:cNvSpPr>
            <a:spLocks noChangeShapeType="1"/>
          </p:cNvSpPr>
          <p:nvPr/>
        </p:nvSpPr>
        <p:spPr bwMode="auto">
          <a:xfrm flipH="1">
            <a:off x="7696200" y="44958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47" name="Line 91"/>
          <p:cNvSpPr>
            <a:spLocks noChangeShapeType="1"/>
          </p:cNvSpPr>
          <p:nvPr/>
        </p:nvSpPr>
        <p:spPr bwMode="auto">
          <a:xfrm flipH="1">
            <a:off x="6858000" y="4495800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48" name="Line 92"/>
          <p:cNvSpPr>
            <a:spLocks noChangeShapeType="1"/>
          </p:cNvSpPr>
          <p:nvPr/>
        </p:nvSpPr>
        <p:spPr bwMode="auto">
          <a:xfrm flipH="1">
            <a:off x="9144000" y="5334000"/>
            <a:ext cx="2286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49" name="Line 93"/>
          <p:cNvSpPr>
            <a:spLocks noChangeShapeType="1"/>
          </p:cNvSpPr>
          <p:nvPr/>
        </p:nvSpPr>
        <p:spPr bwMode="auto">
          <a:xfrm flipH="1">
            <a:off x="8305800" y="5334000"/>
            <a:ext cx="3048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50" name="Line 24"/>
          <p:cNvSpPr>
            <a:spLocks noChangeShapeType="1"/>
          </p:cNvSpPr>
          <p:nvPr/>
        </p:nvSpPr>
        <p:spPr bwMode="auto">
          <a:xfrm flipH="1">
            <a:off x="8458200" y="32766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51" name="TextBox 30"/>
          <p:cNvSpPr txBox="1">
            <a:spLocks noChangeArrowheads="1"/>
          </p:cNvSpPr>
          <p:nvPr/>
        </p:nvSpPr>
        <p:spPr bwMode="auto">
          <a:xfrm>
            <a:off x="8462253" y="3124200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dirty="0"/>
              <a:t>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Traversing a Binary Search Tree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2000250"/>
            <a:ext cx="8915400" cy="391097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FF"/>
                </a:solidFill>
              </a:rPr>
              <a:t>Recursive </a:t>
            </a:r>
            <a:r>
              <a:rPr lang="en-US" sz="2800" b="1" u="sng" dirty="0" err="1">
                <a:solidFill>
                  <a:srgbClr val="0000FF"/>
                </a:solidFill>
              </a:rPr>
              <a:t>inorder</a:t>
            </a:r>
            <a:r>
              <a:rPr lang="en-US" sz="2800" b="1" dirty="0">
                <a:solidFill>
                  <a:srgbClr val="0000FF"/>
                </a:solidFill>
              </a:rPr>
              <a:t> traversal of tree with root (t)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traverse ( t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if (t is not empty)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	   traverse (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	   visit (t);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	   traverse (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);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58E58F-90BC-4AEF-B2FE-AC24E6F71E5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26833" y="914400"/>
            <a:ext cx="8288767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Dictionaries and Binary Search Trees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057400"/>
            <a:ext cx="7734300" cy="4191000"/>
          </a:xfrm>
          <a:noFill/>
        </p:spPr>
        <p:txBody>
          <a:bodyPr/>
          <a:lstStyle/>
          <a:p>
            <a:pPr marL="990600" lvl="1" indent="-533400">
              <a:buClr>
                <a:srgbClr val="C00000"/>
              </a:buClr>
              <a:buNone/>
            </a:pPr>
            <a:r>
              <a:rPr lang="en-US" dirty="0"/>
              <a:t> </a:t>
            </a:r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15C32-5E9D-43D0-8F2F-D7ACB7333077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5126" name="Picture 5" descr="trees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0450" y="2324100"/>
            <a:ext cx="6096000" cy="3657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981700" y="3505201"/>
            <a:ext cx="137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BST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Other Traversal Orders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2133600"/>
            <a:ext cx="9400858" cy="3777622"/>
          </a:xfrm>
          <a:noFill/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</a:rPr>
              <a:t>Pre-order</a:t>
            </a:r>
            <a:r>
              <a:rPr lang="en-US" sz="2800" b="1" dirty="0"/>
              <a:t> (a.k.a. </a:t>
            </a:r>
            <a:r>
              <a:rPr lang="en-US" sz="2800" b="1" dirty="0">
                <a:solidFill>
                  <a:srgbClr val="0000FF"/>
                </a:solidFill>
              </a:rPr>
              <a:t>Depth-First traversal</a:t>
            </a:r>
            <a:r>
              <a:rPr lang="en-US" sz="2800" b="1" dirty="0"/>
              <a:t>)</a:t>
            </a: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</a:rPr>
              <a:t>Post-Order</a:t>
            </a:r>
            <a:r>
              <a:rPr lang="en-US" sz="2800" b="1" dirty="0"/>
              <a:t> traversal</a:t>
            </a: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</a:rPr>
              <a:t>Level-order traversal </a:t>
            </a:r>
            <a:r>
              <a:rPr lang="en-US" sz="2800" b="1" dirty="0"/>
              <a:t>(a.k.a. </a:t>
            </a:r>
            <a:r>
              <a:rPr lang="en-US" sz="2800" b="1" dirty="0">
                <a:solidFill>
                  <a:srgbClr val="0000FF"/>
                </a:solidFill>
              </a:rPr>
              <a:t>Breadth-First traversal</a:t>
            </a:r>
            <a:r>
              <a:rPr lang="en-US" sz="2800" b="1" dirty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	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0C6138-1FEE-4CBC-B6E6-56162C728238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007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Find Minimum Key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2133600"/>
            <a:ext cx="4048256" cy="377762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Find the minimum key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in a tree with root (t)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Minkey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t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if (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not empty)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return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MinKey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else return key(t);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CC8024-ED48-4939-ADED-471D42ED93AE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079ABF3-3403-4C0E-B110-9673C51B06B5}"/>
              </a:ext>
            </a:extLst>
          </p:cNvPr>
          <p:cNvSpPr txBox="1">
            <a:spLocks noChangeArrowheads="1"/>
          </p:cNvSpPr>
          <p:nvPr/>
        </p:nvSpPr>
        <p:spPr>
          <a:xfrm>
            <a:off x="6851033" y="2133600"/>
            <a:ext cx="4048256" cy="377762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Find the maximum key </a:t>
            </a:r>
          </a:p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in a tree with root (t)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Maxkey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t )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if (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not empty) 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return 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MinKey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else return key(t);</a:t>
            </a:r>
          </a:p>
          <a:p>
            <a:pPr>
              <a:buFont typeface="Wingdings" pitchFamily="2" charset="2"/>
              <a:buNone/>
            </a:pPr>
            <a:r>
              <a:rPr lang="en-US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Demo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BST Animation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FBAE4F-17B2-47A3-8411-DB247594C5E9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677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In-Order Traversal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DA1BC0F1-7220-4E69-909B-050332F5C4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48809" y="1581374"/>
            <a:ext cx="5245904" cy="3393851"/>
          </a:xfrm>
          <a:noFill/>
        </p:spPr>
      </p:pic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FBAE4F-17B2-47A3-8411-DB247594C5E9}" type="slidenum">
              <a:rPr lang="en-GB" smtClean="0"/>
              <a:pPr/>
              <a:t>23</a:t>
            </a:fld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F59402-D093-4872-A17B-082F7864D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056799"/>
              </p:ext>
            </p:extLst>
          </p:nvPr>
        </p:nvGraphicFramePr>
        <p:xfrm>
          <a:off x="2031999" y="5276626"/>
          <a:ext cx="8128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22945955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7536019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9628410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1333559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5518151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54620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gradFill>
                      <a:gsLst>
                        <a:gs pos="0">
                          <a:srgbClr val="CCECFF"/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>
                    <a:gradFill>
                      <a:gsLst>
                        <a:gs pos="0">
                          <a:srgbClr val="CCECFF"/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gradFill>
                      <a:gsLst>
                        <a:gs pos="0">
                          <a:srgbClr val="CCECFF"/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>
                    <a:gradFill>
                      <a:gsLst>
                        <a:gs pos="0">
                          <a:srgbClr val="CCECFF"/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>
                    <a:gradFill>
                      <a:gsLst>
                        <a:gs pos="0">
                          <a:srgbClr val="CCECFF"/>
                        </a:gs>
                        <a:gs pos="100000">
                          <a:schemeClr val="bg2">
                            <a:shade val="98000"/>
                            <a:satMod val="120000"/>
                            <a:lumMod val="98000"/>
                          </a:schemeClr>
                        </a:gs>
                      </a:gsLst>
                      <a:path path="circle">
                        <a:fillToRect l="50000" t="50000" r="100000" b="10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938052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5F47FF4-D7A2-43A6-A74C-58B64C9D61BE}"/>
              </a:ext>
            </a:extLst>
          </p:cNvPr>
          <p:cNvSpPr/>
          <p:nvPr/>
        </p:nvSpPr>
        <p:spPr>
          <a:xfrm>
            <a:off x="3872753" y="1905000"/>
            <a:ext cx="882127" cy="30140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Node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BB8FFBA-04F4-4547-83A6-9E400E007CE9}"/>
              </a:ext>
            </a:extLst>
          </p:cNvPr>
          <p:cNvSpPr/>
          <p:nvPr/>
        </p:nvSpPr>
        <p:spPr>
          <a:xfrm rot="2755555">
            <a:off x="4165070" y="2364199"/>
            <a:ext cx="598708" cy="228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95ADC9-D801-4497-B1B0-017E33210F00}"/>
              </a:ext>
            </a:extLst>
          </p:cNvPr>
          <p:cNvSpPr/>
          <p:nvPr/>
        </p:nvSpPr>
        <p:spPr>
          <a:xfrm>
            <a:off x="2173046" y="2507802"/>
            <a:ext cx="1776804" cy="64884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Immediate Predecessor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3B4789A-02C5-4699-A02F-0690D5DEA624}"/>
              </a:ext>
            </a:extLst>
          </p:cNvPr>
          <p:cNvSpPr/>
          <p:nvPr/>
        </p:nvSpPr>
        <p:spPr>
          <a:xfrm rot="2755555">
            <a:off x="3360039" y="3314443"/>
            <a:ext cx="598708" cy="228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96EF59D0-93C5-49FD-808A-3C745D5FBFC0}"/>
              </a:ext>
            </a:extLst>
          </p:cNvPr>
          <p:cNvSpPr/>
          <p:nvPr/>
        </p:nvSpPr>
        <p:spPr>
          <a:xfrm rot="9441835">
            <a:off x="5857080" y="3444196"/>
            <a:ext cx="758781" cy="264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6CC88D-4D93-49EE-BFFD-155C742023A8}"/>
              </a:ext>
            </a:extLst>
          </p:cNvPr>
          <p:cNvSpPr/>
          <p:nvPr/>
        </p:nvSpPr>
        <p:spPr>
          <a:xfrm>
            <a:off x="5749066" y="2739758"/>
            <a:ext cx="1776804" cy="64884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Immediate Successor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BFD872-51CF-4196-911A-9E8BC8AD7329}"/>
              </a:ext>
            </a:extLst>
          </p:cNvPr>
          <p:cNvSpPr txBox="1"/>
          <p:nvPr/>
        </p:nvSpPr>
        <p:spPr>
          <a:xfrm>
            <a:off x="8735209" y="1699708"/>
            <a:ext cx="2346168" cy="23083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In-Order traversal of a BST produces a sorted sequence.</a:t>
            </a:r>
          </a:p>
          <a:p>
            <a:r>
              <a:rPr lang="en-US" b="1" dirty="0"/>
              <a:t>A middle node has an immediate predecessor and an immediate </a:t>
            </a:r>
            <a:r>
              <a:rPr lang="en-US" b="1" dirty="0" err="1"/>
              <a:t>succesor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1412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790575"/>
            <a:ext cx="7924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4. Removal of Nodes from a BST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31BE0-8CFC-4624-A49B-6C64624A8591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752601"/>
            <a:ext cx="6629400" cy="4371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838200"/>
            <a:ext cx="7924800" cy="590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Deleting a ROOT Node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F0A42A-3CD6-474A-AA02-1E415055FDB2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3379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428751"/>
            <a:ext cx="7848600" cy="4879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5898" y="685800"/>
            <a:ext cx="7924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Deleting a ROOT Node</a:t>
            </a:r>
          </a:p>
        </p:txBody>
      </p:sp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998C1F-D596-49FE-AA02-AC68C8D60A05}" type="slidenum">
              <a:rPr lang="en-GB" smtClean="0"/>
              <a:pPr/>
              <a:t>26</a:t>
            </a:fld>
            <a:endParaRPr lang="en-GB"/>
          </a:p>
        </p:txBody>
      </p:sp>
      <p:pic>
        <p:nvPicPr>
          <p:cNvPr id="3482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20813"/>
            <a:ext cx="7924800" cy="4751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655" y="762000"/>
            <a:ext cx="7924800" cy="6540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Deleting a ROOT Node (Special Case)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8A256D-4CAA-4FD9-ACB3-323BFBD83024}" type="slidenum">
              <a:rPr lang="en-GB" smtClean="0"/>
              <a:pPr/>
              <a:t>27</a:t>
            </a:fld>
            <a:endParaRPr lang="en-GB"/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371600"/>
            <a:ext cx="7924800" cy="4764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7620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Deleting a ROOT Node (Alternative)</a:t>
            </a:r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F26784-C870-4619-8946-BCB4C5BB2CD5}" type="slidenum">
              <a:rPr lang="en-GB" smtClean="0"/>
              <a:pPr/>
              <a:t>28</a:t>
            </a:fld>
            <a:endParaRPr lang="en-GB"/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400177"/>
            <a:ext cx="7924800" cy="4735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Deleting an Internal Node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B856B-4571-4713-8E3C-61518C8D0021}" type="slidenum">
              <a:rPr lang="en-GB" smtClean="0"/>
              <a:pPr/>
              <a:t>29</a:t>
            </a:fld>
            <a:endParaRPr lang="en-GB"/>
          </a:p>
        </p:txBody>
      </p:sp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273177"/>
            <a:ext cx="7848600" cy="4862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0772" y="914400"/>
            <a:ext cx="8298628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Dictionaries and Binary Search Trees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2133600"/>
            <a:ext cx="7734300" cy="4114800"/>
          </a:xfrm>
          <a:noFill/>
        </p:spPr>
        <p:txBody>
          <a:bodyPr/>
          <a:lstStyle/>
          <a:p>
            <a:pPr marL="533400" lvl="1" indent="-533400">
              <a:buClr>
                <a:srgbClr val="C00000"/>
              </a:buClr>
            </a:pPr>
            <a:r>
              <a:rPr lang="en-US" sz="2400" b="1" dirty="0"/>
              <a:t>The Dictionary Data Structure</a:t>
            </a:r>
          </a:p>
          <a:p>
            <a:pPr marL="533400" lvl="1" indent="-533400">
              <a:buClr>
                <a:srgbClr val="C00000"/>
              </a:buClr>
            </a:pPr>
            <a:r>
              <a:rPr lang="en-US" sz="2400" b="1" dirty="0"/>
              <a:t>The Binary Search Tree (BST)</a:t>
            </a:r>
          </a:p>
          <a:p>
            <a:pPr marL="533400" lvl="1" indent="-533400">
              <a:buClr>
                <a:srgbClr val="C00000"/>
              </a:buClr>
            </a:pPr>
            <a:r>
              <a:rPr lang="en-US" sz="2400" b="1" dirty="0"/>
              <a:t>Search, Insertion and Traversal of BST</a:t>
            </a:r>
          </a:p>
          <a:p>
            <a:pPr marL="533400" lvl="1" indent="-533400">
              <a:buClr>
                <a:srgbClr val="C00000"/>
              </a:buClr>
            </a:pPr>
            <a:r>
              <a:rPr lang="en-US" sz="2400" b="1" dirty="0"/>
              <a:t>Removal of nodes from a BST</a:t>
            </a:r>
          </a:p>
          <a:p>
            <a:pPr marL="533400" lvl="1" indent="-533400">
              <a:buClr>
                <a:srgbClr val="C00000"/>
              </a:buClr>
            </a:pPr>
            <a:r>
              <a:rPr lang="en-US" sz="2400" b="1" dirty="0"/>
              <a:t>Binary Search Tree ADT</a:t>
            </a:r>
          </a:p>
          <a:p>
            <a:pPr marL="857250" lvl="2" indent="0">
              <a:buClr>
                <a:srgbClr val="C00000"/>
              </a:buClr>
              <a:buNone/>
            </a:pPr>
            <a:endParaRPr lang="en-US" sz="2000" dirty="0"/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73341-5F1D-4F69-87EC-3C42081B5F8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838199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Search for Parent of a Node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1311579" y="1752600"/>
            <a:ext cx="10758501" cy="4383208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To delete a node, we need to find its parent.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To search for the parent (p) of a node (x) with key (k)in tree (t):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Notice that:</a:t>
            </a: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 is null if (k) is in the root or if the tree is empty.</a:t>
            </a:r>
          </a:p>
          <a:p>
            <a:pPr marL="0" eaLnBrk="1" hangingPunct="1">
              <a:lnSpc>
                <a:spcPct val="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If (k) is not found, p points to what should have been its parent.</a:t>
            </a: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80D573-B8D0-48BC-BCAF-8BACCC48B02F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A137C9-DB64-43F9-9EC6-F378EC02AA09}"/>
              </a:ext>
            </a:extLst>
          </p:cNvPr>
          <p:cNvSpPr txBox="1"/>
          <p:nvPr/>
        </p:nvSpPr>
        <p:spPr>
          <a:xfrm>
            <a:off x="3011215" y="2420710"/>
            <a:ext cx="5915615" cy="280076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Set x = t;  p = null; found = false;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While (not found) and (x is not empty)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	if k &lt; key(x) descend left (i.e. set p = x; x =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baseline="-25000" dirty="0" err="1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	else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	if k &gt; key(x) descend right (i.e. set p =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x;x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="1" i="1" baseline="-25000" dirty="0" err="1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	else found = true</a:t>
            </a:r>
          </a:p>
          <a:p>
            <a:pPr>
              <a:lnSpc>
                <a:spcPct val="80000"/>
              </a:lnSpc>
            </a:pP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3726" y="541506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Algorithm to remove a Node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1752600"/>
            <a:ext cx="7924800" cy="4495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Let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k = key to remove its node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t = pointer to root of 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x = location where k is found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p = parent of a node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</a:rPr>
              <a:t>sx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 = 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</a:rPr>
              <a:t>inorder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 successor of 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</a:rPr>
              <a:t>s = child of x 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B2B851-BD7B-4458-A8AE-AA856D546FED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Algorithm to remove a Node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1311579" y="1611630"/>
            <a:ext cx="10369881" cy="442341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Remove (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t,k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Search for (k) and its parent;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If not found, return;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else it is found at (x) with parent at (p):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Case (x) has two children: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Find 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inorder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successor (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and its parent (p);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Copy contents of (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into (x);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Change (x) to point to (</a:t>
            </a:r>
            <a:r>
              <a:rPr lang="en-US" sz="2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solidFill>
                  <a:srgbClr val="0000FF"/>
                </a:solidFill>
              </a:rPr>
              <a:t>// Now (x) has one or no children and (p) is its parent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12989-4DEC-447B-82B7-E9EB3C4EF5C7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858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Algorithm to remove a Node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1752600"/>
            <a:ext cx="7924800" cy="4196379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Case (x) has one or no children: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Let (s) point to the child of (x) or null if there are no children;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If p = null then set root to null;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	else if (x) is a left child of (p), set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i="1" baseline="-25000" dirty="0" err="1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= s;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				else set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1" i="1" baseline="-25000" dirty="0" err="1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= s;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Times New Roman" pitchFamily="18" charset="0"/>
              </a:rPr>
              <a:t>// Now (x) is isolated and can be deleted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delete (x);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EB97AE-94B8-4AEF-B78F-B535B22EDBF8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727075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Delete Root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94E409-4F3D-4A5A-9923-237D43BDAE32}" type="slidenum">
              <a:rPr lang="en-GB" smtClean="0"/>
              <a:pPr/>
              <a:t>34</a:t>
            </a:fld>
            <a:endParaRPr lang="en-GB"/>
          </a:p>
        </p:txBody>
      </p:sp>
      <p:grpSp>
        <p:nvGrpSpPr>
          <p:cNvPr id="43014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43043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44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40</a:t>
              </a:r>
              <a:endParaRPr lang="en-US" sz="2400"/>
            </a:p>
          </p:txBody>
        </p:sp>
      </p:grpSp>
      <p:grpSp>
        <p:nvGrpSpPr>
          <p:cNvPr id="43015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43041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42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20</a:t>
              </a:r>
              <a:endParaRPr lang="en-US" sz="2400"/>
            </a:p>
          </p:txBody>
        </p:sp>
      </p:grpSp>
      <p:cxnSp>
        <p:nvCxnSpPr>
          <p:cNvPr id="43016" name="AutoShape 10"/>
          <p:cNvCxnSpPr>
            <a:cxnSpLocks noChangeShapeType="1"/>
            <a:stCxn id="43044" idx="3"/>
            <a:endCxn id="43042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43017" name="AutoShape 11"/>
          <p:cNvCxnSpPr>
            <a:cxnSpLocks noChangeShapeType="1"/>
            <a:stCxn id="43041" idx="5"/>
            <a:endCxn id="43038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3018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43039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40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10</a:t>
              </a:r>
              <a:endParaRPr lang="en-US" sz="2400"/>
            </a:p>
          </p:txBody>
        </p:sp>
      </p:grpSp>
      <p:cxnSp>
        <p:nvCxnSpPr>
          <p:cNvPr id="43019" name="AutoShape 15"/>
          <p:cNvCxnSpPr>
            <a:cxnSpLocks noChangeShapeType="1"/>
            <a:stCxn id="43042" idx="3"/>
            <a:endCxn id="43040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3020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43037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38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30</a:t>
              </a:r>
              <a:endParaRPr lang="en-US" sz="2400"/>
            </a:p>
          </p:txBody>
        </p:sp>
      </p:grpSp>
      <p:grpSp>
        <p:nvGrpSpPr>
          <p:cNvPr id="43021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43035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36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60</a:t>
              </a:r>
              <a:endParaRPr lang="en-US" sz="2400"/>
            </a:p>
          </p:txBody>
        </p:sp>
      </p:grpSp>
      <p:grpSp>
        <p:nvGrpSpPr>
          <p:cNvPr id="43022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43033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34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cxnSp>
        <p:nvCxnSpPr>
          <p:cNvPr id="43023" name="AutoShape 25"/>
          <p:cNvCxnSpPr>
            <a:cxnSpLocks noChangeShapeType="1"/>
            <a:stCxn id="43036" idx="4"/>
            <a:endCxn id="43034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43024" name="AutoShape 26"/>
          <p:cNvCxnSpPr>
            <a:cxnSpLocks noChangeShapeType="1"/>
            <a:stCxn id="43044" idx="5"/>
          </p:cNvCxnSpPr>
          <p:nvPr/>
        </p:nvCxnSpPr>
        <p:spPr bwMode="auto">
          <a:xfrm>
            <a:off x="6551613" y="21320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43025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43031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3032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70</a:t>
              </a:r>
              <a:endParaRPr lang="en-US" sz="2400"/>
            </a:p>
          </p:txBody>
        </p:sp>
      </p:grpSp>
      <p:cxnSp>
        <p:nvCxnSpPr>
          <p:cNvPr id="43026" name="AutoShape 30"/>
          <p:cNvCxnSpPr>
            <a:cxnSpLocks noChangeShapeType="1"/>
            <a:endCxn id="43032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43027" name="TextBox 33"/>
          <p:cNvSpPr txBox="1">
            <a:spLocks noChangeArrowheads="1"/>
          </p:cNvSpPr>
          <p:nvPr/>
        </p:nvSpPr>
        <p:spPr bwMode="auto">
          <a:xfrm>
            <a:off x="7391400" y="167640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x</a:t>
            </a:r>
          </a:p>
        </p:txBody>
      </p:sp>
      <p:sp>
        <p:nvSpPr>
          <p:cNvPr id="43028" name="TextBox 37"/>
          <p:cNvSpPr txBox="1">
            <a:spLocks noChangeArrowheads="1"/>
          </p:cNvSpPr>
          <p:nvPr/>
        </p:nvSpPr>
        <p:spPr bwMode="auto">
          <a:xfrm>
            <a:off x="4495801" y="1600201"/>
            <a:ext cx="1247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p = null</a:t>
            </a:r>
          </a:p>
        </p:txBody>
      </p:sp>
      <p:cxnSp>
        <p:nvCxnSpPr>
          <p:cNvPr id="43029" name="Straight Arrow Connector 39"/>
          <p:cNvCxnSpPr>
            <a:cxnSpLocks noChangeShapeType="1"/>
          </p:cNvCxnSpPr>
          <p:nvPr/>
        </p:nvCxnSpPr>
        <p:spPr bwMode="auto">
          <a:xfrm rot="10800000">
            <a:off x="6705600" y="1905000"/>
            <a:ext cx="685800" cy="1588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3030" name="TextBox 43"/>
          <p:cNvSpPr txBox="1">
            <a:spLocks noChangeArrowheads="1"/>
          </p:cNvSpPr>
          <p:nvPr/>
        </p:nvSpPr>
        <p:spPr bwMode="auto">
          <a:xfrm>
            <a:off x="7924801" y="434340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sz="240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782842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Delete Root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06BD1-8874-4D5D-8F9E-0224E5A3D7FE}" type="slidenum">
              <a:rPr lang="en-GB" smtClean="0"/>
              <a:pPr/>
              <a:t>35</a:t>
            </a:fld>
            <a:endParaRPr lang="en-GB"/>
          </a:p>
        </p:txBody>
      </p:sp>
      <p:grpSp>
        <p:nvGrpSpPr>
          <p:cNvPr id="44038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44071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72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40</a:t>
              </a:r>
              <a:endParaRPr lang="en-US" sz="2400"/>
            </a:p>
          </p:txBody>
        </p:sp>
      </p:grp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44069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70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20</a:t>
              </a:r>
              <a:endParaRPr lang="en-US" sz="2400"/>
            </a:p>
          </p:txBody>
        </p:sp>
      </p:grpSp>
      <p:cxnSp>
        <p:nvCxnSpPr>
          <p:cNvPr id="44040" name="AutoShape 10"/>
          <p:cNvCxnSpPr>
            <a:cxnSpLocks noChangeShapeType="1"/>
            <a:stCxn id="44072" idx="3"/>
            <a:endCxn id="44070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44041" name="AutoShape 11"/>
          <p:cNvCxnSpPr>
            <a:cxnSpLocks noChangeShapeType="1"/>
            <a:stCxn id="44069" idx="5"/>
            <a:endCxn id="44066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4042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44067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68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10</a:t>
              </a:r>
              <a:endParaRPr lang="en-US" sz="2400"/>
            </a:p>
          </p:txBody>
        </p:sp>
      </p:grpSp>
      <p:cxnSp>
        <p:nvCxnSpPr>
          <p:cNvPr id="44043" name="AutoShape 15"/>
          <p:cNvCxnSpPr>
            <a:cxnSpLocks noChangeShapeType="1"/>
            <a:stCxn id="44070" idx="3"/>
            <a:endCxn id="44068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4044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44065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66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30</a:t>
              </a:r>
              <a:endParaRPr lang="en-US" sz="2400"/>
            </a:p>
          </p:txBody>
        </p:sp>
      </p:grpSp>
      <p:grpSp>
        <p:nvGrpSpPr>
          <p:cNvPr id="44045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44063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64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60</a:t>
              </a:r>
              <a:endParaRPr lang="en-US" sz="2400"/>
            </a:p>
          </p:txBody>
        </p:sp>
      </p:grpSp>
      <p:grpSp>
        <p:nvGrpSpPr>
          <p:cNvPr id="44046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44061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62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cxnSp>
        <p:nvCxnSpPr>
          <p:cNvPr id="44047" name="AutoShape 25"/>
          <p:cNvCxnSpPr>
            <a:cxnSpLocks noChangeShapeType="1"/>
            <a:stCxn id="44064" idx="4"/>
            <a:endCxn id="44062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44048" name="AutoShape 26"/>
          <p:cNvCxnSpPr>
            <a:cxnSpLocks noChangeShapeType="1"/>
            <a:stCxn id="44072" idx="5"/>
          </p:cNvCxnSpPr>
          <p:nvPr/>
        </p:nvCxnSpPr>
        <p:spPr bwMode="auto">
          <a:xfrm>
            <a:off x="6551613" y="21320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44049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44059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4060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70</a:t>
              </a:r>
              <a:endParaRPr lang="en-US" sz="2400"/>
            </a:p>
          </p:txBody>
        </p:sp>
      </p:grpSp>
      <p:cxnSp>
        <p:nvCxnSpPr>
          <p:cNvPr id="44050" name="AutoShape 30"/>
          <p:cNvCxnSpPr>
            <a:cxnSpLocks noChangeShapeType="1"/>
            <a:endCxn id="44060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44051" name="TextBox 33"/>
          <p:cNvSpPr txBox="1">
            <a:spLocks noChangeArrowheads="1"/>
          </p:cNvSpPr>
          <p:nvPr/>
        </p:nvSpPr>
        <p:spPr bwMode="auto">
          <a:xfrm>
            <a:off x="7391400" y="1676401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x</a:t>
            </a:r>
          </a:p>
        </p:txBody>
      </p:sp>
      <p:cxnSp>
        <p:nvCxnSpPr>
          <p:cNvPr id="44052" name="Straight Arrow Connector 39"/>
          <p:cNvCxnSpPr>
            <a:cxnSpLocks noChangeShapeType="1"/>
          </p:cNvCxnSpPr>
          <p:nvPr/>
        </p:nvCxnSpPr>
        <p:spPr bwMode="auto">
          <a:xfrm rot="10800000">
            <a:off x="6705600" y="1905000"/>
            <a:ext cx="685800" cy="1588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4053" name="TextBox 40"/>
          <p:cNvSpPr txBox="1">
            <a:spLocks noChangeArrowheads="1"/>
          </p:cNvSpPr>
          <p:nvPr/>
        </p:nvSpPr>
        <p:spPr bwMode="auto">
          <a:xfrm>
            <a:off x="8839200" y="2895601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p</a:t>
            </a:r>
          </a:p>
        </p:txBody>
      </p:sp>
      <p:cxnSp>
        <p:nvCxnSpPr>
          <p:cNvPr id="44054" name="Straight Arrow Connector 42"/>
          <p:cNvCxnSpPr>
            <a:cxnSpLocks noChangeShapeType="1"/>
          </p:cNvCxnSpPr>
          <p:nvPr/>
        </p:nvCxnSpPr>
        <p:spPr bwMode="auto">
          <a:xfrm rot="10800000">
            <a:off x="8153400" y="3124200"/>
            <a:ext cx="685800" cy="1588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4055" name="TextBox 43"/>
          <p:cNvSpPr txBox="1">
            <a:spLocks noChangeArrowheads="1"/>
          </p:cNvSpPr>
          <p:nvPr/>
        </p:nvSpPr>
        <p:spPr bwMode="auto">
          <a:xfrm>
            <a:off x="7924801" y="434340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sz="2400"/>
          </a:p>
        </p:txBody>
      </p:sp>
      <p:sp>
        <p:nvSpPr>
          <p:cNvPr id="44056" name="TextBox 44"/>
          <p:cNvSpPr txBox="1">
            <a:spLocks noChangeArrowheads="1"/>
          </p:cNvSpPr>
          <p:nvPr/>
        </p:nvSpPr>
        <p:spPr bwMode="auto">
          <a:xfrm>
            <a:off x="7859712" y="455274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err="1"/>
              <a:t>sx</a:t>
            </a:r>
            <a:endParaRPr lang="en-US" sz="2400" dirty="0"/>
          </a:p>
        </p:txBody>
      </p:sp>
      <p:cxnSp>
        <p:nvCxnSpPr>
          <p:cNvPr id="44057" name="Straight Arrow Connector 46"/>
          <p:cNvCxnSpPr>
            <a:cxnSpLocks noChangeShapeType="1"/>
            <a:stCxn id="44056" idx="1"/>
          </p:cNvCxnSpPr>
          <p:nvPr/>
        </p:nvCxnSpPr>
        <p:spPr bwMode="auto">
          <a:xfrm flipH="1" flipV="1">
            <a:off x="7402512" y="4247946"/>
            <a:ext cx="457200" cy="535630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44058" name="Straight Arrow Connector 48"/>
          <p:cNvCxnSpPr>
            <a:cxnSpLocks noChangeShapeType="1"/>
            <a:stCxn id="44062" idx="1"/>
          </p:cNvCxnSpPr>
          <p:nvPr/>
        </p:nvCxnSpPr>
        <p:spPr bwMode="auto">
          <a:xfrm rot="16200000" flipV="1">
            <a:off x="6030120" y="2732882"/>
            <a:ext cx="1450975" cy="557213"/>
          </a:xfrm>
          <a:prstGeom prst="straightConnector1">
            <a:avLst/>
          </a:prstGeom>
          <a:noFill/>
          <a:ln w="15875" cap="sq" algn="ctr">
            <a:solidFill>
              <a:schemeClr val="tx1"/>
            </a:solidFill>
            <a:prstDash val="dash"/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708026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Delete Root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79BA9-FE84-4DF4-8275-8F1A07CB0D28}" type="slidenum">
              <a:rPr lang="en-GB" smtClean="0"/>
              <a:pPr/>
              <a:t>36</a:t>
            </a:fld>
            <a:endParaRPr lang="en-GB"/>
          </a:p>
        </p:txBody>
      </p:sp>
      <p:grpSp>
        <p:nvGrpSpPr>
          <p:cNvPr id="45062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45095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96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grpSp>
        <p:nvGrpSpPr>
          <p:cNvPr id="45063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45093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94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20</a:t>
              </a:r>
              <a:endParaRPr lang="en-US" sz="2400"/>
            </a:p>
          </p:txBody>
        </p:sp>
      </p:grpSp>
      <p:cxnSp>
        <p:nvCxnSpPr>
          <p:cNvPr id="45064" name="AutoShape 10"/>
          <p:cNvCxnSpPr>
            <a:cxnSpLocks noChangeShapeType="1"/>
            <a:stCxn id="45096" idx="3"/>
            <a:endCxn id="45094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45065" name="AutoShape 11"/>
          <p:cNvCxnSpPr>
            <a:cxnSpLocks noChangeShapeType="1"/>
            <a:stCxn id="45093" idx="5"/>
            <a:endCxn id="45090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5066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45091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92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10</a:t>
              </a:r>
              <a:endParaRPr lang="en-US" sz="2400"/>
            </a:p>
          </p:txBody>
        </p:sp>
      </p:grpSp>
      <p:cxnSp>
        <p:nvCxnSpPr>
          <p:cNvPr id="45067" name="AutoShape 15"/>
          <p:cNvCxnSpPr>
            <a:cxnSpLocks noChangeShapeType="1"/>
            <a:stCxn id="45094" idx="3"/>
            <a:endCxn id="45092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5068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45089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90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30</a:t>
              </a:r>
              <a:endParaRPr lang="en-US" sz="2400"/>
            </a:p>
          </p:txBody>
        </p:sp>
      </p:grpSp>
      <p:grpSp>
        <p:nvGrpSpPr>
          <p:cNvPr id="45069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45087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88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60</a:t>
              </a:r>
              <a:endParaRPr lang="en-US" sz="2400"/>
            </a:p>
          </p:txBody>
        </p:sp>
      </p:grpSp>
      <p:grpSp>
        <p:nvGrpSpPr>
          <p:cNvPr id="45070" name="Group 22"/>
          <p:cNvGrpSpPr>
            <a:grpSpLocks/>
          </p:cNvGrpSpPr>
          <p:nvPr/>
        </p:nvGrpSpPr>
        <p:grpSpPr bwMode="auto">
          <a:xfrm>
            <a:off x="6956425" y="3659188"/>
            <a:ext cx="609600" cy="609600"/>
            <a:chOff x="1968" y="1920"/>
            <a:chExt cx="384" cy="384"/>
          </a:xfrm>
        </p:grpSpPr>
        <p:sp>
          <p:nvSpPr>
            <p:cNvPr id="45085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86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cxnSp>
        <p:nvCxnSpPr>
          <p:cNvPr id="45071" name="AutoShape 25"/>
          <p:cNvCxnSpPr>
            <a:cxnSpLocks noChangeShapeType="1"/>
            <a:stCxn id="45088" idx="4"/>
            <a:endCxn id="45086" idx="7"/>
          </p:cNvCxnSpPr>
          <p:nvPr/>
        </p:nvCxnSpPr>
        <p:spPr bwMode="auto">
          <a:xfrm flipH="1">
            <a:off x="7412039" y="3278189"/>
            <a:ext cx="344487" cy="458787"/>
          </a:xfrm>
          <a:prstGeom prst="straightConnector1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</p:spPr>
      </p:cxnSp>
      <p:cxnSp>
        <p:nvCxnSpPr>
          <p:cNvPr id="45072" name="AutoShape 26"/>
          <p:cNvCxnSpPr>
            <a:cxnSpLocks noChangeShapeType="1"/>
            <a:stCxn id="45096" idx="5"/>
          </p:cNvCxnSpPr>
          <p:nvPr/>
        </p:nvCxnSpPr>
        <p:spPr bwMode="auto">
          <a:xfrm>
            <a:off x="6551613" y="21320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45073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45083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5084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70</a:t>
              </a:r>
              <a:endParaRPr lang="en-US" sz="2400"/>
            </a:p>
          </p:txBody>
        </p:sp>
      </p:grpSp>
      <p:cxnSp>
        <p:nvCxnSpPr>
          <p:cNvPr id="45074" name="AutoShape 30"/>
          <p:cNvCxnSpPr>
            <a:cxnSpLocks noChangeShapeType="1"/>
            <a:endCxn id="45084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45075" name="TextBox 40"/>
          <p:cNvSpPr txBox="1">
            <a:spLocks noChangeArrowheads="1"/>
          </p:cNvSpPr>
          <p:nvPr/>
        </p:nvSpPr>
        <p:spPr bwMode="auto">
          <a:xfrm>
            <a:off x="8839200" y="2895601"/>
            <a:ext cx="394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/>
              <a:t>p</a:t>
            </a:r>
          </a:p>
        </p:txBody>
      </p:sp>
      <p:cxnSp>
        <p:nvCxnSpPr>
          <p:cNvPr id="45076" name="Straight Arrow Connector 42"/>
          <p:cNvCxnSpPr>
            <a:cxnSpLocks noChangeShapeType="1"/>
          </p:cNvCxnSpPr>
          <p:nvPr/>
        </p:nvCxnSpPr>
        <p:spPr bwMode="auto">
          <a:xfrm rot="10800000">
            <a:off x="8153400" y="3124200"/>
            <a:ext cx="685800" cy="1588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5077" name="TextBox 43"/>
          <p:cNvSpPr txBox="1">
            <a:spLocks noChangeArrowheads="1"/>
          </p:cNvSpPr>
          <p:nvPr/>
        </p:nvSpPr>
        <p:spPr bwMode="auto">
          <a:xfrm>
            <a:off x="7924801" y="434340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sz="2400"/>
          </a:p>
        </p:txBody>
      </p:sp>
      <p:sp>
        <p:nvSpPr>
          <p:cNvPr id="45078" name="TextBox 44"/>
          <p:cNvSpPr txBox="1">
            <a:spLocks noChangeArrowheads="1"/>
          </p:cNvSpPr>
          <p:nvPr/>
        </p:nvSpPr>
        <p:spPr bwMode="auto">
          <a:xfrm>
            <a:off x="7848600" y="3886201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400" dirty="0"/>
              <a:t>x</a:t>
            </a:r>
          </a:p>
        </p:txBody>
      </p:sp>
      <p:cxnSp>
        <p:nvCxnSpPr>
          <p:cNvPr id="45079" name="Straight Arrow Connector 46"/>
          <p:cNvCxnSpPr>
            <a:cxnSpLocks noChangeShapeType="1"/>
          </p:cNvCxnSpPr>
          <p:nvPr/>
        </p:nvCxnSpPr>
        <p:spPr bwMode="auto">
          <a:xfrm rot="10800000">
            <a:off x="7543800" y="3962401"/>
            <a:ext cx="381000" cy="123825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45080" name="Straight Connector 50"/>
          <p:cNvCxnSpPr>
            <a:cxnSpLocks noChangeShapeType="1"/>
            <a:stCxn id="45085" idx="3"/>
          </p:cNvCxnSpPr>
          <p:nvPr/>
        </p:nvCxnSpPr>
        <p:spPr bwMode="auto">
          <a:xfrm rot="5400000">
            <a:off x="6717507" y="4255294"/>
            <a:ext cx="457200" cy="328613"/>
          </a:xfrm>
          <a:prstGeom prst="line">
            <a:avLst/>
          </a:prstGeom>
          <a:noFill/>
          <a:ln w="15875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45081" name="Straight Connector 52"/>
          <p:cNvCxnSpPr>
            <a:cxnSpLocks noChangeShapeType="1"/>
            <a:stCxn id="45085" idx="4"/>
          </p:cNvCxnSpPr>
          <p:nvPr/>
        </p:nvCxnSpPr>
        <p:spPr bwMode="auto">
          <a:xfrm rot="16200000" flipH="1">
            <a:off x="7231857" y="4336257"/>
            <a:ext cx="379412" cy="244475"/>
          </a:xfrm>
          <a:prstGeom prst="line">
            <a:avLst/>
          </a:prstGeom>
          <a:noFill/>
          <a:ln w="15875" cap="sq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5082" name="TextBox 53"/>
          <p:cNvSpPr txBox="1">
            <a:spLocks noChangeArrowheads="1"/>
          </p:cNvSpPr>
          <p:nvPr/>
        </p:nvSpPr>
        <p:spPr bwMode="auto">
          <a:xfrm>
            <a:off x="7315200" y="4648200"/>
            <a:ext cx="1047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/>
              <a:t>S = null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37141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Delete Root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83367-4C72-45BD-B162-BE2F16176272}" type="slidenum">
              <a:rPr lang="en-GB" smtClean="0"/>
              <a:pPr/>
              <a:t>37</a:t>
            </a:fld>
            <a:endParaRPr lang="en-GB"/>
          </a:p>
        </p:txBody>
      </p:sp>
      <p:grpSp>
        <p:nvGrpSpPr>
          <p:cNvPr id="46086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46116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17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5105400" y="2667000"/>
            <a:ext cx="609600" cy="609600"/>
            <a:chOff x="1968" y="1920"/>
            <a:chExt cx="384" cy="384"/>
          </a:xfrm>
        </p:grpSpPr>
        <p:sp>
          <p:nvSpPr>
            <p:cNvPr id="46114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15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20</a:t>
              </a:r>
              <a:endParaRPr lang="en-US" sz="2400"/>
            </a:p>
          </p:txBody>
        </p:sp>
      </p:grpSp>
      <p:cxnSp>
        <p:nvCxnSpPr>
          <p:cNvPr id="46088" name="AutoShape 10"/>
          <p:cNvCxnSpPr>
            <a:cxnSpLocks noChangeShapeType="1"/>
            <a:stCxn id="46117" idx="3"/>
            <a:endCxn id="46115" idx="7"/>
          </p:cNvCxnSpPr>
          <p:nvPr/>
        </p:nvCxnSpPr>
        <p:spPr bwMode="auto">
          <a:xfrm flipH="1">
            <a:off x="5561014" y="2132014"/>
            <a:ext cx="612775" cy="612775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cxnSp>
        <p:nvCxnSpPr>
          <p:cNvPr id="46089" name="AutoShape 11"/>
          <p:cNvCxnSpPr>
            <a:cxnSpLocks noChangeShapeType="1"/>
            <a:stCxn id="46114" idx="5"/>
            <a:endCxn id="46111" idx="1"/>
          </p:cNvCxnSpPr>
          <p:nvPr/>
        </p:nvCxnSpPr>
        <p:spPr bwMode="auto">
          <a:xfrm>
            <a:off x="5637213" y="3198813"/>
            <a:ext cx="482600" cy="5381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6090" name="Group 12"/>
          <p:cNvGrpSpPr>
            <a:grpSpLocks/>
          </p:cNvGrpSpPr>
          <p:nvPr/>
        </p:nvGrpSpPr>
        <p:grpSpPr bwMode="auto">
          <a:xfrm>
            <a:off x="4191000" y="3697288"/>
            <a:ext cx="609600" cy="609600"/>
            <a:chOff x="1968" y="1920"/>
            <a:chExt cx="384" cy="384"/>
          </a:xfrm>
        </p:grpSpPr>
        <p:sp>
          <p:nvSpPr>
            <p:cNvPr id="46112" name="Oval 1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13" name="Oval 1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10</a:t>
              </a:r>
              <a:endParaRPr lang="en-US" sz="2400"/>
            </a:p>
          </p:txBody>
        </p:sp>
      </p:grpSp>
      <p:cxnSp>
        <p:nvCxnSpPr>
          <p:cNvPr id="46091" name="AutoShape 15"/>
          <p:cNvCxnSpPr>
            <a:cxnSpLocks noChangeShapeType="1"/>
            <a:stCxn id="46115" idx="3"/>
            <a:endCxn id="46113" idx="7"/>
          </p:cNvCxnSpPr>
          <p:nvPr/>
        </p:nvCxnSpPr>
        <p:spPr bwMode="auto">
          <a:xfrm flipH="1">
            <a:off x="4646614" y="3122613"/>
            <a:ext cx="536575" cy="652462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46092" name="Group 16"/>
          <p:cNvGrpSpPr>
            <a:grpSpLocks/>
          </p:cNvGrpSpPr>
          <p:nvPr/>
        </p:nvGrpSpPr>
        <p:grpSpPr bwMode="auto">
          <a:xfrm>
            <a:off x="6042025" y="3659188"/>
            <a:ext cx="609600" cy="609600"/>
            <a:chOff x="1968" y="1920"/>
            <a:chExt cx="384" cy="384"/>
          </a:xfrm>
        </p:grpSpPr>
        <p:sp>
          <p:nvSpPr>
            <p:cNvPr id="46110" name="Oval 17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11" name="Oval 18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30</a:t>
              </a:r>
              <a:endParaRPr lang="en-US" sz="2400"/>
            </a:p>
          </p:txBody>
        </p:sp>
      </p:grpSp>
      <p:grpSp>
        <p:nvGrpSpPr>
          <p:cNvPr id="46093" name="Group 19"/>
          <p:cNvGrpSpPr>
            <a:grpSpLocks/>
          </p:cNvGrpSpPr>
          <p:nvPr/>
        </p:nvGrpSpPr>
        <p:grpSpPr bwMode="auto">
          <a:xfrm>
            <a:off x="7489825" y="2744788"/>
            <a:ext cx="609600" cy="609600"/>
            <a:chOff x="1968" y="1920"/>
            <a:chExt cx="384" cy="384"/>
          </a:xfrm>
        </p:grpSpPr>
        <p:sp>
          <p:nvSpPr>
            <p:cNvPr id="46108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09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60</a:t>
              </a:r>
              <a:endParaRPr lang="en-US" sz="2400"/>
            </a:p>
          </p:txBody>
        </p:sp>
      </p:grpSp>
      <p:grpSp>
        <p:nvGrpSpPr>
          <p:cNvPr id="46094" name="Group 22"/>
          <p:cNvGrpSpPr>
            <a:grpSpLocks/>
          </p:cNvGrpSpPr>
          <p:nvPr/>
        </p:nvGrpSpPr>
        <p:grpSpPr bwMode="auto">
          <a:xfrm>
            <a:off x="6934200" y="4267200"/>
            <a:ext cx="609600" cy="609600"/>
            <a:chOff x="1968" y="1920"/>
            <a:chExt cx="384" cy="384"/>
          </a:xfrm>
        </p:grpSpPr>
        <p:sp>
          <p:nvSpPr>
            <p:cNvPr id="46106" name="Oval 23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07" name="Oval 24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50</a:t>
              </a:r>
              <a:endParaRPr lang="en-US" sz="2400"/>
            </a:p>
          </p:txBody>
        </p:sp>
      </p:grpSp>
      <p:cxnSp>
        <p:nvCxnSpPr>
          <p:cNvPr id="46095" name="AutoShape 25"/>
          <p:cNvCxnSpPr>
            <a:cxnSpLocks noChangeShapeType="1"/>
            <a:stCxn id="46109" idx="4"/>
          </p:cNvCxnSpPr>
          <p:nvPr/>
        </p:nvCxnSpPr>
        <p:spPr bwMode="auto">
          <a:xfrm rot="5400000">
            <a:off x="7384257" y="3361532"/>
            <a:ext cx="455612" cy="288925"/>
          </a:xfrm>
          <a:prstGeom prst="straightConnector1">
            <a:avLst/>
          </a:prstGeom>
          <a:noFill/>
          <a:ln w="25400">
            <a:solidFill>
              <a:srgbClr val="800000"/>
            </a:solidFill>
            <a:prstDash val="dash"/>
            <a:round/>
            <a:headEnd/>
            <a:tailEnd/>
          </a:ln>
        </p:spPr>
      </p:cxnSp>
      <p:cxnSp>
        <p:nvCxnSpPr>
          <p:cNvPr id="46096" name="AutoShape 26"/>
          <p:cNvCxnSpPr>
            <a:cxnSpLocks noChangeShapeType="1"/>
            <a:stCxn id="46117" idx="5"/>
          </p:cNvCxnSpPr>
          <p:nvPr/>
        </p:nvCxnSpPr>
        <p:spPr bwMode="auto">
          <a:xfrm>
            <a:off x="6551613" y="2132013"/>
            <a:ext cx="1016000" cy="728662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grpSp>
        <p:nvGrpSpPr>
          <p:cNvPr id="46097" name="Group 27"/>
          <p:cNvGrpSpPr>
            <a:grpSpLocks/>
          </p:cNvGrpSpPr>
          <p:nvPr/>
        </p:nvGrpSpPr>
        <p:grpSpPr bwMode="auto">
          <a:xfrm>
            <a:off x="8305800" y="3657600"/>
            <a:ext cx="609600" cy="609600"/>
            <a:chOff x="1968" y="1920"/>
            <a:chExt cx="384" cy="384"/>
          </a:xfrm>
        </p:grpSpPr>
        <p:sp>
          <p:nvSpPr>
            <p:cNvPr id="46104" name="Oval 2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endParaRPr lang="en-US" sz="2400"/>
            </a:p>
          </p:txBody>
        </p:sp>
        <p:sp>
          <p:nvSpPr>
            <p:cNvPr id="46105" name="Oval 2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000" b="1"/>
                <a:t>70</a:t>
              </a:r>
              <a:endParaRPr lang="en-US" sz="2400"/>
            </a:p>
          </p:txBody>
        </p:sp>
      </p:grpSp>
      <p:cxnSp>
        <p:nvCxnSpPr>
          <p:cNvPr id="46098" name="AutoShape 30"/>
          <p:cNvCxnSpPr>
            <a:cxnSpLocks noChangeShapeType="1"/>
            <a:endCxn id="46105" idx="1"/>
          </p:cNvCxnSpPr>
          <p:nvPr/>
        </p:nvCxnSpPr>
        <p:spPr bwMode="auto">
          <a:xfrm>
            <a:off x="8001000" y="3276600"/>
            <a:ext cx="382588" cy="458788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46099" name="TextBox 43"/>
          <p:cNvSpPr txBox="1">
            <a:spLocks noChangeArrowheads="1"/>
          </p:cNvSpPr>
          <p:nvPr/>
        </p:nvSpPr>
        <p:spPr bwMode="auto">
          <a:xfrm>
            <a:off x="7924801" y="4343401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endParaRPr lang="en-US" sz="2400"/>
          </a:p>
        </p:txBody>
      </p:sp>
      <p:sp>
        <p:nvSpPr>
          <p:cNvPr id="46100" name="TextBox 44"/>
          <p:cNvSpPr txBox="1">
            <a:spLocks noChangeArrowheads="1"/>
          </p:cNvSpPr>
          <p:nvPr/>
        </p:nvSpPr>
        <p:spPr bwMode="auto">
          <a:xfrm>
            <a:off x="8229600" y="4495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2000"/>
              <a:t>x</a:t>
            </a:r>
          </a:p>
        </p:txBody>
      </p:sp>
      <p:cxnSp>
        <p:nvCxnSpPr>
          <p:cNvPr id="46101" name="Straight Arrow Connector 46"/>
          <p:cNvCxnSpPr>
            <a:cxnSpLocks noChangeShapeType="1"/>
            <a:stCxn id="46100" idx="1"/>
            <a:endCxn id="46106" idx="6"/>
          </p:cNvCxnSpPr>
          <p:nvPr/>
        </p:nvCxnSpPr>
        <p:spPr bwMode="auto">
          <a:xfrm rot="10800000">
            <a:off x="7543800" y="4610101"/>
            <a:ext cx="685800" cy="85725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6102" name="TextBox 49"/>
          <p:cNvSpPr txBox="1">
            <a:spLocks noChangeArrowheads="1"/>
          </p:cNvSpPr>
          <p:nvPr/>
        </p:nvSpPr>
        <p:spPr bwMode="auto">
          <a:xfrm>
            <a:off x="7162800" y="3657600"/>
            <a:ext cx="5998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/>
              <a:t>null</a:t>
            </a:r>
          </a:p>
        </p:txBody>
      </p:sp>
      <p:sp>
        <p:nvSpPr>
          <p:cNvPr id="46103" name="TextBox 50"/>
          <p:cNvSpPr txBox="1">
            <a:spLocks noChangeArrowheads="1"/>
          </p:cNvSpPr>
          <p:nvPr/>
        </p:nvSpPr>
        <p:spPr bwMode="auto">
          <a:xfrm>
            <a:off x="8686801" y="4495800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/>
              <a:t>delete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5. Binary Search Tree ADT</a:t>
            </a:r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FF"/>
                </a:solidFill>
              </a:rPr>
              <a:t>Elements: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b="1" dirty="0">
                <a:solidFill>
                  <a:schemeClr val="tx1"/>
                </a:solidFill>
              </a:rPr>
              <a:t>A BST consists of a collection of elements that are all of the same type. An element is composed of two parts: key of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FF"/>
                </a:solidFill>
              </a:rPr>
              <a:t>&lt;</a:t>
            </a:r>
            <a:r>
              <a:rPr lang="en-US" sz="2400" b="1" dirty="0" err="1">
                <a:solidFill>
                  <a:srgbClr val="0000FF"/>
                </a:solidFill>
              </a:rPr>
              <a:t>keyType</a:t>
            </a:r>
            <a:r>
              <a:rPr lang="en-US" sz="2400" b="1" dirty="0">
                <a:solidFill>
                  <a:srgbClr val="0000FF"/>
                </a:solidFill>
              </a:rPr>
              <a:t>&gt;</a:t>
            </a:r>
            <a:r>
              <a:rPr lang="en-US" sz="2400" dirty="0"/>
              <a:t> </a:t>
            </a:r>
            <a:r>
              <a:rPr lang="en-US" sz="2400" b="1" dirty="0"/>
              <a:t>and data of </a:t>
            </a:r>
            <a:r>
              <a:rPr lang="en-US" sz="2400" b="1" dirty="0">
                <a:solidFill>
                  <a:srgbClr val="0000FF"/>
                </a:solidFill>
              </a:rPr>
              <a:t>&lt;</a:t>
            </a:r>
            <a:r>
              <a:rPr lang="en-US" sz="2400" b="1" dirty="0" err="1">
                <a:solidFill>
                  <a:srgbClr val="0000FF"/>
                </a:solidFill>
              </a:rPr>
              <a:t>dataType</a:t>
            </a:r>
            <a:r>
              <a:rPr lang="en-US" sz="2400" b="1" dirty="0">
                <a:solidFill>
                  <a:srgbClr val="0000FF"/>
                </a:solidFill>
              </a:rPr>
              <a:t>&gt;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u="sng" dirty="0">
                <a:solidFill>
                  <a:srgbClr val="0000FF"/>
                </a:solidFill>
              </a:rPr>
              <a:t>Structure: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b="1" dirty="0"/>
              <a:t>A node in a BST has at most two subtrees. The key value in a node is larger than all the keys in its left subtree and smaller than all keys in its right subtree. Duplicate keys are not allowed.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482391-9BE5-4CFA-93D7-FC096DDCD027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 Search Tree ADT</a:t>
            </a:r>
            <a:endParaRPr 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Data members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root</a:t>
            </a:r>
            <a:r>
              <a:rPr lang="en-US" sz="2400" dirty="0"/>
              <a:t>					</a:t>
            </a:r>
            <a:r>
              <a:rPr lang="en-US" sz="2400" b="1" dirty="0">
                <a:solidFill>
                  <a:schemeClr val="tx1"/>
                </a:solidFill>
              </a:rPr>
              <a:t>pointer to the tree root</a:t>
            </a:r>
          </a:p>
          <a:p>
            <a:pPr eaLnBrk="1" hangingPunct="1">
              <a:lnSpc>
                <a:spcPct val="80000"/>
              </a:lnSpc>
            </a:pPr>
            <a:endParaRPr lang="en-US" sz="2800" b="1" u="sng" dirty="0"/>
          </a:p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Basic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rgbClr val="0000FF"/>
                </a:solidFill>
              </a:rPr>
              <a:t>binaryTree</a:t>
            </a:r>
            <a:r>
              <a:rPr lang="en-US" sz="2400" dirty="0"/>
              <a:t>		</a:t>
            </a:r>
            <a:r>
              <a:rPr lang="en-US" sz="2400" b="1" dirty="0"/>
              <a:t>a constructor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insert</a:t>
            </a:r>
            <a:r>
              <a:rPr lang="en-US" sz="2400" b="1" dirty="0"/>
              <a:t>				inserts an item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empty</a:t>
            </a:r>
            <a:r>
              <a:rPr lang="en-US" sz="2400" b="1" dirty="0"/>
              <a:t>				checks if tree is empty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search</a:t>
            </a:r>
            <a:r>
              <a:rPr lang="en-US" sz="2400" b="1" dirty="0"/>
              <a:t>				locates a node given a key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3EC62B-73A6-45E6-9701-F6499676E36D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35480" y="576454"/>
            <a:ext cx="7772400" cy="106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The Dictionary Data Structure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2133600"/>
            <a:ext cx="11052810" cy="3962400"/>
          </a:xfrm>
          <a:noFill/>
        </p:spPr>
        <p:txBody>
          <a:bodyPr/>
          <a:lstStyle/>
          <a:p>
            <a:pPr eaLnBrk="1" hangingPunct="1"/>
            <a:r>
              <a:rPr lang="en-US" sz="2400" b="1"/>
              <a:t>A </a:t>
            </a:r>
            <a:r>
              <a:rPr lang="en-US" sz="2400" b="1" i="1">
                <a:solidFill>
                  <a:srgbClr val="FF0066"/>
                </a:solidFill>
              </a:rPr>
              <a:t>Dictionary</a:t>
            </a:r>
            <a:r>
              <a:rPr lang="en-US" sz="2400"/>
              <a:t> </a:t>
            </a:r>
            <a:r>
              <a:rPr lang="en-US" sz="2400" b="1"/>
              <a:t>is a form of container that permits 	access by </a:t>
            </a:r>
            <a:r>
              <a:rPr lang="en-US" sz="2400" b="1" u="sng">
                <a:solidFill>
                  <a:srgbClr val="0000FF"/>
                </a:solidFill>
              </a:rPr>
              <a:t>content</a:t>
            </a:r>
            <a:r>
              <a:rPr lang="en-US" sz="2400" b="1">
                <a:solidFill>
                  <a:srgbClr val="0000FF"/>
                </a:solidFill>
              </a:rPr>
              <a:t>.</a:t>
            </a:r>
            <a:endParaRPr lang="en-US" sz="2400" b="1"/>
          </a:p>
          <a:p>
            <a:pPr eaLnBrk="1" hangingPunct="1"/>
            <a:r>
              <a:rPr lang="en-US" sz="2400" b="1"/>
              <a:t>A dictionary DS should support the following main operations: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Insert (D,x):</a:t>
            </a:r>
            <a:r>
              <a:rPr lang="en-US" sz="2400" b="1"/>
              <a:t> Insert item x in dictionary D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Delete (D,x):</a:t>
            </a:r>
            <a:r>
              <a:rPr lang="en-US" sz="2400" b="1"/>
              <a:t> Delete item x from D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Search (D,k):</a:t>
            </a:r>
            <a:r>
              <a:rPr lang="en-US" sz="2400" b="1"/>
              <a:t> search for key k in D</a:t>
            </a:r>
            <a:endParaRPr lang="en-US" sz="2400" b="1" dirty="0"/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6B744-D0ED-410C-8CA8-B41CD25816ED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2" name="Picture 5" descr="Dictionary2.jpg">
            <a:extLst>
              <a:ext uri="{FF2B5EF4-FFF2-40B4-BE49-F238E27FC236}">
                <a16:creationId xmlns:a16="http://schemas.microsoft.com/office/drawing/2014/main" id="{630969AB-4971-DD82-DB7F-9FE8ADA5CFA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032125"/>
            <a:ext cx="31242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 Search Tree ADT</a:t>
            </a:r>
            <a:endParaRPr lang="en-US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Basic Operations (continued)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retrieve</a:t>
            </a:r>
            <a:r>
              <a:rPr lang="en-US" sz="2400" dirty="0"/>
              <a:t>		</a:t>
            </a:r>
            <a:r>
              <a:rPr lang="en-US" sz="2400" b="1" dirty="0"/>
              <a:t>retrieves data given key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traverse</a:t>
            </a:r>
            <a:r>
              <a:rPr lang="en-US" sz="2400" b="1" dirty="0"/>
              <a:t>		traverses a tree	(In-Order)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preorder		</a:t>
            </a:r>
            <a:r>
              <a:rPr lang="en-US" sz="2400" b="1" dirty="0"/>
              <a:t>pre-order traversal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rgbClr val="0000FF"/>
                </a:solidFill>
              </a:rPr>
              <a:t>levelorder</a:t>
            </a:r>
            <a:r>
              <a:rPr lang="en-US" sz="2400" b="1" dirty="0"/>
              <a:t>		Level-order traversal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remove</a:t>
            </a:r>
            <a:r>
              <a:rPr lang="en-US" sz="2400" b="1" dirty="0"/>
              <a:t>		Delete node given key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graph</a:t>
            </a:r>
            <a:r>
              <a:rPr lang="en-US" sz="2400" b="1" dirty="0"/>
              <a:t>			simple graphical output</a:t>
            </a:r>
          </a:p>
        </p:txBody>
      </p:sp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676D64-5840-4A9C-BC15-4BC2A080BEFC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 Files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11581" y="2133600"/>
            <a:ext cx="10880419" cy="3777622"/>
          </a:xfrm>
          <a:noFill/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tx1"/>
                </a:solidFill>
              </a:rPr>
              <a:t>A Full implementation of the BST class is found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B0F0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99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85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Node Specification</a:t>
            </a:r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>
          <a:xfrm>
            <a:off x="1428750" y="1428750"/>
            <a:ext cx="10652760" cy="474345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FF"/>
                </a:solidFill>
              </a:rPr>
              <a:t>// The linked structure for a node can be specified as a Class in the </a:t>
            </a:r>
            <a:r>
              <a:rPr lang="en-US" sz="2200" b="1" u="sng" dirty="0">
                <a:solidFill>
                  <a:srgbClr val="0000FF"/>
                </a:solidFill>
              </a:rPr>
              <a:t>private part</a:t>
            </a:r>
            <a:r>
              <a:rPr lang="en-US" sz="2200" b="1" dirty="0">
                <a:solidFill>
                  <a:srgbClr val="0000FF"/>
                </a:solidFill>
              </a:rPr>
              <a:t> of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FF"/>
                </a:solidFill>
              </a:rPr>
              <a:t>// the main binary tree class.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chemeClr val="tx1"/>
                </a:solidFill>
              </a:rPr>
              <a:t>class </a:t>
            </a:r>
            <a:r>
              <a:rPr lang="en-US" sz="2200" b="1" dirty="0" err="1">
                <a:solidFill>
                  <a:schemeClr val="tx1"/>
                </a:solidFill>
              </a:rPr>
              <a:t>treeNode</a:t>
            </a:r>
            <a:r>
              <a:rPr lang="en-US" sz="2200" b="1" dirty="0"/>
              <a:t>		</a:t>
            </a:r>
            <a:r>
              <a:rPr lang="en-US" sz="2200" b="1" dirty="0">
                <a:solidFill>
                  <a:srgbClr val="0000FF"/>
                </a:solidFill>
              </a:rPr>
              <a:t>// Hidden from user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  public: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		</a:t>
            </a:r>
            <a:r>
              <a:rPr lang="en-US" sz="2200" b="1" dirty="0" err="1"/>
              <a:t>keyType</a:t>
            </a:r>
            <a:r>
              <a:rPr lang="en-US" sz="2200" b="1" dirty="0"/>
              <a:t> key; 		</a:t>
            </a:r>
            <a:r>
              <a:rPr lang="en-US" sz="2200" b="1" dirty="0">
                <a:solidFill>
                  <a:srgbClr val="0000FF"/>
                </a:solidFill>
              </a:rPr>
              <a:t>// key</a:t>
            </a:r>
            <a:r>
              <a:rPr lang="en-US" sz="22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		</a:t>
            </a:r>
            <a:r>
              <a:rPr lang="en-US" sz="2200" b="1" dirty="0" err="1"/>
              <a:t>dataType</a:t>
            </a:r>
            <a:r>
              <a:rPr lang="en-US" sz="2200" b="1" dirty="0"/>
              <a:t> data;	</a:t>
            </a:r>
            <a:r>
              <a:rPr lang="en-US" sz="2200" b="1" dirty="0">
                <a:solidFill>
                  <a:srgbClr val="0000FF"/>
                </a:solidFill>
              </a:rPr>
              <a:t>// Data</a:t>
            </a:r>
            <a:r>
              <a:rPr lang="en-US" sz="2200" b="1" dirty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       </a:t>
            </a:r>
            <a:r>
              <a:rPr lang="en-US" sz="2200" b="1" dirty="0" err="1"/>
              <a:t>treeNode</a:t>
            </a:r>
            <a:r>
              <a:rPr lang="en-US" sz="2200" b="1" dirty="0"/>
              <a:t> *left;		</a:t>
            </a:r>
            <a:r>
              <a:rPr lang="en-US" sz="2200" b="1" dirty="0">
                <a:solidFill>
                  <a:srgbClr val="0000FF"/>
                </a:solidFill>
              </a:rPr>
              <a:t>// left subtree</a:t>
            </a:r>
            <a:r>
              <a:rPr lang="en-US" sz="2200" b="1" dirty="0"/>
              <a:t>	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		</a:t>
            </a:r>
            <a:r>
              <a:rPr lang="en-US" sz="2200" b="1" dirty="0" err="1"/>
              <a:t>treeNode</a:t>
            </a:r>
            <a:r>
              <a:rPr lang="en-US" sz="2200" b="1" dirty="0"/>
              <a:t> *right;	</a:t>
            </a:r>
            <a:r>
              <a:rPr lang="en-US" sz="2200" b="1" dirty="0">
                <a:solidFill>
                  <a:srgbClr val="0000FF"/>
                </a:solidFill>
              </a:rPr>
              <a:t>// right subtree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/>
              <a:t>}; </a:t>
            </a:r>
            <a:r>
              <a:rPr lang="en-US" sz="2200" b="1" dirty="0">
                <a:solidFill>
                  <a:srgbClr val="0000FF"/>
                </a:solidFill>
              </a:rPr>
              <a:t>// end of class </a:t>
            </a:r>
            <a:r>
              <a:rPr lang="en-US" sz="2200" b="1" dirty="0" err="1">
                <a:solidFill>
                  <a:srgbClr val="0000FF"/>
                </a:solidFill>
              </a:rPr>
              <a:t>treeNode</a:t>
            </a:r>
            <a:r>
              <a:rPr lang="en-US" sz="2200" b="1" dirty="0">
                <a:solidFill>
                  <a:srgbClr val="0000FF"/>
                </a:solidFill>
              </a:rPr>
              <a:t> declaration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FF"/>
                </a:solidFill>
              </a:rPr>
              <a:t>//A pointer to a node can be specified by a type: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err="1"/>
              <a:t>typedef</a:t>
            </a:r>
            <a:r>
              <a:rPr lang="en-US" sz="2200" b="1" dirty="0"/>
              <a:t> </a:t>
            </a:r>
            <a:r>
              <a:rPr lang="en-US" sz="2200" b="1" dirty="0" err="1"/>
              <a:t>treeNode</a:t>
            </a:r>
            <a:r>
              <a:rPr lang="en-US" sz="2200" b="1" dirty="0"/>
              <a:t> * </a:t>
            </a:r>
            <a:r>
              <a:rPr lang="en-US" sz="2200" b="1" dirty="0" err="1"/>
              <a:t>NodePointer</a:t>
            </a:r>
            <a:r>
              <a:rPr lang="en-US" sz="22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 err="1"/>
              <a:t>NodePointer</a:t>
            </a:r>
            <a:r>
              <a:rPr lang="en-US" sz="2200" b="1" dirty="0"/>
              <a:t> root;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0F7EF8-D029-47B0-B1CB-4100C3294E30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 Template Class Specification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>
          <a:xfrm>
            <a:off x="1005840" y="1543050"/>
            <a:ext cx="11007090" cy="4592758"/>
          </a:xfrm>
          <a:noFill/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sz="4200" b="1" dirty="0">
                <a:solidFill>
                  <a:srgbClr val="FF0000"/>
                </a:solidFill>
              </a:rPr>
              <a:t>IMPORTANT</a:t>
            </a:r>
          </a:p>
          <a:p>
            <a:pPr eaLnBrk="1" hangingPunct="1">
              <a:lnSpc>
                <a:spcPct val="90000"/>
              </a:lnSpc>
            </a:pPr>
            <a:endParaRPr lang="en-US" sz="2600" b="1" dirty="0"/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Because node structure is private, all references to pointers should be hidden from user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This means that recursive functions with pointer parameters </a:t>
            </a:r>
            <a:r>
              <a:rPr lang="en-US" sz="2600" b="1" u="sng" dirty="0"/>
              <a:t>must be private</a:t>
            </a:r>
            <a:r>
              <a:rPr lang="en-US" sz="2600" b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A public (User available) member function will have to call an auxiliary private function to support recursion.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For example, to traverse a tree, the user </a:t>
            </a:r>
            <a:r>
              <a:rPr lang="en-US" sz="2600" b="1" u="sng" dirty="0">
                <a:solidFill>
                  <a:srgbClr val="0000FF"/>
                </a:solidFill>
              </a:rPr>
              <a:t>public function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/>
              <a:t>will be declared as: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	</a:t>
            </a:r>
            <a:r>
              <a:rPr lang="en-US" sz="2600" b="1" dirty="0">
                <a:solidFill>
                  <a:srgbClr val="0000FF"/>
                </a:solidFill>
              </a:rPr>
              <a:t>void traverse ( ) </a:t>
            </a:r>
            <a:r>
              <a:rPr lang="en-US" sz="2600" b="1" dirty="0" err="1">
                <a:solidFill>
                  <a:srgbClr val="0000FF"/>
                </a:solidFill>
              </a:rPr>
              <a:t>const</a:t>
            </a:r>
            <a:r>
              <a:rPr lang="en-US" sz="2600" b="1" dirty="0">
                <a:solidFill>
                  <a:srgbClr val="0000FF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and will be used in the form: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	</a:t>
            </a:r>
            <a:r>
              <a:rPr lang="en-US" sz="2600" b="1" dirty="0" err="1">
                <a:solidFill>
                  <a:srgbClr val="0000FF"/>
                </a:solidFill>
              </a:rPr>
              <a:t>BST.traverse</a:t>
            </a:r>
            <a:r>
              <a:rPr lang="en-US" sz="2600" b="1" dirty="0">
                <a:solidFill>
                  <a:srgbClr val="0000FF"/>
                </a:solidFill>
              </a:rPr>
              <a:t> (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/>
              <a:t>	</a:t>
            </a:r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020A9-739E-48A6-AC1A-7DC1B9D9CED6}" type="slidenum">
              <a:rPr lang="en-GB" smtClean="0"/>
              <a:pPr/>
              <a:t>43</a:t>
            </a:fld>
            <a:endParaRPr lang="en-GB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Template Class Specification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>
          <a:xfrm>
            <a:off x="1311579" y="1451610"/>
            <a:ext cx="10880421" cy="44596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en-US" sz="2400" b="1" dirty="0"/>
              <a:t>Such function will have to call a </a:t>
            </a:r>
            <a:r>
              <a:rPr lang="en-US" sz="2400" b="1" u="sng" dirty="0">
                <a:solidFill>
                  <a:srgbClr val="0000FF"/>
                </a:solidFill>
              </a:rPr>
              <a:t>private traverse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/>
              <a:t>function: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dirty="0">
                <a:solidFill>
                  <a:srgbClr val="0000FF"/>
                </a:solidFill>
              </a:rPr>
              <a:t>void traverse2 (</a:t>
            </a:r>
            <a:r>
              <a:rPr lang="en-US" sz="2400" b="1" dirty="0" err="1">
                <a:solidFill>
                  <a:srgbClr val="0000FF"/>
                </a:solidFill>
              </a:rPr>
              <a:t>NodePointer</a:t>
            </a:r>
            <a:r>
              <a:rPr lang="en-US" sz="2400" b="1" dirty="0">
                <a:solidFill>
                  <a:srgbClr val="0000FF"/>
                </a:solidFill>
              </a:rPr>
              <a:t> ) </a:t>
            </a:r>
            <a:r>
              <a:rPr lang="en-US" sz="2400" b="1" dirty="0" err="1">
                <a:solidFill>
                  <a:srgbClr val="0000FF"/>
                </a:solidFill>
              </a:rPr>
              <a:t>const</a:t>
            </a:r>
            <a:r>
              <a:rPr lang="en-US" sz="2400" b="1" dirty="0">
                <a:solidFill>
                  <a:srgbClr val="0000FF"/>
                </a:solidFill>
              </a:rPr>
              <a:t>;</a:t>
            </a:r>
          </a:p>
          <a:p>
            <a:pPr eaLnBrk="1" hangingPunct="1"/>
            <a:r>
              <a:rPr lang="en-US" sz="2400" b="1" dirty="0"/>
              <a:t>Therefore, the implementation of traverse will be: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dirty="0">
                <a:solidFill>
                  <a:srgbClr val="009900"/>
                </a:solidFill>
              </a:rPr>
              <a:t>template &lt;class </a:t>
            </a:r>
            <a:r>
              <a:rPr lang="en-US" sz="2400" b="1" dirty="0" err="1">
                <a:solidFill>
                  <a:srgbClr val="009900"/>
                </a:solidFill>
              </a:rPr>
              <a:t>keyType</a:t>
            </a:r>
            <a:r>
              <a:rPr lang="en-US" sz="2400" b="1" dirty="0">
                <a:solidFill>
                  <a:srgbClr val="009900"/>
                </a:solidFill>
              </a:rPr>
              <a:t>, class </a:t>
            </a:r>
            <a:r>
              <a:rPr lang="en-US" sz="2400" b="1" dirty="0" err="1">
                <a:solidFill>
                  <a:srgbClr val="009900"/>
                </a:solidFill>
              </a:rPr>
              <a:t>dataType</a:t>
            </a:r>
            <a:r>
              <a:rPr lang="en-US" sz="2400" b="1" dirty="0">
                <a:solidFill>
                  <a:srgbClr val="009900"/>
                </a:solidFill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void </a:t>
            </a:r>
            <a:r>
              <a:rPr lang="en-US" sz="2400" b="1" dirty="0" err="1"/>
              <a:t>binaryTree</a:t>
            </a:r>
            <a:r>
              <a:rPr lang="en-US" sz="2400" b="1" dirty="0">
                <a:solidFill>
                  <a:srgbClr val="009900"/>
                </a:solidFill>
              </a:rPr>
              <a:t>&lt;</a:t>
            </a:r>
            <a:r>
              <a:rPr lang="en-US" sz="2400" b="1" dirty="0" err="1">
                <a:solidFill>
                  <a:srgbClr val="009900"/>
                </a:solidFill>
              </a:rPr>
              <a:t>keyType</a:t>
            </a:r>
            <a:r>
              <a:rPr lang="en-US" sz="2400" b="1" dirty="0">
                <a:solidFill>
                  <a:srgbClr val="009900"/>
                </a:solidFill>
              </a:rPr>
              <a:t>, </a:t>
            </a:r>
            <a:r>
              <a:rPr lang="en-US" sz="2400" b="1" dirty="0" err="1">
                <a:solidFill>
                  <a:srgbClr val="009900"/>
                </a:solidFill>
              </a:rPr>
              <a:t>dataType</a:t>
            </a:r>
            <a:r>
              <a:rPr lang="en-US" sz="2400" b="1" dirty="0">
                <a:solidFill>
                  <a:srgbClr val="009900"/>
                </a:solidFill>
              </a:rPr>
              <a:t>&gt;</a:t>
            </a:r>
            <a:r>
              <a:rPr lang="en-US" sz="2400" b="1" dirty="0"/>
              <a:t>::traverse() </a:t>
            </a:r>
            <a:r>
              <a:rPr lang="en-US" sz="2400" b="1" dirty="0" err="1"/>
              <a:t>const</a:t>
            </a:r>
            <a:endParaRPr lang="en-US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   		traverse2(root);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}</a:t>
            </a:r>
            <a:endParaRPr lang="en-US" sz="2400" b="1" dirty="0">
              <a:solidFill>
                <a:srgbClr val="0000FF"/>
              </a:solidFill>
            </a:endParaRPr>
          </a:p>
          <a:p>
            <a:pPr eaLnBrk="1" hangingPunct="1"/>
            <a:r>
              <a:rPr lang="en-US" sz="2400" b="1" dirty="0"/>
              <a:t>Notice that traverse2  can support recursion via its pointer parameter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DB1EC6-629E-4EDA-A30A-16D35BCE0F51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Template Class Specification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>
          <a:xfrm>
            <a:off x="1421130" y="1455420"/>
            <a:ext cx="10492740" cy="4680388"/>
          </a:xfrm>
          <a:solidFill>
            <a:srgbClr val="FFFFCC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b="1" dirty="0"/>
              <a:t>For example, if we use in-order traversal, then the private traverse function will be implemented as: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39933"/>
                </a:solidFill>
              </a:rPr>
              <a:t>template &lt;class </a:t>
            </a:r>
            <a:r>
              <a:rPr lang="en-US" sz="2000" b="1" dirty="0" err="1">
                <a:solidFill>
                  <a:srgbClr val="339933"/>
                </a:solidFill>
              </a:rPr>
              <a:t>keyType</a:t>
            </a:r>
            <a:r>
              <a:rPr lang="en-US" sz="2000" b="1" dirty="0">
                <a:solidFill>
                  <a:srgbClr val="339933"/>
                </a:solidFill>
              </a:rPr>
              <a:t>, class </a:t>
            </a:r>
            <a:r>
              <a:rPr lang="en-US" sz="2000" b="1" dirty="0" err="1">
                <a:solidFill>
                  <a:srgbClr val="339933"/>
                </a:solidFill>
              </a:rPr>
              <a:t>dataType</a:t>
            </a:r>
            <a:r>
              <a:rPr lang="en-US" sz="2000" b="1" dirty="0">
                <a:solidFill>
                  <a:srgbClr val="339933"/>
                </a:solidFill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binaryTree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339933"/>
                </a:solidFill>
              </a:rPr>
              <a:t>&lt;</a:t>
            </a:r>
            <a:r>
              <a:rPr lang="en-US" sz="2000" b="1" dirty="0" err="1">
                <a:solidFill>
                  <a:srgbClr val="339933"/>
                </a:solidFill>
              </a:rPr>
              <a:t>keyType</a:t>
            </a:r>
            <a:r>
              <a:rPr lang="en-US" sz="2000" b="1" dirty="0">
                <a:solidFill>
                  <a:srgbClr val="339933"/>
                </a:solidFill>
              </a:rPr>
              <a:t>, </a:t>
            </a:r>
            <a:r>
              <a:rPr lang="en-US" sz="2000" b="1" dirty="0" err="1">
                <a:solidFill>
                  <a:srgbClr val="339933"/>
                </a:solidFill>
              </a:rPr>
              <a:t>dataType</a:t>
            </a:r>
            <a:r>
              <a:rPr lang="en-US" sz="2000" b="1" dirty="0">
                <a:solidFill>
                  <a:srgbClr val="339933"/>
                </a:solidFill>
              </a:rPr>
              <a:t>&gt;</a:t>
            </a:r>
            <a:r>
              <a:rPr lang="en-US" sz="2000" b="1" dirty="0"/>
              <a:t>::traverse2 (</a:t>
            </a:r>
            <a:r>
              <a:rPr lang="en-US" sz="2000" b="1" dirty="0" err="1"/>
              <a:t>NodePointer</a:t>
            </a:r>
            <a:r>
              <a:rPr lang="en-US" sz="2000" b="1" dirty="0"/>
              <a:t> </a:t>
            </a:r>
            <a:r>
              <a:rPr lang="en-US" sz="2000" b="1" dirty="0" err="1"/>
              <a:t>aRoot</a:t>
            </a:r>
            <a:r>
              <a:rPr lang="en-US" sz="2000" b="1" dirty="0"/>
              <a:t>)	const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if (</a:t>
            </a:r>
            <a:r>
              <a:rPr lang="en-US" sz="2000" b="1" dirty="0" err="1"/>
              <a:t>aRoot</a:t>
            </a:r>
            <a:r>
              <a:rPr lang="en-US" sz="2000" b="1" dirty="0"/>
              <a:t> != NULL)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{ </a:t>
            </a:r>
            <a:r>
              <a:rPr lang="en-US" sz="2000" b="1" dirty="0">
                <a:solidFill>
                  <a:srgbClr val="0000FF"/>
                </a:solidFill>
              </a:rPr>
              <a:t>// recursive in-order traversal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  traverse2 (</a:t>
            </a:r>
            <a:r>
              <a:rPr lang="en-US" sz="2000" b="1" dirty="0" err="1"/>
              <a:t>aRoot</a:t>
            </a:r>
            <a:r>
              <a:rPr lang="en-US" sz="2000" b="1" dirty="0"/>
              <a:t>-&gt;left);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  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aRoot</a:t>
            </a:r>
            <a:r>
              <a:rPr lang="en-US" sz="2000" b="1" dirty="0"/>
              <a:t>-&gt;key &lt;&lt; </a:t>
            </a:r>
            <a:r>
              <a:rPr lang="en-US" sz="2000" b="1" dirty="0" err="1"/>
              <a:t>endl</a:t>
            </a:r>
            <a:r>
              <a:rPr lang="en-US" sz="2000" b="1" dirty="0"/>
              <a:t>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  traverse2 (</a:t>
            </a:r>
            <a:r>
              <a:rPr lang="en-US" sz="2000" b="1" dirty="0" err="1"/>
              <a:t>aRoot</a:t>
            </a:r>
            <a:r>
              <a:rPr lang="en-US" sz="2000" b="1" dirty="0"/>
              <a:t>-&gt;right);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  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} </a:t>
            </a:r>
            <a:r>
              <a:rPr lang="en-US" sz="2000" b="1" dirty="0">
                <a:solidFill>
                  <a:srgbClr val="0000FF"/>
                </a:solidFill>
              </a:rPr>
              <a:t>// end of private traverse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B5CC5-B262-4648-B9D1-719B1D4EF966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Template Class Specification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>
          <a:xfrm>
            <a:off x="2781299" y="1752600"/>
            <a:ext cx="9202719" cy="4343400"/>
          </a:xfrm>
          <a:noFill/>
        </p:spPr>
        <p:txBody>
          <a:bodyPr/>
          <a:lstStyle/>
          <a:p>
            <a:pPr eaLnBrk="1" hangingPunct="1"/>
            <a:r>
              <a:rPr lang="en-US" sz="2400" b="1" dirty="0"/>
              <a:t>All similar functions will be implemented using the same method. For 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u="sng" dirty="0"/>
              <a:t>Public Function		Private Function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insert (</a:t>
            </a:r>
            <a:r>
              <a:rPr lang="en-US" sz="2400" b="1" dirty="0" err="1"/>
              <a:t>key,data</a:t>
            </a:r>
            <a:r>
              <a:rPr lang="en-US" sz="2400" b="1" dirty="0"/>
              <a:t>)		</a:t>
            </a:r>
            <a:r>
              <a:rPr lang="en-US" sz="2400" b="1" dirty="0">
                <a:solidFill>
                  <a:srgbClr val="0000FF"/>
                </a:solidFill>
              </a:rPr>
              <a:t>insert2 (</a:t>
            </a:r>
            <a:r>
              <a:rPr lang="en-US" sz="2400" b="1" dirty="0" err="1">
                <a:solidFill>
                  <a:srgbClr val="0000FF"/>
                </a:solidFill>
              </a:rPr>
              <a:t>pointer,key,data</a:t>
            </a:r>
            <a:r>
              <a:rPr lang="en-US" sz="2400" b="1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search(key)				</a:t>
            </a:r>
            <a:r>
              <a:rPr lang="en-US" sz="2400" b="1" dirty="0">
                <a:solidFill>
                  <a:srgbClr val="0000FF"/>
                </a:solidFill>
              </a:rPr>
              <a:t>search2 (</a:t>
            </a:r>
            <a:r>
              <a:rPr lang="en-US" sz="2400" b="1" dirty="0" err="1">
                <a:solidFill>
                  <a:srgbClr val="0000FF"/>
                </a:solidFill>
              </a:rPr>
              <a:t>pointer,key</a:t>
            </a:r>
            <a:r>
              <a:rPr lang="en-US" sz="2400" b="1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retrieve(</a:t>
            </a:r>
            <a:r>
              <a:rPr lang="en-US" sz="2400" b="1" dirty="0" err="1"/>
              <a:t>key,data</a:t>
            </a:r>
            <a:r>
              <a:rPr lang="en-US" sz="2400" b="1" dirty="0"/>
              <a:t>)		</a:t>
            </a:r>
            <a:r>
              <a:rPr lang="en-US" sz="2400" b="1" dirty="0">
                <a:solidFill>
                  <a:srgbClr val="0000FF"/>
                </a:solidFill>
              </a:rPr>
              <a:t>retrieve2 (</a:t>
            </a:r>
            <a:r>
              <a:rPr lang="en-US" sz="2400" b="1" dirty="0" err="1">
                <a:solidFill>
                  <a:srgbClr val="0000FF"/>
                </a:solidFill>
              </a:rPr>
              <a:t>pointer,key,data</a:t>
            </a:r>
            <a:r>
              <a:rPr lang="en-US" sz="2400" b="1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traverse( )				</a:t>
            </a:r>
            <a:r>
              <a:rPr lang="en-US" sz="2400" b="1" dirty="0">
                <a:solidFill>
                  <a:srgbClr val="0000FF"/>
                </a:solidFill>
              </a:rPr>
              <a:t>traverse2 (pointer)		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4AE8D-D820-4BEF-AB7E-A9D6F2C80838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idx="1"/>
          </p:nvPr>
        </p:nvSpPr>
        <p:spPr>
          <a:xfrm>
            <a:off x="1783080" y="1394460"/>
            <a:ext cx="10408920" cy="451676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</a:rPr>
              <a:t>// FILE: </a:t>
            </a:r>
            <a:r>
              <a:rPr lang="en-US" sz="2400" b="1" dirty="0" err="1">
                <a:solidFill>
                  <a:srgbClr val="0000FF"/>
                </a:solidFill>
              </a:rPr>
              <a:t>BinaryTree.h</a:t>
            </a:r>
            <a:endParaRPr lang="en-US" sz="24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</a:rPr>
              <a:t>// DEFINITION OF TEMPLATE CLASS BINARY SEARCH TREE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hlink"/>
                </a:solidFill>
              </a:rPr>
              <a:t>#ifndef BIN_TREE_H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hlink"/>
                </a:solidFill>
              </a:rPr>
              <a:t>#define BIN_TREE_H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</a:rPr>
              <a:t>// Specification of the class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9900"/>
                </a:solidFill>
              </a:rPr>
              <a:t>template &lt;class </a:t>
            </a:r>
            <a:r>
              <a:rPr lang="en-US" sz="2400" b="1" dirty="0" err="1">
                <a:solidFill>
                  <a:srgbClr val="009900"/>
                </a:solidFill>
              </a:rPr>
              <a:t>keyType</a:t>
            </a:r>
            <a:r>
              <a:rPr lang="en-US" sz="2400" b="1" dirty="0">
                <a:solidFill>
                  <a:srgbClr val="009900"/>
                </a:solidFill>
              </a:rPr>
              <a:t>, class </a:t>
            </a:r>
            <a:r>
              <a:rPr lang="en-US" sz="2400" b="1" dirty="0" err="1">
                <a:solidFill>
                  <a:srgbClr val="009900"/>
                </a:solidFill>
              </a:rPr>
              <a:t>dataType</a:t>
            </a:r>
            <a:r>
              <a:rPr lang="en-US" sz="2400" b="1" dirty="0">
                <a:solidFill>
                  <a:srgbClr val="009900"/>
                </a:solidFill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class </a:t>
            </a:r>
            <a:r>
              <a:rPr lang="en-US" sz="2400" b="1" dirty="0" err="1"/>
              <a:t>binaryTree</a:t>
            </a:r>
            <a:endParaRPr lang="en-US" sz="24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{   </a:t>
            </a:r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066CB-7E7D-41A8-9CED-A73866B9FD62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idx="1"/>
          </p:nvPr>
        </p:nvSpPr>
        <p:spPr>
          <a:xfrm>
            <a:off x="1982789" y="1291590"/>
            <a:ext cx="10007281" cy="484421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public: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Public Member functions 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CREATE AN EMPTY TREE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binaryTree</a:t>
            </a:r>
            <a:r>
              <a:rPr lang="en-US" sz="2000" b="1" dirty="0"/>
              <a:t>();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INSERT AN ELEMENT INTO THE TREE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   bool insert(const </a:t>
            </a:r>
            <a:r>
              <a:rPr lang="en-US" sz="2000" b="1" dirty="0" err="1"/>
              <a:t>keyType</a:t>
            </a:r>
            <a:r>
              <a:rPr lang="en-US" sz="2000" b="1" dirty="0"/>
              <a:t> &amp;, const </a:t>
            </a:r>
            <a:r>
              <a:rPr lang="en-US" sz="2000" b="1" dirty="0" err="1"/>
              <a:t>dataType</a:t>
            </a:r>
            <a:r>
              <a:rPr lang="en-US" sz="2000" b="1" dirty="0"/>
              <a:t> &amp;);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CHECK IF THE TREE IS EMPTY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   bool empty() const;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SEARCH FOR AN ELEMENT IN THE TREE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   bool search (const </a:t>
            </a:r>
            <a:r>
              <a:rPr lang="en-US" sz="2000" b="1" dirty="0" err="1"/>
              <a:t>keyType</a:t>
            </a:r>
            <a:r>
              <a:rPr lang="en-US" sz="2000" b="1" dirty="0"/>
              <a:t> &amp;) const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RETRIEVE DATA FOR A GIVEN KEY</a:t>
            </a:r>
          </a:p>
          <a:p>
            <a:pPr marL="400050" indent="-400050" eaLnBrk="1" hangingPunct="1">
              <a:buFont typeface="Wingdings" pitchFamily="2" charset="2"/>
              <a:buNone/>
            </a:pPr>
            <a:r>
              <a:rPr lang="en-US" sz="2000" b="1" dirty="0"/>
              <a:t>   bool retrieve (const </a:t>
            </a:r>
            <a:r>
              <a:rPr lang="en-US" sz="2000" b="1" dirty="0" err="1"/>
              <a:t>keyType</a:t>
            </a:r>
            <a:r>
              <a:rPr lang="en-US" sz="2000" b="1" dirty="0"/>
              <a:t> &amp;, </a:t>
            </a:r>
            <a:r>
              <a:rPr lang="en-US" sz="2000" b="1" dirty="0" err="1"/>
              <a:t>dataType</a:t>
            </a:r>
            <a:r>
              <a:rPr lang="en-US" sz="2000" b="1" dirty="0"/>
              <a:t> &amp;) const;</a:t>
            </a:r>
            <a:r>
              <a:rPr lang="en-US" b="1" dirty="0">
                <a:latin typeface="Courier New" pitchFamily="49" charset="0"/>
              </a:rPr>
              <a:t>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DD9F0-C19A-4C9E-84AD-476D77B1D1A1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828800"/>
            <a:ext cx="7772400" cy="44196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// TRAVERSE A TREE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/>
              <a:t>    void traverse() const;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// Iterative Pre-order Traversal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/>
              <a:t>	 void preorder () const;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// Iterative Level-order Traversal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/>
              <a:t>	 void </a:t>
            </a:r>
            <a:r>
              <a:rPr lang="en-US" sz="2600" b="1" dirty="0" err="1"/>
              <a:t>levelorder</a:t>
            </a:r>
            <a:r>
              <a:rPr lang="en-US" sz="2600" b="1" dirty="0"/>
              <a:t> () const;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// GRAPHIC OUTPUT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/>
              <a:t>     	void graph() const;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// REMOVE AN ELEMENT FROM THE 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>
                <a:solidFill>
                  <a:srgbClr val="0000FF"/>
                </a:solidFill>
              </a:rPr>
              <a:t>      </a:t>
            </a:r>
            <a:r>
              <a:rPr lang="en-US" sz="2600" b="1" dirty="0"/>
              <a:t>void remove (const </a:t>
            </a:r>
            <a:r>
              <a:rPr lang="en-US" sz="2600" b="1" dirty="0" err="1"/>
              <a:t>keyType</a:t>
            </a:r>
            <a:r>
              <a:rPr lang="en-US" sz="2600" b="1" dirty="0"/>
              <a:t> &amp;);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600" b="1" dirty="0"/>
              <a:t>		.........</a:t>
            </a: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</a:rPr>
              <a:t>	</a:t>
            </a:r>
            <a:r>
              <a:rPr lang="en-US" sz="4400" b="1" dirty="0">
                <a:latin typeface="Courier New" pitchFamily="49" charset="0"/>
              </a:rPr>
              <a:t>  </a:t>
            </a:r>
          </a:p>
        </p:txBody>
      </p:sp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60715F-3DCA-49EA-8CB1-D6E15E54B131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/>
              <a:t>Examples: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Unsorted arrays and Linked Lists:</a:t>
            </a:r>
            <a:r>
              <a:rPr lang="en-US" sz="2400" b="1" dirty="0"/>
              <a:t> permit linear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Sorted arrays:</a:t>
            </a:r>
            <a:r>
              <a:rPr lang="en-US" sz="2400" b="1" dirty="0"/>
              <a:t> permit Binary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Ordered Lists:</a:t>
            </a:r>
            <a:r>
              <a:rPr lang="en-US" sz="2400" b="1" dirty="0"/>
              <a:t> permit linear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Binary Search Trees (BST):</a:t>
            </a:r>
            <a:r>
              <a:rPr lang="en-US" sz="2400" b="1" dirty="0"/>
              <a:t> fast support of all dictionary operations.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Hash Tables:</a:t>
            </a:r>
            <a:r>
              <a:rPr lang="en-US" sz="2400" b="1" dirty="0"/>
              <a:t> Fast retrieval by hashing key </a:t>
            </a:r>
            <a:r>
              <a:rPr lang="en-US" sz="2400" b="1" u="sng" dirty="0"/>
              <a:t>directly</a:t>
            </a:r>
            <a:r>
              <a:rPr lang="en-US" sz="2400" b="1" dirty="0"/>
              <a:t> to a position.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Tries:</a:t>
            </a:r>
            <a:r>
              <a:rPr lang="en-US" sz="2400" b="1" dirty="0"/>
              <a:t> Prefix Trees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72700-AFB6-41D9-A3DE-428EE61CD35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>
          <a:xfrm>
            <a:off x="2781299" y="1828800"/>
            <a:ext cx="8709257" cy="430700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private: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Node Class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	   </a:t>
            </a:r>
            <a:r>
              <a:rPr lang="en-US" sz="2000" b="1" dirty="0"/>
              <a:t>class </a:t>
            </a:r>
            <a:r>
              <a:rPr lang="en-US" sz="2000" b="1" dirty="0" err="1"/>
              <a:t>treeNode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	 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		public: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			</a:t>
            </a:r>
            <a:r>
              <a:rPr lang="en-US" sz="2000" b="1" dirty="0" err="1"/>
              <a:t>keyType</a:t>
            </a:r>
            <a:r>
              <a:rPr lang="en-US" sz="2000" b="1" dirty="0"/>
              <a:t> key;</a:t>
            </a:r>
            <a:r>
              <a:rPr lang="en-US" sz="2000" b="1" dirty="0">
                <a:solidFill>
                  <a:srgbClr val="0000FF"/>
                </a:solidFill>
              </a:rPr>
              <a:t> 	// key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			</a:t>
            </a:r>
            <a:r>
              <a:rPr lang="en-US" sz="2000" b="1" dirty="0" err="1"/>
              <a:t>dataType</a:t>
            </a:r>
            <a:r>
              <a:rPr lang="en-US" sz="2000" b="1" dirty="0"/>
              <a:t> data;</a:t>
            </a:r>
            <a:r>
              <a:rPr lang="en-US" sz="2000" b="1" dirty="0">
                <a:solidFill>
                  <a:srgbClr val="0000FF"/>
                </a:solidFill>
              </a:rPr>
              <a:t>	//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			</a:t>
            </a:r>
            <a:r>
              <a:rPr lang="en-US" sz="2000" b="1" dirty="0" err="1"/>
              <a:t>treeNode</a:t>
            </a:r>
            <a:r>
              <a:rPr lang="en-US" sz="2000" b="1" dirty="0"/>
              <a:t> *left;</a:t>
            </a:r>
            <a:r>
              <a:rPr lang="en-US" sz="2000" b="1" dirty="0">
                <a:solidFill>
                  <a:srgbClr val="0000FF"/>
                </a:solidFill>
              </a:rPr>
              <a:t>	// left subtree	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			</a:t>
            </a:r>
            <a:r>
              <a:rPr lang="en-US" sz="2000" b="1" dirty="0" err="1"/>
              <a:t>treeNode</a:t>
            </a:r>
            <a:r>
              <a:rPr lang="en-US" sz="2000" b="1" dirty="0"/>
              <a:t> *right;</a:t>
            </a:r>
            <a:r>
              <a:rPr lang="en-US" sz="2000" b="1" dirty="0">
                <a:solidFill>
                  <a:srgbClr val="0000FF"/>
                </a:solidFill>
              </a:rPr>
              <a:t>	// right subtree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	   </a:t>
            </a:r>
            <a:r>
              <a:rPr lang="en-US" sz="2000" b="1" dirty="0"/>
              <a:t>};</a:t>
            </a:r>
            <a:r>
              <a:rPr lang="en-US" sz="2000" b="1" dirty="0">
                <a:solidFill>
                  <a:srgbClr val="0000FF"/>
                </a:solidFill>
              </a:rPr>
              <a:t> // end of class </a:t>
            </a:r>
            <a:r>
              <a:rPr lang="en-US" sz="2000" b="1" dirty="0" err="1">
                <a:solidFill>
                  <a:srgbClr val="0000FF"/>
                </a:solidFill>
              </a:rPr>
              <a:t>treeNode</a:t>
            </a:r>
            <a:r>
              <a:rPr lang="en-US" sz="2000" b="1" dirty="0">
                <a:solidFill>
                  <a:srgbClr val="0000FF"/>
                </a:solidFill>
              </a:rPr>
              <a:t> declaration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	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2D1636-84AE-4DD6-B8E0-C0470A46B1D8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239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76400"/>
            <a:ext cx="9099176" cy="44958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typedef </a:t>
            </a:r>
            <a:r>
              <a:rPr lang="en-US" sz="2000" b="1" dirty="0" err="1"/>
              <a:t>treeNode</a:t>
            </a:r>
            <a:r>
              <a:rPr lang="en-US" sz="2000" b="1" dirty="0"/>
              <a:t> * </a:t>
            </a:r>
            <a:r>
              <a:rPr lang="en-US" sz="2000" b="1" dirty="0" err="1"/>
              <a:t>NodePointer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Data member ....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err="1"/>
              <a:t>NodePointer</a:t>
            </a:r>
            <a:r>
              <a:rPr lang="en-US" sz="2000" b="1" dirty="0"/>
              <a:t> root;</a:t>
            </a: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Private Member functions ...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Searches a subtree for a key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bool search2 ( </a:t>
            </a:r>
            <a:r>
              <a:rPr lang="en-US" sz="2000" b="1" dirty="0" err="1"/>
              <a:t>NodePointer</a:t>
            </a:r>
            <a:r>
              <a:rPr lang="en-US" sz="2000" b="1" dirty="0"/>
              <a:t> , </a:t>
            </a:r>
            <a:r>
              <a:rPr lang="en-US" sz="2000" b="1" dirty="0" err="1"/>
              <a:t>const</a:t>
            </a:r>
            <a:r>
              <a:rPr lang="en-US" sz="2000" b="1" dirty="0"/>
              <a:t> </a:t>
            </a:r>
            <a:r>
              <a:rPr lang="en-US" sz="2000" b="1" dirty="0" err="1"/>
              <a:t>keyType</a:t>
            </a:r>
            <a:r>
              <a:rPr lang="en-US" sz="2000" b="1" dirty="0"/>
              <a:t> &amp;) </a:t>
            </a:r>
            <a:r>
              <a:rPr lang="en-US" sz="2000" b="1" dirty="0" err="1"/>
              <a:t>const</a:t>
            </a:r>
            <a:r>
              <a:rPr lang="en-US" sz="2000" b="1" dirty="0"/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//Searches a subtree for a key and retrieves data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bool retrieve2 (</a:t>
            </a:r>
            <a:r>
              <a:rPr lang="en-US" sz="2000" b="1" dirty="0" err="1"/>
              <a:t>NodePointer</a:t>
            </a:r>
            <a:r>
              <a:rPr lang="en-US" sz="2000" b="1" dirty="0"/>
              <a:t> , const </a:t>
            </a:r>
            <a:r>
              <a:rPr lang="en-US" sz="2000" b="1" dirty="0" err="1"/>
              <a:t>keyType</a:t>
            </a:r>
            <a:r>
              <a:rPr lang="en-US" sz="2000" b="1" dirty="0"/>
              <a:t> &amp; , </a:t>
            </a:r>
            <a:r>
              <a:rPr lang="en-US" sz="2000" b="1" dirty="0" err="1"/>
              <a:t>dataType</a:t>
            </a:r>
            <a:r>
              <a:rPr lang="en-US" sz="2000" b="1" dirty="0"/>
              <a:t> &amp;) const;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Inserts an item in a subtree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bool insert2 (</a:t>
            </a:r>
            <a:r>
              <a:rPr lang="en-US" sz="2000" b="1" dirty="0" err="1"/>
              <a:t>NodePointer</a:t>
            </a:r>
            <a:r>
              <a:rPr lang="en-US" sz="2000" b="1" dirty="0"/>
              <a:t> &amp;, const </a:t>
            </a:r>
            <a:r>
              <a:rPr lang="en-US" sz="2000" b="1" dirty="0" err="1"/>
              <a:t>keyType</a:t>
            </a:r>
            <a:r>
              <a:rPr lang="en-US" sz="2000" b="1" dirty="0"/>
              <a:t> &amp;, const </a:t>
            </a:r>
            <a:r>
              <a:rPr lang="en-US" sz="2000" b="1" dirty="0" err="1"/>
              <a:t>dataType</a:t>
            </a:r>
            <a:r>
              <a:rPr lang="en-US" sz="2000" b="1" dirty="0"/>
              <a:t> &amp;);</a:t>
            </a:r>
          </a:p>
        </p:txBody>
      </p:sp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A859CC-7396-446E-9329-F6B43CA2F90E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BinaryTree.h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idx="1"/>
          </p:nvPr>
        </p:nvSpPr>
        <p:spPr>
          <a:xfrm>
            <a:off x="1645920" y="1428750"/>
            <a:ext cx="9858692" cy="448247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Traverses a subtree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void traverse2 (</a:t>
            </a:r>
            <a:r>
              <a:rPr lang="en-US" sz="2000" b="1" dirty="0" err="1">
                <a:cs typeface="Courier New" pitchFamily="49" charset="0"/>
              </a:rPr>
              <a:t>NodePointer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/>
              <a:t>) const;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Graphic output of a subtree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void graph2 ( int , </a:t>
            </a:r>
            <a:r>
              <a:rPr lang="en-US" sz="2000" b="1" dirty="0" err="1">
                <a:cs typeface="Courier New" pitchFamily="49" charset="0"/>
              </a:rPr>
              <a:t>NodePointer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/>
              <a:t>) const;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</a:rPr>
              <a:t>// LOCATE A NODE CONTAINING ELEMENT AND ITS PARENT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parentSearch</a:t>
            </a:r>
            <a:r>
              <a:rPr lang="en-US" sz="2000" b="1" dirty="0"/>
              <a:t>( const </a:t>
            </a:r>
            <a:r>
              <a:rPr lang="en-US" sz="2000" b="1" dirty="0" err="1"/>
              <a:t>keyType</a:t>
            </a:r>
            <a:r>
              <a:rPr lang="en-US" sz="2000" b="1" dirty="0"/>
              <a:t> &amp;k, bool &amp;found,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			</a:t>
            </a:r>
            <a:r>
              <a:rPr lang="en-US" sz="2000" b="1" dirty="0" err="1">
                <a:cs typeface="Courier New" pitchFamily="49" charset="0"/>
              </a:rPr>
              <a:t>NodePointer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/>
              <a:t>&amp;</a:t>
            </a:r>
            <a:r>
              <a:rPr lang="en-US" sz="2000" b="1" dirty="0" err="1"/>
              <a:t>locptr</a:t>
            </a:r>
            <a:r>
              <a:rPr lang="en-US" sz="2000" b="1" dirty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			</a:t>
            </a:r>
            <a:r>
              <a:rPr lang="en-US" sz="2000" b="1" dirty="0" err="1">
                <a:cs typeface="Courier New" pitchFamily="49" charset="0"/>
              </a:rPr>
              <a:t>NodePointer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/>
              <a:t>&amp;parent) </a:t>
            </a:r>
            <a:r>
              <a:rPr lang="en-US" sz="2000" b="1" dirty="0" err="1"/>
              <a:t>const</a:t>
            </a:r>
            <a:r>
              <a:rPr lang="en-US" sz="2000" b="1" dirty="0"/>
              <a:t>;</a:t>
            </a:r>
            <a:endParaRPr lang="en-US" sz="20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hlink"/>
                </a:solidFill>
              </a:rPr>
              <a:t>#</a:t>
            </a:r>
            <a:r>
              <a:rPr lang="en-US" sz="2000" b="1" dirty="0" err="1">
                <a:solidFill>
                  <a:schemeClr val="hlink"/>
                </a:solidFill>
              </a:rPr>
              <a:t>endif</a:t>
            </a:r>
            <a:r>
              <a:rPr lang="en-US" sz="2000" b="1" dirty="0"/>
              <a:t>   </a:t>
            </a:r>
            <a:r>
              <a:rPr lang="en-US" sz="2000" b="1" dirty="0">
                <a:solidFill>
                  <a:srgbClr val="0000FF"/>
                </a:solidFill>
              </a:rPr>
              <a:t>// BIN_TREE_H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#include “binaryTree.cpp”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04A146-58C9-46E8-8ACB-DB7AD22BAD5F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(BSTtest.cpp)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>
          <a:xfrm>
            <a:off x="1311579" y="1405890"/>
            <a:ext cx="10193033" cy="48280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FF"/>
                </a:solidFill>
              </a:rPr>
              <a:t>// File: BSTtest.cpp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FF"/>
                </a:solidFill>
              </a:rPr>
              <a:t>// Test class template </a:t>
            </a:r>
            <a:r>
              <a:rPr lang="en-US" b="1" dirty="0" err="1">
                <a:solidFill>
                  <a:srgbClr val="0000FF"/>
                </a:solidFill>
              </a:rPr>
              <a:t>binaryTree</a:t>
            </a: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</a:rPr>
              <a:t>#include &lt;</a:t>
            </a:r>
            <a:r>
              <a:rPr lang="en-US" b="1" dirty="0" err="1">
                <a:solidFill>
                  <a:schemeClr val="hlink"/>
                </a:solidFill>
              </a:rPr>
              <a:t>iostream</a:t>
            </a:r>
            <a:r>
              <a:rPr lang="en-US" b="1" dirty="0">
                <a:solidFill>
                  <a:schemeClr val="hlink"/>
                </a:solidFill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</a:rPr>
              <a:t>using namespace </a:t>
            </a:r>
            <a:r>
              <a:rPr lang="en-US" b="1" dirty="0" err="1">
                <a:solidFill>
                  <a:schemeClr val="hlink"/>
                </a:solidFill>
              </a:rPr>
              <a:t>std</a:t>
            </a:r>
            <a:r>
              <a:rPr lang="en-US" b="1" dirty="0">
                <a:solidFill>
                  <a:schemeClr val="hlink"/>
                </a:solidFill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</a:rPr>
              <a:t>#include "</a:t>
            </a:r>
            <a:r>
              <a:rPr lang="en-US" b="1" dirty="0" err="1">
                <a:solidFill>
                  <a:schemeClr val="hlink"/>
                </a:solidFill>
              </a:rPr>
              <a:t>binaryTree.h</a:t>
            </a:r>
            <a:r>
              <a:rPr lang="en-US" b="1" dirty="0">
                <a:solidFill>
                  <a:schemeClr val="hlink"/>
                </a:solidFill>
              </a:rPr>
              <a:t>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err="1">
                <a:solidFill>
                  <a:schemeClr val="tx1"/>
                </a:solidFill>
              </a:rPr>
              <a:t>int</a:t>
            </a:r>
            <a:r>
              <a:rPr lang="en-US" b="1" dirty="0">
                <a:solidFill>
                  <a:schemeClr val="tx1"/>
                </a:solidFill>
              </a:rPr>
              <a:t> main()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const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int</a:t>
            </a:r>
            <a:r>
              <a:rPr lang="en-US" b="1" dirty="0">
                <a:solidFill>
                  <a:schemeClr val="tx1"/>
                </a:solidFill>
              </a:rPr>
              <a:t> N = 7;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char A[N] = {'D','B','A','F','G','E','C'};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int</a:t>
            </a:r>
            <a:r>
              <a:rPr lang="en-US" b="1" dirty="0">
                <a:solidFill>
                  <a:schemeClr val="tx1"/>
                </a:solidFill>
              </a:rPr>
              <a:t> B[N] = {4,2,1,6,7,5,3};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char x;  </a:t>
            </a:r>
            <a:r>
              <a:rPr lang="en-US" b="1" dirty="0" err="1">
                <a:solidFill>
                  <a:schemeClr val="tx1"/>
                </a:solidFill>
              </a:rPr>
              <a:t>int</a:t>
            </a:r>
            <a:r>
              <a:rPr lang="en-US" b="1" dirty="0">
                <a:solidFill>
                  <a:schemeClr val="tx1"/>
                </a:solidFill>
              </a:rPr>
              <a:t> d;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binaryTree</a:t>
            </a:r>
            <a:r>
              <a:rPr lang="en-US" b="1" dirty="0">
                <a:solidFill>
                  <a:schemeClr val="tx1"/>
                </a:solidFill>
              </a:rPr>
              <a:t>&lt;char, </a:t>
            </a:r>
            <a:r>
              <a:rPr lang="en-US" b="1" dirty="0" err="1">
                <a:solidFill>
                  <a:schemeClr val="tx1"/>
                </a:solidFill>
              </a:rPr>
              <a:t>int</a:t>
            </a:r>
            <a:r>
              <a:rPr lang="en-US" b="1" dirty="0">
                <a:solidFill>
                  <a:schemeClr val="tx1"/>
                </a:solidFill>
              </a:rPr>
              <a:t>&gt; BST;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cout</a:t>
            </a:r>
            <a:r>
              <a:rPr lang="en-US" b="1" dirty="0">
                <a:solidFill>
                  <a:schemeClr val="tx1"/>
                </a:solidFill>
              </a:rPr>
              <a:t> &lt;&lt; "Constructing empty BST\n";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b="1" dirty="0" err="1">
                <a:solidFill>
                  <a:schemeClr val="tx1"/>
                </a:solidFill>
              </a:rPr>
              <a:t>cout</a:t>
            </a:r>
            <a:r>
              <a:rPr lang="en-US" b="1" dirty="0">
                <a:solidFill>
                  <a:schemeClr val="tx1"/>
                </a:solidFill>
              </a:rPr>
              <a:t> &lt;&lt; "BST " &lt;&lt; (</a:t>
            </a:r>
            <a:r>
              <a:rPr lang="en-US" b="1" dirty="0" err="1">
                <a:solidFill>
                  <a:schemeClr val="tx1"/>
                </a:solidFill>
              </a:rPr>
              <a:t>BST.empty</a:t>
            </a:r>
            <a:r>
              <a:rPr lang="en-US" b="1" dirty="0">
                <a:solidFill>
                  <a:schemeClr val="tx1"/>
                </a:solidFill>
              </a:rPr>
              <a:t>() ? "is" : "is not") &lt;&lt; " empty\n";	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C93375-B238-4745-9E0D-0BDAB0060CE8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(BSTtest.cpp)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"Traversing\n";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BST.traverse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for(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&lt;N; </a:t>
            </a:r>
            <a:r>
              <a:rPr lang="en-US" sz="2000" b="1" dirty="0" err="1"/>
              <a:t>i</a:t>
            </a:r>
            <a:r>
              <a:rPr lang="en-US" sz="2000" b="1" dirty="0"/>
              <a:t>++)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	if(</a:t>
            </a:r>
            <a:r>
              <a:rPr lang="en-US" sz="2000" b="1" dirty="0" err="1"/>
              <a:t>BST.insert</a:t>
            </a:r>
            <a:r>
              <a:rPr lang="en-US" sz="2000" b="1" dirty="0"/>
              <a:t>(A[</a:t>
            </a:r>
            <a:r>
              <a:rPr lang="en-US" sz="2000" b="1" dirty="0" err="1"/>
              <a:t>i</a:t>
            </a:r>
            <a:r>
              <a:rPr lang="en-US" sz="2000" b="1" dirty="0"/>
              <a:t>], B[</a:t>
            </a:r>
            <a:r>
              <a:rPr lang="en-US" sz="2000" b="1" dirty="0" err="1"/>
              <a:t>i</a:t>
            </a:r>
            <a:r>
              <a:rPr lang="en-US" sz="2000" b="1" dirty="0"/>
              <a:t>])) </a:t>
            </a:r>
            <a:r>
              <a:rPr lang="en-US" sz="2000" b="1" dirty="0" err="1"/>
              <a:t>cout</a:t>
            </a:r>
            <a:r>
              <a:rPr lang="en-US" sz="2000" b="1" dirty="0"/>
              <a:t> &lt;&lt; A[</a:t>
            </a:r>
            <a:r>
              <a:rPr lang="en-US" sz="2000" b="1" dirty="0" err="1"/>
              <a:t>i</a:t>
            </a:r>
            <a:r>
              <a:rPr lang="en-US" sz="2000" b="1" dirty="0"/>
              <a:t>] &lt;&lt;" is inserted\n";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"BST " &lt;&lt; (</a:t>
            </a:r>
            <a:r>
              <a:rPr lang="en-US" sz="2000" b="1" dirty="0" err="1"/>
              <a:t>BST.empty</a:t>
            </a:r>
            <a:r>
              <a:rPr lang="en-US" sz="2000" b="1" dirty="0"/>
              <a:t>() ? "is" : "is not") &lt;&lt; " empty\n";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"Traversing\n";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BST.traverse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"Searching\n";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x = A[3];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3E82D-7E04-4340-9231-9B0048A4C2DA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(BSTtest.cpp)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703070"/>
            <a:ext cx="8915400" cy="420815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x &lt;&lt; (</a:t>
            </a:r>
            <a:r>
              <a:rPr lang="en-US" sz="2000" b="1" dirty="0" err="1"/>
              <a:t>BST.search</a:t>
            </a:r>
            <a:r>
              <a:rPr lang="en-US" sz="2000" b="1" dirty="0"/>
              <a:t>(x) ? " is" : " is not") &lt;&lt; " found\n";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x = ‘W’;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x &lt;&lt; (</a:t>
            </a:r>
            <a:r>
              <a:rPr lang="en-US" sz="2000" b="1" dirty="0" err="1"/>
              <a:t>BST.search</a:t>
            </a:r>
            <a:r>
              <a:rPr lang="en-US" sz="2000" b="1" dirty="0"/>
              <a:t>(x) ? " is" : " is not") &lt;&lt; " found\n";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"Graphical Output\n\n";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BST.graph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x = 'E';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"Retrieving data part of " &lt;&lt; x;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if (</a:t>
            </a:r>
            <a:r>
              <a:rPr lang="en-US" sz="2000" b="1" dirty="0" err="1"/>
              <a:t>BST.retrieve</a:t>
            </a:r>
            <a:r>
              <a:rPr lang="en-US" sz="2000" b="1" dirty="0"/>
              <a:t>(x, d)) </a:t>
            </a:r>
            <a:r>
              <a:rPr lang="en-US" sz="2000" b="1" dirty="0" err="1"/>
              <a:t>cout</a:t>
            </a:r>
            <a:r>
              <a:rPr lang="en-US" sz="2000" b="1" dirty="0"/>
              <a:t> &lt;&lt;" = " &lt;&lt; d;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return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} </a:t>
            </a:r>
            <a:r>
              <a:rPr lang="en-US" sz="2000" b="1" dirty="0">
                <a:solidFill>
                  <a:srgbClr val="0000FF"/>
                </a:solidFill>
              </a:rPr>
              <a:t>// </a:t>
            </a:r>
            <a:r>
              <a:rPr lang="en-US" sz="2000" b="1" dirty="0" err="1">
                <a:solidFill>
                  <a:srgbClr val="0000FF"/>
                </a:solidFill>
              </a:rPr>
              <a:t>BSTtest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14FFC2-0821-4A68-9A88-D44E1420D0A7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003300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Constructing empty BST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BST is empty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Traversing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D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B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A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F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G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E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C is inserted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BST is not empty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D2733-DCCD-4CB6-9EEE-9555049F2E3A}" type="slidenum">
              <a:rPr lang="en-GB" smtClean="0"/>
              <a:pPr/>
              <a:t>56</a:t>
            </a:fld>
            <a:endParaRPr lang="en-GB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003300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Traversing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A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B 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C 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D 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E 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F 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G 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Searching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F is found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W is not found</a:t>
            </a:r>
          </a:p>
        </p:txBody>
      </p:sp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50075C-464B-48D9-96C9-4017858BBFD3}" type="slidenum">
              <a:rPr lang="en-GB" smtClean="0"/>
              <a:pPr/>
              <a:t>57</a:t>
            </a:fld>
            <a:endParaRPr lang="en-GB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0033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43BB3-1CE9-4FFC-96B1-CDB2CDD73BBC}" type="slidenum">
              <a:rPr lang="en-GB" smtClean="0"/>
              <a:pPr/>
              <a:t>58</a:t>
            </a:fld>
            <a:endParaRPr lang="en-GB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003300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               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bg1"/>
                </a:solidFill>
              </a:rPr>
              <a:t>Retrieving data part of E = 5</a:t>
            </a:r>
          </a:p>
        </p:txBody>
      </p:sp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674CB3-618A-4CE1-8D44-F7E999A252D8}" type="slidenum">
              <a:rPr lang="en-GB" smtClean="0"/>
              <a:pPr/>
              <a:t>59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343400"/>
          </a:xfrm>
          <a:noFill/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u="sng" dirty="0"/>
              <a:t>3 types of dictionaries:</a:t>
            </a:r>
          </a:p>
          <a:p>
            <a:pPr eaLnBrk="1" hangingPunct="1"/>
            <a:r>
              <a:rPr lang="en-US" sz="2400" b="1" u="sng" dirty="0"/>
              <a:t>Static Dictionaries</a:t>
            </a:r>
            <a:r>
              <a:rPr lang="en-US" sz="2400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built once and never change.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support search, but not insertion or deletion.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implemented using arrays or Hash tables </a:t>
            </a:r>
          </a:p>
          <a:p>
            <a:r>
              <a:rPr lang="en-US" sz="2400" b="1" u="sng" dirty="0"/>
              <a:t>Semi-dynamic Dictionaries</a:t>
            </a:r>
            <a:r>
              <a:rPr lang="en-US" sz="2400" b="1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support insertion and search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no deletion.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b="1" dirty="0"/>
              <a:t>implemented as arrays, linked lists or Hash tables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FDEC8-9289-4A99-B4D7-5C9BB9ECB5B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add to test program</a:t>
            </a:r>
          </a:p>
        </p:txBody>
      </p:sp>
      <p:sp>
        <p:nvSpPr>
          <p:cNvPr id="68613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1524000"/>
            <a:ext cx="7924800" cy="4495800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x = ‘E’;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"Removing " &lt;&lt; x &lt;&lt; endl;	BST.remove(x);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"Graphical Output\n\n";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BST.graph();	cout &lt;&lt; endl;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x = 'F';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"Removing " &lt;&lt; x &lt;&lt; endl;	BST.remove(x);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"Graphical Output\n\n";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BST.graph();	cout &lt;&lt; endl;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x = 'D';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"Removing " &lt;&lt; x &lt;&lt; endl;	BST.remove(x);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cout &lt;&lt; "Graphical Output\n\n";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/>
              <a:t>	BST.graph();	cout &lt;&lt; endl;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8C1CD-7A8C-476A-A0D8-6EB87008E120}" type="slidenum">
              <a:rPr lang="en-GB" smtClean="0"/>
              <a:pPr/>
              <a:t>60</a:t>
            </a:fld>
            <a:endParaRPr lang="en-GB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344706"/>
            <a:ext cx="7772400" cy="4751294"/>
          </a:xfrm>
          <a:solidFill>
            <a:srgbClr val="003300"/>
          </a:solidFill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Removing 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A</a:t>
            </a:r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13954F-CB32-47A9-8D23-F38196028CA0}" type="slidenum">
              <a:rPr lang="en-GB" smtClean="0"/>
              <a:pPr/>
              <a:t>61</a:t>
            </a:fld>
            <a:endParaRPr lang="en-GB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Test Program (sample output)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376979"/>
            <a:ext cx="7619999" cy="4758829"/>
          </a:xfrm>
          <a:solidFill>
            <a:srgbClr val="003300"/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Removing 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Removing 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Graphical Output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                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bg1"/>
                </a:solidFill>
              </a:rPr>
              <a:t>Press any key to continue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A57F78-82B2-4477-A298-B230F3F9C334}" type="slidenum">
              <a:rPr lang="en-GB" smtClean="0"/>
              <a:pPr/>
              <a:t>62</a:t>
            </a:fld>
            <a:endParaRPr lang="en-GB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98884"/>
          </a:xfrm>
        </p:spPr>
        <p:txBody>
          <a:bodyPr/>
          <a:lstStyle/>
          <a:p>
            <a:pPr>
              <a:defRPr/>
            </a:pPr>
            <a:r>
              <a:rPr lang="en-US" b="1" dirty="0"/>
              <a:t>BST: Visualization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1721193" y="1553050"/>
            <a:ext cx="9633269" cy="4582758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See BST visualization at: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https://www.cs.usfca.edu/~galles/visualization/BST.html</a:t>
            </a:r>
            <a:endParaRPr lang="en-US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D4D6E-426B-4BC4-ABAD-5EE4433770AB}" type="slidenum">
              <a:rPr lang="en-GB" smtClean="0"/>
              <a:pPr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5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8299076" cy="39624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800" b="1" u="sng" dirty="0"/>
              <a:t>Fully Dynamic Dictionaries</a:t>
            </a:r>
            <a:r>
              <a:rPr lang="en-US" sz="2800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800" b="1" dirty="0"/>
              <a:t>Fast support of all dictionary operations.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800" b="1" dirty="0"/>
              <a:t>Binary Search Trees are best.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800" b="1" dirty="0"/>
              <a:t>Hash tables are also great for small sized dictionaries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800" b="1" dirty="0"/>
              <a:t>Tries are best for string keys.</a:t>
            </a: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FBC8C-5944-4F25-BA53-33EB8621839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419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In the following, we present the design and implement a dictionary data structures that is based on the </a:t>
            </a:r>
            <a:r>
              <a:rPr lang="en-US" sz="2800" b="1" u="sng" dirty="0"/>
              <a:t>Binary Search Tree </a:t>
            </a:r>
            <a:r>
              <a:rPr lang="en-US" sz="2800" dirty="0"/>
              <a:t>(</a:t>
            </a:r>
            <a:r>
              <a:rPr lang="en-US" sz="2800" b="1" i="1" dirty="0">
                <a:solidFill>
                  <a:srgbClr val="0000FF"/>
                </a:solidFill>
              </a:rPr>
              <a:t>BST</a:t>
            </a:r>
            <a:r>
              <a:rPr lang="en-US" sz="2800" dirty="0"/>
              <a:t>).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This will be a Fully Dynamic Dictionary</a:t>
            </a:r>
            <a:r>
              <a:rPr lang="en-US" sz="2800" dirty="0"/>
              <a:t> and basic operations are usually </a:t>
            </a:r>
            <a:r>
              <a:rPr lang="en-US" sz="2800" b="1" i="1" dirty="0">
                <a:solidFill>
                  <a:srgbClr val="0000FF"/>
                </a:solidFill>
              </a:rPr>
              <a:t>O(log n)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005C60-C911-496B-A5AD-C67EFD72CB9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98513"/>
            <a:ext cx="7772400" cy="8382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marL="533400" lvl="1" indent="-533400">
              <a:buClr>
                <a:srgbClr val="C00000"/>
              </a:buClr>
            </a:pPr>
            <a:r>
              <a:rPr lang="en-US" sz="3200" b="1" dirty="0">
                <a:solidFill>
                  <a:schemeClr val="tx1"/>
                </a:solidFill>
              </a:rPr>
              <a:t>2. The Binary Search Tree (BST)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00200"/>
            <a:ext cx="7543800" cy="4648200"/>
          </a:xfrm>
          <a:noFill/>
        </p:spPr>
        <p:txBody>
          <a:bodyPr vert="horz" lIns="90488" tIns="44450" rIns="90488" bIns="44450" rtlCol="0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A BST is a binary tree that stores keys or key-data pairs in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its nodes and has the following properties: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A key identifies uniquely the node (no duplicate keys)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If (u , v , w) are nodes such that (u) is any node in the left subtree of (v) and (w) is any node in the right subtree of (v) then: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/>
              <a:t>		</a:t>
            </a:r>
            <a:r>
              <a:rPr lang="en-US" sz="2000" b="1" dirty="0">
                <a:solidFill>
                  <a:srgbClr val="0000FF"/>
                </a:solidFill>
              </a:rPr>
              <a:t>key(u) &lt; key(v) &lt; key(w)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A8615D-47A1-4F2B-A1E4-7492311D3C7C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10246" name="Group 4"/>
          <p:cNvGrpSpPr>
            <a:grpSpLocks/>
          </p:cNvGrpSpPr>
          <p:nvPr/>
        </p:nvGrpSpPr>
        <p:grpSpPr bwMode="auto">
          <a:xfrm>
            <a:off x="6096000" y="1676400"/>
            <a:ext cx="609600" cy="609600"/>
            <a:chOff x="1968" y="1920"/>
            <a:chExt cx="384" cy="384"/>
          </a:xfrm>
        </p:grpSpPr>
        <p:sp>
          <p:nvSpPr>
            <p:cNvPr id="10257" name="Oval 5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Oval 6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v</a:t>
              </a:r>
              <a:endParaRPr lang="en-US" dirty="0"/>
            </a:p>
          </p:txBody>
        </p:sp>
      </p:grp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4800600" y="2819400"/>
            <a:ext cx="609600" cy="609600"/>
            <a:chOff x="1968" y="1920"/>
            <a:chExt cx="384" cy="384"/>
          </a:xfrm>
        </p:grpSpPr>
        <p:sp>
          <p:nvSpPr>
            <p:cNvPr id="10255" name="Oval 8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6" name="Oval 9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u</a:t>
              </a:r>
              <a:endParaRPr lang="en-US" dirty="0"/>
            </a:p>
          </p:txBody>
        </p:sp>
      </p:grpSp>
      <p:cxnSp>
        <p:nvCxnSpPr>
          <p:cNvPr id="10248" name="AutoShape 10"/>
          <p:cNvCxnSpPr>
            <a:cxnSpLocks noChangeShapeType="1"/>
            <a:stCxn id="10258" idx="3"/>
            <a:endCxn id="10251" idx="0"/>
          </p:cNvCxnSpPr>
          <p:nvPr/>
        </p:nvCxnSpPr>
        <p:spPr bwMode="auto">
          <a:xfrm flipH="1">
            <a:off x="5105400" y="2132014"/>
            <a:ext cx="1068388" cy="446087"/>
          </a:xfrm>
          <a:prstGeom prst="straightConnector1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</p:cxnSp>
      <p:grpSp>
        <p:nvGrpSpPr>
          <p:cNvPr id="10249" name="Group 19"/>
          <p:cNvGrpSpPr>
            <a:grpSpLocks/>
          </p:cNvGrpSpPr>
          <p:nvPr/>
        </p:nvGrpSpPr>
        <p:grpSpPr bwMode="auto">
          <a:xfrm>
            <a:off x="7772400" y="2667000"/>
            <a:ext cx="609600" cy="609600"/>
            <a:chOff x="1968" y="1920"/>
            <a:chExt cx="384" cy="384"/>
          </a:xfrm>
        </p:grpSpPr>
        <p:sp>
          <p:nvSpPr>
            <p:cNvPr id="10253" name="Oval 20"/>
            <p:cNvSpPr>
              <a:spLocks noChangeArrowheads="1"/>
            </p:cNvSpPr>
            <p:nvPr/>
          </p:nvSpPr>
          <p:spPr bwMode="auto">
            <a:xfrm>
              <a:off x="2016" y="1968"/>
              <a:ext cx="336" cy="336"/>
            </a:xfrm>
            <a:prstGeom prst="ellipse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Oval 21"/>
            <p:cNvSpPr>
              <a:spLocks noChangeArrowheads="1"/>
            </p:cNvSpPr>
            <p:nvPr/>
          </p:nvSpPr>
          <p:spPr bwMode="auto">
            <a:xfrm>
              <a:off x="1968" y="1920"/>
              <a:ext cx="336" cy="33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None/>
              </a:pPr>
              <a:r>
                <a:rPr lang="en-US" sz="2800" b="1" dirty="0"/>
                <a:t>w</a:t>
              </a:r>
              <a:endParaRPr lang="en-US" dirty="0"/>
            </a:p>
          </p:txBody>
        </p:sp>
      </p:grpSp>
      <p:cxnSp>
        <p:nvCxnSpPr>
          <p:cNvPr id="10250" name="AutoShape 26"/>
          <p:cNvCxnSpPr>
            <a:cxnSpLocks noChangeShapeType="1"/>
            <a:stCxn id="10258" idx="6"/>
            <a:endCxn id="10252" idx="0"/>
          </p:cNvCxnSpPr>
          <p:nvPr/>
        </p:nvCxnSpPr>
        <p:spPr bwMode="auto">
          <a:xfrm>
            <a:off x="6629400" y="1943100"/>
            <a:ext cx="1371600" cy="482600"/>
          </a:xfrm>
          <a:prstGeom prst="straightConnector1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</p:cxnSp>
      <p:sp>
        <p:nvSpPr>
          <p:cNvPr id="10251" name="Oval 31"/>
          <p:cNvSpPr>
            <a:spLocks noChangeArrowheads="1"/>
          </p:cNvSpPr>
          <p:nvPr/>
        </p:nvSpPr>
        <p:spPr bwMode="auto">
          <a:xfrm>
            <a:off x="3886200" y="2590800"/>
            <a:ext cx="2438400" cy="10668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32"/>
          <p:cNvSpPr>
            <a:spLocks noChangeArrowheads="1"/>
          </p:cNvSpPr>
          <p:nvPr/>
        </p:nvSpPr>
        <p:spPr bwMode="auto">
          <a:xfrm>
            <a:off x="6858000" y="2438400"/>
            <a:ext cx="2286000" cy="1219200"/>
          </a:xfrm>
          <a:prstGeom prst="ellipse">
            <a:avLst/>
          </a:prstGeom>
          <a:noFill/>
          <a:ln w="25400" cap="sq">
            <a:solidFill>
              <a:srgbClr val="00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978</TotalTime>
  <Words>3903</Words>
  <Application>Microsoft Office PowerPoint</Application>
  <PresentationFormat>Widescreen</PresentationFormat>
  <Paragraphs>767</Paragraphs>
  <Slides>63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73" baseType="lpstr">
      <vt:lpstr>Arial</vt:lpstr>
      <vt:lpstr>Calibri</vt:lpstr>
      <vt:lpstr>Calibri Light</vt:lpstr>
      <vt:lpstr>Century Gothic</vt:lpstr>
      <vt:lpstr>Courier New</vt:lpstr>
      <vt:lpstr>Times New Roman</vt:lpstr>
      <vt:lpstr>Wingdings</vt:lpstr>
      <vt:lpstr>Wingdings 3</vt:lpstr>
      <vt:lpstr>Wisp</vt:lpstr>
      <vt:lpstr>Custom Design</vt:lpstr>
      <vt:lpstr>CSCE 2211  Applied Data Structures</vt:lpstr>
      <vt:lpstr>Dictionaries and Binary Search Trees</vt:lpstr>
      <vt:lpstr>Dictionaries and Binary Search Trees</vt:lpstr>
      <vt:lpstr>1. The Dictionary Data Structure</vt:lpstr>
      <vt:lpstr>The Dictionary Data Structure</vt:lpstr>
      <vt:lpstr>The Dictionary Data Structure</vt:lpstr>
      <vt:lpstr>The Dictionary Data Structure</vt:lpstr>
      <vt:lpstr>The Dictionary Data Structure</vt:lpstr>
      <vt:lpstr>2. The Binary Search Tree (BST)</vt:lpstr>
      <vt:lpstr>Examples Of BST</vt:lpstr>
      <vt:lpstr>3. Search, Insertion &amp; Traversal of BST Searching Algorithm (Pseudo Code)</vt:lpstr>
      <vt:lpstr>Searching for a key</vt:lpstr>
      <vt:lpstr>Building a Binary Search Tree</vt:lpstr>
      <vt:lpstr>Insertion (Pseudo Code)</vt:lpstr>
      <vt:lpstr>Example: Building a Tree Insert: 40,20,10,50,65,45,30</vt:lpstr>
      <vt:lpstr>Effect of Insertion Order</vt:lpstr>
      <vt:lpstr>Effect of Insertion Order</vt:lpstr>
      <vt:lpstr>Linked Representation</vt:lpstr>
      <vt:lpstr>Traversing a Binary Search Tree</vt:lpstr>
      <vt:lpstr>Other Traversal Orders</vt:lpstr>
      <vt:lpstr>Find Minimum Key</vt:lpstr>
      <vt:lpstr>Demo</vt:lpstr>
      <vt:lpstr>In-Order Traversal</vt:lpstr>
      <vt:lpstr>4. Removal of Nodes from a BST</vt:lpstr>
      <vt:lpstr>Deleting a ROOT Node</vt:lpstr>
      <vt:lpstr>Deleting a ROOT Node</vt:lpstr>
      <vt:lpstr>Deleting a ROOT Node (Special Case)</vt:lpstr>
      <vt:lpstr>Deleting a ROOT Node (Alternative)</vt:lpstr>
      <vt:lpstr>Deleting an Internal Node</vt:lpstr>
      <vt:lpstr>Search for Parent of a Node</vt:lpstr>
      <vt:lpstr>Algorithm to remove a Node</vt:lpstr>
      <vt:lpstr>Algorithm to remove a Node</vt:lpstr>
      <vt:lpstr>Algorithm to remove a Node</vt:lpstr>
      <vt:lpstr>Example: Delete Root</vt:lpstr>
      <vt:lpstr>Example: Delete Root</vt:lpstr>
      <vt:lpstr>Example: Delete Root</vt:lpstr>
      <vt:lpstr>Example: Delete Root</vt:lpstr>
      <vt:lpstr>5. Binary Search Tree ADT</vt:lpstr>
      <vt:lpstr>Binary Search Tree ADT</vt:lpstr>
      <vt:lpstr>Binary Search Tree ADT</vt:lpstr>
      <vt:lpstr>Implementation Files</vt:lpstr>
      <vt:lpstr>Node Specification</vt:lpstr>
      <vt:lpstr>6. Template Class Specification</vt:lpstr>
      <vt:lpstr>Template Class Specification</vt:lpstr>
      <vt:lpstr>Template Class Specification</vt:lpstr>
      <vt:lpstr>Template Class Specification</vt:lpstr>
      <vt:lpstr>BinaryTree.h</vt:lpstr>
      <vt:lpstr>BinaryTree.h</vt:lpstr>
      <vt:lpstr>BinaryTree.h</vt:lpstr>
      <vt:lpstr>BinaryTree.h</vt:lpstr>
      <vt:lpstr>BinaryTree.h</vt:lpstr>
      <vt:lpstr>BinaryTree.h</vt:lpstr>
      <vt:lpstr>Test Program (BSTtest.cpp)</vt:lpstr>
      <vt:lpstr>Test Program (BSTtest.cpp)</vt:lpstr>
      <vt:lpstr>Test Program (BSTtest.cpp)</vt:lpstr>
      <vt:lpstr>Test Program (sample output)</vt:lpstr>
      <vt:lpstr>Test Program (sample output)</vt:lpstr>
      <vt:lpstr>Test Program (sample output)</vt:lpstr>
      <vt:lpstr>Test Program (sample output)</vt:lpstr>
      <vt:lpstr>add to test program</vt:lpstr>
      <vt:lpstr>Test Program (sample output)</vt:lpstr>
      <vt:lpstr>Test Program (sample output)</vt:lpstr>
      <vt:lpstr>BST: Visualization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Amr Goneid</cp:lastModifiedBy>
  <cp:revision>113</cp:revision>
  <dcterms:created xsi:type="dcterms:W3CDTF">2019-11-03T10:18:00Z</dcterms:created>
  <dcterms:modified xsi:type="dcterms:W3CDTF">2023-10-03T18:12:00Z</dcterms:modified>
</cp:coreProperties>
</file>