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17"/>
  </p:notesMasterIdLst>
  <p:sldIdLst>
    <p:sldId id="258" r:id="rId3"/>
    <p:sldId id="289" r:id="rId4"/>
    <p:sldId id="450" r:id="rId5"/>
    <p:sldId id="451" r:id="rId6"/>
    <p:sldId id="452" r:id="rId7"/>
    <p:sldId id="457" r:id="rId8"/>
    <p:sldId id="453" r:id="rId9"/>
    <p:sldId id="454" r:id="rId10"/>
    <p:sldId id="455" r:id="rId11"/>
    <p:sldId id="466" r:id="rId12"/>
    <p:sldId id="456" r:id="rId13"/>
    <p:sldId id="465" r:id="rId14"/>
    <p:sldId id="463" r:id="rId15"/>
    <p:sldId id="4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FFFFCC"/>
    <a:srgbClr val="99FFCC"/>
    <a:srgbClr val="99FF99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58" d="100"/>
          <a:sy n="58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46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41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13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22D72-1878-4384-948A-8CCB8FDCFC8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60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7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38F1D-67DC-4B3E-9C7C-9CC5804E7D6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171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41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102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87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498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94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91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02-Nov-23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02-Nov-23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BTree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Part 7. B-Trees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B-Trees: Splitting in Case of Overflow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430767"/>
            <a:ext cx="9633269" cy="4582758"/>
          </a:xfrm>
          <a:noFill/>
        </p:spPr>
        <p:txBody>
          <a:bodyPr>
            <a:normAutofit/>
          </a:bodyPr>
          <a:lstStyle/>
          <a:p>
            <a:pPr marL="285750" lvl="1"/>
            <a:r>
              <a:rPr lang="en-US" altLang="en-US" sz="1800" b="1" dirty="0"/>
              <a:t>A node contains no more than </a:t>
            </a:r>
            <a:r>
              <a:rPr lang="en-US" altLang="en-US" sz="1800" b="1" i="1" dirty="0"/>
              <a:t>m</a:t>
            </a:r>
            <a:r>
              <a:rPr lang="en-US" altLang="en-US" sz="1800" b="1" dirty="0"/>
              <a:t> – 1 keys</a:t>
            </a:r>
          </a:p>
          <a:p>
            <a:pPr marL="285750" lvl="1"/>
            <a:r>
              <a:rPr lang="en-US" altLang="en-US" sz="1800" b="1" dirty="0"/>
              <a:t>Adding a new key to a full node causes </a:t>
            </a:r>
            <a:r>
              <a:rPr lang="en-US" altLang="en-US" sz="1800" b="1" i="1" dirty="0">
                <a:solidFill>
                  <a:srgbClr val="0000FF"/>
                </a:solidFill>
              </a:rPr>
              <a:t>overflow</a:t>
            </a:r>
          </a:p>
          <a:p>
            <a:pPr marL="285750" lvl="1"/>
            <a:r>
              <a:rPr lang="en-US" altLang="en-US" sz="1800" b="1" dirty="0">
                <a:solidFill>
                  <a:schemeClr val="tx1"/>
                </a:solidFill>
              </a:rPr>
              <a:t>To repair this, we split the node into three parts:</a:t>
            </a:r>
          </a:p>
          <a:p>
            <a:pPr marL="282575" indent="0" algn="just">
              <a:lnSpc>
                <a:spcPct val="8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Left: the first (M-1)/2 values, becomes the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child of the middle</a:t>
            </a:r>
          </a:p>
          <a:p>
            <a:pPr marL="282575" indent="0" algn="just">
              <a:lnSpc>
                <a:spcPct val="8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Middle: the middle value (position 1+((M-1)/2)</a:t>
            </a:r>
          </a:p>
          <a:p>
            <a:pPr marL="282575" indent="0" algn="just">
              <a:lnSpc>
                <a:spcPct val="8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Right: the last (M-1)/2 values, becomes the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child of the middle</a:t>
            </a:r>
          </a:p>
          <a:p>
            <a:pPr marL="285750" indent="-285750" algn="just">
              <a:lnSpc>
                <a:spcPct val="8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middle is added in the appropriate place in this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node's parent.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F9818-1AF3-4D41-AAE2-99FBE1C54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487" y="4039984"/>
            <a:ext cx="5122025" cy="209582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97033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Insertion Example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98C22-501E-42D9-BC71-AF896D2EA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308484"/>
            <a:ext cx="9866312" cy="4939916"/>
          </a:xfrm>
        </p:spPr>
        <p:txBody>
          <a:bodyPr/>
          <a:lstStyle/>
          <a:p>
            <a:r>
              <a:rPr lang="en-US" dirty="0">
                <a:latin typeface="+mj-lt"/>
              </a:rPr>
              <a:t>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Insert the </a:t>
            </a:r>
            <a:r>
              <a:rPr lang="en-US" sz="28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sequence of integers 10, 20, 30, 40, 50, 60, 70, 80 and 90 in an initially empty B-Tree with m = 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Picture 2" descr="Lightbox">
            <a:extLst>
              <a:ext uri="{FF2B5EF4-FFF2-40B4-BE49-F238E27FC236}">
                <a16:creationId xmlns:a16="http://schemas.microsoft.com/office/drawing/2014/main" id="{7B863D7E-444B-20F4-D833-95D0835D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2460913"/>
            <a:ext cx="37909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Lightbox">
            <a:extLst>
              <a:ext uri="{FF2B5EF4-FFF2-40B4-BE49-F238E27FC236}">
                <a16:creationId xmlns:a16="http://schemas.microsoft.com/office/drawing/2014/main" id="{19E78BF9-AE9A-E736-27EC-7D9C0EE53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11" y="2552578"/>
            <a:ext cx="45720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0B4D3A-D021-6636-5569-9C79D746876A}"/>
              </a:ext>
            </a:extLst>
          </p:cNvPr>
          <p:cNvSpPr txBox="1"/>
          <p:nvPr/>
        </p:nvSpPr>
        <p:spPr>
          <a:xfrm>
            <a:off x="2305049" y="3445041"/>
            <a:ext cx="432435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us now insert 60. </a:t>
            </a:r>
          </a:p>
          <a:p>
            <a:r>
              <a:rPr lang="en-US" sz="28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root node is full, </a:t>
            </a:r>
          </a:p>
          <a:p>
            <a:r>
              <a:rPr lang="en-US" sz="28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will first split into two, </a:t>
            </a:r>
          </a:p>
          <a:p>
            <a:r>
              <a:rPr lang="en-US" sz="28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60 will be inserted into the appropriate child.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70" name="Picture 6" descr="Lightbox">
            <a:extLst>
              <a:ext uri="{FF2B5EF4-FFF2-40B4-BE49-F238E27FC236}">
                <a16:creationId xmlns:a16="http://schemas.microsoft.com/office/drawing/2014/main" id="{C8FA6277-7E8B-4BBF-1D2D-CC63EE55F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301" y="3582844"/>
            <a:ext cx="4046910" cy="230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06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Insertion Example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98C22-501E-42D9-BC71-AF896D2EA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308484"/>
            <a:ext cx="9866312" cy="4939916"/>
          </a:xfrm>
        </p:spPr>
        <p:txBody>
          <a:bodyPr/>
          <a:lstStyle/>
          <a:p>
            <a:r>
              <a:rPr lang="en-US" dirty="0">
                <a:latin typeface="+mj-lt"/>
              </a:rPr>
              <a:t>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Insert 70 and 80</a:t>
            </a:r>
          </a:p>
        </p:txBody>
      </p:sp>
      <p:pic>
        <p:nvPicPr>
          <p:cNvPr id="14338" name="Picture 2" descr="Lightbox">
            <a:extLst>
              <a:ext uri="{FF2B5EF4-FFF2-40B4-BE49-F238E27FC236}">
                <a16:creationId xmlns:a16="http://schemas.microsoft.com/office/drawing/2014/main" id="{E6C2A521-4964-BFAE-1C9C-D7C6D86EA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07368"/>
            <a:ext cx="6248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5B3C0A-48E2-37D4-112F-7A997E96A363}"/>
              </a:ext>
            </a:extLst>
          </p:cNvPr>
          <p:cNvSpPr txBox="1"/>
          <p:nvPr/>
        </p:nvSpPr>
        <p:spPr>
          <a:xfrm>
            <a:off x="2589212" y="4344279"/>
            <a:ext cx="33337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us now insert 90. </a:t>
            </a:r>
          </a:p>
          <a:p>
            <a:r>
              <a:rPr lang="en-US" sz="24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insertion will cause </a:t>
            </a:r>
          </a:p>
          <a:p>
            <a:r>
              <a:rPr lang="en-US" sz="24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split. The middle key </a:t>
            </a:r>
          </a:p>
          <a:p>
            <a:r>
              <a:rPr lang="en-US" sz="2400" b="1" i="0" dirty="0">
                <a:solidFill>
                  <a:srgbClr val="2732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go up to the parent. 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340" name="Picture 4" descr="Lightbox">
            <a:extLst>
              <a:ext uri="{FF2B5EF4-FFF2-40B4-BE49-F238E27FC236}">
                <a16:creationId xmlns:a16="http://schemas.microsoft.com/office/drawing/2014/main" id="{E5B6A3BA-DDF1-4DA8-C480-7BBAF2486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242" y="4236327"/>
            <a:ext cx="55816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0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763626"/>
          </a:xfrm>
        </p:spPr>
        <p:txBody>
          <a:bodyPr/>
          <a:lstStyle/>
          <a:p>
            <a:r>
              <a:rPr lang="en-US" b="1" dirty="0"/>
              <a:t>Deletion: Exercise for Exploring</a:t>
            </a:r>
            <a:endParaRPr lang="en-US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idx="1"/>
          </p:nvPr>
        </p:nvSpPr>
        <p:spPr>
          <a:xfrm>
            <a:off x="2585499" y="1540189"/>
            <a:ext cx="8915400" cy="4268940"/>
          </a:xfrm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Explore the steps for Deletion from a B-Tree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hlinkClick r:id="" action="ppaction://noaction"/>
            </a:endParaRP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FDEA6-A278-4E29-8767-2BA37FEB6BF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7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Visualization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721193" y="1553050"/>
            <a:ext cx="9633269" cy="4582758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See B-Tree visualization at: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https://www.cs.usfca.edu/~galles/visualization/BTree.html</a:t>
            </a:r>
            <a:endParaRPr lang="en-US" sz="3200" b="1" dirty="0">
              <a:solidFill>
                <a:srgbClr val="0000FF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17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B-Trees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74675" lvl="1" indent="-533400">
              <a:buClr>
                <a:srgbClr val="C00000"/>
              </a:buClr>
            </a:pPr>
            <a:r>
              <a:rPr lang="en-US" sz="2400" b="1" dirty="0">
                <a:solidFill>
                  <a:schemeClr val="tx1"/>
                </a:solidFill>
              </a:rPr>
              <a:t>Motivation</a:t>
            </a:r>
          </a:p>
          <a:p>
            <a:pPr marL="574675" lvl="1" indent="-533400">
              <a:buClr>
                <a:srgbClr val="C00000"/>
              </a:buClr>
            </a:pPr>
            <a:r>
              <a:rPr lang="en-US" sz="2400" b="1" dirty="0">
                <a:solidFill>
                  <a:schemeClr val="tx1"/>
                </a:solidFill>
              </a:rPr>
              <a:t>Applications</a:t>
            </a:r>
          </a:p>
          <a:p>
            <a:pPr marL="574675" lvl="1" indent="-533400">
              <a:buClr>
                <a:srgbClr val="C00000"/>
              </a:buClr>
            </a:pPr>
            <a:r>
              <a:rPr lang="en-US" sz="2400" b="1" dirty="0">
                <a:solidFill>
                  <a:schemeClr val="tx1"/>
                </a:solidFill>
              </a:rPr>
              <a:t>Properties</a:t>
            </a:r>
          </a:p>
          <a:p>
            <a:pPr marL="574675" lvl="1" indent="-533400">
              <a:buClr>
                <a:srgbClr val="C00000"/>
              </a:buClr>
            </a:pPr>
            <a:r>
              <a:rPr lang="en-US" sz="2400" b="1" dirty="0">
                <a:solidFill>
                  <a:schemeClr val="tx1"/>
                </a:solidFill>
              </a:rPr>
              <a:t>Insertion &amp; Deletion</a:t>
            </a:r>
          </a:p>
          <a:p>
            <a:pPr marL="990600" lvl="1" indent="-533400">
              <a:buClr>
                <a:srgbClr val="C00000"/>
              </a:buClr>
              <a:buNone/>
            </a:pPr>
            <a:endParaRPr lang="en-US" dirty="0"/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09122E-65F5-4DA4-A095-65A151C16D97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1024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399211" y="2245893"/>
            <a:ext cx="5666432" cy="377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Motivation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430767"/>
            <a:ext cx="9633269" cy="4582758"/>
          </a:xfrm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Traditional BST’s become impractical for large volumes of data due to their poor performance and high memory usage.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 this case, we have to use a disk-based method when the dictionary is too big to fit in RAM at once.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Accessing values stored in a large database a disc takes a long time.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B-trees are used to build indices for huge volumes of data and provide quick access to the actual data stored on the disks.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Well suited for storage systems that read and write relatively large blocks of data, such as disks.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7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Applications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767840"/>
            <a:ext cx="9633269" cy="3962400"/>
          </a:xfrm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Database indexing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File systems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Domain Name System (DNS)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to quickly retrieve IP addresses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Web browsers to store bookmarks,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history, and other user data.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Encryption, computer networks,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 and natural language processing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1C80F7-29A1-489D-9249-5935B7E54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3393" y="2028003"/>
            <a:ext cx="3076686" cy="370223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413131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What is a B-Tree?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767839"/>
            <a:ext cx="9633269" cy="4367969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b="1" dirty="0"/>
              <a:t>A B-tree of order </a:t>
            </a:r>
            <a:r>
              <a:rPr lang="en-US" altLang="en-US" b="1" i="1" dirty="0"/>
              <a:t>m</a:t>
            </a:r>
            <a:r>
              <a:rPr lang="en-US" altLang="en-US" b="1" dirty="0"/>
              <a:t> is an </a:t>
            </a:r>
            <a:r>
              <a:rPr lang="en-US" altLang="en-US" b="1" i="1" dirty="0"/>
              <a:t>m</a:t>
            </a:r>
            <a:r>
              <a:rPr lang="en-US" altLang="en-US" b="1" dirty="0"/>
              <a:t>-way tree (i.e., a tree where each node may have up to </a:t>
            </a:r>
            <a:r>
              <a:rPr lang="en-US" altLang="en-US" b="1" i="1" dirty="0"/>
              <a:t>m</a:t>
            </a:r>
            <a:r>
              <a:rPr lang="en-US" altLang="en-US" b="1" dirty="0"/>
              <a:t> children) in which:</a:t>
            </a:r>
          </a:p>
          <a:p>
            <a:pPr lvl="1"/>
            <a:r>
              <a:rPr lang="en-US" altLang="en-US" sz="1800" b="1" dirty="0"/>
              <a:t>The number of keys in each non-leaf node is one less than the number of its children and these keys partition the keys in the children in the fashion of a search tree</a:t>
            </a:r>
          </a:p>
          <a:p>
            <a:pPr lvl="1"/>
            <a:r>
              <a:rPr lang="en-US" altLang="en-US" sz="1800" b="1" dirty="0"/>
              <a:t>All leaves are on the same level</a:t>
            </a:r>
          </a:p>
          <a:p>
            <a:pPr lvl="1"/>
            <a:r>
              <a:rPr lang="en-US" altLang="en-US" sz="1800" b="1" dirty="0"/>
              <a:t>The tree is always balanced</a:t>
            </a:r>
          </a:p>
          <a:p>
            <a:pPr lvl="1"/>
            <a:r>
              <a:rPr lang="en-US" altLang="en-US" sz="1800" b="1" dirty="0"/>
              <a:t>All non-leaf (internal) nodes except </a:t>
            </a:r>
          </a:p>
          <a:p>
            <a:pPr marL="457200" lvl="1" indent="0">
              <a:buNone/>
            </a:pPr>
            <a:r>
              <a:rPr lang="en-US" altLang="en-US" sz="1800" b="1" dirty="0"/>
              <a:t>    the root have between </a:t>
            </a:r>
            <a:r>
              <a:rPr lang="en-US" altLang="en-US" sz="1800" b="1" dirty="0">
                <a:latin typeface="Arial" panose="020B0604020202020204" pitchFamily="34" charset="0"/>
                <a:sym typeface="Symbol" panose="05050102010706020507" pitchFamily="18" charset="2"/>
              </a:rPr>
              <a:t></a:t>
            </a:r>
            <a:r>
              <a:rPr lang="en-US" altLang="en-US" sz="1800" b="1" i="1" dirty="0"/>
              <a:t>m </a:t>
            </a:r>
            <a:r>
              <a:rPr lang="en-US" altLang="en-US" sz="1800" b="1" dirty="0"/>
              <a:t>/ 2</a:t>
            </a:r>
            <a:r>
              <a:rPr lang="en-US" altLang="en-US" sz="1800" b="1" dirty="0">
                <a:latin typeface="Arial" panose="020B0604020202020204" pitchFamily="34" charset="0"/>
                <a:sym typeface="Symbol" panose="05050102010706020507" pitchFamily="18" charset="2"/>
              </a:rPr>
              <a:t></a:t>
            </a:r>
            <a:r>
              <a:rPr lang="en-US" altLang="en-US" sz="1800" b="1" dirty="0"/>
              <a:t>  and </a:t>
            </a:r>
            <a:r>
              <a:rPr lang="en-US" altLang="en-US" sz="1800" b="1" i="1" dirty="0"/>
              <a:t>m</a:t>
            </a:r>
            <a:r>
              <a:rPr lang="en-US" altLang="en-US" sz="1800" b="1" dirty="0"/>
              <a:t> children.</a:t>
            </a:r>
          </a:p>
          <a:p>
            <a:pPr lvl="1"/>
            <a:r>
              <a:rPr lang="en-US" altLang="en-US" sz="1800" b="1" dirty="0"/>
              <a:t>The root is either a leaf node, or it has from 2 to </a:t>
            </a:r>
            <a:r>
              <a:rPr lang="en-US" altLang="en-US" sz="1800" b="1" i="1" dirty="0"/>
              <a:t>m</a:t>
            </a:r>
            <a:r>
              <a:rPr lang="en-US" altLang="en-US" sz="1800" b="1" dirty="0"/>
              <a:t> children</a:t>
            </a:r>
          </a:p>
          <a:p>
            <a:pPr lvl="1"/>
            <a:r>
              <a:rPr lang="en-US" altLang="en-US" sz="1800" b="1" dirty="0"/>
              <a:t>A leaf node contains no more than </a:t>
            </a:r>
            <a:r>
              <a:rPr lang="en-US" altLang="en-US" sz="1800" b="1" i="1" dirty="0"/>
              <a:t>m</a:t>
            </a:r>
            <a:r>
              <a:rPr lang="en-US" altLang="en-US" sz="1800" b="1" dirty="0"/>
              <a:t> – 1 keys</a:t>
            </a:r>
          </a:p>
          <a:p>
            <a:pPr marL="738188" indent="-285750"/>
            <a:r>
              <a:rPr lang="en-US" altLang="en-US" b="1" dirty="0"/>
              <a:t>If a node has n children, it contains n – 1 keys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77254D-302C-411A-A8F2-E906F63BD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868" y="3134701"/>
            <a:ext cx="4114211" cy="146454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240180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 Example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6E0B529B-479E-4E23-B387-33B38ADE0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1943" y="1630017"/>
            <a:ext cx="10134847" cy="4094921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94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Capacity for degree m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444336"/>
            <a:ext cx="9633269" cy="4285904"/>
          </a:xfrm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Consider the root to be at level L = 0 and the tree levels are 1, 2,.. H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Maximum no. of keys in the root is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m-1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and it has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children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maximum no. of keys at level 1 ,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n(1) = (m – 1) m</a:t>
            </a:r>
            <a:endParaRPr lang="en-US" sz="2000" b="1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maximum no. of keys at level 2 ,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n(L) = (m – 1) m</a:t>
            </a:r>
            <a:r>
              <a:rPr lang="en-US" sz="20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maximum no. of keys at level L ,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n(L) = (m – 1) m</a:t>
            </a:r>
            <a:r>
              <a:rPr lang="en-US" sz="20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maximum no. of keys in all the tree is:</a:t>
            </a:r>
          </a:p>
          <a:p>
            <a:pPr>
              <a:lnSpc>
                <a:spcPct val="80000"/>
              </a:lnSpc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915F6415-A2AA-4000-87AB-993FFFB868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97272"/>
              </p:ext>
            </p:extLst>
          </p:nvPr>
        </p:nvGraphicFramePr>
        <p:xfrm>
          <a:off x="2970934" y="3815888"/>
          <a:ext cx="7772399" cy="1826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3911400" imgH="863280" progId="Equation.DSMT4">
                  <p:embed/>
                </p:oleObj>
              </mc:Choice>
              <mc:Fallback>
                <p:oleObj name="Equation" r:id="rId4" imgW="3911400" imgH="863280" progId="Equation.DSMT4">
                  <p:embed/>
                  <p:pic>
                    <p:nvPicPr>
                      <p:cNvPr id="20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934" y="3815888"/>
                        <a:ext cx="7772399" cy="1826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90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874643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Performance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311580" y="1767839"/>
            <a:ext cx="10758500" cy="4275151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Searching is similar to searching a binary search tree.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Since all leaves are on the same level and the tree is always balanced, the search cost is </a:t>
            </a:r>
            <a:r>
              <a:rPr lang="en-US" sz="2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O(h)</a:t>
            </a:r>
          </a:p>
          <a:p>
            <a:pPr>
              <a:lnSpc>
                <a:spcPct val="80000"/>
              </a:lnSpc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BB1CBA1-FCE5-443E-86F1-F9A00B071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892575"/>
              </p:ext>
            </p:extLst>
          </p:nvPr>
        </p:nvGraphicFramePr>
        <p:xfrm>
          <a:off x="1643063" y="3192463"/>
          <a:ext cx="6864833" cy="2081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3111480" imgH="939600" progId="Equation.DSMT4">
                  <p:embed/>
                </p:oleObj>
              </mc:Choice>
              <mc:Fallback>
                <p:oleObj name="Equation" r:id="rId4" imgW="31114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3063" y="3192463"/>
                        <a:ext cx="6864833" cy="2081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3F4901F-2DC6-D5AE-85A9-0731E107244C}"/>
              </a:ext>
            </a:extLst>
          </p:cNvPr>
          <p:cNvSpPr txBox="1"/>
          <p:nvPr/>
        </p:nvSpPr>
        <p:spPr>
          <a:xfrm>
            <a:off x="8567791" y="3192463"/>
            <a:ext cx="3442393" cy="252376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 = 127 Keys, m = 5</a:t>
            </a:r>
          </a:p>
          <a:p>
            <a:r>
              <a:rPr lang="en-US" sz="2000" b="1" dirty="0"/>
              <a:t>Log(5) = 2.32</a:t>
            </a:r>
          </a:p>
          <a:p>
            <a:r>
              <a:rPr lang="en-US" sz="2000" b="1" dirty="0"/>
              <a:t>h = 2</a:t>
            </a:r>
          </a:p>
          <a:p>
            <a:r>
              <a:rPr lang="en-US" sz="2000" b="1" dirty="0"/>
              <a:t>______________________</a:t>
            </a:r>
          </a:p>
          <a:p>
            <a:r>
              <a:rPr lang="en-US" sz="2000" b="1" dirty="0"/>
              <a:t>n = 32 Gega keys =2</a:t>
            </a:r>
            <a:r>
              <a:rPr lang="en-US" sz="2000" b="1" baseline="30000" dirty="0"/>
              <a:t>35</a:t>
            </a:r>
            <a:endParaRPr lang="en-US" sz="2000" b="1" dirty="0"/>
          </a:p>
          <a:p>
            <a:r>
              <a:rPr lang="en-US" sz="2000" b="1" dirty="0"/>
              <a:t>m = 128, </a:t>
            </a:r>
          </a:p>
          <a:p>
            <a:r>
              <a:rPr lang="en-US" sz="2000" b="1" dirty="0"/>
              <a:t>h =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1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B-Trees: Insertion Steps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436810" y="1430767"/>
            <a:ext cx="9633269" cy="4582758"/>
          </a:xfrm>
          <a:noFill/>
        </p:spPr>
        <p:txBody>
          <a:bodyPr>
            <a:normAutofit lnSpcReduction="10000"/>
          </a:bodyPr>
          <a:lstStyle/>
          <a:p>
            <a:r>
              <a:rPr lang="en-US" b="1" dirty="0"/>
              <a:t>In a B-Tree, a new element must be added only at the leaf node. That means, the new </a:t>
            </a:r>
            <a:r>
              <a:rPr lang="en-US" b="1" dirty="0" err="1"/>
              <a:t>keyValue</a:t>
            </a:r>
            <a:r>
              <a:rPr lang="en-US" b="1" dirty="0"/>
              <a:t> is always attached to the leaf node only. The insertion operation is performed as follows...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1</a:t>
            </a:r>
            <a:r>
              <a:rPr lang="en-US" b="1" dirty="0"/>
              <a:t> - Check whether tree is Empty.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2</a:t>
            </a:r>
            <a:r>
              <a:rPr lang="en-US" b="1" dirty="0"/>
              <a:t> - If tree is </a:t>
            </a:r>
            <a:r>
              <a:rPr lang="en-US" b="1" dirty="0">
                <a:solidFill>
                  <a:srgbClr val="0000FF"/>
                </a:solidFill>
              </a:rPr>
              <a:t>Empty</a:t>
            </a:r>
            <a:r>
              <a:rPr lang="en-US" b="1" dirty="0"/>
              <a:t>, then create a new node with new key value and insert it into the tree as a root node.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3 </a:t>
            </a:r>
            <a:r>
              <a:rPr lang="en-US" b="1" dirty="0"/>
              <a:t>- If tree is </a:t>
            </a:r>
            <a:r>
              <a:rPr lang="en-US" b="1" dirty="0">
                <a:solidFill>
                  <a:srgbClr val="0000FF"/>
                </a:solidFill>
              </a:rPr>
              <a:t>Not Empty</a:t>
            </a:r>
            <a:r>
              <a:rPr lang="en-US" b="1" dirty="0"/>
              <a:t>, then find the suitable leaf node to which the new key value is added using Binary Search Tree logic.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4 </a:t>
            </a:r>
            <a:r>
              <a:rPr lang="en-US" b="1" dirty="0"/>
              <a:t>- If that leaf node has empty position, add the new key value to that leaf node in ascending order of key value within the node.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5</a:t>
            </a:r>
            <a:r>
              <a:rPr lang="en-US" b="1" dirty="0"/>
              <a:t> - If that leaf node is already full, </a:t>
            </a:r>
            <a:r>
              <a:rPr lang="en-US" b="1" dirty="0">
                <a:solidFill>
                  <a:srgbClr val="0000FF"/>
                </a:solidFill>
              </a:rPr>
              <a:t>split</a:t>
            </a:r>
            <a:r>
              <a:rPr lang="en-US" b="1" dirty="0"/>
              <a:t> that leaf node by sending middle value to its parent node. Repeat the same until the sending value is fixed into a node.</a:t>
            </a:r>
          </a:p>
          <a:p>
            <a:r>
              <a:rPr lang="en-US" b="1" dirty="0">
                <a:solidFill>
                  <a:srgbClr val="0000FF"/>
                </a:solidFill>
              </a:rPr>
              <a:t>Step 6</a:t>
            </a:r>
            <a:r>
              <a:rPr lang="en-US" b="1" dirty="0"/>
              <a:t> - If the splitting is performed at root node then the middle value becomes new root node for the tree and the height of the tree is increased by one.</a:t>
            </a:r>
          </a:p>
          <a:p>
            <a:pPr algn="just">
              <a:lnSpc>
                <a:spcPct val="80000"/>
              </a:lnSpc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6964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1571</TotalTime>
  <Words>1057</Words>
  <Application>Microsoft Office PowerPoint</Application>
  <PresentationFormat>Widescreen</PresentationFormat>
  <Paragraphs>137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Symbol</vt:lpstr>
      <vt:lpstr>Times New Roman</vt:lpstr>
      <vt:lpstr>Wingdings</vt:lpstr>
      <vt:lpstr>Wingdings 3</vt:lpstr>
      <vt:lpstr>Wisp</vt:lpstr>
      <vt:lpstr>Custom Design</vt:lpstr>
      <vt:lpstr>Equation</vt:lpstr>
      <vt:lpstr>CSCE 2211  Applied Data Structures</vt:lpstr>
      <vt:lpstr>B-Trees</vt:lpstr>
      <vt:lpstr>B-Trees: Motivation</vt:lpstr>
      <vt:lpstr>B-Trees: Applications</vt:lpstr>
      <vt:lpstr>What is a B-Tree?</vt:lpstr>
      <vt:lpstr>B-Tree Example</vt:lpstr>
      <vt:lpstr>B-Trees: Capacity for degree m</vt:lpstr>
      <vt:lpstr>B-Trees: Performance</vt:lpstr>
      <vt:lpstr>B-Trees: Insertion Steps</vt:lpstr>
      <vt:lpstr>B-Trees: Splitting in Case of Overflow</vt:lpstr>
      <vt:lpstr>B-Trees: Insertion Example</vt:lpstr>
      <vt:lpstr>B-Trees: Insertion Example</vt:lpstr>
      <vt:lpstr>Deletion: Exercise for Exploring</vt:lpstr>
      <vt:lpstr>B-Trees: Visualization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Dr. Amr Goneid</cp:lastModifiedBy>
  <cp:revision>154</cp:revision>
  <dcterms:created xsi:type="dcterms:W3CDTF">2019-11-03T10:18:00Z</dcterms:created>
  <dcterms:modified xsi:type="dcterms:W3CDTF">2023-11-02T07:24:44Z</dcterms:modified>
</cp:coreProperties>
</file>