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63"/>
  </p:notesMasterIdLst>
  <p:sldIdLst>
    <p:sldId id="258" r:id="rId3"/>
    <p:sldId id="257" r:id="rId4"/>
    <p:sldId id="274" r:id="rId5"/>
    <p:sldId id="275" r:id="rId6"/>
    <p:sldId id="464" r:id="rId7"/>
    <p:sldId id="259" r:id="rId8"/>
    <p:sldId id="260" r:id="rId9"/>
    <p:sldId id="465" r:id="rId10"/>
    <p:sldId id="261" r:id="rId11"/>
    <p:sldId id="262" r:id="rId12"/>
    <p:sldId id="263" r:id="rId13"/>
    <p:sldId id="752" r:id="rId14"/>
    <p:sldId id="753" r:id="rId15"/>
    <p:sldId id="264" r:id="rId16"/>
    <p:sldId id="754" r:id="rId17"/>
    <p:sldId id="755" r:id="rId18"/>
    <p:sldId id="265" r:id="rId19"/>
    <p:sldId id="751" r:id="rId20"/>
    <p:sldId id="770" r:id="rId21"/>
    <p:sldId id="266" r:id="rId22"/>
    <p:sldId id="267" r:id="rId23"/>
    <p:sldId id="268" r:id="rId24"/>
    <p:sldId id="773" r:id="rId25"/>
    <p:sldId id="774" r:id="rId26"/>
    <p:sldId id="775" r:id="rId27"/>
    <p:sldId id="776" r:id="rId28"/>
    <p:sldId id="777" r:id="rId29"/>
    <p:sldId id="404" r:id="rId30"/>
    <p:sldId id="303" r:id="rId31"/>
    <p:sldId id="320" r:id="rId32"/>
    <p:sldId id="304" r:id="rId33"/>
    <p:sldId id="305" r:id="rId34"/>
    <p:sldId id="306" r:id="rId35"/>
    <p:sldId id="771" r:id="rId36"/>
    <p:sldId id="308" r:id="rId37"/>
    <p:sldId id="309" r:id="rId38"/>
    <p:sldId id="781" r:id="rId39"/>
    <p:sldId id="779" r:id="rId40"/>
    <p:sldId id="772" r:id="rId41"/>
    <p:sldId id="311" r:id="rId42"/>
    <p:sldId id="282" r:id="rId43"/>
    <p:sldId id="283" r:id="rId44"/>
    <p:sldId id="285" r:id="rId45"/>
    <p:sldId id="286" r:id="rId46"/>
    <p:sldId id="756" r:id="rId47"/>
    <p:sldId id="757" r:id="rId48"/>
    <p:sldId id="287" r:id="rId49"/>
    <p:sldId id="758" r:id="rId50"/>
    <p:sldId id="759" r:id="rId51"/>
    <p:sldId id="778" r:id="rId52"/>
    <p:sldId id="760" r:id="rId53"/>
    <p:sldId id="762" r:id="rId54"/>
    <p:sldId id="780" r:id="rId55"/>
    <p:sldId id="761" r:id="rId56"/>
    <p:sldId id="763" r:id="rId57"/>
    <p:sldId id="764" r:id="rId58"/>
    <p:sldId id="766" r:id="rId59"/>
    <p:sldId id="765" r:id="rId60"/>
    <p:sldId id="767" r:id="rId61"/>
    <p:sldId id="769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FFFFCC"/>
    <a:srgbClr val="CCFF99"/>
    <a:srgbClr val="CCFFCC"/>
    <a:srgbClr val="66FFFF"/>
    <a:srgbClr val="99FFCC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58" d="100"/>
          <a:sy n="58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967AA-DDF6-44B8-B461-FD290CDEFF33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3311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D2E0A4-1D0B-41E2-BD46-4FFFC2814D6C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8587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89BEB-D818-4936-A5E6-4E6B3D929949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047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82056-184C-4670-B0CB-5332A7436C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16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12E52-7D3E-441B-999F-F37353B4A43D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0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83CE38-7E73-4E92-83FB-A306A87D416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22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1F35A-A02F-495B-9B95-C8A6860A613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4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ED9933-C5B4-465D-87C5-EE5FB6F6060C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586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717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5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EA6E66-F578-488B-929F-CD2A99569911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198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AECDC-7505-48E7-B39A-3038CA444B0A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147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F8C7E-41A0-4DCA-90F5-08C6AFD54045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591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8492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891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3809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9597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209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F0E37-0558-41B0-B826-5006DBD0222F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94105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195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F05C5-882D-4E70-9BED-E2E309AE77B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E8EE65-4454-4550-8945-CA97346E3A21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48825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12E52-7D3E-441B-999F-F37353B4A43D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1793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9CB693-DF47-46BC-8005-FE3927E05AA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92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792B3-DF8C-45FE-B290-F98C4682D61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393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5DE8F-F825-45FB-B962-256F9B86453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611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73478-8606-4059-8D06-339BB9993AA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788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7EE9B-8529-49C1-8B33-13B2D3FED23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688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4BBB-C37C-4803-A38C-9A5A0AF7405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03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4BBB-C37C-4803-A38C-9A5A0AF7405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127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4BBB-C37C-4803-A38C-9A5A0AF7405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092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70136-5E39-4FB7-AC23-FB671C3EA33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11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C908AC-8F88-4713-BB5B-2EE2B6A88495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26023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3A691-7656-4ADE-AF3B-C9EB27A2571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95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>
            <a:extLst>
              <a:ext uri="{FF2B5EF4-FFF2-40B4-BE49-F238E27FC236}">
                <a16:creationId xmlns:a16="http://schemas.microsoft.com/office/drawing/2014/main" id="{0338E456-6A6F-496F-964B-DB65CDE221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>
            <a:extLst>
              <a:ext uri="{FF2B5EF4-FFF2-40B4-BE49-F238E27FC236}">
                <a16:creationId xmlns:a16="http://schemas.microsoft.com/office/drawing/2014/main" id="{7E1B744A-7D2A-4AC3-8498-64082A23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CECA3F45-DCDF-4559-B830-6C7F034776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C763A-BF61-4ECA-A61F-3E92FAB674A4}" type="slidenum">
              <a:rPr lang="en-US" altLang="en-US" sz="1200">
                <a:latin typeface="Times New Roman" panose="02020603050405020304" pitchFamily="18" charset="0"/>
              </a:rPr>
              <a:pPr/>
              <a:t>41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>
            <a:extLst>
              <a:ext uri="{FF2B5EF4-FFF2-40B4-BE49-F238E27FC236}">
                <a16:creationId xmlns:a16="http://schemas.microsoft.com/office/drawing/2014/main" id="{AFBD1D17-F4F7-4F29-A5F8-31D4D37D41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>
            <a:extLst>
              <a:ext uri="{FF2B5EF4-FFF2-40B4-BE49-F238E27FC236}">
                <a16:creationId xmlns:a16="http://schemas.microsoft.com/office/drawing/2014/main" id="{E4528B15-D192-4961-B5C8-650B651BA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0116" name="Slide Number Placeholder 3">
            <a:extLst>
              <a:ext uri="{FF2B5EF4-FFF2-40B4-BE49-F238E27FC236}">
                <a16:creationId xmlns:a16="http://schemas.microsoft.com/office/drawing/2014/main" id="{7A6E4FBC-54FF-457E-976A-B95F5761B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7CC5C5-7999-4D97-8167-53C97F29A10F}" type="slidenum">
              <a:rPr lang="en-US" altLang="en-US" sz="1200">
                <a:latin typeface="Times New Roman" panose="02020603050405020304" pitchFamily="18" charset="0"/>
              </a:rPr>
              <a:pPr/>
              <a:t>42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>
            <a:extLst>
              <a:ext uri="{FF2B5EF4-FFF2-40B4-BE49-F238E27FC236}">
                <a16:creationId xmlns:a16="http://schemas.microsoft.com/office/drawing/2014/main" id="{B8ED6D56-5204-42B4-BCD0-5DAC7036B0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>
            <a:extLst>
              <a:ext uri="{FF2B5EF4-FFF2-40B4-BE49-F238E27FC236}">
                <a16:creationId xmlns:a16="http://schemas.microsoft.com/office/drawing/2014/main" id="{E16C0927-0C6E-4226-B2A4-5A8628810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164" name="Slide Number Placeholder 3">
            <a:extLst>
              <a:ext uri="{FF2B5EF4-FFF2-40B4-BE49-F238E27FC236}">
                <a16:creationId xmlns:a16="http://schemas.microsoft.com/office/drawing/2014/main" id="{ACA8D1D4-F8E5-48C2-BCAA-4F58430A52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6F1918-CE42-4A49-A909-C1207193C6BC}" type="slidenum">
              <a:rPr lang="en-US" altLang="en-US" sz="1200">
                <a:latin typeface="Times New Roman" panose="02020603050405020304" pitchFamily="18" charset="0"/>
              </a:rPr>
              <a:pPr/>
              <a:t>43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>
            <a:extLst>
              <a:ext uri="{FF2B5EF4-FFF2-40B4-BE49-F238E27FC236}">
                <a16:creationId xmlns:a16="http://schemas.microsoft.com/office/drawing/2014/main" id="{2C1C0E8E-43AC-4D69-8E20-61FC0C6BD8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>
            <a:extLst>
              <a:ext uri="{FF2B5EF4-FFF2-40B4-BE49-F238E27FC236}">
                <a16:creationId xmlns:a16="http://schemas.microsoft.com/office/drawing/2014/main" id="{21DA4A14-5EFA-44A6-AF09-0C42CE5F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3188" name="Slide Number Placeholder 3">
            <a:extLst>
              <a:ext uri="{FF2B5EF4-FFF2-40B4-BE49-F238E27FC236}">
                <a16:creationId xmlns:a16="http://schemas.microsoft.com/office/drawing/2014/main" id="{98FB923A-E724-4987-BA63-2C26E0D291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61D8F6-4884-411D-8E1F-4DB67C4F8AFF}" type="slidenum">
              <a:rPr lang="en-US" altLang="en-US" sz="1200">
                <a:latin typeface="Times New Roman" panose="02020603050405020304" pitchFamily="18" charset="0"/>
              </a:rPr>
              <a:pPr/>
              <a:t>44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E1ED04A8-D950-4D73-8C99-41CB3EF01B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20FFEEB0-C45A-47A5-8888-82C8BE958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6766280A-DF78-48F6-BBC7-B28AF4741C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D8A5B7-2FB6-42B0-932E-8A237BADD4D4}" type="slidenum">
              <a:rPr lang="en-US" altLang="en-US" sz="1200">
                <a:latin typeface="Times New Roman" panose="02020603050405020304" pitchFamily="18" charset="0"/>
              </a:rPr>
              <a:pPr/>
              <a:t>45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>
            <a:extLst>
              <a:ext uri="{FF2B5EF4-FFF2-40B4-BE49-F238E27FC236}">
                <a16:creationId xmlns:a16="http://schemas.microsoft.com/office/drawing/2014/main" id="{556A8057-8B12-41B3-896F-D0BE5393F9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>
            <a:extLst>
              <a:ext uri="{FF2B5EF4-FFF2-40B4-BE49-F238E27FC236}">
                <a16:creationId xmlns:a16="http://schemas.microsoft.com/office/drawing/2014/main" id="{7CD63C4A-C007-45C9-A1F4-DB0DE784D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5236" name="Slide Number Placeholder 3">
            <a:extLst>
              <a:ext uri="{FF2B5EF4-FFF2-40B4-BE49-F238E27FC236}">
                <a16:creationId xmlns:a16="http://schemas.microsoft.com/office/drawing/2014/main" id="{B38CADD8-AF67-42CC-B4B8-3BFA02765A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8BC27-EA3E-4C05-A2FD-07E6B6E82AE5}" type="slidenum">
              <a:rPr lang="en-US" altLang="en-US" sz="1200">
                <a:latin typeface="Times New Roman" panose="02020603050405020304" pitchFamily="18" charset="0"/>
              </a:rPr>
              <a:pPr/>
              <a:t>46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C2E9F08B-5BB9-4087-BE4B-65EB10F5BF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0372108D-4CB9-4CE9-908C-F4CF21D5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59E0E8B1-7B28-4DAC-BD31-9781860A1E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FE9812-839C-439C-85B9-AB73E24BD9A1}" type="slidenum">
              <a:rPr lang="en-US" altLang="en-US" sz="1200">
                <a:latin typeface="Times New Roman" panose="02020603050405020304" pitchFamily="18" charset="0"/>
              </a:rPr>
              <a:pPr/>
              <a:t>47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393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80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28764-35BC-49F1-8FB6-A947E4762A72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87985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9971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10970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8450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121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519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28626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95943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7008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424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15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31A9C-1154-4D21-A7C8-06B7FC3000BC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699744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644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66EE-18F1-4D91-8140-55C414C79FD6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267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66EE-18F1-4D91-8140-55C414C79FD6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949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55437-B14B-4985-AAD6-DC58DDC1A7F4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875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E0C0E57-FECC-4128-B8A7-D9E208315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2010</a:t>
            </a:r>
            <a:endParaRPr lang="en-GB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F12A5F8-EC5B-48C2-BEF4-B9CD2DC04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Prof. Amr Goneid, AUC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38C5486F-42AE-4FD4-9CDF-3DDB3D17E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D3690-E5EA-4576-8480-A9F4C7BFAE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626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13-Nov-23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7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Heap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1.aucegypt.edu/faculty/cse/goneid/csce2211/codes.rar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HeapSort.html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 fontScale="92500"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Part 8. Heaps &amp; Priority Queues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Array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86" name="Rectangle 24"/>
          <p:cNvSpPr>
            <a:spLocks noGrp="1" noChangeArrowheads="1"/>
          </p:cNvSpPr>
          <p:nvPr>
            <p:ph idx="1"/>
          </p:nvPr>
        </p:nvSpPr>
        <p:spPr>
          <a:xfrm>
            <a:off x="2836070" y="1820068"/>
            <a:ext cx="7831931" cy="435213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000" b="1" dirty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9CE83C-DADE-454B-9992-6B420814C867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2855524" y="1820069"/>
            <a:ext cx="7812476" cy="230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 dirty="0"/>
          </a:p>
          <a:p>
            <a:pPr algn="ctr" eaLnBrk="1" hangingPunct="1"/>
            <a:endParaRPr lang="en-US" altLang="en-US" dirty="0"/>
          </a:p>
          <a:p>
            <a:pPr algn="ctr" eaLnBrk="1" hangingPunct="1"/>
            <a:endParaRPr lang="en-US" altLang="en-US" dirty="0"/>
          </a:p>
          <a:p>
            <a:pPr algn="ctr" eaLnBrk="1" hangingPunct="1"/>
            <a:endParaRPr lang="en-US" altLang="en-US" dirty="0"/>
          </a:p>
          <a:p>
            <a:pPr algn="ctr" eaLnBrk="1" hangingPunct="1">
              <a:buNone/>
            </a:pPr>
            <a:endParaRPr lang="en-US" altLang="en-US" dirty="0"/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3309939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3846514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4470401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5092701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5715001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5372" name="Rectangle 10"/>
          <p:cNvSpPr>
            <a:spLocks noChangeArrowheads="1"/>
          </p:cNvSpPr>
          <p:nvPr/>
        </p:nvSpPr>
        <p:spPr bwMode="auto">
          <a:xfrm>
            <a:off x="6338889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18</a:t>
            </a:r>
          </a:p>
        </p:txBody>
      </p:sp>
      <p:sp>
        <p:nvSpPr>
          <p:cNvPr id="15373" name="Rectangle 11"/>
          <p:cNvSpPr>
            <a:spLocks noChangeArrowheads="1"/>
          </p:cNvSpPr>
          <p:nvPr/>
        </p:nvSpPr>
        <p:spPr bwMode="auto">
          <a:xfrm>
            <a:off x="6997701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5374" name="Rectangle 12"/>
          <p:cNvSpPr>
            <a:spLocks noChangeArrowheads="1"/>
          </p:cNvSpPr>
          <p:nvPr/>
        </p:nvSpPr>
        <p:spPr bwMode="auto">
          <a:xfrm>
            <a:off x="7693026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16</a:t>
            </a:r>
          </a:p>
        </p:txBody>
      </p:sp>
      <p:sp>
        <p:nvSpPr>
          <p:cNvPr id="15375" name="Rectangle 13"/>
          <p:cNvSpPr>
            <a:spLocks noChangeArrowheads="1"/>
          </p:cNvSpPr>
          <p:nvPr/>
        </p:nvSpPr>
        <p:spPr bwMode="auto">
          <a:xfrm>
            <a:off x="8353426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5376" name="Rectangle 14"/>
          <p:cNvSpPr>
            <a:spLocks noChangeArrowheads="1"/>
          </p:cNvSpPr>
          <p:nvPr/>
        </p:nvSpPr>
        <p:spPr bwMode="auto">
          <a:xfrm>
            <a:off x="8994776" y="2743201"/>
            <a:ext cx="384175" cy="455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5377" name="Freeform 15"/>
          <p:cNvSpPr>
            <a:spLocks/>
          </p:cNvSpPr>
          <p:nvPr/>
        </p:nvSpPr>
        <p:spPr bwMode="auto">
          <a:xfrm>
            <a:off x="3473451" y="2447925"/>
            <a:ext cx="549275" cy="274638"/>
          </a:xfrm>
          <a:custGeom>
            <a:avLst/>
            <a:gdLst>
              <a:gd name="T0" fmla="*/ 0 w 346"/>
              <a:gd name="T1" fmla="*/ 2147483647 h 173"/>
              <a:gd name="T2" fmla="*/ 2147483647 w 346"/>
              <a:gd name="T3" fmla="*/ 0 h 173"/>
              <a:gd name="T4" fmla="*/ 2147483647 w 346"/>
              <a:gd name="T5" fmla="*/ 2147483647 h 173"/>
              <a:gd name="T6" fmla="*/ 0 60000 65536"/>
              <a:gd name="T7" fmla="*/ 0 60000 65536"/>
              <a:gd name="T8" fmla="*/ 0 60000 65536"/>
              <a:gd name="T9" fmla="*/ 0 w 346"/>
              <a:gd name="T10" fmla="*/ 0 h 173"/>
              <a:gd name="T11" fmla="*/ 346 w 346"/>
              <a:gd name="T12" fmla="*/ 173 h 1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6" h="173">
                <a:moveTo>
                  <a:pt x="0" y="173"/>
                </a:moveTo>
                <a:cubicBezTo>
                  <a:pt x="104" y="86"/>
                  <a:pt x="208" y="0"/>
                  <a:pt x="266" y="0"/>
                </a:cubicBezTo>
                <a:cubicBezTo>
                  <a:pt x="324" y="0"/>
                  <a:pt x="334" y="144"/>
                  <a:pt x="346" y="17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78" name="Freeform 16"/>
          <p:cNvSpPr>
            <a:spLocks/>
          </p:cNvSpPr>
          <p:nvPr/>
        </p:nvSpPr>
        <p:spPr bwMode="auto">
          <a:xfrm>
            <a:off x="3473451" y="2360613"/>
            <a:ext cx="1325563" cy="398462"/>
          </a:xfrm>
          <a:custGeom>
            <a:avLst/>
            <a:gdLst>
              <a:gd name="T0" fmla="*/ 0 w 835"/>
              <a:gd name="T1" fmla="*/ 2147483647 h 251"/>
              <a:gd name="T2" fmla="*/ 2147483647 w 835"/>
              <a:gd name="T3" fmla="*/ 2147483647 h 251"/>
              <a:gd name="T4" fmla="*/ 2147483647 w 835"/>
              <a:gd name="T5" fmla="*/ 2147483647 h 251"/>
              <a:gd name="T6" fmla="*/ 0 60000 65536"/>
              <a:gd name="T7" fmla="*/ 0 60000 65536"/>
              <a:gd name="T8" fmla="*/ 0 60000 65536"/>
              <a:gd name="T9" fmla="*/ 0 w 835"/>
              <a:gd name="T10" fmla="*/ 0 h 251"/>
              <a:gd name="T11" fmla="*/ 835 w 83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5" h="251">
                <a:moveTo>
                  <a:pt x="0" y="205"/>
                </a:moveTo>
                <a:cubicBezTo>
                  <a:pt x="286" y="102"/>
                  <a:pt x="573" y="0"/>
                  <a:pt x="704" y="8"/>
                </a:cubicBezTo>
                <a:cubicBezTo>
                  <a:pt x="835" y="16"/>
                  <a:pt x="772" y="216"/>
                  <a:pt x="785" y="251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79" name="Freeform 17"/>
          <p:cNvSpPr>
            <a:spLocks/>
          </p:cNvSpPr>
          <p:nvPr/>
        </p:nvSpPr>
        <p:spPr bwMode="auto">
          <a:xfrm>
            <a:off x="4022725" y="3198813"/>
            <a:ext cx="1246188" cy="457200"/>
          </a:xfrm>
          <a:custGeom>
            <a:avLst/>
            <a:gdLst>
              <a:gd name="T0" fmla="*/ 0 w 785"/>
              <a:gd name="T1" fmla="*/ 0 h 288"/>
              <a:gd name="T2" fmla="*/ 2147483647 w 785"/>
              <a:gd name="T3" fmla="*/ 2147483647 h 288"/>
              <a:gd name="T4" fmla="*/ 2147483647 w 785"/>
              <a:gd name="T5" fmla="*/ 0 h 288"/>
              <a:gd name="T6" fmla="*/ 0 60000 65536"/>
              <a:gd name="T7" fmla="*/ 0 60000 65536"/>
              <a:gd name="T8" fmla="*/ 0 60000 65536"/>
              <a:gd name="T9" fmla="*/ 0 w 785"/>
              <a:gd name="T10" fmla="*/ 0 h 288"/>
              <a:gd name="T11" fmla="*/ 785 w 785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5" h="288">
                <a:moveTo>
                  <a:pt x="0" y="0"/>
                </a:moveTo>
                <a:cubicBezTo>
                  <a:pt x="211" y="144"/>
                  <a:pt x="423" y="288"/>
                  <a:pt x="554" y="288"/>
                </a:cubicBezTo>
                <a:cubicBezTo>
                  <a:pt x="685" y="288"/>
                  <a:pt x="747" y="48"/>
                  <a:pt x="78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0" name="Freeform 18"/>
          <p:cNvSpPr>
            <a:spLocks/>
          </p:cNvSpPr>
          <p:nvPr/>
        </p:nvSpPr>
        <p:spPr bwMode="auto">
          <a:xfrm>
            <a:off x="4022725" y="3198813"/>
            <a:ext cx="2046288" cy="512762"/>
          </a:xfrm>
          <a:custGeom>
            <a:avLst/>
            <a:gdLst>
              <a:gd name="T0" fmla="*/ 0 w 1289"/>
              <a:gd name="T1" fmla="*/ 0 h 323"/>
              <a:gd name="T2" fmla="*/ 2147483647 w 1289"/>
              <a:gd name="T3" fmla="*/ 2147483647 h 323"/>
              <a:gd name="T4" fmla="*/ 2147483647 w 1289"/>
              <a:gd name="T5" fmla="*/ 0 h 323"/>
              <a:gd name="T6" fmla="*/ 0 60000 65536"/>
              <a:gd name="T7" fmla="*/ 0 60000 65536"/>
              <a:gd name="T8" fmla="*/ 0 60000 65536"/>
              <a:gd name="T9" fmla="*/ 0 w 1289"/>
              <a:gd name="T10" fmla="*/ 0 h 323"/>
              <a:gd name="T11" fmla="*/ 1289 w 1289"/>
              <a:gd name="T12" fmla="*/ 323 h 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9" h="323">
                <a:moveTo>
                  <a:pt x="0" y="0"/>
                </a:moveTo>
                <a:cubicBezTo>
                  <a:pt x="440" y="161"/>
                  <a:pt x="881" y="323"/>
                  <a:pt x="1085" y="323"/>
                </a:cubicBezTo>
                <a:cubicBezTo>
                  <a:pt x="1289" y="323"/>
                  <a:pt x="1201" y="54"/>
                  <a:pt x="122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1" name="Freeform 19"/>
          <p:cNvSpPr>
            <a:spLocks/>
          </p:cNvSpPr>
          <p:nvPr/>
        </p:nvSpPr>
        <p:spPr bwMode="auto">
          <a:xfrm>
            <a:off x="4719638" y="2257425"/>
            <a:ext cx="1916112" cy="482600"/>
          </a:xfrm>
          <a:custGeom>
            <a:avLst/>
            <a:gdLst>
              <a:gd name="T0" fmla="*/ 0 w 1207"/>
              <a:gd name="T1" fmla="*/ 2147483647 h 304"/>
              <a:gd name="T2" fmla="*/ 2147483647 w 1207"/>
              <a:gd name="T3" fmla="*/ 2147483647 h 304"/>
              <a:gd name="T4" fmla="*/ 2147483647 w 1207"/>
              <a:gd name="T5" fmla="*/ 2147483647 h 304"/>
              <a:gd name="T6" fmla="*/ 0 60000 65536"/>
              <a:gd name="T7" fmla="*/ 0 60000 65536"/>
              <a:gd name="T8" fmla="*/ 0 60000 65536"/>
              <a:gd name="T9" fmla="*/ 0 w 1207"/>
              <a:gd name="T10" fmla="*/ 0 h 304"/>
              <a:gd name="T11" fmla="*/ 1207 w 1207"/>
              <a:gd name="T12" fmla="*/ 304 h 3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7" h="304">
                <a:moveTo>
                  <a:pt x="0" y="281"/>
                </a:moveTo>
                <a:cubicBezTo>
                  <a:pt x="411" y="140"/>
                  <a:pt x="823" y="0"/>
                  <a:pt x="1015" y="4"/>
                </a:cubicBezTo>
                <a:cubicBezTo>
                  <a:pt x="1207" y="8"/>
                  <a:pt x="1131" y="254"/>
                  <a:pt x="1154" y="30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2" name="Freeform 20"/>
          <p:cNvSpPr>
            <a:spLocks/>
          </p:cNvSpPr>
          <p:nvPr/>
        </p:nvSpPr>
        <p:spPr bwMode="auto">
          <a:xfrm>
            <a:off x="4719639" y="2370139"/>
            <a:ext cx="2784475" cy="352425"/>
          </a:xfrm>
          <a:custGeom>
            <a:avLst/>
            <a:gdLst>
              <a:gd name="T0" fmla="*/ 0 w 1754"/>
              <a:gd name="T1" fmla="*/ 2147483647 h 222"/>
              <a:gd name="T2" fmla="*/ 2147483647 w 1754"/>
              <a:gd name="T3" fmla="*/ 2147483647 h 222"/>
              <a:gd name="T4" fmla="*/ 2147483647 w 1754"/>
              <a:gd name="T5" fmla="*/ 2147483647 h 222"/>
              <a:gd name="T6" fmla="*/ 0 60000 65536"/>
              <a:gd name="T7" fmla="*/ 0 60000 65536"/>
              <a:gd name="T8" fmla="*/ 0 60000 65536"/>
              <a:gd name="T9" fmla="*/ 0 w 1754"/>
              <a:gd name="T10" fmla="*/ 0 h 222"/>
              <a:gd name="T11" fmla="*/ 1754 w 1754"/>
              <a:gd name="T12" fmla="*/ 222 h 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4" h="222">
                <a:moveTo>
                  <a:pt x="0" y="210"/>
                </a:moveTo>
                <a:cubicBezTo>
                  <a:pt x="612" y="105"/>
                  <a:pt x="1224" y="0"/>
                  <a:pt x="1489" y="2"/>
                </a:cubicBezTo>
                <a:cubicBezTo>
                  <a:pt x="1754" y="4"/>
                  <a:pt x="1575" y="185"/>
                  <a:pt x="1592" y="22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3" name="Freeform 21"/>
          <p:cNvSpPr>
            <a:spLocks/>
          </p:cNvSpPr>
          <p:nvPr/>
        </p:nvSpPr>
        <p:spPr bwMode="auto">
          <a:xfrm>
            <a:off x="5268913" y="3179763"/>
            <a:ext cx="2906712" cy="354012"/>
          </a:xfrm>
          <a:custGeom>
            <a:avLst/>
            <a:gdLst>
              <a:gd name="T0" fmla="*/ 0 w 1831"/>
              <a:gd name="T1" fmla="*/ 2147483647 h 223"/>
              <a:gd name="T2" fmla="*/ 2147483647 w 1831"/>
              <a:gd name="T3" fmla="*/ 2147483647 h 223"/>
              <a:gd name="T4" fmla="*/ 2147483647 w 1831"/>
              <a:gd name="T5" fmla="*/ 0 h 223"/>
              <a:gd name="T6" fmla="*/ 0 60000 65536"/>
              <a:gd name="T7" fmla="*/ 0 60000 65536"/>
              <a:gd name="T8" fmla="*/ 0 60000 65536"/>
              <a:gd name="T9" fmla="*/ 0 w 1831"/>
              <a:gd name="T10" fmla="*/ 0 h 223"/>
              <a:gd name="T11" fmla="*/ 1831 w 1831"/>
              <a:gd name="T12" fmla="*/ 223 h 2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31" h="223">
                <a:moveTo>
                  <a:pt x="0" y="23"/>
                </a:moveTo>
                <a:cubicBezTo>
                  <a:pt x="642" y="123"/>
                  <a:pt x="1285" y="223"/>
                  <a:pt x="1558" y="219"/>
                </a:cubicBezTo>
                <a:cubicBezTo>
                  <a:pt x="1831" y="215"/>
                  <a:pt x="1626" y="36"/>
                  <a:pt x="16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4" name="Freeform 22"/>
          <p:cNvSpPr>
            <a:spLocks/>
          </p:cNvSpPr>
          <p:nvPr/>
        </p:nvSpPr>
        <p:spPr bwMode="auto">
          <a:xfrm>
            <a:off x="5268913" y="3198813"/>
            <a:ext cx="3675062" cy="241300"/>
          </a:xfrm>
          <a:custGeom>
            <a:avLst/>
            <a:gdLst>
              <a:gd name="T0" fmla="*/ 0 w 2315"/>
              <a:gd name="T1" fmla="*/ 2147483647 h 152"/>
              <a:gd name="T2" fmla="*/ 2147483647 w 2315"/>
              <a:gd name="T3" fmla="*/ 2147483647 h 152"/>
              <a:gd name="T4" fmla="*/ 2147483647 w 2315"/>
              <a:gd name="T5" fmla="*/ 0 h 152"/>
              <a:gd name="T6" fmla="*/ 0 60000 65536"/>
              <a:gd name="T7" fmla="*/ 0 60000 65536"/>
              <a:gd name="T8" fmla="*/ 0 60000 65536"/>
              <a:gd name="T9" fmla="*/ 0 w 2315"/>
              <a:gd name="T10" fmla="*/ 0 h 152"/>
              <a:gd name="T11" fmla="*/ 2315 w 2315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5" h="152">
                <a:moveTo>
                  <a:pt x="0" y="11"/>
                </a:moveTo>
                <a:cubicBezTo>
                  <a:pt x="815" y="81"/>
                  <a:pt x="1631" y="152"/>
                  <a:pt x="1973" y="150"/>
                </a:cubicBezTo>
                <a:cubicBezTo>
                  <a:pt x="2315" y="148"/>
                  <a:pt x="2040" y="25"/>
                  <a:pt x="205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5385" name="Freeform 23"/>
          <p:cNvSpPr>
            <a:spLocks/>
          </p:cNvSpPr>
          <p:nvPr/>
        </p:nvSpPr>
        <p:spPr bwMode="auto">
          <a:xfrm>
            <a:off x="5891214" y="2025651"/>
            <a:ext cx="3298825" cy="714375"/>
          </a:xfrm>
          <a:custGeom>
            <a:avLst/>
            <a:gdLst>
              <a:gd name="T0" fmla="*/ 0 w 2078"/>
              <a:gd name="T1" fmla="*/ 2147483647 h 450"/>
              <a:gd name="T2" fmla="*/ 2147483647 w 2078"/>
              <a:gd name="T3" fmla="*/ 0 h 450"/>
              <a:gd name="T4" fmla="*/ 2147483647 w 2078"/>
              <a:gd name="T5" fmla="*/ 2147483647 h 450"/>
              <a:gd name="T6" fmla="*/ 0 60000 65536"/>
              <a:gd name="T7" fmla="*/ 0 60000 65536"/>
              <a:gd name="T8" fmla="*/ 0 60000 65536"/>
              <a:gd name="T9" fmla="*/ 0 w 2078"/>
              <a:gd name="T10" fmla="*/ 0 h 450"/>
              <a:gd name="T11" fmla="*/ 2078 w 2078"/>
              <a:gd name="T12" fmla="*/ 450 h 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450">
                <a:moveTo>
                  <a:pt x="0" y="450"/>
                </a:moveTo>
                <a:cubicBezTo>
                  <a:pt x="681" y="225"/>
                  <a:pt x="1362" y="0"/>
                  <a:pt x="1708" y="0"/>
                </a:cubicBezTo>
                <a:cubicBezTo>
                  <a:pt x="2054" y="0"/>
                  <a:pt x="2020" y="375"/>
                  <a:pt x="2078" y="45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2855525" y="4189412"/>
            <a:ext cx="7812475" cy="1939133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buClr>
                <a:srgbClr val="A5644E"/>
              </a:buClr>
            </a:pP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Parent at location (</a:t>
            </a:r>
            <a:r>
              <a:rPr lang="en-US" altLang="en-US" sz="2000" b="1" kern="0" dirty="0" err="1">
                <a:solidFill>
                  <a:prstClr val="black"/>
                </a:solidFill>
                <a:latin typeface="Arial"/>
              </a:rPr>
              <a:t>i</a:t>
            </a: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), children at locations (</a:t>
            </a:r>
            <a:r>
              <a:rPr lang="en-US" altLang="en-US" sz="2000" b="1" u="sng" kern="0" dirty="0">
                <a:solidFill>
                  <a:prstClr val="black"/>
                </a:solidFill>
                <a:latin typeface="Arial"/>
              </a:rPr>
              <a:t>2i)</a:t>
            </a: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 and </a:t>
            </a:r>
            <a:r>
              <a:rPr lang="en-US" altLang="en-US" sz="2000" b="1" u="sng" kern="0" dirty="0">
                <a:solidFill>
                  <a:prstClr val="black"/>
                </a:solidFill>
                <a:latin typeface="Arial"/>
              </a:rPr>
              <a:t>(2i + 1)</a:t>
            </a:r>
          </a:p>
          <a:p>
            <a:pPr marL="342900" indent="-342900">
              <a:lnSpc>
                <a:spcPct val="80000"/>
              </a:lnSpc>
              <a:buClr>
                <a:srgbClr val="A5644E"/>
              </a:buClr>
            </a:pP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Parent of child at (</a:t>
            </a:r>
            <a:r>
              <a:rPr lang="en-US" altLang="en-US" sz="2000" b="1" kern="0" dirty="0" err="1">
                <a:solidFill>
                  <a:prstClr val="black"/>
                </a:solidFill>
                <a:latin typeface="Arial"/>
              </a:rPr>
              <a:t>i</a:t>
            </a: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) is in location  (</a:t>
            </a:r>
            <a:r>
              <a:rPr lang="en-US" altLang="en-US" sz="2000" b="1" u="sng" kern="0" dirty="0" err="1">
                <a:solidFill>
                  <a:prstClr val="black"/>
                </a:solidFill>
                <a:latin typeface="Arial"/>
              </a:rPr>
              <a:t>i</a:t>
            </a:r>
            <a:r>
              <a:rPr lang="en-US" altLang="en-US" sz="2000" b="1" u="sng" kern="0" dirty="0">
                <a:solidFill>
                  <a:prstClr val="black"/>
                </a:solidFill>
                <a:latin typeface="Arial"/>
              </a:rPr>
              <a:t> / 2)</a:t>
            </a:r>
          </a:p>
          <a:p>
            <a:pPr marL="342900" indent="-342900">
              <a:lnSpc>
                <a:spcPct val="80000"/>
              </a:lnSpc>
              <a:buClr>
                <a:srgbClr val="A5644E"/>
              </a:buClr>
            </a:pP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The heap condition (Minimum Heap)is:</a:t>
            </a:r>
          </a:p>
          <a:p>
            <a:pPr marL="342900" indent="-342900">
              <a:lnSpc>
                <a:spcPct val="80000"/>
              </a:lnSpc>
              <a:buClr>
                <a:srgbClr val="A5644E"/>
              </a:buClr>
            </a:pPr>
            <a:r>
              <a:rPr lang="en-US" altLang="en-US" sz="2000" b="1" kern="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altLang="en-US" sz="2400" b="1" i="1" kern="0" dirty="0" err="1">
                <a:solidFill>
                  <a:prstClr val="black"/>
                </a:solidFill>
                <a:latin typeface="Arial"/>
              </a:rPr>
              <a:t>a</a:t>
            </a:r>
            <a:r>
              <a:rPr lang="en-US" altLang="en-US" sz="2400" b="1" i="1" kern="0" baseline="-25000" dirty="0" err="1">
                <a:solidFill>
                  <a:prstClr val="black"/>
                </a:solidFill>
                <a:latin typeface="Arial"/>
              </a:rPr>
              <a:t>i</a:t>
            </a:r>
            <a:r>
              <a:rPr lang="en-US" altLang="en-US" sz="2400" b="1" i="1" kern="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altLang="en-US" sz="2400" b="1" i="1" kern="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≤ a</a:t>
            </a:r>
            <a:r>
              <a:rPr lang="en-US" altLang="en-US" sz="2400" b="1" i="1" kern="0" baseline="-2500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2i</a:t>
            </a:r>
            <a:r>
              <a:rPr lang="en-US" altLang="en-US" sz="2400" b="1" i="1" kern="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 &amp;&amp; </a:t>
            </a:r>
            <a:r>
              <a:rPr lang="en-US" altLang="en-US" sz="2400" b="1" i="1" kern="0" dirty="0" err="1">
                <a:solidFill>
                  <a:prstClr val="black"/>
                </a:solidFill>
                <a:latin typeface="Arial"/>
                <a:cs typeface="Times New Roman" pitchFamily="18" charset="0"/>
              </a:rPr>
              <a:t>a</a:t>
            </a:r>
            <a:r>
              <a:rPr lang="en-US" altLang="en-US" sz="2400" b="1" i="1" kern="0" baseline="-25000" dirty="0" err="1">
                <a:solidFill>
                  <a:prstClr val="black"/>
                </a:solidFill>
                <a:latin typeface="Arial"/>
                <a:cs typeface="Times New Roman" pitchFamily="18" charset="0"/>
              </a:rPr>
              <a:t>i</a:t>
            </a:r>
            <a:r>
              <a:rPr lang="en-US" altLang="en-US" sz="2400" b="1" i="1" kern="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altLang="en-US" sz="24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altLang="en-US" sz="2400" b="1" i="1" kern="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a</a:t>
            </a:r>
            <a:r>
              <a:rPr lang="en-US" altLang="en-US" sz="2400" b="1" i="1" kern="0" baseline="-2500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2i+1</a:t>
            </a:r>
          </a:p>
          <a:p>
            <a:pPr lvl="0">
              <a:lnSpc>
                <a:spcPct val="80000"/>
              </a:lnSpc>
              <a:buClr>
                <a:srgbClr val="A5644E"/>
              </a:buClr>
              <a:buNone/>
            </a:pPr>
            <a:endParaRPr lang="en-US" altLang="en-US" sz="2000" b="1" kern="0" dirty="0">
              <a:solidFill>
                <a:prstClr val="black"/>
              </a:solidFill>
              <a:latin typeface="Arial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Clr>
                <a:srgbClr val="A5644E"/>
              </a:buClr>
            </a:pPr>
            <a:r>
              <a:rPr lang="en-US" altLang="en-US" sz="2000" b="1" kern="0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Condition is reversed for a Maximum Heap</a:t>
            </a:r>
            <a:endParaRPr lang="en-US" altLang="en-US" sz="2400" b="1" kern="0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Array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 eaLnBrk="1" hangingPunct="1"/>
            <a:r>
              <a:rPr lang="en-US" altLang="en-US" sz="2800" b="1" dirty="0">
                <a:solidFill>
                  <a:schemeClr val="tx1"/>
                </a:solidFill>
              </a:rPr>
              <a:t>The binary heap data structure supports both insertion and extract-min in  </a:t>
            </a:r>
            <a:r>
              <a:rPr lang="en-US" altLang="en-US" sz="2800" b="1" i="1" dirty="0">
                <a:solidFill>
                  <a:srgbClr val="0000FF"/>
                </a:solidFill>
              </a:rPr>
              <a:t>O(log n)</a:t>
            </a:r>
            <a:r>
              <a:rPr lang="en-US" altLang="en-US" sz="2800" b="1" dirty="0">
                <a:solidFill>
                  <a:srgbClr val="000000"/>
                </a:solidFill>
              </a:rPr>
              <a:t> time each. 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0000"/>
                </a:solidFill>
              </a:rPr>
              <a:t>The minimum key is always at the root of the heap. 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0000"/>
                </a:solidFill>
              </a:rPr>
              <a:t>New keys can be inserted by placing them at an open leaf and up-heaping the element upwards until it sits at its proper place in the partial order.</a:t>
            </a:r>
            <a:r>
              <a:rPr lang="en-US" altLang="en-US" sz="2800" b="1" dirty="0">
                <a:solidFill>
                  <a:srgbClr val="0033CC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546ACA-EE9F-41A8-839D-26E4A5CFCD9A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Insertion and Removal</a:t>
            </a:r>
            <a:b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 in a Minimum Heap (Algorithm)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34300" cy="4114800"/>
          </a:xfrm>
          <a:noFill/>
        </p:spPr>
        <p:txBody>
          <a:bodyPr/>
          <a:lstStyle/>
          <a:p>
            <a:pPr marL="0" indent="0">
              <a:buNone/>
              <a:defRPr/>
            </a:pPr>
            <a:endParaRPr lang="en-US" sz="2400" b="1" dirty="0">
              <a:solidFill>
                <a:srgbClr val="0033CC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5DCE4-A850-40AF-AFD1-2155F8FCD921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95600" y="2438400"/>
            <a:ext cx="8347364" cy="32766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ALGORITHM insert (v)</a:t>
            </a:r>
          </a:p>
          <a:p>
            <a:pPr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defRPr/>
            </a:pP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 Insert element v in heap array A, location of last element is N</a:t>
            </a:r>
          </a:p>
          <a:p>
            <a:pPr lvl="1" eaLnBrk="1" hangingPunct="1"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Increment heap size (i.e. N++)</a:t>
            </a:r>
          </a:p>
          <a:p>
            <a:pPr lvl="1" eaLnBrk="1" hangingPunct="1"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insert element (v) at end (first rightmost empty leaf)</a:t>
            </a:r>
          </a:p>
          <a:p>
            <a:pPr lvl="1" eaLnBrk="1" hangingPunct="1"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upheap element from location (N) if necessary</a:t>
            </a:r>
          </a:p>
          <a:p>
            <a:pPr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503FDEB5-21F1-7D77-D0AB-DCADF270C8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07282" y="4696691"/>
            <a:ext cx="1184563" cy="3740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1C6513-6FC5-FC00-1828-812E1DA7036A}"/>
              </a:ext>
            </a:extLst>
          </p:cNvPr>
          <p:cNvSpPr txBox="1"/>
          <p:nvPr/>
        </p:nvSpPr>
        <p:spPr>
          <a:xfrm>
            <a:off x="7491845" y="4883727"/>
            <a:ext cx="1918855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/>
              <a:t>O(h) = O(log N)</a:t>
            </a:r>
          </a:p>
        </p:txBody>
      </p:sp>
    </p:spTree>
    <p:extLst>
      <p:ext uri="{BB962C8B-B14F-4D97-AF65-F5344CB8AC3E}">
        <p14:creationId xmlns:p14="http://schemas.microsoft.com/office/powerpoint/2010/main" val="124503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7315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UpHeap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Algorithm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34300" cy="4267200"/>
          </a:xfrm>
          <a:noFill/>
        </p:spPr>
        <p:txBody>
          <a:bodyPr/>
          <a:lstStyle/>
          <a:p>
            <a:pPr marL="285750" lvl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33CC"/>
                </a:solidFill>
              </a:rPr>
              <a:t>Upheap element at location (k) in a minimum heap</a:t>
            </a:r>
          </a:p>
          <a:p>
            <a:pPr marL="285750" lvl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33CC"/>
                </a:solidFill>
              </a:rPr>
              <a:t>as long as it is less than or equal to its parent</a:t>
            </a:r>
          </a:p>
          <a:p>
            <a:pPr marL="285750" lvl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0033CC"/>
                </a:solidFill>
              </a:rPr>
              <a:t>Assume a[0] = -∞</a:t>
            </a:r>
          </a:p>
        </p:txBody>
      </p:sp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2E2520-490B-4A0E-BBF3-2DAAF889D8A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Rectangle 7"/>
          <p:cNvSpPr/>
          <p:nvPr/>
        </p:nvSpPr>
        <p:spPr bwMode="auto">
          <a:xfrm>
            <a:off x="2058987" y="3069887"/>
            <a:ext cx="9682740" cy="310273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ALGORITHM upheap (k) 			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copy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into v;  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while ( parent of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&gt;= v)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	{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	   move parent to child’s location;  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	   set k to point to old parent location (i.e. k ← k/2) ;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	}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copy back v into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>
              <a:lnSpc>
                <a:spcPct val="80000"/>
              </a:lnSpc>
              <a:buNone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644E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// Complexity = O(h) = O(log n) for one element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F4FACD-1C21-ABEA-5915-C38FE632E667}"/>
              </a:ext>
            </a:extLst>
          </p:cNvPr>
          <p:cNvSpPr txBox="1"/>
          <p:nvPr/>
        </p:nvSpPr>
        <p:spPr>
          <a:xfrm>
            <a:off x="7034646" y="3429000"/>
            <a:ext cx="1918855" cy="64633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/>
              <a:t>While loop</a:t>
            </a:r>
          </a:p>
          <a:p>
            <a:r>
              <a:rPr lang="en-US" b="1" i="1" dirty="0"/>
              <a:t>O(h) = O(log N)</a:t>
            </a: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D67B6448-AD15-6C1B-5388-4BEBA66FDE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8242" y="3653910"/>
            <a:ext cx="1366404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18849B1-0567-B055-4D28-1EE1705DCA2A}"/>
              </a:ext>
            </a:extLst>
          </p:cNvPr>
          <p:cNvCxnSpPr/>
          <p:nvPr/>
        </p:nvCxnSpPr>
        <p:spPr bwMode="auto">
          <a:xfrm>
            <a:off x="11075503" y="3582358"/>
            <a:ext cx="0" cy="1495977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94439B9D-BAA0-FDD0-A177-12F614A41379}"/>
              </a:ext>
            </a:extLst>
          </p:cNvPr>
          <p:cNvSpPr/>
          <p:nvPr/>
        </p:nvSpPr>
        <p:spPr bwMode="auto">
          <a:xfrm>
            <a:off x="10926748" y="4074483"/>
            <a:ext cx="297509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73798618-2AD3-3B88-873B-5DC7D4417253}"/>
              </a:ext>
            </a:extLst>
          </p:cNvPr>
          <p:cNvSpPr/>
          <p:nvPr/>
        </p:nvSpPr>
        <p:spPr bwMode="auto">
          <a:xfrm>
            <a:off x="9410700" y="3527830"/>
            <a:ext cx="1399761" cy="1550504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535DAFBE-16D2-F5D7-6BC7-1F7F4A074870}"/>
              </a:ext>
            </a:extLst>
          </p:cNvPr>
          <p:cNvSpPr/>
          <p:nvPr/>
        </p:nvSpPr>
        <p:spPr bwMode="auto">
          <a:xfrm rot="2437930">
            <a:off x="8557852" y="3533663"/>
            <a:ext cx="2690757" cy="1086491"/>
          </a:xfrm>
          <a:prstGeom prst="arc">
            <a:avLst>
              <a:gd name="adj1" fmla="val 15710185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41">
            <a:extLst>
              <a:ext uri="{FF2B5EF4-FFF2-40B4-BE49-F238E27FC236}">
                <a16:creationId xmlns:a16="http://schemas.microsoft.com/office/drawing/2014/main" id="{8730CB19-DA7E-B057-38C2-D3D856C26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9338" y="4885637"/>
            <a:ext cx="228601" cy="2317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66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title"/>
          </p:nvPr>
        </p:nvSpPr>
        <p:spPr>
          <a:xfrm>
            <a:off x="2743200" y="932744"/>
            <a:ext cx="7543800" cy="97225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 in a Minimum Heap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>
          <a:xfrm>
            <a:off x="2767850" y="2898070"/>
            <a:ext cx="7872688" cy="3358797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en-US"/>
              <a:t> 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0" y="6256867"/>
            <a:ext cx="2895600" cy="448733"/>
          </a:xfrm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8700" y="6256867"/>
            <a:ext cx="1905000" cy="448733"/>
          </a:xfrm>
          <a:noFill/>
        </p:spPr>
        <p:txBody>
          <a:bodyPr/>
          <a:lstStyle/>
          <a:p>
            <a:fld id="{CB98E803-C713-4F02-8B21-476F0EF2EE0B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17414" name="Oval 4"/>
          <p:cNvSpPr>
            <a:spLocks noChangeArrowheads="1"/>
          </p:cNvSpPr>
          <p:nvPr/>
        </p:nvSpPr>
        <p:spPr bwMode="auto">
          <a:xfrm>
            <a:off x="8153401" y="4579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7415" name="Oval 5"/>
          <p:cNvSpPr>
            <a:spLocks noChangeArrowheads="1"/>
          </p:cNvSpPr>
          <p:nvPr/>
        </p:nvSpPr>
        <p:spPr bwMode="auto">
          <a:xfrm>
            <a:off x="8915401" y="4579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7416" name="Oval 6"/>
          <p:cNvSpPr>
            <a:spLocks noChangeArrowheads="1"/>
          </p:cNvSpPr>
          <p:nvPr/>
        </p:nvSpPr>
        <p:spPr bwMode="auto">
          <a:xfrm>
            <a:off x="9601201" y="4503533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7417" name="Oval 7"/>
          <p:cNvSpPr>
            <a:spLocks noChangeArrowheads="1"/>
          </p:cNvSpPr>
          <p:nvPr/>
        </p:nvSpPr>
        <p:spPr bwMode="auto">
          <a:xfrm>
            <a:off x="8534401" y="38933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7418" name="Oval 8"/>
          <p:cNvSpPr>
            <a:spLocks noChangeArrowheads="1"/>
          </p:cNvSpPr>
          <p:nvPr/>
        </p:nvSpPr>
        <p:spPr bwMode="auto">
          <a:xfrm>
            <a:off x="9829801" y="38933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19" name="Oval 9"/>
          <p:cNvSpPr>
            <a:spLocks noChangeArrowheads="1"/>
          </p:cNvSpPr>
          <p:nvPr/>
        </p:nvSpPr>
        <p:spPr bwMode="auto">
          <a:xfrm>
            <a:off x="9144001" y="33599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7420" name="Line 10"/>
          <p:cNvSpPr>
            <a:spLocks noChangeShapeType="1"/>
          </p:cNvSpPr>
          <p:nvPr/>
        </p:nvSpPr>
        <p:spPr bwMode="auto">
          <a:xfrm flipH="1">
            <a:off x="8839199" y="3661833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>
            <a:off x="9448800" y="3663244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 flipH="1">
            <a:off x="9753600" y="4271433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3" name="Line 13"/>
          <p:cNvSpPr>
            <a:spLocks noChangeShapeType="1"/>
          </p:cNvSpPr>
          <p:nvPr/>
        </p:nvSpPr>
        <p:spPr bwMode="auto">
          <a:xfrm>
            <a:off x="8839200" y="4272844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4" name="Line 14"/>
          <p:cNvSpPr>
            <a:spLocks noChangeShapeType="1"/>
          </p:cNvSpPr>
          <p:nvPr/>
        </p:nvSpPr>
        <p:spPr bwMode="auto">
          <a:xfrm flipH="1">
            <a:off x="8382000" y="4272844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6653213" y="4514850"/>
            <a:ext cx="18652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7426" name="Oval 16"/>
          <p:cNvSpPr>
            <a:spLocks noChangeArrowheads="1"/>
          </p:cNvSpPr>
          <p:nvPr/>
        </p:nvSpPr>
        <p:spPr bwMode="auto">
          <a:xfrm>
            <a:off x="6172201" y="4579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7427" name="Oval 17"/>
          <p:cNvSpPr>
            <a:spLocks noChangeArrowheads="1"/>
          </p:cNvSpPr>
          <p:nvPr/>
        </p:nvSpPr>
        <p:spPr bwMode="auto">
          <a:xfrm>
            <a:off x="6934201" y="4579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7428" name="Oval 18"/>
          <p:cNvSpPr>
            <a:spLocks noChangeArrowheads="1"/>
          </p:cNvSpPr>
          <p:nvPr/>
        </p:nvSpPr>
        <p:spPr bwMode="auto">
          <a:xfrm>
            <a:off x="7620001" y="4503533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7429" name="Oval 19"/>
          <p:cNvSpPr>
            <a:spLocks noChangeArrowheads="1"/>
          </p:cNvSpPr>
          <p:nvPr/>
        </p:nvSpPr>
        <p:spPr bwMode="auto">
          <a:xfrm>
            <a:off x="6553201" y="38933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7430" name="Oval 20"/>
          <p:cNvSpPr>
            <a:spLocks noChangeArrowheads="1"/>
          </p:cNvSpPr>
          <p:nvPr/>
        </p:nvSpPr>
        <p:spPr bwMode="auto">
          <a:xfrm>
            <a:off x="7848601" y="38933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7431" name="Oval 21"/>
          <p:cNvSpPr>
            <a:spLocks noChangeArrowheads="1"/>
          </p:cNvSpPr>
          <p:nvPr/>
        </p:nvSpPr>
        <p:spPr bwMode="auto">
          <a:xfrm>
            <a:off x="7162801" y="33599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32" name="Line 22"/>
          <p:cNvSpPr>
            <a:spLocks noChangeShapeType="1"/>
          </p:cNvSpPr>
          <p:nvPr/>
        </p:nvSpPr>
        <p:spPr bwMode="auto">
          <a:xfrm flipH="1">
            <a:off x="6857999" y="3661833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33" name="Line 23"/>
          <p:cNvSpPr>
            <a:spLocks noChangeShapeType="1"/>
          </p:cNvSpPr>
          <p:nvPr/>
        </p:nvSpPr>
        <p:spPr bwMode="auto">
          <a:xfrm>
            <a:off x="7467600" y="3663244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34" name="Line 24"/>
          <p:cNvSpPr>
            <a:spLocks noChangeShapeType="1"/>
          </p:cNvSpPr>
          <p:nvPr/>
        </p:nvSpPr>
        <p:spPr bwMode="auto">
          <a:xfrm flipH="1">
            <a:off x="7772400" y="4271433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35" name="Line 25"/>
          <p:cNvSpPr>
            <a:spLocks noChangeShapeType="1"/>
          </p:cNvSpPr>
          <p:nvPr/>
        </p:nvSpPr>
        <p:spPr bwMode="auto">
          <a:xfrm>
            <a:off x="6858000" y="4272844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36" name="Line 26"/>
          <p:cNvSpPr>
            <a:spLocks noChangeShapeType="1"/>
          </p:cNvSpPr>
          <p:nvPr/>
        </p:nvSpPr>
        <p:spPr bwMode="auto">
          <a:xfrm flipH="1">
            <a:off x="6400800" y="4272844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37" name="Oval 27"/>
          <p:cNvSpPr>
            <a:spLocks noChangeArrowheads="1"/>
          </p:cNvSpPr>
          <p:nvPr/>
        </p:nvSpPr>
        <p:spPr bwMode="auto">
          <a:xfrm>
            <a:off x="4267201" y="45029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7438" name="Oval 28"/>
          <p:cNvSpPr>
            <a:spLocks noChangeArrowheads="1"/>
          </p:cNvSpPr>
          <p:nvPr/>
        </p:nvSpPr>
        <p:spPr bwMode="auto">
          <a:xfrm>
            <a:off x="5029201" y="45029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7439" name="Oval 29"/>
          <p:cNvSpPr>
            <a:spLocks noChangeArrowheads="1"/>
          </p:cNvSpPr>
          <p:nvPr/>
        </p:nvSpPr>
        <p:spPr bwMode="auto">
          <a:xfrm>
            <a:off x="4648201" y="3817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7440" name="Oval 30"/>
          <p:cNvSpPr>
            <a:spLocks noChangeArrowheads="1"/>
          </p:cNvSpPr>
          <p:nvPr/>
        </p:nvSpPr>
        <p:spPr bwMode="auto">
          <a:xfrm>
            <a:off x="5943601" y="38171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7441" name="Oval 31"/>
          <p:cNvSpPr>
            <a:spLocks noChangeArrowheads="1"/>
          </p:cNvSpPr>
          <p:nvPr/>
        </p:nvSpPr>
        <p:spPr bwMode="auto">
          <a:xfrm>
            <a:off x="5257801" y="32837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42" name="Line 32"/>
          <p:cNvSpPr>
            <a:spLocks noChangeShapeType="1"/>
          </p:cNvSpPr>
          <p:nvPr/>
        </p:nvSpPr>
        <p:spPr bwMode="auto">
          <a:xfrm flipH="1">
            <a:off x="4952999" y="3585633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3" name="Line 33"/>
          <p:cNvSpPr>
            <a:spLocks noChangeShapeType="1"/>
          </p:cNvSpPr>
          <p:nvPr/>
        </p:nvSpPr>
        <p:spPr bwMode="auto">
          <a:xfrm>
            <a:off x="5562600" y="3587044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4" name="Line 34"/>
          <p:cNvSpPr>
            <a:spLocks noChangeShapeType="1"/>
          </p:cNvSpPr>
          <p:nvPr/>
        </p:nvSpPr>
        <p:spPr bwMode="auto">
          <a:xfrm>
            <a:off x="4953000" y="4196644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5" name="Line 35"/>
          <p:cNvSpPr>
            <a:spLocks noChangeShapeType="1"/>
          </p:cNvSpPr>
          <p:nvPr/>
        </p:nvSpPr>
        <p:spPr bwMode="auto">
          <a:xfrm flipH="1">
            <a:off x="4495800" y="4196644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6" name="Rectangle 36"/>
          <p:cNvSpPr>
            <a:spLocks noChangeArrowheads="1"/>
          </p:cNvSpPr>
          <p:nvPr/>
        </p:nvSpPr>
        <p:spPr bwMode="auto">
          <a:xfrm>
            <a:off x="2933700" y="2209800"/>
            <a:ext cx="59817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altLang="en-US" sz="3200"/>
              <a:t> </a:t>
            </a:r>
          </a:p>
        </p:txBody>
      </p:sp>
      <p:sp>
        <p:nvSpPr>
          <p:cNvPr id="17447" name="Rectangle 37"/>
          <p:cNvSpPr>
            <a:spLocks noChangeArrowheads="1"/>
          </p:cNvSpPr>
          <p:nvPr/>
        </p:nvSpPr>
        <p:spPr bwMode="auto">
          <a:xfrm>
            <a:off x="2743200" y="2063044"/>
            <a:ext cx="7718323" cy="433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altLang="en-US" sz="3200"/>
              <a:t> </a:t>
            </a:r>
          </a:p>
        </p:txBody>
      </p:sp>
      <p:sp>
        <p:nvSpPr>
          <p:cNvPr id="17448" name="Oval 38"/>
          <p:cNvSpPr>
            <a:spLocks noChangeArrowheads="1"/>
          </p:cNvSpPr>
          <p:nvPr/>
        </p:nvSpPr>
        <p:spPr bwMode="auto">
          <a:xfrm>
            <a:off x="3810001" y="37409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7449" name="Oval 39"/>
          <p:cNvSpPr>
            <a:spLocks noChangeArrowheads="1"/>
          </p:cNvSpPr>
          <p:nvPr/>
        </p:nvSpPr>
        <p:spPr bwMode="auto">
          <a:xfrm>
            <a:off x="4419601" y="32075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50" name="Line 40"/>
          <p:cNvSpPr>
            <a:spLocks noChangeShapeType="1"/>
          </p:cNvSpPr>
          <p:nvPr/>
        </p:nvSpPr>
        <p:spPr bwMode="auto">
          <a:xfrm flipH="1">
            <a:off x="4114799" y="3509433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51" name="Oval 41"/>
          <p:cNvSpPr>
            <a:spLocks noChangeArrowheads="1"/>
          </p:cNvSpPr>
          <p:nvPr/>
        </p:nvSpPr>
        <p:spPr bwMode="auto">
          <a:xfrm>
            <a:off x="3200401" y="32075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52" name="Text Box 42"/>
          <p:cNvSpPr txBox="1">
            <a:spLocks noChangeArrowheads="1"/>
          </p:cNvSpPr>
          <p:nvPr/>
        </p:nvSpPr>
        <p:spPr bwMode="auto">
          <a:xfrm>
            <a:off x="2895600" y="5867400"/>
            <a:ext cx="91976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insert 2</a:t>
            </a:r>
          </a:p>
        </p:txBody>
      </p:sp>
      <p:sp>
        <p:nvSpPr>
          <p:cNvPr id="17453" name="Text Box 43"/>
          <p:cNvSpPr txBox="1">
            <a:spLocks noChangeArrowheads="1"/>
          </p:cNvSpPr>
          <p:nvPr/>
        </p:nvSpPr>
        <p:spPr bwMode="auto">
          <a:xfrm>
            <a:off x="3413125" y="5318125"/>
            <a:ext cx="91976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insert 4</a:t>
            </a:r>
          </a:p>
        </p:txBody>
      </p:sp>
      <p:sp>
        <p:nvSpPr>
          <p:cNvPr id="17454" name="Text Box 44"/>
          <p:cNvSpPr txBox="1">
            <a:spLocks noChangeArrowheads="1"/>
          </p:cNvSpPr>
          <p:nvPr/>
        </p:nvSpPr>
        <p:spPr bwMode="auto">
          <a:xfrm>
            <a:off x="4648201" y="5867400"/>
            <a:ext cx="126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insert 6,5,3</a:t>
            </a:r>
          </a:p>
        </p:txBody>
      </p:sp>
      <p:sp>
        <p:nvSpPr>
          <p:cNvPr id="17455" name="Line 45"/>
          <p:cNvSpPr>
            <a:spLocks noChangeShapeType="1"/>
          </p:cNvSpPr>
          <p:nvPr/>
        </p:nvSpPr>
        <p:spPr bwMode="auto">
          <a:xfrm>
            <a:off x="5029200" y="4047067"/>
            <a:ext cx="308733" cy="44873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56" name="Line 46"/>
          <p:cNvSpPr>
            <a:spLocks noChangeShapeType="1"/>
          </p:cNvSpPr>
          <p:nvPr/>
        </p:nvSpPr>
        <p:spPr bwMode="auto">
          <a:xfrm flipH="1">
            <a:off x="7543799" y="4272844"/>
            <a:ext cx="308733" cy="29915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57" name="Line 47"/>
          <p:cNvSpPr>
            <a:spLocks noChangeShapeType="1"/>
          </p:cNvSpPr>
          <p:nvPr/>
        </p:nvSpPr>
        <p:spPr bwMode="auto">
          <a:xfrm>
            <a:off x="7391400" y="3815644"/>
            <a:ext cx="385916" cy="29915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58" name="Text Box 48"/>
          <p:cNvSpPr txBox="1">
            <a:spLocks noChangeArrowheads="1"/>
          </p:cNvSpPr>
          <p:nvPr/>
        </p:nvSpPr>
        <p:spPr bwMode="auto">
          <a:xfrm>
            <a:off x="6858000" y="5486400"/>
            <a:ext cx="91976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insert 1</a:t>
            </a:r>
          </a:p>
        </p:txBody>
      </p:sp>
      <p:sp>
        <p:nvSpPr>
          <p:cNvPr id="17459" name="Line 49"/>
          <p:cNvSpPr>
            <a:spLocks noChangeShapeType="1"/>
          </p:cNvSpPr>
          <p:nvPr/>
        </p:nvSpPr>
        <p:spPr bwMode="auto">
          <a:xfrm flipV="1">
            <a:off x="3886200" y="4210756"/>
            <a:ext cx="0" cy="10470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0" name="Line 50"/>
          <p:cNvSpPr>
            <a:spLocks noChangeShapeType="1"/>
          </p:cNvSpPr>
          <p:nvPr/>
        </p:nvSpPr>
        <p:spPr bwMode="auto">
          <a:xfrm flipV="1">
            <a:off x="3352800" y="3698522"/>
            <a:ext cx="0" cy="21688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1" name="Line 51"/>
          <p:cNvSpPr>
            <a:spLocks noChangeShapeType="1"/>
          </p:cNvSpPr>
          <p:nvPr/>
        </p:nvSpPr>
        <p:spPr bwMode="auto">
          <a:xfrm flipV="1">
            <a:off x="5410200" y="4296833"/>
            <a:ext cx="540283" cy="15705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2" name="Line 52"/>
          <p:cNvSpPr>
            <a:spLocks noChangeShapeType="1"/>
          </p:cNvSpPr>
          <p:nvPr/>
        </p:nvSpPr>
        <p:spPr bwMode="auto">
          <a:xfrm flipH="1" flipV="1">
            <a:off x="4572000" y="4896556"/>
            <a:ext cx="1003382" cy="10470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3" name="Line 53"/>
          <p:cNvSpPr>
            <a:spLocks noChangeShapeType="1"/>
          </p:cNvSpPr>
          <p:nvPr/>
        </p:nvSpPr>
        <p:spPr bwMode="auto">
          <a:xfrm flipH="1" flipV="1">
            <a:off x="5333999" y="4895144"/>
            <a:ext cx="308733" cy="972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4" name="Line 54"/>
          <p:cNvSpPr>
            <a:spLocks noChangeShapeType="1"/>
          </p:cNvSpPr>
          <p:nvPr/>
        </p:nvSpPr>
        <p:spPr bwMode="auto">
          <a:xfrm flipV="1">
            <a:off x="7315200" y="4962878"/>
            <a:ext cx="308733" cy="523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5" name="Text Box 55"/>
          <p:cNvSpPr txBox="1">
            <a:spLocks noChangeArrowheads="1"/>
          </p:cNvSpPr>
          <p:nvPr/>
        </p:nvSpPr>
        <p:spPr bwMode="auto">
          <a:xfrm>
            <a:off x="2781300" y="1998675"/>
            <a:ext cx="7872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2400" b="1" dirty="0"/>
              <a:t>Insert array X[ ] = {2,4,6,5,3,1} into a heap</a:t>
            </a:r>
          </a:p>
          <a:p>
            <a:pPr>
              <a:buNone/>
            </a:pPr>
            <a:r>
              <a:rPr lang="en-US" altLang="en-US" sz="2400" b="1" dirty="0"/>
              <a:t>Resulting heap = {1,3,2,5,4,6}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Removal Algorithm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905001"/>
            <a:ext cx="7848600" cy="438467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0033CC"/>
                </a:solidFill>
              </a:rPr>
              <a:t>Remove and return top of the heap, then adjust heap.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9C89CE-6C83-469C-A184-19E93168FDB7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971800" y="2438400"/>
            <a:ext cx="7543800" cy="37338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ALGORITHM remove( ) 	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marL="342900" indent="-3175">
              <a:buClr>
                <a:srgbClr val="F0A22E">
                  <a:lumMod val="60000"/>
                  <a:lumOff val="40000"/>
                </a:srgbClr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	copy top of heap (a</a:t>
            </a:r>
            <a:r>
              <a:rPr lang="en-US" sz="2400" b="1" i="1" kern="0" baseline="-25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) into v;</a:t>
            </a:r>
          </a:p>
          <a:p>
            <a:pPr marL="342900" indent="-3175">
              <a:buClr>
                <a:srgbClr val="F0A22E">
                  <a:lumMod val="60000"/>
                  <a:lumOff val="40000"/>
                </a:srgbClr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	replace a</a:t>
            </a:r>
            <a:r>
              <a:rPr lang="en-US" sz="2400" b="1" i="1" kern="0" baseline="-25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by last element (</a:t>
            </a:r>
            <a:r>
              <a:rPr lang="en-US" sz="2400" b="1" i="1" kern="0" dirty="0" err="1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i="1" kern="0" baseline="-25000" dirty="0" err="1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175">
              <a:buClr>
                <a:srgbClr val="F0A22E">
                  <a:lumMod val="60000"/>
                  <a:lumOff val="40000"/>
                </a:srgbClr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	decrement heap size (i.e. N--);</a:t>
            </a:r>
          </a:p>
          <a:p>
            <a:pPr marL="342900" indent="-3175">
              <a:buClr>
                <a:srgbClr val="F0A22E">
                  <a:lumMod val="60000"/>
                  <a:lumOff val="40000"/>
                </a:srgbClr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	downheap a</a:t>
            </a:r>
            <a:r>
              <a:rPr lang="en-US" sz="2400" b="1" i="1" kern="0" baseline="-25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to its proper location if necessary;</a:t>
            </a:r>
          </a:p>
          <a:p>
            <a:pPr marL="342900" indent="-3175">
              <a:buClr>
                <a:srgbClr val="F0A22E">
                  <a:lumMod val="60000"/>
                  <a:lumOff val="40000"/>
                </a:srgbClr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	return v;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211743-3132-5712-3A52-C56971475B45}"/>
              </a:ext>
            </a:extLst>
          </p:cNvPr>
          <p:cNvSpPr txBox="1"/>
          <p:nvPr/>
        </p:nvSpPr>
        <p:spPr>
          <a:xfrm>
            <a:off x="7048768" y="5233076"/>
            <a:ext cx="1918855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/>
              <a:t>O(h) = O(log N)</a:t>
            </a: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F56CC390-98B9-0E04-FB9B-B7F70AD7C5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50082" y="4699676"/>
            <a:ext cx="1198686" cy="6962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5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3732" y="74903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DownHeap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Algorithm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676400"/>
            <a:ext cx="7696200" cy="4572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33CC"/>
                </a:solidFill>
              </a:rPr>
              <a:t>Downheap element at (k) in the heap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15112-6ECF-40D9-A41B-0644C3AD208D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2819400" y="2133600"/>
            <a:ext cx="8766464" cy="39624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ALGORITHM downheap(k) 			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copy element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kern="0" baseline="-25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to v;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find location (j) of its left child;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while (left child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kern="0" baseline="-25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exists) { 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if ((there is a right child) &amp;&amp; (left child &gt; right child)) 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	point j to right child (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j++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if ( v &lt;=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i="1" kern="0" baseline="-25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) break;				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copy child to parent;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move j down to new left child;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}   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copy back v to parent;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r>
              <a:rPr lang="en-US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Complexity = O(h) = O(log n) for one element</a:t>
            </a:r>
          </a:p>
          <a:p>
            <a:pPr marL="342900" indent="-342900">
              <a:lnSpc>
                <a:spcPct val="90000"/>
              </a:lnSpc>
              <a:buClr>
                <a:srgbClr val="A5644E"/>
              </a:buClr>
            </a:pPr>
            <a:endParaRPr lang="en-US" sz="2000" b="1" i="1" kern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B08990-32E3-4E82-2C1D-9E05E1F55572}"/>
              </a:ext>
            </a:extLst>
          </p:cNvPr>
          <p:cNvSpPr txBox="1"/>
          <p:nvPr/>
        </p:nvSpPr>
        <p:spPr>
          <a:xfrm>
            <a:off x="7462404" y="2782669"/>
            <a:ext cx="1918855" cy="64633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/>
              <a:t>While loop</a:t>
            </a:r>
          </a:p>
          <a:p>
            <a:r>
              <a:rPr lang="en-US" b="1" i="1" dirty="0"/>
              <a:t>O(h) = O(log N)</a:t>
            </a: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6D82CAF0-47CC-B519-C218-E45A196F5C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007579"/>
            <a:ext cx="1366404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28FE6C8-8036-82A5-D13F-DC69A574EA1C}"/>
              </a:ext>
            </a:extLst>
          </p:cNvPr>
          <p:cNvCxnSpPr/>
          <p:nvPr/>
        </p:nvCxnSpPr>
        <p:spPr bwMode="auto">
          <a:xfrm>
            <a:off x="11206142" y="4326332"/>
            <a:ext cx="0" cy="1495977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67F794D-9D57-48CE-B875-20A5077FD54C}"/>
              </a:ext>
            </a:extLst>
          </p:cNvPr>
          <p:cNvSpPr/>
          <p:nvPr/>
        </p:nvSpPr>
        <p:spPr bwMode="auto">
          <a:xfrm>
            <a:off x="11057387" y="4818457"/>
            <a:ext cx="297509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AA458736-2306-E442-ACBB-4E45088A06E6}"/>
              </a:ext>
            </a:extLst>
          </p:cNvPr>
          <p:cNvSpPr/>
          <p:nvPr/>
        </p:nvSpPr>
        <p:spPr bwMode="auto">
          <a:xfrm>
            <a:off x="9541339" y="4271804"/>
            <a:ext cx="1399761" cy="1550504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41">
            <a:extLst>
              <a:ext uri="{FF2B5EF4-FFF2-40B4-BE49-F238E27FC236}">
                <a16:creationId xmlns:a16="http://schemas.microsoft.com/office/drawing/2014/main" id="{F870719D-8C9A-EBB8-CF29-C6DB31268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6918" y="4252333"/>
            <a:ext cx="228601" cy="2317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 dirty="0">
              <a:latin typeface="Times New Roman" pitchFamily="18" charset="0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6F71767D-8DAA-6842-D866-6B2E103CEF04}"/>
              </a:ext>
            </a:extLst>
          </p:cNvPr>
          <p:cNvSpPr/>
          <p:nvPr/>
        </p:nvSpPr>
        <p:spPr bwMode="auto">
          <a:xfrm rot="2437930">
            <a:off x="8634739" y="4340572"/>
            <a:ext cx="2690757" cy="1086491"/>
          </a:xfrm>
          <a:prstGeom prst="arc">
            <a:avLst>
              <a:gd name="adj1" fmla="val 15710185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24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7543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Remove from The Heap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2762250" y="1604666"/>
            <a:ext cx="7886700" cy="4419600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 </a:t>
            </a: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EC7DEC-5271-4010-B00E-896E1E0B4CC0}" type="slidenum">
              <a:rPr lang="en-GB" altLang="en-US" smtClean="0"/>
              <a:pPr/>
              <a:t>17</a:t>
            </a:fld>
            <a:endParaRPr lang="en-GB" altLang="en-US"/>
          </a:p>
        </p:txBody>
      </p:sp>
      <p:sp>
        <p:nvSpPr>
          <p:cNvPr id="18438" name="Oval 4"/>
          <p:cNvSpPr>
            <a:spLocks noChangeArrowheads="1"/>
          </p:cNvSpPr>
          <p:nvPr/>
        </p:nvSpPr>
        <p:spPr bwMode="auto">
          <a:xfrm>
            <a:off x="2895601" y="3352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39" name="Oval 5"/>
          <p:cNvSpPr>
            <a:spLocks noChangeArrowheads="1"/>
          </p:cNvSpPr>
          <p:nvPr/>
        </p:nvSpPr>
        <p:spPr bwMode="auto">
          <a:xfrm>
            <a:off x="3657601" y="3352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40" name="Oval 6"/>
          <p:cNvSpPr>
            <a:spLocks noChangeArrowheads="1"/>
          </p:cNvSpPr>
          <p:nvPr/>
        </p:nvSpPr>
        <p:spPr bwMode="auto">
          <a:xfrm>
            <a:off x="4343401" y="3276601"/>
            <a:ext cx="347663" cy="4175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41" name="Oval 7"/>
          <p:cNvSpPr>
            <a:spLocks noChangeArrowheads="1"/>
          </p:cNvSpPr>
          <p:nvPr/>
        </p:nvSpPr>
        <p:spPr bwMode="auto">
          <a:xfrm>
            <a:off x="32766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42" name="Oval 8"/>
          <p:cNvSpPr>
            <a:spLocks noChangeArrowheads="1"/>
          </p:cNvSpPr>
          <p:nvPr/>
        </p:nvSpPr>
        <p:spPr bwMode="auto">
          <a:xfrm>
            <a:off x="45720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8443" name="Oval 9"/>
          <p:cNvSpPr>
            <a:spLocks noChangeArrowheads="1"/>
          </p:cNvSpPr>
          <p:nvPr/>
        </p:nvSpPr>
        <p:spPr bwMode="auto">
          <a:xfrm>
            <a:off x="3886201" y="21336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 flipH="1">
            <a:off x="3581400" y="24384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>
            <a:off x="4191000" y="2438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 flipH="1">
            <a:off x="4495800" y="30480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3581400" y="30480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 flipH="1">
            <a:off x="3124200" y="30480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49" name="Oval 15"/>
          <p:cNvSpPr>
            <a:spLocks noChangeArrowheads="1"/>
          </p:cNvSpPr>
          <p:nvPr/>
        </p:nvSpPr>
        <p:spPr bwMode="auto">
          <a:xfrm>
            <a:off x="5029201" y="3352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50" name="Oval 16"/>
          <p:cNvSpPr>
            <a:spLocks noChangeArrowheads="1"/>
          </p:cNvSpPr>
          <p:nvPr/>
        </p:nvSpPr>
        <p:spPr bwMode="auto">
          <a:xfrm>
            <a:off x="5791201" y="3352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51" name="Oval 17"/>
          <p:cNvSpPr>
            <a:spLocks noChangeArrowheads="1"/>
          </p:cNvSpPr>
          <p:nvPr/>
        </p:nvSpPr>
        <p:spPr bwMode="auto">
          <a:xfrm>
            <a:off x="54102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52" name="Oval 18"/>
          <p:cNvSpPr>
            <a:spLocks noChangeArrowheads="1"/>
          </p:cNvSpPr>
          <p:nvPr/>
        </p:nvSpPr>
        <p:spPr bwMode="auto">
          <a:xfrm>
            <a:off x="67056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8453" name="Oval 19"/>
          <p:cNvSpPr>
            <a:spLocks noChangeArrowheads="1"/>
          </p:cNvSpPr>
          <p:nvPr/>
        </p:nvSpPr>
        <p:spPr bwMode="auto">
          <a:xfrm>
            <a:off x="6019801" y="21336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54" name="Line 20"/>
          <p:cNvSpPr>
            <a:spLocks noChangeShapeType="1"/>
          </p:cNvSpPr>
          <p:nvPr/>
        </p:nvSpPr>
        <p:spPr bwMode="auto">
          <a:xfrm flipH="1">
            <a:off x="5715000" y="24384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55" name="Line 21"/>
          <p:cNvSpPr>
            <a:spLocks noChangeShapeType="1"/>
          </p:cNvSpPr>
          <p:nvPr/>
        </p:nvSpPr>
        <p:spPr bwMode="auto">
          <a:xfrm>
            <a:off x="6324600" y="2438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56" name="Line 22"/>
          <p:cNvSpPr>
            <a:spLocks noChangeShapeType="1"/>
          </p:cNvSpPr>
          <p:nvPr/>
        </p:nvSpPr>
        <p:spPr bwMode="auto">
          <a:xfrm>
            <a:off x="5715000" y="30480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57" name="Line 23"/>
          <p:cNvSpPr>
            <a:spLocks noChangeShapeType="1"/>
          </p:cNvSpPr>
          <p:nvPr/>
        </p:nvSpPr>
        <p:spPr bwMode="auto">
          <a:xfrm flipH="1">
            <a:off x="5257800" y="30480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58" name="Oval 24"/>
          <p:cNvSpPr>
            <a:spLocks noChangeArrowheads="1"/>
          </p:cNvSpPr>
          <p:nvPr/>
        </p:nvSpPr>
        <p:spPr bwMode="auto">
          <a:xfrm>
            <a:off x="6858001" y="3352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59" name="Oval 25"/>
          <p:cNvSpPr>
            <a:spLocks noChangeArrowheads="1"/>
          </p:cNvSpPr>
          <p:nvPr/>
        </p:nvSpPr>
        <p:spPr bwMode="auto">
          <a:xfrm>
            <a:off x="7620001" y="33528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60" name="Oval 26"/>
          <p:cNvSpPr>
            <a:spLocks noChangeArrowheads="1"/>
          </p:cNvSpPr>
          <p:nvPr/>
        </p:nvSpPr>
        <p:spPr bwMode="auto">
          <a:xfrm>
            <a:off x="72390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61" name="Oval 27"/>
          <p:cNvSpPr>
            <a:spLocks noChangeArrowheads="1"/>
          </p:cNvSpPr>
          <p:nvPr/>
        </p:nvSpPr>
        <p:spPr bwMode="auto">
          <a:xfrm>
            <a:off x="8534401" y="2667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62" name="Oval 28"/>
          <p:cNvSpPr>
            <a:spLocks noChangeArrowheads="1"/>
          </p:cNvSpPr>
          <p:nvPr/>
        </p:nvSpPr>
        <p:spPr bwMode="auto">
          <a:xfrm>
            <a:off x="7848601" y="21336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8463" name="Line 29"/>
          <p:cNvSpPr>
            <a:spLocks noChangeShapeType="1"/>
          </p:cNvSpPr>
          <p:nvPr/>
        </p:nvSpPr>
        <p:spPr bwMode="auto">
          <a:xfrm flipH="1">
            <a:off x="7543800" y="24384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64" name="Line 30"/>
          <p:cNvSpPr>
            <a:spLocks noChangeShapeType="1"/>
          </p:cNvSpPr>
          <p:nvPr/>
        </p:nvSpPr>
        <p:spPr bwMode="auto">
          <a:xfrm>
            <a:off x="8153400" y="2438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65" name="Line 31"/>
          <p:cNvSpPr>
            <a:spLocks noChangeShapeType="1"/>
          </p:cNvSpPr>
          <p:nvPr/>
        </p:nvSpPr>
        <p:spPr bwMode="auto">
          <a:xfrm>
            <a:off x="7543800" y="30480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66" name="Line 32"/>
          <p:cNvSpPr>
            <a:spLocks noChangeShapeType="1"/>
          </p:cNvSpPr>
          <p:nvPr/>
        </p:nvSpPr>
        <p:spPr bwMode="auto">
          <a:xfrm flipH="1">
            <a:off x="7086600" y="30480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67" name="Oval 33"/>
          <p:cNvSpPr>
            <a:spLocks noChangeArrowheads="1"/>
          </p:cNvSpPr>
          <p:nvPr/>
        </p:nvSpPr>
        <p:spPr bwMode="auto">
          <a:xfrm>
            <a:off x="8763001" y="3429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68" name="Oval 34"/>
          <p:cNvSpPr>
            <a:spLocks noChangeArrowheads="1"/>
          </p:cNvSpPr>
          <p:nvPr/>
        </p:nvSpPr>
        <p:spPr bwMode="auto">
          <a:xfrm>
            <a:off x="9144001" y="27432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69" name="Oval 35"/>
          <p:cNvSpPr>
            <a:spLocks noChangeArrowheads="1"/>
          </p:cNvSpPr>
          <p:nvPr/>
        </p:nvSpPr>
        <p:spPr bwMode="auto">
          <a:xfrm>
            <a:off x="10134601" y="28194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70" name="Oval 36"/>
          <p:cNvSpPr>
            <a:spLocks noChangeArrowheads="1"/>
          </p:cNvSpPr>
          <p:nvPr/>
        </p:nvSpPr>
        <p:spPr bwMode="auto">
          <a:xfrm>
            <a:off x="9753601" y="2209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71" name="Line 37"/>
          <p:cNvSpPr>
            <a:spLocks noChangeShapeType="1"/>
          </p:cNvSpPr>
          <p:nvPr/>
        </p:nvSpPr>
        <p:spPr bwMode="auto">
          <a:xfrm flipH="1">
            <a:off x="9448800" y="25146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72" name="Line 38"/>
          <p:cNvSpPr>
            <a:spLocks noChangeShapeType="1"/>
          </p:cNvSpPr>
          <p:nvPr/>
        </p:nvSpPr>
        <p:spPr bwMode="auto">
          <a:xfrm>
            <a:off x="10058400" y="25146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73" name="Line 39"/>
          <p:cNvSpPr>
            <a:spLocks noChangeShapeType="1"/>
          </p:cNvSpPr>
          <p:nvPr/>
        </p:nvSpPr>
        <p:spPr bwMode="auto">
          <a:xfrm flipH="1">
            <a:off x="8991600" y="31242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74" name="Oval 40"/>
          <p:cNvSpPr>
            <a:spLocks noChangeArrowheads="1"/>
          </p:cNvSpPr>
          <p:nvPr/>
        </p:nvSpPr>
        <p:spPr bwMode="auto">
          <a:xfrm>
            <a:off x="2895600" y="5410201"/>
            <a:ext cx="304800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75" name="Oval 41"/>
          <p:cNvSpPr>
            <a:spLocks noChangeArrowheads="1"/>
          </p:cNvSpPr>
          <p:nvPr/>
        </p:nvSpPr>
        <p:spPr bwMode="auto">
          <a:xfrm>
            <a:off x="3276600" y="4724401"/>
            <a:ext cx="304800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76" name="Oval 42"/>
          <p:cNvSpPr>
            <a:spLocks noChangeArrowheads="1"/>
          </p:cNvSpPr>
          <p:nvPr/>
        </p:nvSpPr>
        <p:spPr bwMode="auto">
          <a:xfrm>
            <a:off x="4343400" y="4876801"/>
            <a:ext cx="304800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77" name="Oval 43"/>
          <p:cNvSpPr>
            <a:spLocks noChangeArrowheads="1"/>
          </p:cNvSpPr>
          <p:nvPr/>
        </p:nvSpPr>
        <p:spPr bwMode="auto">
          <a:xfrm>
            <a:off x="3810000" y="4267201"/>
            <a:ext cx="304800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78" name="Line 44"/>
          <p:cNvSpPr>
            <a:spLocks noChangeShapeType="1"/>
          </p:cNvSpPr>
          <p:nvPr/>
        </p:nvSpPr>
        <p:spPr bwMode="auto">
          <a:xfrm flipH="1">
            <a:off x="3505200" y="4495800"/>
            <a:ext cx="2667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79" name="Line 45"/>
          <p:cNvSpPr>
            <a:spLocks noChangeShapeType="1"/>
          </p:cNvSpPr>
          <p:nvPr/>
        </p:nvSpPr>
        <p:spPr bwMode="auto">
          <a:xfrm>
            <a:off x="4114800" y="45720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80" name="Line 46"/>
          <p:cNvSpPr>
            <a:spLocks noChangeShapeType="1"/>
          </p:cNvSpPr>
          <p:nvPr/>
        </p:nvSpPr>
        <p:spPr bwMode="auto">
          <a:xfrm flipH="1">
            <a:off x="3124200" y="5105400"/>
            <a:ext cx="177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81" name="Oval 47"/>
          <p:cNvSpPr>
            <a:spLocks noChangeArrowheads="1"/>
          </p:cNvSpPr>
          <p:nvPr/>
        </p:nvSpPr>
        <p:spPr bwMode="auto">
          <a:xfrm>
            <a:off x="4876801" y="4953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82" name="Oval 48"/>
          <p:cNvSpPr>
            <a:spLocks noChangeArrowheads="1"/>
          </p:cNvSpPr>
          <p:nvPr/>
        </p:nvSpPr>
        <p:spPr bwMode="auto">
          <a:xfrm>
            <a:off x="5638801" y="4953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83" name="Oval 49"/>
          <p:cNvSpPr>
            <a:spLocks noChangeArrowheads="1"/>
          </p:cNvSpPr>
          <p:nvPr/>
        </p:nvSpPr>
        <p:spPr bwMode="auto">
          <a:xfrm>
            <a:off x="7696201" y="4953001"/>
            <a:ext cx="347663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84" name="Oval 50"/>
          <p:cNvSpPr>
            <a:spLocks noChangeArrowheads="1"/>
          </p:cNvSpPr>
          <p:nvPr/>
        </p:nvSpPr>
        <p:spPr bwMode="auto">
          <a:xfrm>
            <a:off x="5257801" y="42672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85" name="Oval 51"/>
          <p:cNvSpPr>
            <a:spLocks noChangeArrowheads="1"/>
          </p:cNvSpPr>
          <p:nvPr/>
        </p:nvSpPr>
        <p:spPr bwMode="auto">
          <a:xfrm>
            <a:off x="7924801" y="43434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86" name="Line 52"/>
          <p:cNvSpPr>
            <a:spLocks noChangeShapeType="1"/>
          </p:cNvSpPr>
          <p:nvPr/>
        </p:nvSpPr>
        <p:spPr bwMode="auto">
          <a:xfrm flipH="1">
            <a:off x="7848600" y="47244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87" name="Line 53"/>
          <p:cNvSpPr>
            <a:spLocks noChangeShapeType="1"/>
          </p:cNvSpPr>
          <p:nvPr/>
        </p:nvSpPr>
        <p:spPr bwMode="auto">
          <a:xfrm>
            <a:off x="5562600" y="46482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88" name="Line 54"/>
          <p:cNvSpPr>
            <a:spLocks noChangeShapeType="1"/>
          </p:cNvSpPr>
          <p:nvPr/>
        </p:nvSpPr>
        <p:spPr bwMode="auto">
          <a:xfrm flipH="1">
            <a:off x="5105400" y="46482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89" name="Oval 55"/>
          <p:cNvSpPr>
            <a:spLocks noChangeArrowheads="1"/>
          </p:cNvSpPr>
          <p:nvPr/>
        </p:nvSpPr>
        <p:spPr bwMode="auto">
          <a:xfrm>
            <a:off x="2971801" y="2057401"/>
            <a:ext cx="347663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8490" name="Oval 56"/>
          <p:cNvSpPr>
            <a:spLocks noChangeArrowheads="1"/>
          </p:cNvSpPr>
          <p:nvPr/>
        </p:nvSpPr>
        <p:spPr bwMode="auto">
          <a:xfrm>
            <a:off x="7086601" y="2057401"/>
            <a:ext cx="347663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8491" name="Oval 57"/>
          <p:cNvSpPr>
            <a:spLocks noChangeArrowheads="1"/>
          </p:cNvSpPr>
          <p:nvPr/>
        </p:nvSpPr>
        <p:spPr bwMode="auto">
          <a:xfrm>
            <a:off x="6324601" y="49530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492" name="Oval 58"/>
          <p:cNvSpPr>
            <a:spLocks noChangeArrowheads="1"/>
          </p:cNvSpPr>
          <p:nvPr/>
        </p:nvSpPr>
        <p:spPr bwMode="auto">
          <a:xfrm>
            <a:off x="7086601" y="49530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93" name="Oval 59"/>
          <p:cNvSpPr>
            <a:spLocks noChangeArrowheads="1"/>
          </p:cNvSpPr>
          <p:nvPr/>
        </p:nvSpPr>
        <p:spPr bwMode="auto">
          <a:xfrm>
            <a:off x="6705601" y="42672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94" name="Line 60"/>
          <p:cNvSpPr>
            <a:spLocks noChangeShapeType="1"/>
          </p:cNvSpPr>
          <p:nvPr/>
        </p:nvSpPr>
        <p:spPr bwMode="auto">
          <a:xfrm>
            <a:off x="7010400" y="46482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95" name="Line 61"/>
          <p:cNvSpPr>
            <a:spLocks noChangeShapeType="1"/>
          </p:cNvSpPr>
          <p:nvPr/>
        </p:nvSpPr>
        <p:spPr bwMode="auto">
          <a:xfrm flipH="1">
            <a:off x="6553200" y="4648200"/>
            <a:ext cx="20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496" name="Oval 62"/>
          <p:cNvSpPr>
            <a:spLocks noChangeArrowheads="1"/>
          </p:cNvSpPr>
          <p:nvPr/>
        </p:nvSpPr>
        <p:spPr bwMode="auto">
          <a:xfrm>
            <a:off x="3200400" y="4038601"/>
            <a:ext cx="304800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8497" name="Oval 63"/>
          <p:cNvSpPr>
            <a:spLocks noChangeArrowheads="1"/>
          </p:cNvSpPr>
          <p:nvPr/>
        </p:nvSpPr>
        <p:spPr bwMode="auto">
          <a:xfrm>
            <a:off x="6019800" y="4038601"/>
            <a:ext cx="304800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8498" name="Oval 64"/>
          <p:cNvSpPr>
            <a:spLocks noChangeArrowheads="1"/>
          </p:cNvSpPr>
          <p:nvPr/>
        </p:nvSpPr>
        <p:spPr bwMode="auto">
          <a:xfrm>
            <a:off x="8610601" y="4953001"/>
            <a:ext cx="347663" cy="4175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499" name="Oval 65"/>
          <p:cNvSpPr>
            <a:spLocks noChangeArrowheads="1"/>
          </p:cNvSpPr>
          <p:nvPr/>
        </p:nvSpPr>
        <p:spPr bwMode="auto">
          <a:xfrm>
            <a:off x="8839201" y="4343401"/>
            <a:ext cx="347663" cy="384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500" name="Line 66"/>
          <p:cNvSpPr>
            <a:spLocks noChangeShapeType="1"/>
          </p:cNvSpPr>
          <p:nvPr/>
        </p:nvSpPr>
        <p:spPr bwMode="auto">
          <a:xfrm flipH="1">
            <a:off x="8763000" y="47244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8501" name="Oval 67"/>
          <p:cNvSpPr>
            <a:spLocks noChangeArrowheads="1"/>
          </p:cNvSpPr>
          <p:nvPr/>
        </p:nvSpPr>
        <p:spPr bwMode="auto">
          <a:xfrm>
            <a:off x="8229601" y="3962401"/>
            <a:ext cx="347663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8502" name="Oval 68"/>
          <p:cNvSpPr>
            <a:spLocks noChangeArrowheads="1"/>
          </p:cNvSpPr>
          <p:nvPr/>
        </p:nvSpPr>
        <p:spPr bwMode="auto">
          <a:xfrm>
            <a:off x="10058401" y="4495801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503" name="Oval 69"/>
          <p:cNvSpPr>
            <a:spLocks noChangeArrowheads="1"/>
          </p:cNvSpPr>
          <p:nvPr/>
        </p:nvSpPr>
        <p:spPr bwMode="auto">
          <a:xfrm>
            <a:off x="9372601" y="4038601"/>
            <a:ext cx="347663" cy="384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8504" name="Line 70"/>
          <p:cNvSpPr>
            <a:spLocks noChangeShapeType="1"/>
          </p:cNvSpPr>
          <p:nvPr/>
        </p:nvSpPr>
        <p:spPr bwMode="auto">
          <a:xfrm flipH="1" flipV="1">
            <a:off x="3352800" y="2209800"/>
            <a:ext cx="457200" cy="762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05" name="Line 71"/>
          <p:cNvSpPr>
            <a:spLocks noChangeShapeType="1"/>
          </p:cNvSpPr>
          <p:nvPr/>
        </p:nvSpPr>
        <p:spPr bwMode="auto">
          <a:xfrm flipH="1" flipV="1">
            <a:off x="7391400" y="2209800"/>
            <a:ext cx="457200" cy="762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06" name="Line 72"/>
          <p:cNvSpPr>
            <a:spLocks noChangeShapeType="1"/>
          </p:cNvSpPr>
          <p:nvPr/>
        </p:nvSpPr>
        <p:spPr bwMode="auto">
          <a:xfrm flipH="1" flipV="1">
            <a:off x="3505200" y="4267200"/>
            <a:ext cx="304800" cy="152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07" name="Line 73"/>
          <p:cNvSpPr>
            <a:spLocks noChangeShapeType="1"/>
          </p:cNvSpPr>
          <p:nvPr/>
        </p:nvSpPr>
        <p:spPr bwMode="auto">
          <a:xfrm flipH="1" flipV="1">
            <a:off x="6324600" y="4267200"/>
            <a:ext cx="381000" cy="152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08" name="Line 74"/>
          <p:cNvSpPr>
            <a:spLocks noChangeShapeType="1"/>
          </p:cNvSpPr>
          <p:nvPr/>
        </p:nvSpPr>
        <p:spPr bwMode="auto">
          <a:xfrm flipH="1" flipV="1">
            <a:off x="8534400" y="4267200"/>
            <a:ext cx="304800" cy="152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09" name="Line 75"/>
          <p:cNvSpPr>
            <a:spLocks noChangeShapeType="1"/>
          </p:cNvSpPr>
          <p:nvPr/>
        </p:nvSpPr>
        <p:spPr bwMode="auto">
          <a:xfrm flipH="1" flipV="1">
            <a:off x="9677400" y="4343400"/>
            <a:ext cx="457200" cy="228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0" name="Line 76"/>
          <p:cNvSpPr>
            <a:spLocks noChangeShapeType="1"/>
          </p:cNvSpPr>
          <p:nvPr/>
        </p:nvSpPr>
        <p:spPr bwMode="auto">
          <a:xfrm flipH="1" flipV="1">
            <a:off x="4114800" y="2590800"/>
            <a:ext cx="22860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1" name="Line 77"/>
          <p:cNvSpPr>
            <a:spLocks noChangeShapeType="1"/>
          </p:cNvSpPr>
          <p:nvPr/>
        </p:nvSpPr>
        <p:spPr bwMode="auto">
          <a:xfrm flipV="1">
            <a:off x="7848600" y="2590800"/>
            <a:ext cx="15240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2" name="Line 78"/>
          <p:cNvSpPr>
            <a:spLocks noChangeShapeType="1"/>
          </p:cNvSpPr>
          <p:nvPr/>
        </p:nvSpPr>
        <p:spPr bwMode="auto">
          <a:xfrm flipV="1">
            <a:off x="3200400" y="4648200"/>
            <a:ext cx="685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3" name="Line 79"/>
          <p:cNvSpPr>
            <a:spLocks noChangeShapeType="1"/>
          </p:cNvSpPr>
          <p:nvPr/>
        </p:nvSpPr>
        <p:spPr bwMode="auto">
          <a:xfrm flipH="1" flipV="1">
            <a:off x="6858000" y="4724400"/>
            <a:ext cx="1524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4" name="Line 80"/>
          <p:cNvSpPr>
            <a:spLocks noChangeShapeType="1"/>
          </p:cNvSpPr>
          <p:nvPr/>
        </p:nvSpPr>
        <p:spPr bwMode="auto">
          <a:xfrm flipV="1">
            <a:off x="8991600" y="4724400"/>
            <a:ext cx="1524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5" name="Line 81"/>
          <p:cNvSpPr>
            <a:spLocks noChangeShapeType="1"/>
          </p:cNvSpPr>
          <p:nvPr/>
        </p:nvSpPr>
        <p:spPr bwMode="auto">
          <a:xfrm>
            <a:off x="6248400" y="2590800"/>
            <a:ext cx="3810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6" name="Line 82"/>
          <p:cNvSpPr>
            <a:spLocks noChangeShapeType="1"/>
          </p:cNvSpPr>
          <p:nvPr/>
        </p:nvSpPr>
        <p:spPr bwMode="auto">
          <a:xfrm flipH="1">
            <a:off x="9525000" y="2590800"/>
            <a:ext cx="3810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7" name="Line 83"/>
          <p:cNvSpPr>
            <a:spLocks noChangeShapeType="1"/>
          </p:cNvSpPr>
          <p:nvPr/>
        </p:nvSpPr>
        <p:spPr bwMode="auto">
          <a:xfrm flipH="1">
            <a:off x="5181600" y="47244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8" name="Line 84"/>
          <p:cNvSpPr>
            <a:spLocks noChangeShapeType="1"/>
          </p:cNvSpPr>
          <p:nvPr/>
        </p:nvSpPr>
        <p:spPr bwMode="auto">
          <a:xfrm flipH="1">
            <a:off x="8001000" y="47244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8519" name="Text Box 85"/>
          <p:cNvSpPr txBox="1">
            <a:spLocks noChangeArrowheads="1"/>
          </p:cNvSpPr>
          <p:nvPr/>
        </p:nvSpPr>
        <p:spPr bwMode="auto">
          <a:xfrm>
            <a:off x="3429000" y="5562601"/>
            <a:ext cx="7181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altLang="en-US" sz="2400" b="1" dirty="0"/>
              <a:t>Input heap = {1,3,2,5,4,6}, Output = {1,2,3,4,5,6}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Cost of Insertion &amp; Deletion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721193" y="1553050"/>
            <a:ext cx="9633269" cy="4582758"/>
          </a:xfrm>
          <a:noFill/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insertion or deletion will cost 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O(h) = O(log n)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Insertion of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elements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O(n log n)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Deletion of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elements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O(n log n)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57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Heap Visualization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721193" y="1553050"/>
            <a:ext cx="9633269" cy="4582758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See Heap visualization at: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https://www.cs.usfca.edu/~galles/visualization/Heap.html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44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806761"/>
          </a:xfrm>
        </p:spPr>
        <p:txBody>
          <a:bodyPr/>
          <a:lstStyle/>
          <a:p>
            <a:pPr>
              <a:defRPr/>
            </a:pPr>
            <a:r>
              <a:rPr lang="en-US" sz="4000" b="1" dirty="0"/>
              <a:t>Heaps &amp; Priority Queues</a:t>
            </a:r>
            <a:endParaRPr 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>
          <a:xfrm>
            <a:off x="2324100" y="1649506"/>
            <a:ext cx="8915400" cy="4486302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Definition of Priority Queue</a:t>
            </a:r>
          </a:p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The Binary Heap</a:t>
            </a:r>
          </a:p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Insertion and Removal</a:t>
            </a:r>
          </a:p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A Priority Queue Class</a:t>
            </a:r>
          </a:p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</a:rPr>
              <a:t>Analysis of PQ operations</a:t>
            </a:r>
          </a:p>
          <a:p>
            <a:pPr eaLnBrk="1" hangingPunct="1"/>
            <a:r>
              <a:rPr lang="en-US" altLang="en-US" sz="2400" b="1" dirty="0" err="1">
                <a:solidFill>
                  <a:schemeClr val="tx1"/>
                </a:solidFill>
              </a:rPr>
              <a:t>Heapify</a:t>
            </a:r>
            <a:r>
              <a:rPr lang="en-US" altLang="en-US" sz="2400" b="1" dirty="0">
                <a:solidFill>
                  <a:schemeClr val="tx1"/>
                </a:solidFill>
              </a:rPr>
              <a:t> Algorithm</a:t>
            </a:r>
          </a:p>
          <a:p>
            <a:r>
              <a:rPr lang="en-US" altLang="en-US" sz="2400" b="1" dirty="0"/>
              <a:t>Heap Sort</a:t>
            </a:r>
          </a:p>
          <a:p>
            <a:r>
              <a:rPr lang="en-US" altLang="en-US" sz="2400" b="1" dirty="0"/>
              <a:t>Merging Two Binary Heaps</a:t>
            </a:r>
          </a:p>
          <a:p>
            <a:r>
              <a:rPr lang="en-US" altLang="en-US" sz="2400" b="1" dirty="0"/>
              <a:t>Fibonacci Heaps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C44AC4-49E3-4767-BC8C-03D4BA3E3541}" type="slidenum">
              <a:rPr lang="en-GB" altLang="en-US" smtClean="0"/>
              <a:pPr/>
              <a:t>2</a:t>
            </a:fld>
            <a:endParaRPr lang="en-GB" altLang="en-US"/>
          </a:p>
        </p:txBody>
      </p:sp>
      <p:pic>
        <p:nvPicPr>
          <p:cNvPr id="8198" name="Picture 6" descr="Heaps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5743" y="2062956"/>
            <a:ext cx="3708400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4. A Priority Queue Class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43100"/>
            <a:ext cx="7772400" cy="4114800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File: </a:t>
            </a:r>
            <a:r>
              <a:rPr lang="en-US" altLang="en-US" sz="2000" b="1" dirty="0" err="1">
                <a:solidFill>
                  <a:srgbClr val="0033CC"/>
                </a:solidFill>
              </a:rPr>
              <a:t>PQ.h</a:t>
            </a:r>
            <a:endParaRPr lang="en-US" altLang="en-US" sz="20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Priority Queue header file (Minimum Heap)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/* The PQ is implemented as a minimum Heap.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The elements of the heap are of type (E).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The top of the heap will contain the smallest element.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The heap condition is that a parent is always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less than or equal to the children.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The heap is implemented as a dynamic array a[ ] with 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size specified by the class constructor.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Location a[0] is reserved for a value "</a:t>
            </a:r>
            <a:r>
              <a:rPr lang="en-US" altLang="en-US" sz="2000" b="1" dirty="0" err="1">
                <a:solidFill>
                  <a:srgbClr val="0033CC"/>
                </a:solidFill>
              </a:rPr>
              <a:t>itemMin</a:t>
            </a:r>
            <a:r>
              <a:rPr lang="en-US" altLang="en-US" sz="2000" b="1" dirty="0">
                <a:solidFill>
                  <a:srgbClr val="0033CC"/>
                </a:solidFill>
              </a:rPr>
              <a:t>" smaller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than any possible value (e.g. a negative number)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*/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25FFBD-5EC5-4068-AFB2-17F7911E3E8F}" type="slidenum">
              <a:rPr lang="en-GB" altLang="en-US" smtClean="0"/>
              <a:pPr/>
              <a:t>20</a:t>
            </a:fld>
            <a:endParaRPr lang="en-GB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 Priority Queue Class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667435"/>
            <a:ext cx="8915400" cy="4243787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rgbClr val="0033CC"/>
                </a:solidFill>
              </a:rPr>
              <a:t>#</a:t>
            </a:r>
            <a:r>
              <a:rPr lang="en-US" altLang="en-US" b="1" dirty="0" err="1">
                <a:solidFill>
                  <a:srgbClr val="0033CC"/>
                </a:solidFill>
              </a:rPr>
              <a:t>ifndef</a:t>
            </a:r>
            <a:r>
              <a:rPr lang="en-US" altLang="en-US" b="1" dirty="0">
                <a:solidFill>
                  <a:srgbClr val="0033CC"/>
                </a:solidFill>
              </a:rPr>
              <a:t> PQ_H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rgbClr val="0033CC"/>
                </a:solidFill>
              </a:rPr>
              <a:t>#define PQ_H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</a:rPr>
              <a:t>template &lt;class 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class PQ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  public: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n-US" altLang="en-US" b="1" dirty="0">
                <a:solidFill>
                  <a:srgbClr val="0033CC"/>
                </a:solidFill>
              </a:rPr>
              <a:t>// Class Constructor with input size parameter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PQ (</a:t>
            </a:r>
            <a:r>
              <a:rPr lang="en-US" altLang="en-US" b="1" dirty="0" err="1"/>
              <a:t>int</a:t>
            </a:r>
            <a:r>
              <a:rPr lang="en-US" altLang="en-US" b="1" dirty="0"/>
              <a:t> , E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n-US" altLang="en-US" b="1" dirty="0">
                <a:solidFill>
                  <a:srgbClr val="0033CC"/>
                </a:solidFill>
              </a:rPr>
              <a:t>// Class Destructor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~PQ (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n-US" altLang="en-US" b="1" dirty="0">
                <a:solidFill>
                  <a:srgbClr val="0033CC"/>
                </a:solidFill>
              </a:rPr>
              <a:t>// Member Functions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void insert (E );	</a:t>
            </a:r>
            <a:r>
              <a:rPr lang="en-US" altLang="en-US" b="1" dirty="0">
                <a:solidFill>
                  <a:srgbClr val="0033CC"/>
                </a:solidFill>
              </a:rPr>
              <a:t>// insert element into heap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/>
              <a:t>	E remove ( );		</a:t>
            </a:r>
            <a:r>
              <a:rPr lang="en-US" altLang="en-US" b="1" dirty="0">
                <a:solidFill>
                  <a:srgbClr val="0033CC"/>
                </a:solidFill>
              </a:rPr>
              <a:t>// remove &amp; return the top of the heap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b="1" dirty="0">
              <a:solidFill>
                <a:srgbClr val="0033CC"/>
              </a:solidFill>
            </a:endParaRP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34F7A-CBE7-4665-9343-AA339B7A9D13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 Priority Queue Class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private: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E *a; 		</a:t>
            </a:r>
            <a:r>
              <a:rPr lang="en-US" altLang="en-US" sz="2000" b="1" dirty="0">
                <a:solidFill>
                  <a:srgbClr val="0033CC"/>
                </a:solidFill>
              </a:rPr>
              <a:t>// Pointer to Storage Array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MaxSize</a:t>
            </a:r>
            <a:r>
              <a:rPr lang="en-US" altLang="en-US" sz="2000" b="1" dirty="0"/>
              <a:t>;		</a:t>
            </a:r>
            <a:r>
              <a:rPr lang="en-US" altLang="en-US" sz="2000" b="1" dirty="0">
                <a:solidFill>
                  <a:srgbClr val="0033CC"/>
                </a:solidFill>
              </a:rPr>
              <a:t>// Maximum Size (not including a[0])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N;		</a:t>
            </a:r>
            <a:r>
              <a:rPr lang="en-US" altLang="en-US" sz="2000" b="1" dirty="0">
                <a:solidFill>
                  <a:srgbClr val="0033CC"/>
                </a:solidFill>
              </a:rPr>
              <a:t>// index of last element in the array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E </a:t>
            </a:r>
            <a:r>
              <a:rPr lang="en-US" altLang="en-US" sz="2000" b="1" dirty="0" err="1"/>
              <a:t>itemMin</a:t>
            </a:r>
            <a:r>
              <a:rPr lang="en-US" altLang="en-US" sz="2000" b="1" dirty="0"/>
              <a:t>;		</a:t>
            </a:r>
            <a:r>
              <a:rPr lang="en-US" altLang="en-US" sz="2000" b="1" dirty="0">
                <a:solidFill>
                  <a:srgbClr val="0033CC"/>
                </a:solidFill>
              </a:rPr>
              <a:t>// </a:t>
            </a:r>
            <a:r>
              <a:rPr lang="en-US" altLang="en-US" sz="2000" b="1" dirty="0" err="1">
                <a:solidFill>
                  <a:srgbClr val="0033CC"/>
                </a:solidFill>
              </a:rPr>
              <a:t>itemMin</a:t>
            </a:r>
            <a:r>
              <a:rPr lang="en-US" altLang="en-US" sz="2000" b="1" dirty="0">
                <a:solidFill>
                  <a:srgbClr val="0033CC"/>
                </a:solidFill>
              </a:rPr>
              <a:t> to be stored in a[0]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>
                <a:solidFill>
                  <a:srgbClr val="0033CC"/>
                </a:solidFill>
              </a:rPr>
              <a:t>// Heap Adjustment Functions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void </a:t>
            </a:r>
            <a:r>
              <a:rPr lang="en-US" altLang="en-US" sz="2000" b="1" dirty="0" err="1"/>
              <a:t>upheap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k);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	void </a:t>
            </a:r>
            <a:r>
              <a:rPr lang="en-US" altLang="en-US" sz="2000" b="1" dirty="0" err="1"/>
              <a:t>downheap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k);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#</a:t>
            </a:r>
            <a:r>
              <a:rPr lang="en-US" altLang="en-US" sz="2000" b="1" dirty="0" err="1">
                <a:solidFill>
                  <a:srgbClr val="0033CC"/>
                </a:solidFill>
              </a:rPr>
              <a:t>endif</a:t>
            </a:r>
            <a:r>
              <a:rPr lang="en-US" altLang="en-US" sz="2000" b="1" dirty="0">
                <a:solidFill>
                  <a:srgbClr val="0033CC"/>
                </a:solidFill>
              </a:rPr>
              <a:t>   // PQ_H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#include "PQ.cpp"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PQ Implementation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File:PQ.cpp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PQ (min Heap) Class implementation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/>
              <a:t>#include &lt;iostream&gt;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/>
              <a:t>#include &lt;</a:t>
            </a:r>
            <a:r>
              <a:rPr lang="en-US" altLang="en-US" sz="2000" b="1" dirty="0" err="1"/>
              <a:t>cmath</a:t>
            </a:r>
            <a:r>
              <a:rPr lang="en-US" altLang="en-US" sz="2000" b="1" dirty="0"/>
              <a:t>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/>
              <a:t>#include &lt;</a:t>
            </a:r>
            <a:r>
              <a:rPr lang="en-US" altLang="en-US" sz="2000" b="1" dirty="0" err="1"/>
              <a:t>iomanip</a:t>
            </a:r>
            <a:r>
              <a:rPr lang="en-US" altLang="en-US" sz="2000" b="1" dirty="0"/>
              <a:t>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/>
              <a:t>using namespace std;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000" b="1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000" b="1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Member Functions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000" b="1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Constructor with argument. Max size is </a:t>
            </a:r>
            <a:r>
              <a:rPr lang="en-US" altLang="en-US" sz="2000" b="1" dirty="0" err="1">
                <a:solidFill>
                  <a:srgbClr val="0000FF"/>
                </a:solidFill>
              </a:rPr>
              <a:t>mVal</a:t>
            </a:r>
            <a:r>
              <a:rPr lang="en-US" altLang="en-US" sz="2000" b="1" dirty="0">
                <a:solidFill>
                  <a:srgbClr val="0000FF"/>
                </a:solidFill>
              </a:rPr>
              <a:t> elements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not including a[0] which will receive -32767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The constructor creates the heap array, initializes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the end of the heap to N=0,and </a:t>
            </a:r>
            <a:r>
              <a:rPr lang="en-US" altLang="en-US" sz="2000" b="1" dirty="0" err="1">
                <a:solidFill>
                  <a:srgbClr val="0000FF"/>
                </a:solidFill>
              </a:rPr>
              <a:t>itmMin</a:t>
            </a:r>
            <a:endParaRPr lang="en-US" altLang="en-US" sz="2000" b="1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000" b="1" dirty="0">
              <a:solidFill>
                <a:srgbClr val="0033CC"/>
              </a:solidFill>
            </a:endParaRP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691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PQ Implementation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329439" y="1540189"/>
            <a:ext cx="8915400" cy="4351456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PQ&lt;E&gt;::PQ(int </a:t>
            </a:r>
            <a:r>
              <a:rPr lang="en-US" altLang="en-US" b="1" dirty="0" err="1"/>
              <a:t>mVal</a:t>
            </a:r>
            <a:r>
              <a:rPr lang="en-US" altLang="en-US" b="1" dirty="0"/>
              <a:t>)			</a:t>
            </a:r>
            <a:r>
              <a:rPr lang="en-US" altLang="en-US" b="1" dirty="0">
                <a:solidFill>
                  <a:srgbClr val="0000FF"/>
                </a:solidFill>
              </a:rPr>
              <a:t>// Constructor</a:t>
            </a:r>
            <a:endParaRPr lang="en-US" altLang="en-US" b="1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{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n-US" altLang="en-US" b="1" dirty="0" err="1"/>
              <a:t>MaxSize</a:t>
            </a:r>
            <a:r>
              <a:rPr lang="en-US" altLang="en-US" b="1" dirty="0"/>
              <a:t> = </a:t>
            </a:r>
            <a:r>
              <a:rPr lang="en-US" altLang="en-US" b="1" dirty="0" err="1"/>
              <a:t>mVal</a:t>
            </a:r>
            <a:r>
              <a:rPr lang="en-US" altLang="en-US" b="1" dirty="0"/>
              <a:t>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	a = new E[MaxSize+1]; 	N=0;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n-US" altLang="en-US" b="1" dirty="0" err="1"/>
              <a:t>itemMin</a:t>
            </a:r>
            <a:r>
              <a:rPr lang="en-US" altLang="en-US" b="1" dirty="0"/>
              <a:t> = -32767; // Minimum Heap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	a[0] = </a:t>
            </a:r>
            <a:r>
              <a:rPr lang="en-US" altLang="en-US" b="1" dirty="0" err="1"/>
              <a:t>itemMin</a:t>
            </a:r>
            <a:r>
              <a:rPr lang="en-US" altLang="en-US" b="1" dirty="0"/>
              <a:t> 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/>
              <a:t>}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b="1" dirty="0">
              <a:solidFill>
                <a:srgbClr val="0033CC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			</a:t>
            </a:r>
            <a:r>
              <a:rPr lang="en-US" altLang="en-US" b="1" dirty="0">
                <a:solidFill>
                  <a:srgbClr val="0000FF"/>
                </a:solidFill>
              </a:rPr>
              <a:t>// Class Destructor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PQ&lt;E&gt;::~PQ()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{ delete [ ] a;}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632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PQ Implementation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329439" y="1540188"/>
            <a:ext cx="8915400" cy="4693701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// Insert element (v) in the heap and adjust heap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void PQ&lt;E&gt;::insert(E v)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a[++N] = v ;    upheap(N) ;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}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// remove and return top of the heap, then adjust heap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E PQ&lt;E&gt;::remove() 							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E v = a[1] 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a[1] = a[N--] ; </a:t>
            </a:r>
            <a:r>
              <a:rPr lang="en-US" altLang="en-US" b="1" dirty="0" err="1">
                <a:solidFill>
                  <a:schemeClr val="tx1"/>
                </a:solidFill>
              </a:rPr>
              <a:t>downheap</a:t>
            </a:r>
            <a:r>
              <a:rPr lang="en-US" altLang="en-US" b="1" dirty="0">
                <a:solidFill>
                  <a:schemeClr val="tx1"/>
                </a:solidFill>
              </a:rPr>
              <a:t>(1) ;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return v;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874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PQ Implementation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329439" y="1540189"/>
            <a:ext cx="8915400" cy="4060512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// upheap element at location (k) in the heap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// as long as it is less than the parent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void PQ&lt;E&gt;::upheap(int k) 			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E v = a[k] ;   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while ( a[k/2] &gt;= v)				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	{ a[k] = a[k/2] ;   k = k/2 ; }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a[k] = v 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1293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PQ Implementation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329439" y="1540189"/>
            <a:ext cx="8915400" cy="4060512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// </a:t>
            </a:r>
            <a:r>
              <a:rPr lang="en-US" altLang="en-US" b="1" dirty="0" err="1">
                <a:solidFill>
                  <a:srgbClr val="0000FF"/>
                </a:solidFill>
              </a:rPr>
              <a:t>downheap</a:t>
            </a:r>
            <a:r>
              <a:rPr lang="en-US" altLang="en-US" b="1" dirty="0">
                <a:solidFill>
                  <a:srgbClr val="0000FF"/>
                </a:solidFill>
              </a:rPr>
              <a:t> element at (k) in the heap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template &lt;class E&gt;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void PQ&lt;E&gt;::</a:t>
            </a:r>
            <a:r>
              <a:rPr lang="en-US" altLang="en-US" b="1" dirty="0" err="1">
                <a:solidFill>
                  <a:schemeClr val="tx1"/>
                </a:solidFill>
              </a:rPr>
              <a:t>downheap</a:t>
            </a:r>
            <a:r>
              <a:rPr lang="en-US" altLang="en-US" b="1" dirty="0">
                <a:solidFill>
                  <a:schemeClr val="tx1"/>
                </a:solidFill>
              </a:rPr>
              <a:t>(int k) 			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int j = 2 * k ;     E v = a[k] 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while (j &lt;= N) {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	if ((j &lt; N) &amp;&amp; (a[j] &gt; a[j+1])) </a:t>
            </a:r>
            <a:r>
              <a:rPr lang="en-US" altLang="en-US" b="1" dirty="0" err="1">
                <a:solidFill>
                  <a:schemeClr val="tx1"/>
                </a:solidFill>
              </a:rPr>
              <a:t>j++</a:t>
            </a:r>
            <a:r>
              <a:rPr lang="en-US" altLang="en-US" b="1" dirty="0">
                <a:solidFill>
                  <a:schemeClr val="tx1"/>
                </a:solidFill>
              </a:rPr>
              <a:t> ;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	if ( v &lt;= a[j] ) break;				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	a[j/2] = a[j] ;     j *= 2 ;   }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	a[j/2] = v ;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772B0-7AE0-4FD6-8FDA-7073003752ED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0922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 Files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11581" y="2133600"/>
            <a:ext cx="10880419" cy="3777622"/>
          </a:xfrm>
          <a:noFill/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tx1"/>
                </a:solidFill>
              </a:rPr>
              <a:t>A dynamic-array based implementation of the Minimum Heap class is found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00FF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00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9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5. Analysis of PQ Operations</a:t>
            </a:r>
            <a:endParaRPr lang="en-US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noFill/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u="sng" dirty="0"/>
              <a:t>Worst case cost of insertion: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b="1" dirty="0"/>
              <a:t>This happens when the data are inserted in descending order in a minimum heap (</a:t>
            </a:r>
            <a:r>
              <a:rPr lang="en-US" sz="2400" b="1" dirty="0">
                <a:solidFill>
                  <a:srgbClr val="0000FF"/>
                </a:solidFill>
              </a:rPr>
              <a:t>ascending order in a maximum heap</a:t>
            </a:r>
            <a:r>
              <a:rPr lang="en-US" sz="2400" b="1" dirty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/>
              <a:t>	Consider inserting such sequence of (n) integers and take T(n) to be the </a:t>
            </a:r>
            <a:r>
              <a:rPr lang="en-GB" sz="2400" b="1" u="sng" dirty="0"/>
              <a:t>number of comparisons </a:t>
            </a:r>
            <a:r>
              <a:rPr lang="en-GB" sz="2400" b="1" dirty="0"/>
              <a:t>used in the </a:t>
            </a:r>
            <a:r>
              <a:rPr lang="en-GB" sz="2400" b="1" dirty="0" err="1"/>
              <a:t>upheap</a:t>
            </a:r>
            <a:r>
              <a:rPr lang="en-GB" sz="2400" b="1" dirty="0"/>
              <a:t> process.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/>
              <a:t>     Let us find T(n) for each of the following sequences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/>
              <a:t>	1.    (1)		(a complete tree of height h = 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/>
              <a:t>    2.   (3,2,1)		(a complete tree with h = 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/>
              <a:t>    3.   (7,6,5,4,3,2,1)	(a complete tree with h = 3)</a:t>
            </a:r>
            <a:endParaRPr lang="en-US" sz="2400" b="1" dirty="0"/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59C43-78A2-4C79-A00A-6242B6A07C2F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Definition of Priority Queue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400" b="1" u="sng" dirty="0">
                <a:solidFill>
                  <a:schemeClr val="tx1"/>
                </a:solidFill>
              </a:rPr>
              <a:t>Definition of Priority Queue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b="1" dirty="0">
                <a:solidFill>
                  <a:schemeClr val="tx1"/>
                </a:solidFill>
              </a:rPr>
              <a:t>A</a:t>
            </a:r>
            <a:r>
              <a:rPr lang="en-US" altLang="en-US" sz="2400" b="1" dirty="0"/>
              <a:t> </a:t>
            </a:r>
            <a:r>
              <a:rPr lang="en-US" altLang="en-US" sz="2400" b="1" i="1" dirty="0">
                <a:solidFill>
                  <a:srgbClr val="0000FF"/>
                </a:solidFill>
              </a:rPr>
              <a:t>Priority Queue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(PQ) is a set with the operations: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b="1" i="1" dirty="0"/>
              <a:t>	• </a:t>
            </a:r>
            <a:r>
              <a:rPr lang="en-US" altLang="en-US" sz="2400" b="1" i="1" dirty="0">
                <a:solidFill>
                  <a:srgbClr val="0000FF"/>
                </a:solidFill>
              </a:rPr>
              <a:t>Insert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an element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b="1" i="1" dirty="0"/>
              <a:t>	• </a:t>
            </a:r>
            <a:r>
              <a:rPr lang="en-US" altLang="en-US" sz="2400" b="1" i="1" dirty="0">
                <a:solidFill>
                  <a:srgbClr val="0000FF"/>
                </a:solidFill>
              </a:rPr>
              <a:t>Remove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and return the </a:t>
            </a:r>
            <a:r>
              <a:rPr lang="en-US" altLang="en-US" sz="2400" b="1" i="1" dirty="0">
                <a:solidFill>
                  <a:srgbClr val="0000FF"/>
                </a:solidFill>
              </a:rPr>
              <a:t>smallest / largest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element</a:t>
            </a:r>
          </a:p>
          <a:p>
            <a:pPr algn="just" eaLnBrk="1" hangingPunct="1"/>
            <a:r>
              <a:rPr lang="en-US" altLang="en-US" sz="2400" b="1" dirty="0">
                <a:solidFill>
                  <a:schemeClr val="tx1"/>
                </a:solidFill>
              </a:rPr>
              <a:t>Priority queues enable us to retrieve items not by the insertion time (as in a stack or queue), nor by a key match (as in a dictionary), but by which item has the highest priority of retrieval.           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C6E83-A8BD-4F79-A309-889EDA664ABC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title"/>
          </p:nvPr>
        </p:nvSpPr>
        <p:spPr>
          <a:xfrm>
            <a:off x="2743200" y="932744"/>
            <a:ext cx="7543800" cy="9722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 in a Minimum Heap</a:t>
            </a:r>
            <a:b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(Worst Case)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>
          <a:xfrm>
            <a:off x="2743199" y="2438401"/>
            <a:ext cx="7872688" cy="3851316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 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0" y="6256867"/>
            <a:ext cx="2895600" cy="448733"/>
          </a:xfrm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8700" y="6256867"/>
            <a:ext cx="1905000" cy="448733"/>
          </a:xfrm>
          <a:noFill/>
        </p:spPr>
        <p:txBody>
          <a:bodyPr/>
          <a:lstStyle/>
          <a:p>
            <a:fld id="{CB98E803-C713-4F02-8B21-476F0EF2EE0B}" type="slidenum">
              <a:rPr lang="en-GB" altLang="en-US" smtClean="0"/>
              <a:pPr/>
              <a:t>30</a:t>
            </a:fld>
            <a:endParaRPr lang="en-GB" altLang="en-US"/>
          </a:p>
        </p:txBody>
      </p:sp>
      <p:sp>
        <p:nvSpPr>
          <p:cNvPr id="17414" name="Oval 4"/>
          <p:cNvSpPr>
            <a:spLocks noChangeArrowheads="1"/>
          </p:cNvSpPr>
          <p:nvPr/>
        </p:nvSpPr>
        <p:spPr bwMode="auto">
          <a:xfrm>
            <a:off x="6435018" y="427612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7</a:t>
            </a:r>
          </a:p>
        </p:txBody>
      </p:sp>
      <p:sp>
        <p:nvSpPr>
          <p:cNvPr id="17415" name="Oval 5"/>
          <p:cNvSpPr>
            <a:spLocks noChangeArrowheads="1"/>
          </p:cNvSpPr>
          <p:nvPr/>
        </p:nvSpPr>
        <p:spPr bwMode="auto">
          <a:xfrm>
            <a:off x="7197018" y="427612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5</a:t>
            </a:r>
          </a:p>
        </p:txBody>
      </p:sp>
      <p:sp>
        <p:nvSpPr>
          <p:cNvPr id="17416" name="Oval 6"/>
          <p:cNvSpPr>
            <a:spLocks noChangeArrowheads="1"/>
          </p:cNvSpPr>
          <p:nvPr/>
        </p:nvSpPr>
        <p:spPr bwMode="auto">
          <a:xfrm>
            <a:off x="7882818" y="4200538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6</a:t>
            </a:r>
          </a:p>
        </p:txBody>
      </p:sp>
      <p:sp>
        <p:nvSpPr>
          <p:cNvPr id="17417" name="Oval 7"/>
          <p:cNvSpPr>
            <a:spLocks noChangeArrowheads="1"/>
          </p:cNvSpPr>
          <p:nvPr/>
        </p:nvSpPr>
        <p:spPr bwMode="auto">
          <a:xfrm>
            <a:off x="6816018" y="359032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7418" name="Oval 8"/>
          <p:cNvSpPr>
            <a:spLocks noChangeArrowheads="1"/>
          </p:cNvSpPr>
          <p:nvPr/>
        </p:nvSpPr>
        <p:spPr bwMode="auto">
          <a:xfrm>
            <a:off x="8111418" y="359032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7419" name="Oval 9"/>
          <p:cNvSpPr>
            <a:spLocks noChangeArrowheads="1"/>
          </p:cNvSpPr>
          <p:nvPr/>
        </p:nvSpPr>
        <p:spPr bwMode="auto">
          <a:xfrm>
            <a:off x="7425618" y="305692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7420" name="Line 10"/>
          <p:cNvSpPr>
            <a:spLocks noChangeShapeType="1"/>
          </p:cNvSpPr>
          <p:nvPr/>
        </p:nvSpPr>
        <p:spPr bwMode="auto">
          <a:xfrm flipH="1">
            <a:off x="7120816" y="3358838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>
            <a:off x="7730417" y="3360249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 flipH="1">
            <a:off x="8035217" y="3968438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3" name="Line 13"/>
          <p:cNvSpPr>
            <a:spLocks noChangeShapeType="1"/>
          </p:cNvSpPr>
          <p:nvPr/>
        </p:nvSpPr>
        <p:spPr bwMode="auto">
          <a:xfrm>
            <a:off x="7120817" y="3969849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4" name="Line 14"/>
          <p:cNvSpPr>
            <a:spLocks noChangeShapeType="1"/>
          </p:cNvSpPr>
          <p:nvPr/>
        </p:nvSpPr>
        <p:spPr bwMode="auto">
          <a:xfrm flipH="1">
            <a:off x="6663617" y="3969849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6653213" y="4514850"/>
            <a:ext cx="18652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7437" name="Oval 27"/>
          <p:cNvSpPr>
            <a:spLocks noChangeArrowheads="1"/>
          </p:cNvSpPr>
          <p:nvPr/>
        </p:nvSpPr>
        <p:spPr bwMode="auto">
          <a:xfrm>
            <a:off x="4395080" y="397057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17438" name="Oval 28"/>
          <p:cNvSpPr>
            <a:spLocks noChangeArrowheads="1"/>
          </p:cNvSpPr>
          <p:nvPr/>
        </p:nvSpPr>
        <p:spPr bwMode="auto">
          <a:xfrm>
            <a:off x="5157080" y="397057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17439" name="Oval 29"/>
          <p:cNvSpPr>
            <a:spLocks noChangeArrowheads="1"/>
          </p:cNvSpPr>
          <p:nvPr/>
        </p:nvSpPr>
        <p:spPr bwMode="auto">
          <a:xfrm>
            <a:off x="4776080" y="328477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7444" name="Line 34"/>
          <p:cNvSpPr>
            <a:spLocks noChangeShapeType="1"/>
          </p:cNvSpPr>
          <p:nvPr/>
        </p:nvSpPr>
        <p:spPr bwMode="auto">
          <a:xfrm>
            <a:off x="5040591" y="3665772"/>
            <a:ext cx="194655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5" name="Line 35"/>
          <p:cNvSpPr>
            <a:spLocks noChangeShapeType="1"/>
          </p:cNvSpPr>
          <p:nvPr/>
        </p:nvSpPr>
        <p:spPr bwMode="auto">
          <a:xfrm flipH="1">
            <a:off x="4623679" y="3664301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7446" name="Rectangle 36"/>
          <p:cNvSpPr>
            <a:spLocks noChangeArrowheads="1"/>
          </p:cNvSpPr>
          <p:nvPr/>
        </p:nvSpPr>
        <p:spPr bwMode="auto">
          <a:xfrm>
            <a:off x="2933700" y="2209800"/>
            <a:ext cx="59817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altLang="en-US" sz="3200"/>
              <a:t> </a:t>
            </a:r>
          </a:p>
        </p:txBody>
      </p:sp>
      <p:sp>
        <p:nvSpPr>
          <p:cNvPr id="17447" name="Rectangle 37"/>
          <p:cNvSpPr>
            <a:spLocks noChangeArrowheads="1"/>
          </p:cNvSpPr>
          <p:nvPr/>
        </p:nvSpPr>
        <p:spPr bwMode="auto">
          <a:xfrm>
            <a:off x="2743200" y="2063044"/>
            <a:ext cx="7718323" cy="433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altLang="en-US" sz="3200"/>
              <a:t> </a:t>
            </a:r>
          </a:p>
        </p:txBody>
      </p:sp>
      <p:sp>
        <p:nvSpPr>
          <p:cNvPr id="17451" name="Oval 41"/>
          <p:cNvSpPr>
            <a:spLocks noChangeArrowheads="1"/>
          </p:cNvSpPr>
          <p:nvPr/>
        </p:nvSpPr>
        <p:spPr bwMode="auto">
          <a:xfrm>
            <a:off x="3200401" y="3207515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7452" name="Text Box 42"/>
          <p:cNvSpPr txBox="1">
            <a:spLocks noChangeArrowheads="1"/>
          </p:cNvSpPr>
          <p:nvPr/>
        </p:nvSpPr>
        <p:spPr bwMode="auto">
          <a:xfrm>
            <a:off x="2895600" y="5867400"/>
            <a:ext cx="91976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insert 1</a:t>
            </a:r>
          </a:p>
        </p:txBody>
      </p:sp>
      <p:sp>
        <p:nvSpPr>
          <p:cNvPr id="17454" name="Text Box 44"/>
          <p:cNvSpPr txBox="1">
            <a:spLocks noChangeArrowheads="1"/>
          </p:cNvSpPr>
          <p:nvPr/>
        </p:nvSpPr>
        <p:spPr bwMode="auto">
          <a:xfrm>
            <a:off x="4371070" y="5841294"/>
            <a:ext cx="126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insert 3,2,1</a:t>
            </a:r>
          </a:p>
        </p:txBody>
      </p:sp>
      <p:sp>
        <p:nvSpPr>
          <p:cNvPr id="17458" name="Text Box 48"/>
          <p:cNvSpPr txBox="1">
            <a:spLocks noChangeArrowheads="1"/>
          </p:cNvSpPr>
          <p:nvPr/>
        </p:nvSpPr>
        <p:spPr bwMode="auto">
          <a:xfrm>
            <a:off x="7033900" y="5806037"/>
            <a:ext cx="20339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Insert 7,6,5,4,3,2,1</a:t>
            </a:r>
          </a:p>
        </p:txBody>
      </p:sp>
      <p:sp>
        <p:nvSpPr>
          <p:cNvPr id="17460" name="Line 50"/>
          <p:cNvSpPr>
            <a:spLocks noChangeShapeType="1"/>
          </p:cNvSpPr>
          <p:nvPr/>
        </p:nvSpPr>
        <p:spPr bwMode="auto">
          <a:xfrm flipV="1">
            <a:off x="3352800" y="4803530"/>
            <a:ext cx="0" cy="10638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7464" name="Line 54"/>
          <p:cNvSpPr>
            <a:spLocks noChangeShapeType="1"/>
          </p:cNvSpPr>
          <p:nvPr/>
        </p:nvSpPr>
        <p:spPr bwMode="auto">
          <a:xfrm flipH="1" flipV="1">
            <a:off x="7620000" y="5055985"/>
            <a:ext cx="0" cy="7054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58" name="Oval 28"/>
          <p:cNvSpPr>
            <a:spLocks noChangeArrowheads="1"/>
          </p:cNvSpPr>
          <p:nvPr/>
        </p:nvSpPr>
        <p:spPr bwMode="auto">
          <a:xfrm>
            <a:off x="8568618" y="4233258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59" name="Line 34"/>
          <p:cNvSpPr>
            <a:spLocks noChangeShapeType="1"/>
          </p:cNvSpPr>
          <p:nvPr/>
        </p:nvSpPr>
        <p:spPr bwMode="auto">
          <a:xfrm>
            <a:off x="8385401" y="3928459"/>
            <a:ext cx="261383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2928335" y="4466981"/>
            <a:ext cx="919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1 comp</a:t>
            </a:r>
          </a:p>
        </p:txBody>
      </p:sp>
      <p:sp>
        <p:nvSpPr>
          <p:cNvPr id="61" name="Line 50"/>
          <p:cNvSpPr>
            <a:spLocks noChangeShapeType="1"/>
          </p:cNvSpPr>
          <p:nvPr/>
        </p:nvSpPr>
        <p:spPr bwMode="auto">
          <a:xfrm flipH="1" flipV="1">
            <a:off x="4953000" y="4851400"/>
            <a:ext cx="20143" cy="10743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62" name="Text Box 42"/>
          <p:cNvSpPr txBox="1">
            <a:spLocks noChangeArrowheads="1"/>
          </p:cNvSpPr>
          <p:nvPr/>
        </p:nvSpPr>
        <p:spPr bwMode="auto">
          <a:xfrm>
            <a:off x="4181753" y="4525284"/>
            <a:ext cx="18179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1 + 2 + 2 comp</a:t>
            </a:r>
          </a:p>
        </p:txBody>
      </p:sp>
      <p:sp>
        <p:nvSpPr>
          <p:cNvPr id="63" name="Text Box 42"/>
          <p:cNvSpPr txBox="1">
            <a:spLocks noChangeArrowheads="1"/>
          </p:cNvSpPr>
          <p:nvPr/>
        </p:nvSpPr>
        <p:spPr bwMode="auto">
          <a:xfrm>
            <a:off x="6884202" y="4717432"/>
            <a:ext cx="31360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en-US" sz="1600" b="1" dirty="0"/>
              <a:t>1 + 2 + 2 + 3 + 3 + 3 + 3 comp</a:t>
            </a:r>
          </a:p>
        </p:txBody>
      </p:sp>
    </p:spTree>
    <p:extLst>
      <p:ext uri="{BB962C8B-B14F-4D97-AF65-F5344CB8AC3E}">
        <p14:creationId xmlns:p14="http://schemas.microsoft.com/office/powerpoint/2010/main" val="3402724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insertion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noFill/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Notice that </a:t>
            </a:r>
            <a:r>
              <a:rPr lang="en-US" sz="2400" b="1" dirty="0">
                <a:solidFill>
                  <a:srgbClr val="0000FF"/>
                </a:solidFill>
              </a:rPr>
              <a:t>h = </a:t>
            </a:r>
            <a:r>
              <a:rPr lang="en-US" sz="2400" b="1" dirty="0">
                <a:solidFill>
                  <a:srgbClr val="0000FF"/>
                </a:solidFill>
                <a:sym typeface="Symbol" panose="05050102010706020507" pitchFamily="18" charset="2"/>
              </a:rPr>
              <a:t> log(n+1)</a:t>
            </a:r>
            <a:endParaRPr lang="en-US" sz="24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There is always an extra comparison of root with </a:t>
            </a:r>
            <a:r>
              <a:rPr lang="en-US" sz="2400" b="1" i="1" dirty="0" err="1">
                <a:solidFill>
                  <a:srgbClr val="0000FF"/>
                </a:solidFill>
              </a:rPr>
              <a:t>itemMin</a:t>
            </a:r>
            <a:endParaRPr lang="en-US" sz="2400" b="1" i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so that: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B519F-179B-49BB-9877-276820D1BDCF}" type="slidenum">
              <a:rPr lang="en-GB" smtClean="0"/>
              <a:pPr/>
              <a:t>31</a:t>
            </a:fld>
            <a:endParaRPr lang="en-GB"/>
          </a:p>
        </p:txBody>
      </p:sp>
      <p:graphicFrame>
        <p:nvGraphicFramePr>
          <p:cNvPr id="55405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36419"/>
              </p:ext>
            </p:extLst>
          </p:nvPr>
        </p:nvGraphicFramePr>
        <p:xfrm>
          <a:off x="4038600" y="3429000"/>
          <a:ext cx="5867400" cy="2311400"/>
        </p:xfrm>
        <a:graphic>
          <a:graphicData uri="http://schemas.openxmlformats.org/drawingml/2006/table">
            <a:tbl>
              <a:tblPr/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1*1 = 1*2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T(1) + 2*2 = 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T(2) + 3*4 = 17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insertion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441525"/>
            <a:ext cx="8915400" cy="4469697"/>
          </a:xfrm>
          <a:noFill/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The heap is now a full binary tree and the Worst case number of comparisons in insertion will be: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13C693-02CF-4229-9CBA-E0772AD9A9D9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DB09B1-2DFD-4392-A771-3D0724470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025" y="2292671"/>
            <a:ext cx="5897880" cy="3230880"/>
          </a:xfrm>
          <a:prstGeom prst="rect">
            <a:avLst/>
          </a:prstGeom>
          <a:solidFill>
            <a:srgbClr val="CCFFFF"/>
          </a:solidFill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838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PQ Operations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186518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upheap			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		O(h) = O(log n)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downheap		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		O(h) = O(log n)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insert (n) items	  	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nlog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n)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O(n)*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remove (n) items	  	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nlog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see Heapify algorithm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348A1F-29F2-4607-8BDD-1B6FBE1E2305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26A8F0-CFDA-4FEA-9E3E-549AF9015B40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Heapify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 A Modified Insertion Algorithm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173" y="1279172"/>
            <a:ext cx="7772400" cy="4856636"/>
          </a:xfrm>
          <a:noFill/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sz="2000" b="1" dirty="0"/>
              <a:t>A Modified Insertion algorithm</a:t>
            </a:r>
          </a:p>
          <a:p>
            <a:pPr eaLnBrk="1" hangingPunct="1"/>
            <a:r>
              <a:rPr lang="en-US" sz="2000" b="1" dirty="0"/>
              <a:t>Robert Floyd </a:t>
            </a:r>
            <a:r>
              <a:rPr lang="en-US" sz="2000" dirty="0"/>
              <a:t>(1964) found a better way to build the heap using a </a:t>
            </a:r>
            <a:r>
              <a:rPr lang="en-US" sz="2000" b="1" i="1" dirty="0">
                <a:solidFill>
                  <a:srgbClr val="0000FF"/>
                </a:solidFill>
              </a:rPr>
              <a:t>merge</a:t>
            </a:r>
            <a:r>
              <a:rPr lang="en-US" sz="2000" dirty="0"/>
              <a:t> procedure called </a:t>
            </a:r>
            <a:r>
              <a:rPr lang="en-US" sz="2000" b="1" i="1" dirty="0" err="1">
                <a:solidFill>
                  <a:srgbClr val="0000FF"/>
                </a:solidFill>
              </a:rPr>
              <a:t>heapify</a:t>
            </a:r>
            <a:endParaRPr lang="en-US" sz="2000" b="1" i="1" dirty="0">
              <a:solidFill>
                <a:srgbClr val="0000FF"/>
              </a:solidFill>
            </a:endParaRPr>
          </a:p>
          <a:p>
            <a:pPr eaLnBrk="1" hangingPunct="1"/>
            <a:r>
              <a:rPr lang="en-US" sz="2000" dirty="0"/>
              <a:t>Consider a node (</a:t>
            </a:r>
            <a:r>
              <a:rPr lang="en-US" sz="2000" dirty="0" err="1"/>
              <a:t>i</a:t>
            </a:r>
            <a:r>
              <a:rPr lang="en-US" sz="2000" dirty="0"/>
              <a:t>) in the heap with children (L) and (R).</a:t>
            </a:r>
          </a:p>
          <a:p>
            <a:pPr eaLnBrk="1" hangingPunct="1"/>
            <a:r>
              <a:rPr lang="en-US" sz="2000" dirty="0"/>
              <a:t>Consider (L) and (R) to be roots of proper heaps.</a:t>
            </a:r>
          </a:p>
          <a:p>
            <a:pPr eaLnBrk="1" hangingPunct="1"/>
            <a:r>
              <a:rPr lang="en-US" sz="2000" dirty="0"/>
              <a:t>If tree rooted at (</a:t>
            </a:r>
            <a:r>
              <a:rPr lang="en-US" sz="2000" dirty="0" err="1"/>
              <a:t>i</a:t>
            </a:r>
            <a:r>
              <a:rPr lang="en-US" sz="2000" dirty="0"/>
              <a:t>) violates heap property, we let the parent node trickle down so subtree (</a:t>
            </a:r>
            <a:r>
              <a:rPr lang="en-US" sz="2000" dirty="0" err="1"/>
              <a:t>i</a:t>
            </a:r>
            <a:r>
              <a:rPr lang="en-US" sz="2000" dirty="0"/>
              <a:t>) satisfies the heap property.</a:t>
            </a:r>
          </a:p>
          <a:p>
            <a:pPr eaLnBrk="1" hangingPunct="1"/>
            <a:r>
              <a:rPr lang="en-US" sz="20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Heapify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algorithm rearranges the elements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    of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array where the left and right sub-tree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 of 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en-US" sz="2000" b="1" i="0" baseline="3000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element obeys the heap property.</a:t>
            </a:r>
            <a:endParaRPr lang="en-US" sz="2000" dirty="0"/>
          </a:p>
        </p:txBody>
      </p:sp>
      <p:pic>
        <p:nvPicPr>
          <p:cNvPr id="38918" name="Picture 5" descr="Floye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7013" y="4057601"/>
            <a:ext cx="15176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30539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493817" y="368681"/>
            <a:ext cx="8427027" cy="105186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i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Heapify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Algorithm for a Maximum Heap</a:t>
            </a:r>
            <a:b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Adjust Heap for element (</a:t>
            </a: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b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475057"/>
            <a:ext cx="7772400" cy="46482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/>
          </a:p>
          <a:p>
            <a:pPr eaLnBrk="1" hangingPunct="1">
              <a:buFont typeface="Wingdings" pitchFamily="2" charset="2"/>
              <a:buNone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Notice that in the worst case Heapify will take </a:t>
            </a:r>
            <a:r>
              <a:rPr lang="en-US" sz="2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T(n) = O(log n), how?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C7BB32-271C-4505-9A52-BF92B7E6F89A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895600" y="1828800"/>
            <a:ext cx="7543800" cy="38862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ALGORITHM Heapify (A[1..n], n,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{	left = 2i	right = 2i+1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if ((left ≤ n) and (A[left] &gt; A[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])) then 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max = left   else max =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kern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if ((right ≤ n) and (A[right] &gt; A[max])) then 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max = right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if (max ≠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then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swap (A[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], A[max])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Heapify (A, n, max)</a:t>
            </a:r>
          </a:p>
          <a:p>
            <a:pPr marL="342900" indent="-342900">
              <a:buClr>
                <a:srgbClr val="A5644E"/>
              </a:buClr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3" name="Oval 27">
            <a:extLst>
              <a:ext uri="{FF2B5EF4-FFF2-40B4-BE49-F238E27FC236}">
                <a16:creationId xmlns:a16="http://schemas.microsoft.com/office/drawing/2014/main" id="{A6682205-A92E-F1B7-8B0E-7770A05B3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992" y="4283189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L</a:t>
            </a:r>
          </a:p>
        </p:txBody>
      </p:sp>
      <p:sp>
        <p:nvSpPr>
          <p:cNvPr id="4" name="Oval 28">
            <a:extLst>
              <a:ext uri="{FF2B5EF4-FFF2-40B4-BE49-F238E27FC236}">
                <a16:creationId xmlns:a16="http://schemas.microsoft.com/office/drawing/2014/main" id="{E2751967-DC80-3D9C-8898-FB2095BA0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992" y="4283189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R</a:t>
            </a:r>
          </a:p>
        </p:txBody>
      </p:sp>
      <p:sp>
        <p:nvSpPr>
          <p:cNvPr id="5" name="Oval 29">
            <a:extLst>
              <a:ext uri="{FF2B5EF4-FFF2-40B4-BE49-F238E27FC236}">
                <a16:creationId xmlns:a16="http://schemas.microsoft.com/office/drawing/2014/main" id="{AA2DA227-BDCF-7158-9A63-D6F12DE87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992" y="3597389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 err="1">
                <a:latin typeface="Times New Roman" pitchFamily="18" charset="0"/>
              </a:rPr>
              <a:t>i</a:t>
            </a:r>
            <a:endParaRPr lang="en-US" altLang="en-US" sz="1600" b="1" dirty="0">
              <a:latin typeface="Times New Roman" pitchFamily="18" charset="0"/>
            </a:endParaRPr>
          </a:p>
        </p:txBody>
      </p:sp>
      <p:sp>
        <p:nvSpPr>
          <p:cNvPr id="6" name="Line 34">
            <a:extLst>
              <a:ext uri="{FF2B5EF4-FFF2-40B4-BE49-F238E27FC236}">
                <a16:creationId xmlns:a16="http://schemas.microsoft.com/office/drawing/2014/main" id="{27EA50C4-C623-3091-30A6-A9B9A3E9C77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6503" y="3978389"/>
            <a:ext cx="194655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7" name="Line 35">
            <a:extLst>
              <a:ext uri="{FF2B5EF4-FFF2-40B4-BE49-F238E27FC236}">
                <a16:creationId xmlns:a16="http://schemas.microsoft.com/office/drawing/2014/main" id="{89A6FCEA-4C58-1716-BF98-AA382B740B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9591" y="3976918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8BEA4B2-CD67-68F8-F169-1779896CE4A3}"/>
              </a:ext>
            </a:extLst>
          </p:cNvPr>
          <p:cNvSpPr/>
          <p:nvPr/>
        </p:nvSpPr>
        <p:spPr bwMode="auto">
          <a:xfrm>
            <a:off x="7298075" y="4697143"/>
            <a:ext cx="517338" cy="685800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88BE94D5-62A4-19E6-3457-89FBAFE515B8}"/>
              </a:ext>
            </a:extLst>
          </p:cNvPr>
          <p:cNvSpPr/>
          <p:nvPr/>
        </p:nvSpPr>
        <p:spPr bwMode="auto">
          <a:xfrm>
            <a:off x="8060396" y="4688684"/>
            <a:ext cx="517338" cy="685800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1D3554-A3A8-B182-A2BF-BE5EE5289CFB}"/>
              </a:ext>
            </a:extLst>
          </p:cNvPr>
          <p:cNvCxnSpPr/>
          <p:nvPr/>
        </p:nvCxnSpPr>
        <p:spPr bwMode="auto">
          <a:xfrm>
            <a:off x="9185564" y="3673588"/>
            <a:ext cx="0" cy="1700896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ABF0AD4-1D4F-AC92-D453-10194E12AC2C}"/>
              </a:ext>
            </a:extLst>
          </p:cNvPr>
          <p:cNvSpPr/>
          <p:nvPr/>
        </p:nvSpPr>
        <p:spPr bwMode="auto">
          <a:xfrm>
            <a:off x="9414164" y="4435588"/>
            <a:ext cx="914400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dirty="0">
                <a:latin typeface="Arial" charset="0"/>
              </a:rPr>
              <a:t>Adjust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7E1A03-0199-C274-8968-999AF6788236}"/>
              </a:ext>
            </a:extLst>
          </p:cNvPr>
          <p:cNvSpPr/>
          <p:nvPr/>
        </p:nvSpPr>
        <p:spPr bwMode="auto">
          <a:xfrm>
            <a:off x="8745682" y="1828800"/>
            <a:ext cx="665014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T(n)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880B40E-ADB7-8979-DDD8-BE252F4DBEB3}"/>
              </a:ext>
            </a:extLst>
          </p:cNvPr>
          <p:cNvCxnSpPr>
            <a:cxnSpLocks/>
          </p:cNvCxnSpPr>
          <p:nvPr/>
        </p:nvCxnSpPr>
        <p:spPr>
          <a:xfrm flipH="1" flipV="1">
            <a:off x="6989330" y="2054414"/>
            <a:ext cx="1756352" cy="29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42ECCDD-A925-8A10-679E-F29A0E10F8AB}"/>
              </a:ext>
            </a:extLst>
          </p:cNvPr>
          <p:cNvSpPr/>
          <p:nvPr/>
        </p:nvSpPr>
        <p:spPr bwMode="auto">
          <a:xfrm>
            <a:off x="6219257" y="4276074"/>
            <a:ext cx="933136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T(n/2)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7F5D15-450C-9C9F-5B54-FEDC512F0AE4}"/>
              </a:ext>
            </a:extLst>
          </p:cNvPr>
          <p:cNvCxnSpPr>
            <a:cxnSpLocks/>
          </p:cNvCxnSpPr>
          <p:nvPr/>
        </p:nvCxnSpPr>
        <p:spPr>
          <a:xfrm flipH="1">
            <a:off x="5744962" y="4515065"/>
            <a:ext cx="47429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838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Heapify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Example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idx="1"/>
          </p:nvPr>
        </p:nvSpPr>
        <p:spPr>
          <a:xfrm>
            <a:off x="1752600" y="1676400"/>
            <a:ext cx="10253750" cy="4459408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b="1" dirty="0"/>
              <a:t>Consider the max heap rooted at (2) to have n nodes.</a:t>
            </a:r>
          </a:p>
          <a:p>
            <a:pPr marL="0" indent="0" eaLnBrk="1" hangingPunct="1">
              <a:buNone/>
              <a:defRPr/>
            </a:pPr>
            <a:endParaRPr lang="en-US" sz="2000" b="1" dirty="0"/>
          </a:p>
          <a:p>
            <a:pPr marL="0" indent="0" eaLnBrk="1" hangingPunct="1">
              <a:buNone/>
              <a:defRPr/>
            </a:pPr>
            <a:r>
              <a:rPr lang="en-US" sz="2000" b="1" i="1" dirty="0"/>
              <a:t>	</a:t>
            </a:r>
          </a:p>
          <a:p>
            <a:pPr marL="0" indent="0">
              <a:buNone/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3D83C-7CF1-440D-9E95-4E0D5F8DEF4E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1955569" y="2398591"/>
            <a:ext cx="9898380" cy="3621209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="1" i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4CFA2C-CAB9-428A-A32F-BEB41716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675" y="413864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D5BF155-C1DD-4A48-9C3F-774570A1B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675" y="413864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54400FC-8AE1-4963-B01E-3B7BB5907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475" y="4063060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8830E4-1B0C-470F-B21B-5DED23D92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675" y="345284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6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29F34B-E405-401E-BF5C-0FCB15BC1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075" y="3452842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7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27BF0DB-72E3-4677-AF02-26E08F116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275" y="2919442"/>
            <a:ext cx="352149" cy="377061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EDE23BEA-85F1-45EB-9685-57A024470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2473" y="3221360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49057027-E9A6-4D48-8DC2-30111A3A5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2074" y="3222771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8FB1A347-C110-4A0D-B665-C549CB9777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6874" y="3830960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2915FC5F-D0FF-4833-908F-6E3F77033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474" y="3832371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8B2D31FE-32BB-47C0-B454-C998F00B50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05274" y="3832371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7505CCA-F531-4545-86AB-210182684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275" y="409578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5</a:t>
            </a:r>
          </a:p>
        </p:txBody>
      </p:sp>
      <p:sp>
        <p:nvSpPr>
          <p:cNvPr id="20" name="Line 34">
            <a:extLst>
              <a:ext uri="{FF2B5EF4-FFF2-40B4-BE49-F238E27FC236}">
                <a16:creationId xmlns:a16="http://schemas.microsoft.com/office/drawing/2014/main" id="{7EC6643A-7C54-42FF-A1ED-4CE155E32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7058" y="3790981"/>
            <a:ext cx="261383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E4E2A60-D5DE-45D6-B1B4-D73719163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096" y="409578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A4E817E-2F7A-4F09-8BF7-537B91694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8096" y="409578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4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6EB1AFF-F131-40BA-846C-32C368E08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96" y="4020198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F499300-26EA-4115-B787-A14B7321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096" y="340998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6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6F3309A-998B-4132-99C7-61C485E9A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496" y="3409980"/>
            <a:ext cx="352149" cy="377061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394C488-BA99-4D0B-A010-210A8A0D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696" y="2876580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7</a:t>
            </a: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E128DD29-A30A-4881-8EB9-B615BC91B8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1894" y="3178498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9BE88C29-DC86-4A69-9C07-56384BE12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1495" y="3179909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E26C4B29-A21D-44C8-A426-ECB3B3441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76295" y="3788098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625BEA51-E174-4344-8D2E-669CB2AE8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1895" y="3789509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0A20AB04-3767-4A90-9D5D-326ED3F1ED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4695" y="3789509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105C774-EBF9-4B74-B543-7A3224CF2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696" y="4052918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5</a:t>
            </a:r>
          </a:p>
        </p:txBody>
      </p:sp>
      <p:sp>
        <p:nvSpPr>
          <p:cNvPr id="33" name="Line 34">
            <a:extLst>
              <a:ext uri="{FF2B5EF4-FFF2-40B4-BE49-F238E27FC236}">
                <a16:creationId xmlns:a16="http://schemas.microsoft.com/office/drawing/2014/main" id="{84D5EEE6-180D-4C37-A83E-F99167001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6479" y="3748119"/>
            <a:ext cx="261383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3267257-AE73-44B8-B858-05DF62E5C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3661" y="4020637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4D0B489-7111-4597-9961-FF0812268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5661" y="4020637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4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DC69846-B3F1-4E7A-AA3F-4A1174768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461" y="3945055"/>
            <a:ext cx="352149" cy="4097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102FD1E-AC69-426A-9069-623AF33E1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4661" y="3334837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6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E17659C-CF6B-4787-A326-70F40633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0061" y="3334837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5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433516C-D250-4DF0-BEDB-01F0C344F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4261" y="2801437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7</a:t>
            </a: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01879670-0F5E-43CC-854D-E42506A164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9459" y="3103355"/>
            <a:ext cx="308733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1" name="Line 11">
            <a:extLst>
              <a:ext uri="{FF2B5EF4-FFF2-40B4-BE49-F238E27FC236}">
                <a16:creationId xmlns:a16="http://schemas.microsoft.com/office/drawing/2014/main" id="{D9CECBF3-3096-4C65-B3C7-20CAE8EB0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39060" y="3104766"/>
            <a:ext cx="463099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2" name="Line 12">
            <a:extLst>
              <a:ext uri="{FF2B5EF4-FFF2-40B4-BE49-F238E27FC236}">
                <a16:creationId xmlns:a16="http://schemas.microsoft.com/office/drawing/2014/main" id="{B17F7D20-1FBC-43D0-BFA0-198832E434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43860" y="3712955"/>
            <a:ext cx="231550" cy="224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3" name="Line 13">
            <a:extLst>
              <a:ext uri="{FF2B5EF4-FFF2-40B4-BE49-F238E27FC236}">
                <a16:creationId xmlns:a16="http://schemas.microsoft.com/office/drawing/2014/main" id="{4C7C1D11-DD84-4ED5-97EB-7AB956B11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29460" y="3714366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4" name="Line 14">
            <a:extLst>
              <a:ext uri="{FF2B5EF4-FFF2-40B4-BE49-F238E27FC236}">
                <a16:creationId xmlns:a16="http://schemas.microsoft.com/office/drawing/2014/main" id="{E6EF63DE-7867-4454-995B-B06503123B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72260" y="3714366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30637CE-4191-45EC-B8E6-8DF6B25D1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261" y="3977775"/>
            <a:ext cx="352149" cy="377061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46" name="Line 34">
            <a:extLst>
              <a:ext uri="{FF2B5EF4-FFF2-40B4-BE49-F238E27FC236}">
                <a16:creationId xmlns:a16="http://schemas.microsoft.com/office/drawing/2014/main" id="{0CC16C73-B6DD-4EFD-880E-EFEC81A78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4044" y="3672976"/>
            <a:ext cx="261383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7" name="Line 13">
            <a:extLst>
              <a:ext uri="{FF2B5EF4-FFF2-40B4-BE49-F238E27FC236}">
                <a16:creationId xmlns:a16="http://schemas.microsoft.com/office/drawing/2014/main" id="{EF7354AA-ED5D-4D88-93FF-8599F8A03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2695" y="4476117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8" name="Line 14">
            <a:extLst>
              <a:ext uri="{FF2B5EF4-FFF2-40B4-BE49-F238E27FC236}">
                <a16:creationId xmlns:a16="http://schemas.microsoft.com/office/drawing/2014/main" id="{FFC9244A-270F-4297-AD2F-F21FD23A43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4142" y="4484531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9" name="Line 14">
            <a:extLst>
              <a:ext uri="{FF2B5EF4-FFF2-40B4-BE49-F238E27FC236}">
                <a16:creationId xmlns:a16="http://schemas.microsoft.com/office/drawing/2014/main" id="{B874805A-3DF7-4880-B708-DBF3685E28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6351" y="4499978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0" name="Line 13">
            <a:extLst>
              <a:ext uri="{FF2B5EF4-FFF2-40B4-BE49-F238E27FC236}">
                <a16:creationId xmlns:a16="http://schemas.microsoft.com/office/drawing/2014/main" id="{B3AD1EC6-0476-458B-85BE-F2A857DEA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4624" y="4483334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1" name="Line 13">
            <a:extLst>
              <a:ext uri="{FF2B5EF4-FFF2-40B4-BE49-F238E27FC236}">
                <a16:creationId xmlns:a16="http://schemas.microsoft.com/office/drawing/2014/main" id="{19C1DFC8-C0DA-4C63-AB2A-1452F25F0B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1075" y="4444284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2" name="Line 14">
            <a:extLst>
              <a:ext uri="{FF2B5EF4-FFF2-40B4-BE49-F238E27FC236}">
                <a16:creationId xmlns:a16="http://schemas.microsoft.com/office/drawing/2014/main" id="{D3EB06D2-4337-451B-8875-AACF2698ED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62522" y="4452698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A33320F6-45B4-40E5-AD2C-FBC3A147E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4731" y="4468145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4" name="Line 13">
            <a:extLst>
              <a:ext uri="{FF2B5EF4-FFF2-40B4-BE49-F238E27FC236}">
                <a16:creationId xmlns:a16="http://schemas.microsoft.com/office/drawing/2014/main" id="{BAB53593-BAD0-4AFE-9414-4BF2B44B6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3004" y="4451501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5" name="Line 13">
            <a:extLst>
              <a:ext uri="{FF2B5EF4-FFF2-40B4-BE49-F238E27FC236}">
                <a16:creationId xmlns:a16="http://schemas.microsoft.com/office/drawing/2014/main" id="{F43A1414-D979-4684-82BC-3BEF44176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7044" y="4394891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6" name="Line 14">
            <a:extLst>
              <a:ext uri="{FF2B5EF4-FFF2-40B4-BE49-F238E27FC236}">
                <a16:creationId xmlns:a16="http://schemas.microsoft.com/office/drawing/2014/main" id="{AD07CE32-CCC3-4D4A-B32F-27B372F3C1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58491" y="4403305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7" name="Line 14">
            <a:extLst>
              <a:ext uri="{FF2B5EF4-FFF2-40B4-BE49-F238E27FC236}">
                <a16:creationId xmlns:a16="http://schemas.microsoft.com/office/drawing/2014/main" id="{47BA4B84-BD55-4F03-BE04-87A915BBA6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10700" y="4418752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58" name="Line 13">
            <a:extLst>
              <a:ext uri="{FF2B5EF4-FFF2-40B4-BE49-F238E27FC236}">
                <a16:creationId xmlns:a16="http://schemas.microsoft.com/office/drawing/2014/main" id="{FD766980-C373-4EF2-8738-6223745AF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798973" y="4402108"/>
            <a:ext cx="154366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35DADD-9019-49A9-9F4D-115000848350}"/>
              </a:ext>
            </a:extLst>
          </p:cNvPr>
          <p:cNvSpPr txBox="1"/>
          <p:nvPr/>
        </p:nvSpPr>
        <p:spPr>
          <a:xfrm>
            <a:off x="3372074" y="2801437"/>
            <a:ext cx="39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238A40-6BA7-4699-AEF9-989A7287F7E2}"/>
              </a:ext>
            </a:extLst>
          </p:cNvPr>
          <p:cNvSpPr txBox="1"/>
          <p:nvPr/>
        </p:nvSpPr>
        <p:spPr>
          <a:xfrm>
            <a:off x="4156789" y="3469851"/>
            <a:ext cx="39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7140E3E-A551-4145-9405-FA00E79EC804}"/>
              </a:ext>
            </a:extLst>
          </p:cNvPr>
          <p:cNvSpPr txBox="1"/>
          <p:nvPr/>
        </p:nvSpPr>
        <p:spPr>
          <a:xfrm>
            <a:off x="7780670" y="4114002"/>
            <a:ext cx="493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19E7B4-953D-4CB7-A0BA-724F9BB6AF09}"/>
              </a:ext>
            </a:extLst>
          </p:cNvPr>
          <p:cNvSpPr txBox="1"/>
          <p:nvPr/>
        </p:nvSpPr>
        <p:spPr>
          <a:xfrm>
            <a:off x="5420010" y="5052262"/>
            <a:ext cx="2045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/>
              <a:t>Heapify</a:t>
            </a:r>
            <a:r>
              <a:rPr lang="en-US" b="1" i="1" dirty="0"/>
              <a:t> (A,n,5)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67C2F85-DFA2-4B1D-8DDC-7B8AD2D1FAE7}"/>
              </a:ext>
            </a:extLst>
          </p:cNvPr>
          <p:cNvSpPr txBox="1"/>
          <p:nvPr/>
        </p:nvSpPr>
        <p:spPr>
          <a:xfrm>
            <a:off x="2549227" y="5090831"/>
            <a:ext cx="2045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/>
              <a:t>Heapify</a:t>
            </a:r>
            <a:r>
              <a:rPr lang="en-US" b="1" i="1" dirty="0"/>
              <a:t> (A,n,2)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0F7F887-E580-46CA-AE6C-D6F50FF81AA1}"/>
              </a:ext>
            </a:extLst>
          </p:cNvPr>
          <p:cNvSpPr txBox="1"/>
          <p:nvPr/>
        </p:nvSpPr>
        <p:spPr>
          <a:xfrm>
            <a:off x="9117044" y="5054123"/>
            <a:ext cx="2045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/>
              <a:t>Heapify</a:t>
            </a:r>
            <a:r>
              <a:rPr lang="en-US" b="1" i="1" dirty="0"/>
              <a:t> (A,n,11)</a:t>
            </a:r>
          </a:p>
          <a:p>
            <a:r>
              <a:rPr lang="en-US" b="1" i="1" dirty="0"/>
              <a:t>No Action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838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Complexity of </a:t>
            </a: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Heapify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459408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b="1" dirty="0"/>
              <a:t>Consider the heap rooted at (</a:t>
            </a:r>
            <a:r>
              <a:rPr lang="en-US" sz="2000" b="1" dirty="0" err="1"/>
              <a:t>i</a:t>
            </a:r>
            <a:r>
              <a:rPr lang="en-US" sz="2000" b="1" dirty="0"/>
              <a:t>) to have n nodes.</a:t>
            </a:r>
          </a:p>
          <a:p>
            <a:pPr eaLnBrk="1" hangingPunct="1">
              <a:defRPr/>
            </a:pPr>
            <a:r>
              <a:rPr lang="en-US" sz="2000" b="1" dirty="0"/>
              <a:t>In the worst case, the number of adjustments is:</a:t>
            </a:r>
          </a:p>
          <a:p>
            <a:pPr marL="0" indent="0" eaLnBrk="1" hangingPunct="1">
              <a:buNone/>
              <a:defRPr/>
            </a:pPr>
            <a:r>
              <a:rPr lang="en-US" sz="2000" b="1" i="1" dirty="0"/>
              <a:t>	</a:t>
            </a:r>
          </a:p>
          <a:p>
            <a:pPr marL="0" indent="0">
              <a:buNone/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3D83C-7CF1-440D-9E95-4E0D5F8DEF4E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3086100" y="2514599"/>
            <a:ext cx="8001000" cy="3621209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Therefore, the worst-case complexity of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will be </a:t>
            </a:r>
            <a:r>
              <a:rPr lang="en-US" sz="2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T(n) = O(log n),</a:t>
            </a:r>
            <a:endParaRPr lang="en-US" sz="2000" b="1" i="1" kern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5D8CE65-84BC-DE46-E581-6C7B1C97E00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086100" y="2642299"/>
          <a:ext cx="8003282" cy="230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4724280" imgH="1358640" progId="Equation.DSMT4">
                  <p:embed/>
                </p:oleObj>
              </mc:Choice>
              <mc:Fallback>
                <p:oleObj name="Equation" r:id="rId4" imgW="4724280" imgH="13586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5D8CE65-84BC-DE46-E581-6C7B1C97E0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86100" y="2642299"/>
                        <a:ext cx="8003282" cy="2302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4076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838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Building the Maximum Heap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45940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000" b="1" dirty="0"/>
              <a:t>Given  an  unsorted array A, we can make it a heap using  the </a:t>
            </a:r>
            <a:r>
              <a:rPr lang="en-US" sz="2000" b="1" i="1" dirty="0">
                <a:solidFill>
                  <a:srgbClr val="0000FF"/>
                </a:solidFill>
              </a:rPr>
              <a:t>Heapify</a:t>
            </a:r>
            <a:r>
              <a:rPr lang="en-US" sz="2000" b="1" dirty="0"/>
              <a:t> algorithm.</a:t>
            </a:r>
          </a:p>
          <a:p>
            <a:pPr eaLnBrk="1" hangingPunct="1">
              <a:defRPr/>
            </a:pPr>
            <a:r>
              <a:rPr lang="en-US" sz="2000" b="1" dirty="0"/>
              <a:t>We know that the last internal node is at </a:t>
            </a:r>
            <a:r>
              <a:rPr lang="en-US" sz="2000" b="1" dirty="0">
                <a:solidFill>
                  <a:srgbClr val="0000FF"/>
                </a:solidFill>
                <a:sym typeface="Symbol"/>
              </a:rPr>
              <a:t>n/2 </a:t>
            </a:r>
          </a:p>
          <a:p>
            <a:pPr eaLnBrk="1" hangingPunct="1">
              <a:defRPr/>
            </a:pPr>
            <a:r>
              <a:rPr lang="en-US" sz="2000" b="1" dirty="0"/>
              <a:t>All elements </a:t>
            </a:r>
            <a:r>
              <a:rPr lang="en-US" sz="2000" b="1" dirty="0">
                <a:solidFill>
                  <a:srgbClr val="0000FF"/>
                </a:solidFill>
              </a:rPr>
              <a:t>at  </a:t>
            </a:r>
            <a:r>
              <a:rPr lang="en-US" sz="2000" b="1" dirty="0">
                <a:solidFill>
                  <a:srgbClr val="0000FF"/>
                </a:solidFill>
                <a:sym typeface="Symbol"/>
              </a:rPr>
              <a:t>n/2+1  n </a:t>
            </a:r>
            <a:r>
              <a:rPr lang="en-US" sz="2000" b="1" dirty="0">
                <a:sym typeface="Symbol"/>
              </a:rPr>
              <a:t>are already Heaps. </a:t>
            </a:r>
          </a:p>
          <a:p>
            <a:pPr eaLnBrk="1" hangingPunct="1">
              <a:defRPr/>
            </a:pPr>
            <a:r>
              <a:rPr lang="en-US" sz="2000" b="1" dirty="0">
                <a:sym typeface="Symbol"/>
              </a:rPr>
              <a:t>So, we apply </a:t>
            </a:r>
            <a:r>
              <a:rPr lang="en-US" sz="2000" b="1" i="1" dirty="0">
                <a:sym typeface="Symbol"/>
              </a:rPr>
              <a:t>Heapify</a:t>
            </a:r>
            <a:r>
              <a:rPr lang="en-US" sz="2000" b="1" dirty="0">
                <a:sym typeface="Symbol"/>
              </a:rPr>
              <a:t> only on elements </a:t>
            </a:r>
            <a:r>
              <a:rPr lang="en-US" sz="2000" b="1" dirty="0"/>
              <a:t>at  </a:t>
            </a:r>
            <a:r>
              <a:rPr lang="en-US" sz="2000" b="1" dirty="0">
                <a:solidFill>
                  <a:srgbClr val="0000FF"/>
                </a:solidFill>
                <a:sym typeface="Symbol"/>
              </a:rPr>
              <a:t>n/2  1</a:t>
            </a:r>
          </a:p>
          <a:p>
            <a:pPr marL="854075">
              <a:buNone/>
              <a:defRPr/>
            </a:pPr>
            <a:endParaRPr lang="en-US" sz="2000" b="1" i="1" dirty="0"/>
          </a:p>
          <a:p>
            <a:pPr marL="0" indent="0">
              <a:buNone/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defRPr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2000" b="1" dirty="0">
                <a:cs typeface="Times New Roman" pitchFamily="18" charset="0"/>
                <a:sym typeface="Symbol" pitchFamily="18" charset="2"/>
              </a:rPr>
              <a:t>Since </a:t>
            </a:r>
            <a:r>
              <a:rPr lang="en-US" sz="2000" b="1" dirty="0" err="1">
                <a:cs typeface="Times New Roman" pitchFamily="18" charset="0"/>
                <a:sym typeface="Symbol" pitchFamily="18" charset="2"/>
              </a:rPr>
              <a:t>heapify</a:t>
            </a:r>
            <a:r>
              <a:rPr lang="en-US" sz="2000" b="1" dirty="0">
                <a:cs typeface="Times New Roman" pitchFamily="18" charset="0"/>
                <a:sym typeface="Symbol" pitchFamily="18" charset="2"/>
              </a:rPr>
              <a:t> costs 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O(log n)</a:t>
            </a:r>
            <a:r>
              <a:rPr lang="en-US" sz="2000" b="1" dirty="0">
                <a:cs typeface="Times New Roman" pitchFamily="18" charset="0"/>
                <a:sym typeface="Symbol" pitchFamily="18" charset="2"/>
              </a:rPr>
              <a:t>, so what is the advantage?</a:t>
            </a:r>
          </a:p>
          <a:p>
            <a:pPr eaLnBrk="1" hangingPunct="1">
              <a:defRPr/>
            </a:pPr>
            <a:r>
              <a:rPr lang="en-US" sz="2000" b="1" dirty="0"/>
              <a:t>Assuming a full tree, the number of nodes on a level (</a:t>
            </a:r>
            <a:r>
              <a:rPr lang="en-US" sz="2000" b="1" i="1" dirty="0"/>
              <a:t>L</a:t>
            </a:r>
            <a:r>
              <a:rPr lang="en-US" sz="2000" b="1" dirty="0"/>
              <a:t>) is </a:t>
            </a:r>
            <a:r>
              <a:rPr lang="en-US" sz="2000" b="1" i="1" dirty="0"/>
              <a:t>2</a:t>
            </a:r>
            <a:r>
              <a:rPr lang="en-US" sz="2000" b="1" i="1" baseline="30000" dirty="0"/>
              <a:t>L-1</a:t>
            </a:r>
            <a:r>
              <a:rPr lang="en-US" sz="2000" b="1" dirty="0"/>
              <a:t> and the total number of nodes is </a:t>
            </a:r>
            <a:r>
              <a:rPr lang="en-US" sz="2000" b="1" i="1" dirty="0"/>
              <a:t>n = 2</a:t>
            </a:r>
            <a:r>
              <a:rPr lang="en-US" sz="2000" b="1" i="1" baseline="30000" dirty="0"/>
              <a:t>h</a:t>
            </a:r>
            <a:r>
              <a:rPr lang="en-US" sz="2000" b="1" i="1" dirty="0"/>
              <a:t>-1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0000FF"/>
                </a:solidFill>
              </a:rPr>
              <a:t>The worst-case number of heap adjustments is </a:t>
            </a:r>
            <a:r>
              <a:rPr lang="en-US" sz="2000" b="1" i="1" dirty="0">
                <a:solidFill>
                  <a:srgbClr val="0000FF"/>
                </a:solidFill>
              </a:rPr>
              <a:t>(h-L) </a:t>
            </a:r>
            <a:r>
              <a:rPr lang="en-US" sz="2000" b="1" dirty="0">
                <a:solidFill>
                  <a:srgbClr val="0000FF"/>
                </a:solidFill>
              </a:rPr>
              <a:t>at level (</a:t>
            </a:r>
            <a:r>
              <a:rPr lang="en-US" sz="2000" b="1" i="1" dirty="0">
                <a:solidFill>
                  <a:srgbClr val="0000FF"/>
                </a:solidFill>
              </a:rPr>
              <a:t>L</a:t>
            </a:r>
            <a:r>
              <a:rPr lang="en-US" sz="2000" b="1" dirty="0">
                <a:solidFill>
                  <a:srgbClr val="0000FF"/>
                </a:solidFill>
              </a:rPr>
              <a:t>).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solidFill>
                <a:schemeClr val="tx2"/>
              </a:solidFill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3D83C-7CF1-440D-9E95-4E0D5F8DEF4E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3046411" y="3553691"/>
            <a:ext cx="7162800" cy="10668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854075" indent="-342900">
              <a:buClr>
                <a:srgbClr val="A5644E"/>
              </a:buClr>
              <a:defRPr/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ALGORITHM Build-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MaxHeap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(A[1..n], n)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		for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n/2 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downto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 do   Heapify (A, n, </a:t>
            </a:r>
            <a:r>
              <a:rPr lang="en-US" sz="2000" b="1" i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i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39197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D6477-BD05-453C-818A-A789C3505EC0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7112" y="1905000"/>
            <a:ext cx="7772400" cy="4307008"/>
          </a:xfrm>
          <a:noFill/>
          <a:ln w="285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2300" b="1" dirty="0"/>
              <a:t>The worst-case cost of insertion will be: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>
              <a:solidFill>
                <a:schemeClr val="tx2"/>
              </a:solidFill>
            </a:endParaRPr>
          </a:p>
          <a:p>
            <a:pPr eaLnBrk="1" hangingPunct="1"/>
            <a:endParaRPr lang="en-US" sz="2000" dirty="0">
              <a:solidFill>
                <a:schemeClr val="tx2"/>
              </a:solidFill>
            </a:endParaRP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600" b="1" dirty="0"/>
              <a:t>Hence, using </a:t>
            </a:r>
            <a:r>
              <a:rPr lang="en-US" sz="2600" b="1" i="1" dirty="0" err="1">
                <a:solidFill>
                  <a:srgbClr val="0000FF"/>
                </a:solidFill>
              </a:rPr>
              <a:t>Heapify</a:t>
            </a:r>
            <a:r>
              <a:rPr lang="en-US" sz="2600" dirty="0"/>
              <a:t> </a:t>
            </a:r>
            <a:r>
              <a:rPr lang="en-US" sz="2600" b="1" dirty="0"/>
              <a:t>requires only </a:t>
            </a:r>
            <a:r>
              <a:rPr lang="en-US" sz="2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O(n)</a:t>
            </a:r>
            <a:r>
              <a:rPr lang="en-US" sz="2600" dirty="0"/>
              <a:t> </a:t>
            </a:r>
            <a:r>
              <a:rPr lang="en-US" sz="2600" b="1" dirty="0"/>
              <a:t>operations instead of</a:t>
            </a:r>
          </a:p>
          <a:p>
            <a:pPr marL="0" indent="0">
              <a:buNone/>
            </a:pP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    O(n log n).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429638"/>
              </p:ext>
            </p:extLst>
          </p:nvPr>
        </p:nvGraphicFramePr>
        <p:xfrm>
          <a:off x="2967888" y="2252484"/>
          <a:ext cx="5030782" cy="309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2793960" imgH="1803240" progId="Equation.DSMT4">
                  <p:embed/>
                </p:oleObj>
              </mc:Choice>
              <mc:Fallback>
                <p:oleObj name="Equation" r:id="rId4" imgW="2793960" imgH="1803240" progId="Equation.DSMT4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888" y="2252484"/>
                        <a:ext cx="5030782" cy="30903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27"/>
          <p:cNvSpPr>
            <a:spLocks noChangeArrowheads="1"/>
          </p:cNvSpPr>
          <p:nvPr/>
        </p:nvSpPr>
        <p:spPr bwMode="auto">
          <a:xfrm>
            <a:off x="8711739" y="4343401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L</a:t>
            </a:r>
          </a:p>
        </p:txBody>
      </p:sp>
      <p:sp>
        <p:nvSpPr>
          <p:cNvPr id="8" name="Oval 28"/>
          <p:cNvSpPr>
            <a:spLocks noChangeArrowheads="1"/>
          </p:cNvSpPr>
          <p:nvPr/>
        </p:nvSpPr>
        <p:spPr bwMode="auto">
          <a:xfrm>
            <a:off x="9473739" y="4343401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>
                <a:latin typeface="Times New Roman" pitchFamily="18" charset="0"/>
              </a:rPr>
              <a:t>R</a:t>
            </a:r>
          </a:p>
        </p:txBody>
      </p:sp>
      <p:sp>
        <p:nvSpPr>
          <p:cNvPr id="9" name="Oval 29"/>
          <p:cNvSpPr>
            <a:spLocks noChangeArrowheads="1"/>
          </p:cNvSpPr>
          <p:nvPr/>
        </p:nvSpPr>
        <p:spPr bwMode="auto">
          <a:xfrm>
            <a:off x="9092739" y="3657601"/>
            <a:ext cx="352149" cy="37706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 dirty="0" err="1">
                <a:latin typeface="Times New Roman" pitchFamily="18" charset="0"/>
              </a:rPr>
              <a:t>i</a:t>
            </a:r>
            <a:endParaRPr lang="en-US" altLang="en-US" sz="1600" b="1" dirty="0">
              <a:latin typeface="Times New Roman" pitchFamily="18" charset="0"/>
            </a:endParaRPr>
          </a:p>
        </p:txBody>
      </p:sp>
      <p:sp>
        <p:nvSpPr>
          <p:cNvPr id="10" name="Line 34"/>
          <p:cNvSpPr>
            <a:spLocks noChangeShapeType="1"/>
          </p:cNvSpPr>
          <p:nvPr/>
        </p:nvSpPr>
        <p:spPr bwMode="auto">
          <a:xfrm>
            <a:off x="9357250" y="4038601"/>
            <a:ext cx="194655" cy="2976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 flipH="1">
            <a:off x="8940338" y="4037130"/>
            <a:ext cx="205822" cy="2991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" name="Isosceles Triangle 11"/>
          <p:cNvSpPr/>
          <p:nvPr/>
        </p:nvSpPr>
        <p:spPr bwMode="auto">
          <a:xfrm>
            <a:off x="8628822" y="4757355"/>
            <a:ext cx="517338" cy="685800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9391143" y="4748896"/>
            <a:ext cx="517338" cy="685800"/>
          </a:xfrm>
          <a:prstGeom prst="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14" name="Oval 29"/>
          <p:cNvSpPr>
            <a:spLocks noChangeArrowheads="1"/>
          </p:cNvSpPr>
          <p:nvPr/>
        </p:nvSpPr>
        <p:spPr bwMode="auto">
          <a:xfrm>
            <a:off x="9732407" y="2377774"/>
            <a:ext cx="352149" cy="37706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 dirty="0">
              <a:latin typeface="Times New Roman" pitchFamily="18" charset="0"/>
            </a:endParaRPr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 flipH="1">
            <a:off x="9551904" y="2738896"/>
            <a:ext cx="255118" cy="4285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0134600" y="2557846"/>
            <a:ext cx="228600" cy="84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flipV="1">
            <a:off x="10153464" y="5426238"/>
            <a:ext cx="228600" cy="84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10287000" y="2566305"/>
            <a:ext cx="0" cy="2859933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8433626" y="3843586"/>
            <a:ext cx="688131" cy="138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10134601" y="3787430"/>
            <a:ext cx="297509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h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8466816" y="3004205"/>
            <a:ext cx="297509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L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8508245" y="2592389"/>
            <a:ext cx="1210230" cy="56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 bwMode="auto">
          <a:xfrm>
            <a:off x="8615570" y="2583332"/>
            <a:ext cx="13252" cy="1274088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611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Some Applications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369398"/>
          </a:xfrm>
          <a:noFill/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Priority queues are used to maintain schedules and calendars.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The Selection Problem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Event Simulation: They govern who goes next in simulations of airports, parking lots, and the like.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They serve in Bandwidth Management in network routers.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They are used in finding shortest paths in graphs.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chemeClr val="tx1"/>
                </a:solidFill>
              </a:rPr>
              <a:t>One famous application is an efficient sorting method called</a:t>
            </a:r>
            <a:r>
              <a:rPr lang="en-US" altLang="en-US" sz="3000" b="1" dirty="0"/>
              <a:t> </a:t>
            </a:r>
            <a:r>
              <a:rPr lang="en-US" altLang="en-US" sz="3000" b="1" i="1" dirty="0">
                <a:solidFill>
                  <a:srgbClr val="0000FF"/>
                </a:solidFill>
              </a:rPr>
              <a:t>Heap Sort</a:t>
            </a:r>
            <a:r>
              <a:rPr lang="en-US" altLang="en-US" sz="3000" b="1" dirty="0"/>
              <a:t>.</a:t>
            </a:r>
            <a:r>
              <a:rPr lang="en-US" altLang="en-US" sz="2800" dirty="0"/>
              <a:t>	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8117C2-CFAC-48FA-B441-3787890B2DEB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838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Explore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648200"/>
          </a:xfrm>
          <a:noFill/>
        </p:spPr>
        <p:txBody>
          <a:bodyPr/>
          <a:lstStyle/>
          <a:p>
            <a:pPr eaLnBrk="1" hangingPunct="1"/>
            <a:r>
              <a:rPr lang="en-US" sz="2400" b="1" dirty="0"/>
              <a:t>How to use </a:t>
            </a:r>
            <a:r>
              <a:rPr lang="en-US" sz="2400" b="1" i="1" dirty="0">
                <a:solidFill>
                  <a:srgbClr val="0000FF"/>
                </a:solidFill>
              </a:rPr>
              <a:t>Heapify</a:t>
            </a:r>
            <a:r>
              <a:rPr lang="en-US" sz="2400" b="1" dirty="0"/>
              <a:t> in removing highest priority</a:t>
            </a:r>
            <a:endParaRPr lang="en-US" sz="2400" b="1" i="1" dirty="0"/>
          </a:p>
          <a:p>
            <a:pPr eaLnBrk="1" hangingPunct="1"/>
            <a:r>
              <a:rPr lang="en-US" sz="2400" b="1" dirty="0"/>
              <a:t>How to make a heap act as a </a:t>
            </a:r>
            <a:r>
              <a:rPr lang="en-US" sz="2400" b="1" i="1" dirty="0">
                <a:solidFill>
                  <a:srgbClr val="0000FF"/>
                </a:solidFill>
              </a:rPr>
              <a:t>stack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sz="2400" b="1" dirty="0"/>
              <a:t>How to make a heap act as a </a:t>
            </a:r>
            <a:r>
              <a:rPr lang="en-US" sz="2400" b="1" i="1" dirty="0">
                <a:solidFill>
                  <a:srgbClr val="0000FF"/>
                </a:solidFill>
              </a:rPr>
              <a:t>queue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>
              <a:solidFill>
                <a:schemeClr val="tx2"/>
              </a:solidFill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18AEC3-6AD3-455E-B1A7-C262CE36B4EA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0C5DE281-CAED-4BB8-B215-7B6EAB7B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3328D8F8-7EB3-482F-B1BE-42623962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4FC78C-5E02-4ABC-9640-3FFF54BBAFE1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6F6DBF8E-6288-4639-84F9-D4D5C8C18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838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7. Heap Sort Algorithm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B72AE3B9-F970-4E97-9D15-CA3E9D997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19400" y="1676400"/>
            <a:ext cx="7696200" cy="4572000"/>
          </a:xfrm>
          <a:noFill/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b="1" dirty="0">
                <a:solidFill>
                  <a:schemeClr val="tx1"/>
                </a:solidFill>
              </a:rPr>
              <a:t>The heap sort is a sorting algorithm based on Priority Queues.</a:t>
            </a:r>
          </a:p>
          <a:p>
            <a:pPr algn="just" eaLnBrk="1" hangingPunct="1"/>
            <a:r>
              <a:rPr lang="en-US" altLang="en-US" sz="2800" b="1" dirty="0">
                <a:solidFill>
                  <a:schemeClr val="tx1"/>
                </a:solidFill>
              </a:rPr>
              <a:t>The idea is to insert all array elements into a minimum heap, then remove the top of the heap one by one back into the array.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>
            <a:extLst>
              <a:ext uri="{FF2B5EF4-FFF2-40B4-BE49-F238E27FC236}">
                <a16:creationId xmlns:a16="http://schemas.microsoft.com/office/drawing/2014/main" id="{BF121612-1CF8-442C-AD26-7D7E1DB3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B226488B-82A3-4A07-B31B-4BC7DFDE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72FAC2-AAE9-4B35-9066-80787B73D729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F743F3CD-0430-48A6-A1AB-6ABA0D0AE5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HeapSort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Algorithm V1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7389D687-41C4-4725-A34A-EC5C29B45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2131593"/>
            <a:ext cx="8813894" cy="3777622"/>
          </a:xfr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//To sort an array X[ ] of n elements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heapsort( X[1..n ], n)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int 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PQ &lt;type&gt; Heap(n);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for (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to n) 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Heap.insert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(X[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for (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to n) X[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Heap.remove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6825A7-A7DD-ABF7-D4FA-717689E48FAC}"/>
              </a:ext>
            </a:extLst>
          </p:cNvPr>
          <p:cNvSpPr/>
          <p:nvPr/>
        </p:nvSpPr>
        <p:spPr bwMode="auto">
          <a:xfrm>
            <a:off x="9362352" y="4278069"/>
            <a:ext cx="1693718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 </a:t>
            </a:r>
            <a:r>
              <a:rPr lang="en-US" sz="2000" b="1" dirty="0" err="1">
                <a:latin typeface="Arial" charset="0"/>
              </a:rPr>
              <a:t>logn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D4C864-DC94-5239-9F4A-F45EC788C76F}"/>
              </a:ext>
            </a:extLst>
          </p:cNvPr>
          <p:cNvSpPr/>
          <p:nvPr/>
        </p:nvSpPr>
        <p:spPr bwMode="auto">
          <a:xfrm>
            <a:off x="9351817" y="4848565"/>
            <a:ext cx="1548245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 </a:t>
            </a:r>
            <a:r>
              <a:rPr lang="en-US" sz="2000" b="1" dirty="0" err="1">
                <a:latin typeface="Arial" charset="0"/>
              </a:rPr>
              <a:t>logn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941E4F1-EA13-2629-4585-3345D07F7F0B}"/>
              </a:ext>
            </a:extLst>
          </p:cNvPr>
          <p:cNvCxnSpPr>
            <a:cxnSpLocks/>
          </p:cNvCxnSpPr>
          <p:nvPr/>
        </p:nvCxnSpPr>
        <p:spPr>
          <a:xfrm flipH="1">
            <a:off x="7159192" y="4631360"/>
            <a:ext cx="21926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04AC4A-33D6-1B73-E535-FBA9A9C336A0}"/>
              </a:ext>
            </a:extLst>
          </p:cNvPr>
          <p:cNvCxnSpPr>
            <a:cxnSpLocks/>
          </p:cNvCxnSpPr>
          <p:nvPr/>
        </p:nvCxnSpPr>
        <p:spPr>
          <a:xfrm flipH="1">
            <a:off x="7772400" y="5081107"/>
            <a:ext cx="157941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>
            <a:extLst>
              <a:ext uri="{FF2B5EF4-FFF2-40B4-BE49-F238E27FC236}">
                <a16:creationId xmlns:a16="http://schemas.microsoft.com/office/drawing/2014/main" id="{2F79BC20-D15A-448F-A73A-D9083EAD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40963" name="Slide Number Placeholder 5">
            <a:extLst>
              <a:ext uri="{FF2B5EF4-FFF2-40B4-BE49-F238E27FC236}">
                <a16:creationId xmlns:a16="http://schemas.microsoft.com/office/drawing/2014/main" id="{C77B00C7-81C0-4868-AD59-E163DE67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67F676-EDB6-4513-91D2-2C6AC0910A2B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E3243A3F-02CC-43BC-B10F-32D22EC3E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</a:t>
            </a: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HeapSort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V1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9B76ACA9-2A69-4F96-809A-A8942D9E4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 u="sng" dirty="0"/>
              <a:t>Worst case cost of insertion: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>
                <a:solidFill>
                  <a:schemeClr val="tx1"/>
                </a:solidFill>
              </a:rPr>
              <a:t>As we saw, every new insertion will have to take the element all the way up to the root, i.e. </a:t>
            </a:r>
            <a:r>
              <a:rPr lang="en-US" altLang="en-US" sz="2400" b="1" i="1" dirty="0">
                <a:solidFill>
                  <a:srgbClr val="0000FF"/>
                </a:solidFill>
              </a:rPr>
              <a:t>O(h)</a:t>
            </a:r>
            <a:r>
              <a:rPr lang="en-US" altLang="en-US" sz="2400" b="1" i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operations. Since a complete tree has a height of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00FF"/>
                </a:solidFill>
              </a:rPr>
              <a:t>O(log n)</a:t>
            </a: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, the worst case cost of inserting (n) elements into a heap is </a:t>
            </a:r>
            <a:r>
              <a:rPr lang="en-US" altLang="en-US" sz="2400" b="1" i="1" dirty="0">
                <a:solidFill>
                  <a:srgbClr val="0000FF"/>
                </a:solidFill>
              </a:rPr>
              <a:t>O(n log n)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/>
              <a:t>	</a:t>
            </a:r>
            <a:endParaRPr lang="en-US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>
            <a:extLst>
              <a:ext uri="{FF2B5EF4-FFF2-40B4-BE49-F238E27FC236}">
                <a16:creationId xmlns:a16="http://schemas.microsoft.com/office/drawing/2014/main" id="{838BA265-70D9-4538-A410-F8D775E0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ACFEF9D3-E563-41F5-9E00-A3627FA6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0644B3-8BDC-4B7A-970A-D5AD6E72CA72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44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6A38B91A-9D8C-4A3D-82F7-35C7E26EB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</a:t>
            </a: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HeapSort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V1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3C6C02A3-6F66-45AC-9E80-6D1FBC41B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 u="sng" dirty="0"/>
              <a:t>Worst case cost of removal: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>
                <a:solidFill>
                  <a:schemeClr val="tx1"/>
                </a:solidFill>
              </a:rPr>
              <a:t>It is now easy to see that the worst case cost of removal of an element is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00FF"/>
                </a:solidFill>
              </a:rPr>
              <a:t>O(log n).</a:t>
            </a:r>
            <a:r>
              <a:rPr lang="en-US" altLang="en-US" sz="2400" i="1" dirty="0"/>
              <a:t> </a:t>
            </a:r>
            <a:r>
              <a:rPr lang="en-US" altLang="en-US" sz="2400" b="1" dirty="0">
                <a:solidFill>
                  <a:schemeClr val="tx1"/>
                </a:solidFill>
              </a:rPr>
              <a:t>Removing all elements from the heap will then cost</a:t>
            </a:r>
            <a:r>
              <a:rPr lang="en-US" altLang="en-US" sz="2400" dirty="0"/>
              <a:t> </a:t>
            </a:r>
            <a:r>
              <a:rPr lang="en-US" altLang="en-US" sz="2400" b="1" i="1" dirty="0">
                <a:solidFill>
                  <a:srgbClr val="0000FF"/>
                </a:solidFill>
              </a:rPr>
              <a:t>O(n log n).</a:t>
            </a:r>
          </a:p>
          <a:p>
            <a:pPr eaLnBrk="1" hangingPunct="1"/>
            <a:r>
              <a:rPr lang="en-US" altLang="en-US" sz="2400" b="1" u="sng" dirty="0"/>
              <a:t>Worst Case cost of </a:t>
            </a:r>
            <a:r>
              <a:rPr lang="en-US" altLang="en-US" sz="2400" b="1" u="sng" dirty="0" err="1"/>
              <a:t>HeapSort</a:t>
            </a:r>
            <a:endParaRPr lang="en-US" altLang="en-US" sz="2400" b="1" u="sng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/>
              <a:t>	</a:t>
            </a:r>
            <a:r>
              <a:rPr lang="en-US" altLang="en-US" sz="2400" b="1" dirty="0">
                <a:solidFill>
                  <a:schemeClr val="tx1"/>
                </a:solidFill>
              </a:rPr>
              <a:t>Therefore, the total worst case cost for heapsort is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</a:rPr>
              <a:t>    </a:t>
            </a:r>
            <a:r>
              <a:rPr lang="en-US" altLang="en-US" sz="2400" b="1" i="1" dirty="0">
                <a:solidFill>
                  <a:srgbClr val="0000FF"/>
                </a:solidFill>
              </a:rPr>
              <a:t>O(n log n)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>
            <a:extLst>
              <a:ext uri="{FF2B5EF4-FFF2-40B4-BE49-F238E27FC236}">
                <a16:creationId xmlns:a16="http://schemas.microsoft.com/office/drawing/2014/main" id="{D98090F8-60A6-41EA-8C28-05F4C2E94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>
            <a:extLst>
              <a:ext uri="{FF2B5EF4-FFF2-40B4-BE49-F238E27FC236}">
                <a16:creationId xmlns:a16="http://schemas.microsoft.com/office/drawing/2014/main" id="{EFD2EA95-C93B-4BF6-8D58-381EB69E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EFC5A6-5885-42BB-80B0-F82AA7630431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45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4C0A7F57-8B34-4A62-9C39-F6245E1E8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HeapSort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Algorithm V2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CDEFB891-F83C-4630-A94C-F86F2A8E4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752600"/>
            <a:ext cx="7772400" cy="4153348"/>
          </a:xfr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//Sort an array X[ ] of n elements using </a:t>
            </a:r>
            <a:r>
              <a:rPr lang="en-US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Algorithm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heapsort (X[1..n ],  n)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	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heap_size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n;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Build-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MaxHeap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(X[1..n], 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for 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n 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downto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swap(X[1] , X[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heap_size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heap_size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X , </a:t>
            </a:r>
            <a:r>
              <a:rPr lang="en-US" alt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heap_size</a:t>
            </a:r>
            <a:r>
              <a:rPr lang="en-US" alt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1)  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CFA9E7-9FB3-7D36-1C5E-AF825BDF2093}"/>
              </a:ext>
            </a:extLst>
          </p:cNvPr>
          <p:cNvSpPr/>
          <p:nvPr/>
        </p:nvSpPr>
        <p:spPr bwMode="auto">
          <a:xfrm>
            <a:off x="8489373" y="3334604"/>
            <a:ext cx="768928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286BF95-4E08-520E-0DB8-92D7F5B39E4B}"/>
              </a:ext>
            </a:extLst>
          </p:cNvPr>
          <p:cNvCxnSpPr>
            <a:cxnSpLocks/>
          </p:cNvCxnSpPr>
          <p:nvPr/>
        </p:nvCxnSpPr>
        <p:spPr>
          <a:xfrm flipH="1">
            <a:off x="6909955" y="3567146"/>
            <a:ext cx="157941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B06DD781-B433-F0AC-E562-E6EE18BB7040}"/>
              </a:ext>
            </a:extLst>
          </p:cNvPr>
          <p:cNvSpPr/>
          <p:nvPr/>
        </p:nvSpPr>
        <p:spPr bwMode="auto">
          <a:xfrm>
            <a:off x="8442756" y="5044985"/>
            <a:ext cx="1127271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</a:t>
            </a:r>
            <a:r>
              <a:rPr lang="en-US" sz="2000" b="1" dirty="0" err="1">
                <a:latin typeface="Arial" charset="0"/>
              </a:rPr>
              <a:t>logn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8065618-70AE-19B7-E6F0-98B610F9BC4D}"/>
              </a:ext>
            </a:extLst>
          </p:cNvPr>
          <p:cNvCxnSpPr>
            <a:cxnSpLocks/>
          </p:cNvCxnSpPr>
          <p:nvPr/>
        </p:nvCxnSpPr>
        <p:spPr>
          <a:xfrm flipH="1">
            <a:off x="6909810" y="5273585"/>
            <a:ext cx="14548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AF6D501-8544-10F0-DB2E-C5DB20989831}"/>
              </a:ext>
            </a:extLst>
          </p:cNvPr>
          <p:cNvSpPr/>
          <p:nvPr/>
        </p:nvSpPr>
        <p:spPr bwMode="auto">
          <a:xfrm>
            <a:off x="7876309" y="3986270"/>
            <a:ext cx="1454871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Loop O(n)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1F3768-7A6D-FA86-4541-319D627F10E4}"/>
              </a:ext>
            </a:extLst>
          </p:cNvPr>
          <p:cNvCxnSpPr>
            <a:cxnSpLocks/>
          </p:cNvCxnSpPr>
          <p:nvPr/>
        </p:nvCxnSpPr>
        <p:spPr>
          <a:xfrm flipH="1" flipV="1">
            <a:off x="5735782" y="3986270"/>
            <a:ext cx="2140527" cy="2538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>
            <a:extLst>
              <a:ext uri="{FF2B5EF4-FFF2-40B4-BE49-F238E27FC236}">
                <a16:creationId xmlns:a16="http://schemas.microsoft.com/office/drawing/2014/main" id="{5C113E1B-09F3-4E70-AF58-6AB1124D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8442CB1E-59FF-41A7-934D-39180232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9026C7-DA7F-4D42-A41F-6293D3AF55BD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CBF9939B-7433-43E3-8E7E-160627EF7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 of </a:t>
            </a: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HeapSort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V2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D4F0EF95-850E-400E-B7A6-7CF21CFD5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752600"/>
            <a:ext cx="7772400" cy="4088802"/>
          </a:xfr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Build-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MaxHeap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takes 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O(n)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</a:p>
          <a:p>
            <a:pPr eaLnBrk="1" hangingPunct="1"/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of 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(n-1) 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calls to </a:t>
            </a:r>
            <a:r>
              <a:rPr lang="en-US" alt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takes 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O(log n)</a:t>
            </a:r>
          </a:p>
          <a:p>
            <a:pPr eaLnBrk="1" hangingPunct="1"/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 Heapsort takes: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T(n) = O(n) + (n-1) O(log n) =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O(n log n)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5">
            <a:extLst>
              <a:ext uri="{FF2B5EF4-FFF2-40B4-BE49-F238E27FC236}">
                <a16:creationId xmlns:a16="http://schemas.microsoft.com/office/drawing/2014/main" id="{231BA41A-46FD-4163-9D79-031D1943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45059" name="Slide Number Placeholder 6">
            <a:extLst>
              <a:ext uri="{FF2B5EF4-FFF2-40B4-BE49-F238E27FC236}">
                <a16:creationId xmlns:a16="http://schemas.microsoft.com/office/drawing/2014/main" id="{A0743370-7BA1-47A8-A133-6E7B5720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4C4B75-BECE-42F7-9DA4-39D1229E4D19}" type="slidenum">
              <a:rPr lang="en-GB" altLang="en-US" sz="1400">
                <a:solidFill>
                  <a:schemeClr val="bg2"/>
                </a:solidFill>
              </a:rPr>
              <a:pPr eaLnBrk="1" hangingPunct="1"/>
              <a:t>47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B7810CCD-372E-435A-B64F-7F0ECB511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 of Heap Sort</a:t>
            </a: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39FB7958-AC77-44BC-BF77-BFF22B5635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81300" y="1981200"/>
            <a:ext cx="7658100" cy="4114800"/>
          </a:xfr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solidFill>
                  <a:srgbClr val="A50021"/>
                </a:solidFill>
              </a:rPr>
              <a:t>The complexity of the </a:t>
            </a:r>
            <a:r>
              <a:rPr lang="en-US" altLang="en-US" sz="2400" b="1" i="1" dirty="0" err="1">
                <a:solidFill>
                  <a:srgbClr val="0000FF"/>
                </a:solidFill>
              </a:rPr>
              <a:t>HeapSort</a:t>
            </a:r>
            <a:r>
              <a:rPr lang="en-US" altLang="en-US" sz="2400" b="1" dirty="0">
                <a:solidFill>
                  <a:srgbClr val="A50021"/>
                </a:solidFill>
              </a:rPr>
              <a:t> is </a:t>
            </a:r>
            <a:r>
              <a:rPr lang="en-US" altLang="en-US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O(n log 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rgbClr val="A50021"/>
                </a:solidFill>
              </a:rPr>
              <a:t>In-Place Sort		No (uses heap array)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solidFill>
                  <a:srgbClr val="A50021"/>
                </a:solidFill>
              </a:rPr>
              <a:t>Stable Algorithm	No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solidFill>
                  <a:srgbClr val="A50021"/>
                </a:solidFill>
              </a:rPr>
              <a:t>This technique is satisfactory for medium to large data sets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Heap Sort Visualization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721193" y="1553050"/>
            <a:ext cx="9633269" cy="4582758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See Heap Sort visualization at: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https://www.cs.usfca.edu/~galles/visualization/HeapSort.html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181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8. Merging Two Binary Heaps (Union)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algn="just"/>
            <a:r>
              <a:rPr lang="en-US" sz="2000" b="1" dirty="0"/>
              <a:t>Merge two heaps H1 of size N</a:t>
            </a:r>
            <a:r>
              <a:rPr lang="en-US" sz="2000" b="1" baseline="-25000" dirty="0"/>
              <a:t> </a:t>
            </a:r>
            <a:r>
              <a:rPr lang="en-US" sz="2000" b="1" dirty="0"/>
              <a:t>and H2</a:t>
            </a:r>
            <a:r>
              <a:rPr lang="en-US" sz="2000" b="1" baseline="-25000" dirty="0"/>
              <a:t> </a:t>
            </a:r>
            <a:r>
              <a:rPr lang="en-US" sz="2000" b="1" dirty="0"/>
              <a:t>of size M into one heap of size n = N + M.  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The operation is </a:t>
            </a:r>
            <a:r>
              <a:rPr lang="en-US" sz="2000" b="1" i="1" dirty="0">
                <a:solidFill>
                  <a:srgbClr val="0000FF"/>
                </a:solidFill>
              </a:rPr>
              <a:t>Union(H1, H2) </a:t>
            </a:r>
            <a:r>
              <a:rPr lang="en-US" sz="2000" b="1" dirty="0"/>
              <a:t>will cost  </a:t>
            </a:r>
            <a:r>
              <a:rPr lang="en-US" sz="2000" b="1" i="1" dirty="0">
                <a:solidFill>
                  <a:srgbClr val="0000FF"/>
                </a:solidFill>
              </a:rPr>
              <a:t>O(n)</a:t>
            </a:r>
            <a:r>
              <a:rPr lang="en-US" sz="2000" b="1" dirty="0"/>
              <a:t> where n is the total no. of elements in the two heaps.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A and B be the heap arrays of H1 and H2, respectively. 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82B3E17-386B-9650-AEC2-3E8A502D9181}"/>
              </a:ext>
            </a:extLst>
          </p:cNvPr>
          <p:cNvSpPr txBox="1">
            <a:spLocks noChangeArrowheads="1"/>
          </p:cNvSpPr>
          <p:nvPr/>
        </p:nvSpPr>
        <p:spPr>
          <a:xfrm>
            <a:off x="1606893" y="3176999"/>
            <a:ext cx="8908707" cy="3060099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//To Merge two heaps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 ( A[1..N ], B[1..M], N , M, C[1..N+M]) 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 = N + M;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Copy array A to C [1..N];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Copy array B to C[N+1 .. n];</a:t>
            </a:r>
          </a:p>
          <a:p>
            <a:pPr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Build-</a:t>
            </a:r>
            <a:r>
              <a:rPr lang="en-US" alt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MaxHeap</a:t>
            </a: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(C[1..n], n)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FB56C7-A59F-4A09-B946-4E09ABD45721}"/>
              </a:ext>
            </a:extLst>
          </p:cNvPr>
          <p:cNvSpPr/>
          <p:nvPr/>
        </p:nvSpPr>
        <p:spPr bwMode="auto">
          <a:xfrm>
            <a:off x="8518518" y="4505296"/>
            <a:ext cx="768928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F72A865-4C9D-890A-6F10-0E2E93804786}"/>
              </a:ext>
            </a:extLst>
          </p:cNvPr>
          <p:cNvCxnSpPr>
            <a:cxnSpLocks/>
          </p:cNvCxnSpPr>
          <p:nvPr/>
        </p:nvCxnSpPr>
        <p:spPr>
          <a:xfrm flipH="1">
            <a:off x="6939101" y="4752430"/>
            <a:ext cx="157941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772F2F87-A6B7-0A6A-199A-BBAFC23FDB63}"/>
              </a:ext>
            </a:extLst>
          </p:cNvPr>
          <p:cNvSpPr/>
          <p:nvPr/>
        </p:nvSpPr>
        <p:spPr bwMode="auto">
          <a:xfrm>
            <a:off x="7567927" y="4962496"/>
            <a:ext cx="768928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BD984EB-A1C4-1C05-6445-EFFFCA4205D6}"/>
              </a:ext>
            </a:extLst>
          </p:cNvPr>
          <p:cNvCxnSpPr>
            <a:cxnSpLocks/>
          </p:cNvCxnSpPr>
          <p:nvPr/>
        </p:nvCxnSpPr>
        <p:spPr>
          <a:xfrm flipH="1">
            <a:off x="5988509" y="5195038"/>
            <a:ext cx="157941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C89BDFE1-E5AB-985A-20E9-DCE702FF6DF9}"/>
              </a:ext>
            </a:extLst>
          </p:cNvPr>
          <p:cNvSpPr/>
          <p:nvPr/>
        </p:nvSpPr>
        <p:spPr bwMode="auto">
          <a:xfrm>
            <a:off x="6677891" y="5343496"/>
            <a:ext cx="768928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</a:pPr>
            <a:r>
              <a:rPr lang="en-US" sz="2000" b="1" dirty="0">
                <a:latin typeface="Arial" charset="0"/>
              </a:rPr>
              <a:t>O(n)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69DBA7-31D6-F054-6E61-097961EE7755}"/>
              </a:ext>
            </a:extLst>
          </p:cNvPr>
          <p:cNvCxnSpPr>
            <a:cxnSpLocks/>
          </p:cNvCxnSpPr>
          <p:nvPr/>
        </p:nvCxnSpPr>
        <p:spPr>
          <a:xfrm flipH="1">
            <a:off x="5098473" y="5576038"/>
            <a:ext cx="157941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7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2. The Binary Heap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12850-8927-4317-BC38-0B783515E75D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781300" y="1905000"/>
            <a:ext cx="7772401" cy="42308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altLang="en-US" sz="2800" b="1" dirty="0"/>
              <a:t>The </a:t>
            </a:r>
            <a:r>
              <a:rPr lang="en-US" altLang="en-US" sz="2800" b="1" i="1" dirty="0"/>
              <a:t>Binary</a:t>
            </a:r>
            <a:r>
              <a:rPr lang="en-US" altLang="en-US" sz="2800" b="1" dirty="0"/>
              <a:t> </a:t>
            </a:r>
            <a:r>
              <a:rPr lang="en-US" altLang="en-US" sz="2800" b="1" i="1" dirty="0"/>
              <a:t>Heap</a:t>
            </a:r>
            <a:r>
              <a:rPr lang="en-US" altLang="en-US" sz="2800" b="1" dirty="0"/>
              <a:t> is a common way of implementing a PQ using an array.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altLang="en-US" sz="2800" b="1" dirty="0"/>
              <a:t>The Heap is visualized as a binary tree with the following properties: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3846756"/>
            <a:ext cx="7543800" cy="1905000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2400" b="1" u="sng" dirty="0">
                <a:solidFill>
                  <a:srgbClr val="0000FF"/>
                </a:solidFill>
              </a:rPr>
              <a:t>Property (1): Partially Balanced:</a:t>
            </a:r>
          </a:p>
          <a:p>
            <a:pPr marL="609600" indent="-609600">
              <a:buNone/>
            </a:pPr>
            <a:r>
              <a:rPr lang="en-US" altLang="en-US" sz="2400" b="1" dirty="0"/>
              <a:t>The heap is as close to a complete binary tree as</a:t>
            </a:r>
          </a:p>
          <a:p>
            <a:pPr marL="609600" indent="-609600">
              <a:buNone/>
            </a:pPr>
            <a:r>
              <a:rPr lang="en-US" altLang="en-US" sz="2400" b="1" dirty="0"/>
              <a:t>possible. If there are missing leaves, they will be</a:t>
            </a:r>
          </a:p>
          <a:p>
            <a:pPr marL="609600" indent="-609600">
              <a:buNone/>
            </a:pPr>
            <a:r>
              <a:rPr lang="en-US" altLang="en-US" sz="2400" b="1" dirty="0"/>
              <a:t>in the last level at the far right.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/>
          <a:lstStyle/>
          <a:p>
            <a:r>
              <a:rPr lang="en-US" altLang="en-US" b="1" dirty="0"/>
              <a:t>9. Fibonacci Heaps: Motivation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/>
              <a:t>Binary min-heaps/max-heaps can support creating a heap, insert, finding/extracting the min (max) efficiently.</a:t>
            </a:r>
          </a:p>
          <a:p>
            <a:pPr algn="just"/>
            <a:r>
              <a:rPr lang="en-US" sz="2400" b="1" dirty="0"/>
              <a:t>Not good for merging two heaps H</a:t>
            </a:r>
            <a:r>
              <a:rPr lang="en-US" sz="2400" b="1" baseline="-25000" dirty="0"/>
              <a:t>1 </a:t>
            </a:r>
            <a:r>
              <a:rPr lang="en-US" sz="2400" b="1" dirty="0"/>
              <a:t>and H</a:t>
            </a:r>
            <a:r>
              <a:rPr lang="en-US" sz="2400" b="1" baseline="-25000" dirty="0"/>
              <a:t>2 </a:t>
            </a:r>
            <a:r>
              <a:rPr lang="en-US" sz="2400" b="1" dirty="0"/>
              <a:t>.  </a:t>
            </a:r>
            <a:r>
              <a:rPr lang="en-US" sz="2400" b="1" i="1" dirty="0">
                <a:solidFill>
                  <a:srgbClr val="0000FF"/>
                </a:solidFill>
              </a:rPr>
              <a:t>Union(H</a:t>
            </a:r>
            <a:r>
              <a:rPr lang="en-US" sz="2400" b="1" i="1" baseline="-25000" dirty="0">
                <a:solidFill>
                  <a:srgbClr val="0000FF"/>
                </a:solidFill>
              </a:rPr>
              <a:t>1</a:t>
            </a:r>
            <a:r>
              <a:rPr lang="en-US" sz="2400" b="1" i="1" dirty="0">
                <a:solidFill>
                  <a:srgbClr val="0000FF"/>
                </a:solidFill>
              </a:rPr>
              <a:t>, H</a:t>
            </a:r>
            <a:r>
              <a:rPr lang="en-US" sz="2400" b="1" i="1" baseline="-25000" dirty="0">
                <a:solidFill>
                  <a:srgbClr val="0000FF"/>
                </a:solidFill>
              </a:rPr>
              <a:t>2</a:t>
            </a:r>
            <a:r>
              <a:rPr lang="en-US" sz="2400" b="1" i="1" dirty="0">
                <a:solidFill>
                  <a:srgbClr val="0000FF"/>
                </a:solidFill>
              </a:rPr>
              <a:t>) </a:t>
            </a:r>
            <a:r>
              <a:rPr lang="en-US" sz="2400" b="1" dirty="0"/>
              <a:t>will cost  </a:t>
            </a:r>
            <a:r>
              <a:rPr lang="en-US" sz="2400" b="1" i="1" dirty="0">
                <a:solidFill>
                  <a:srgbClr val="0000FF"/>
                </a:solidFill>
              </a:rPr>
              <a:t>O(n)</a:t>
            </a:r>
            <a:r>
              <a:rPr lang="en-US" sz="2400" b="1" dirty="0"/>
              <a:t> where n is the total no. of elements in the two heaps.</a:t>
            </a:r>
          </a:p>
          <a:p>
            <a:pPr algn="just"/>
            <a:r>
              <a:rPr lang="en-US" sz="2400" b="1" dirty="0"/>
              <a:t>Binary Heaps can also support </a:t>
            </a:r>
            <a:r>
              <a:rPr lang="en-US" sz="2400" b="1" dirty="0">
                <a:solidFill>
                  <a:srgbClr val="0000FF"/>
                </a:solidFill>
              </a:rPr>
              <a:t>decrease-key operation </a:t>
            </a:r>
            <a:r>
              <a:rPr lang="en-US" sz="2400" b="1" dirty="0"/>
              <a:t>which allows us to decrease the value of a certain key inside the data structure. </a:t>
            </a:r>
          </a:p>
          <a:p>
            <a:pPr algn="just"/>
            <a:r>
              <a:rPr lang="en-US" sz="2400" b="1" dirty="0"/>
              <a:t>Mainly, the </a:t>
            </a:r>
            <a:r>
              <a:rPr lang="en-US" sz="2400" b="1" dirty="0">
                <a:solidFill>
                  <a:srgbClr val="0000FF"/>
                </a:solidFill>
              </a:rPr>
              <a:t>decrease-key </a:t>
            </a:r>
            <a:r>
              <a:rPr lang="en-US" sz="2400" b="1" dirty="0"/>
              <a:t>operation is used in  </a:t>
            </a:r>
            <a:r>
              <a:rPr lang="en-US" sz="2400" b="1" dirty="0">
                <a:solidFill>
                  <a:srgbClr val="0000FF"/>
                </a:solidFill>
              </a:rPr>
              <a:t>Dijkstra’s</a:t>
            </a:r>
            <a:r>
              <a:rPr lang="en-US" sz="2400" b="1" dirty="0"/>
              <a:t> algorithm when we discover a new path to a certain node at a lower cost. Cost is </a:t>
            </a:r>
            <a:r>
              <a:rPr lang="en-US" sz="2400" b="1" i="1" dirty="0">
                <a:solidFill>
                  <a:srgbClr val="0000FF"/>
                </a:solidFill>
              </a:rPr>
              <a:t>O(log n)</a:t>
            </a:r>
          </a:p>
          <a:p>
            <a:pPr algn="just"/>
            <a:r>
              <a:rPr lang="en-US" sz="2400" b="1" i="1" dirty="0">
                <a:solidFill>
                  <a:srgbClr val="0000FF"/>
                </a:solidFill>
              </a:rPr>
              <a:t>Fibonacci Heaps </a:t>
            </a:r>
            <a:r>
              <a:rPr lang="en-US" sz="2400" b="1" i="1" dirty="0">
                <a:solidFill>
                  <a:schemeClr val="tx1"/>
                </a:solidFill>
              </a:rPr>
              <a:t>overcome these difficulties</a:t>
            </a:r>
          </a:p>
          <a:p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597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/>
          <a:lstStyle/>
          <a:p>
            <a:r>
              <a:rPr lang="en-US" altLang="en-US" b="1" dirty="0"/>
              <a:t>Fibonacci Heaps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algn="just" eaLnBrk="0" fontAlgn="base" hangingPunct="0"/>
            <a:r>
              <a:rPr lang="en-US" sz="2400" b="1" dirty="0">
                <a:solidFill>
                  <a:schemeClr val="tx1"/>
                </a:solidFill>
              </a:rPr>
              <a:t>Introduced by </a:t>
            </a:r>
            <a:r>
              <a:rPr lang="en-US" sz="2400" b="1" dirty="0" err="1">
                <a:solidFill>
                  <a:schemeClr val="tx1"/>
                </a:solidFill>
              </a:rPr>
              <a:t>Fredman</a:t>
            </a:r>
            <a:r>
              <a:rPr lang="en-US" sz="2400" b="1" dirty="0">
                <a:solidFill>
                  <a:schemeClr val="tx1"/>
                </a:solidFill>
              </a:rPr>
              <a:t> and </a:t>
            </a:r>
            <a:r>
              <a:rPr lang="en-US" sz="2400" b="1" dirty="0" err="1">
                <a:solidFill>
                  <a:schemeClr val="tx1"/>
                </a:solidFill>
              </a:rPr>
              <a:t>Tarjan</a:t>
            </a:r>
            <a:r>
              <a:rPr lang="en-US" sz="2400" b="1" dirty="0">
                <a:solidFill>
                  <a:schemeClr val="tx1"/>
                </a:solidFill>
              </a:rPr>
              <a:t>, 1986</a:t>
            </a:r>
          </a:p>
          <a:p>
            <a:pPr algn="just"/>
            <a:r>
              <a:rPr lang="en-US" sz="2400" b="1" dirty="0"/>
              <a:t>The primary advantages of a Fibonacci heap are the </a:t>
            </a:r>
            <a:r>
              <a:rPr lang="en-US" sz="2400" b="1" i="1" dirty="0">
                <a:solidFill>
                  <a:srgbClr val="0000FF"/>
                </a:solidFill>
              </a:rPr>
              <a:t>UNION</a:t>
            </a:r>
            <a:r>
              <a:rPr lang="en-US" sz="2400" b="1" dirty="0"/>
              <a:t> and </a:t>
            </a:r>
            <a:r>
              <a:rPr lang="en-US" sz="2400" b="1" i="1" dirty="0">
                <a:solidFill>
                  <a:srgbClr val="0000FF"/>
                </a:solidFill>
              </a:rPr>
              <a:t>DECREASEKEY</a:t>
            </a:r>
            <a:r>
              <a:rPr lang="en-US" sz="2400" b="1" dirty="0"/>
              <a:t> operations, which each take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  <a:r>
              <a:rPr lang="en-US" sz="2400" b="1" dirty="0"/>
              <a:t> amortized time.</a:t>
            </a:r>
          </a:p>
          <a:p>
            <a:pPr marL="0" indent="0">
              <a:buNone/>
            </a:pP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51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2023C8-6FD9-4962-B33B-88F49872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85950"/>
              </p:ext>
            </p:extLst>
          </p:nvPr>
        </p:nvGraphicFramePr>
        <p:xfrm>
          <a:off x="1721193" y="2835966"/>
          <a:ext cx="8390216" cy="340113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325809">
                  <a:extLst>
                    <a:ext uri="{9D8B030D-6E8A-4147-A177-3AD203B41FA5}">
                      <a16:colId xmlns:a16="http://schemas.microsoft.com/office/drawing/2014/main" val="2632929075"/>
                    </a:ext>
                  </a:extLst>
                </a:gridCol>
                <a:gridCol w="2283298">
                  <a:extLst>
                    <a:ext uri="{9D8B030D-6E8A-4147-A177-3AD203B41FA5}">
                      <a16:colId xmlns:a16="http://schemas.microsoft.com/office/drawing/2014/main" val="4059479972"/>
                    </a:ext>
                  </a:extLst>
                </a:gridCol>
                <a:gridCol w="2781109">
                  <a:extLst>
                    <a:ext uri="{9D8B030D-6E8A-4147-A177-3AD203B41FA5}">
                      <a16:colId xmlns:a16="http://schemas.microsoft.com/office/drawing/2014/main" val="1580958907"/>
                    </a:ext>
                  </a:extLst>
                </a:gridCol>
              </a:tblGrid>
              <a:tr h="721453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 Heap</a:t>
                      </a:r>
                    </a:p>
                    <a:p>
                      <a:r>
                        <a:rPr lang="en-US" dirty="0"/>
                        <a:t>(worst case)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Fibonacci Heap</a:t>
                      </a:r>
                    </a:p>
                    <a:p>
                      <a:r>
                        <a:rPr lang="en-US" dirty="0"/>
                        <a:t>(Average Case)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63239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Insert (</a:t>
                      </a:r>
                      <a:r>
                        <a:rPr lang="en-US" sz="2000" b="1" dirty="0" err="1"/>
                        <a:t>H,k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O(log 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sym typeface="Symbol" panose="05050102010706020507" pitchFamily="18" charset="2"/>
                        </a:rPr>
                        <a:t>(1)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64254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Minimum (H)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ym typeface="Symbol" panose="05050102010706020507" pitchFamily="18" charset="2"/>
                        </a:rPr>
                        <a:t>(1)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04460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ExtractMinimum</a:t>
                      </a:r>
                      <a:r>
                        <a:rPr lang="en-US" sz="2000" b="1" dirty="0"/>
                        <a:t> (H)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/>
                        <a:t>O(log 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(log n)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708870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Union (H1, H2)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4308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Decreasekey</a:t>
                      </a:r>
                      <a:r>
                        <a:rPr lang="en-US" sz="2000" b="1" dirty="0"/>
                        <a:t> (H, x, 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O(log n)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686633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Delete (H,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O(log n)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(log n)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8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0402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/>
          <a:lstStyle/>
          <a:p>
            <a:r>
              <a:rPr lang="en-US" altLang="en-US" b="1" dirty="0"/>
              <a:t>Fibonacci Heap: Properties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A Fibonacci Heap is a collection of trees and follows either min-heap or max-heap properties.</a:t>
            </a:r>
          </a:p>
          <a:p>
            <a:pPr algn="just"/>
            <a:r>
              <a:rPr lang="en-US" sz="2400" b="1" dirty="0"/>
              <a:t>When a new element is inserted, it is added as a singleton tree.</a:t>
            </a:r>
          </a:p>
          <a:p>
            <a:pPr algn="just"/>
            <a:r>
              <a:rPr lang="en-US" sz="2400" b="1" dirty="0"/>
              <a:t>When two heaps are merged, the root list of one heap is simply appended to the root list of the other heap.</a:t>
            </a:r>
          </a:p>
          <a:p>
            <a:pPr algn="just"/>
            <a:r>
              <a:rPr lang="en-US" sz="2400" b="1"/>
              <a:t>When the extract-min operation is performed, the tree with the minimum root node is removed from the root list and its children are added to the root list.</a:t>
            </a:r>
            <a:endParaRPr lang="en-US" sz="2400" b="1" dirty="0"/>
          </a:p>
          <a:p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8746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/>
          <a:lstStyle/>
          <a:p>
            <a:r>
              <a:rPr lang="en-US" altLang="en-US" b="1" dirty="0"/>
              <a:t>Fibonacci Heap: why the name?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In a Fibonacci Heap, a tree of degree/order n has exactly n children.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minimum number of nodes in a tree with a given degree is: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N(0) = 1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N(1) = 2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N(2) = N(0) + N(0) + 1 = 3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N(3) = N(1) + N(0) + N(0) + 1 = 5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N(4) = N(2) + N(1) + N(0) + N(0) + 1 = 8</a:t>
            </a:r>
          </a:p>
          <a:p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it follows the Fibonacci sequence.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5247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420065"/>
            <a:ext cx="7772400" cy="698884"/>
          </a:xfrm>
        </p:spPr>
        <p:txBody>
          <a:bodyPr/>
          <a:lstStyle/>
          <a:p>
            <a:r>
              <a:rPr lang="en-US" altLang="en-US" b="1" dirty="0"/>
              <a:t>Fibonacci Heaps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eaLnBrk="0" fontAlgn="base" hangingPunct="0"/>
            <a:r>
              <a:rPr lang="en-US" sz="2400" b="1" dirty="0">
                <a:solidFill>
                  <a:schemeClr val="tx1"/>
                </a:solidFill>
              </a:rPr>
              <a:t>Example:</a:t>
            </a:r>
          </a:p>
          <a:p>
            <a:pPr marL="0" indent="0" eaLnBrk="0" fontAlgn="base" hangingPunc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54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B9F8E-FA2D-452B-BD92-7E1925714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102" y="1605317"/>
            <a:ext cx="6716728" cy="5252683"/>
          </a:xfrm>
          <a:prstGeom prst="rect">
            <a:avLst/>
          </a:prstGeom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395202-EF9A-4D80-8F7D-CDFFF7896D2F}"/>
              </a:ext>
            </a:extLst>
          </p:cNvPr>
          <p:cNvSpPr txBox="1"/>
          <p:nvPr/>
        </p:nvSpPr>
        <p:spPr>
          <a:xfrm>
            <a:off x="1311579" y="2173357"/>
            <a:ext cx="3591725" cy="378565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Consists of 5 heaps with 14 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All roots and siblings are stored in separated circular doubly linked 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Marked nodes indicate nodes that have lost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degree of a node is the number of its children. </a:t>
            </a:r>
          </a:p>
        </p:txBody>
      </p:sp>
    </p:spTree>
    <p:extLst>
      <p:ext uri="{BB962C8B-B14F-4D97-AF65-F5344CB8AC3E}">
        <p14:creationId xmlns:p14="http://schemas.microsoft.com/office/powerpoint/2010/main" val="12502074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8867294" cy="698884"/>
          </a:xfrm>
        </p:spPr>
        <p:txBody>
          <a:bodyPr>
            <a:normAutofit/>
          </a:bodyPr>
          <a:lstStyle/>
          <a:p>
            <a:r>
              <a:rPr lang="en-US" altLang="en-US" b="1" dirty="0"/>
              <a:t>Fibonacci Heap: Potential Function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In analyzing the cost of operations in Fibonacci heaps, we use amortized cost which is calculated using a </a:t>
            </a:r>
            <a:r>
              <a:rPr lang="en-US" sz="2400" b="1" dirty="0">
                <a:solidFill>
                  <a:srgbClr val="0000FF"/>
                </a:solidFill>
              </a:rPr>
              <a:t>potential function.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For a heap (H):</a:t>
            </a:r>
          </a:p>
          <a:p>
            <a:pPr marL="396875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t(H) = No. of trees in H</a:t>
            </a:r>
          </a:p>
          <a:p>
            <a:pPr marL="396875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m(h) = No. of marked nodes in H</a:t>
            </a:r>
          </a:p>
          <a:p>
            <a:pPr marL="396875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Potential function </a:t>
            </a:r>
            <a:r>
              <a:rPr lang="pt-BR" sz="2400" b="1" dirty="0">
                <a:solidFill>
                  <a:schemeClr val="tx1"/>
                </a:solidFill>
                <a:sym typeface="Symbol" panose="05050102010706020507" pitchFamily="18" charset="2"/>
              </a:rPr>
              <a:t> </a:t>
            </a:r>
            <a:r>
              <a:rPr lang="pt-BR" sz="2400" b="1" dirty="0">
                <a:solidFill>
                  <a:schemeClr val="tx1"/>
                </a:solidFill>
              </a:rPr>
              <a:t>(H) = t(H) + 2m(H)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 operation changes a heap (H1) into (H2), the cost will be: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Cost = 1 + (</a:t>
            </a:r>
            <a:r>
              <a:rPr lang="pt-BR" sz="2400" b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dirty="0">
                <a:solidFill>
                  <a:srgbClr val="0000FF"/>
                </a:solidFill>
              </a:rPr>
              <a:t>(H2) - </a:t>
            </a:r>
            <a:r>
              <a:rPr lang="pt-BR" sz="2400" b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dirty="0">
                <a:solidFill>
                  <a:srgbClr val="0000FF"/>
                </a:solidFill>
              </a:rPr>
              <a:t>(H1))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9594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8867294" cy="698884"/>
          </a:xfrm>
        </p:spPr>
        <p:txBody>
          <a:bodyPr>
            <a:normAutofit/>
          </a:bodyPr>
          <a:lstStyle/>
          <a:p>
            <a:r>
              <a:rPr lang="en-US" altLang="en-US" b="1" dirty="0"/>
              <a:t>Fibonacci Heap: Insertion of item 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H is empty, create a new root list and adds x to it and the newly added x becomes the minimum node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Inserts the x in the root list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Checks whether the x -&gt; key is smaller than the H -&gt; min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yes, then make x the minimum node of the H by updating the H -&gt; 	min = x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nodes of in H by 1</a:t>
            </a:r>
          </a:p>
          <a:p>
            <a:pPr marL="0" indent="0" algn="just">
              <a:buNone/>
            </a:pP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2030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8867294" cy="698884"/>
          </a:xfrm>
        </p:spPr>
        <p:txBody>
          <a:bodyPr>
            <a:normAutofit/>
          </a:bodyPr>
          <a:lstStyle/>
          <a:p>
            <a:r>
              <a:rPr lang="en-US" altLang="en-US" b="1" dirty="0"/>
              <a:t>Example: Insertion of item 21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= 1 + (</a:t>
            </a:r>
            <a:r>
              <a:rPr lang="pt-BR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i="1" dirty="0">
                <a:solidFill>
                  <a:srgbClr val="0000FF"/>
                </a:solidFill>
              </a:rPr>
              <a:t>(H2) - </a:t>
            </a:r>
            <a:r>
              <a:rPr lang="pt-BR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i="1" dirty="0">
                <a:solidFill>
                  <a:srgbClr val="0000FF"/>
                </a:solidFill>
              </a:rPr>
              <a:t>(H1)) = 1 + 1 = O(1)</a:t>
            </a:r>
            <a:endParaRPr lang="en-US" sz="2400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57</a:t>
            </a:fld>
            <a:endParaRPr lang="en-GB"/>
          </a:p>
        </p:txBody>
      </p:sp>
      <p:pic>
        <p:nvPicPr>
          <p:cNvPr id="6" name="Content Placeholder 2">
            <a:extLst>
              <a:ext uri="{FF2B5EF4-FFF2-40B4-BE49-F238E27FC236}">
                <a16:creationId xmlns:a16="http://schemas.microsoft.com/office/drawing/2014/main" id="{CDEFB360-37CD-49FF-86FD-0DA1A79F2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678" y="1975399"/>
            <a:ext cx="9274323" cy="25649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38246708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8867294" cy="698884"/>
          </a:xfrm>
        </p:spPr>
        <p:txBody>
          <a:bodyPr>
            <a:normAutofit/>
          </a:bodyPr>
          <a:lstStyle/>
          <a:p>
            <a:r>
              <a:rPr lang="en-US" altLang="en-US" b="1" dirty="0"/>
              <a:t>Fibonacci Heap:  Union of two Heaps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202C4-14FB-4E7D-A142-150EBCD1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193" y="1581374"/>
            <a:ext cx="9783419" cy="4329848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Creates a new Root List H.</a:t>
            </a:r>
          </a:p>
          <a:p>
            <a:pPr algn="just"/>
            <a:r>
              <a:rPr lang="en-US" sz="2400" b="1" dirty="0"/>
              <a:t>Set </a:t>
            </a:r>
            <a:r>
              <a:rPr lang="en-US" sz="2400" b="1" dirty="0" err="1"/>
              <a:t>H.min</a:t>
            </a:r>
            <a:r>
              <a:rPr lang="en-US" sz="2400" b="1" dirty="0"/>
              <a:t>=H1.min; </a:t>
            </a:r>
          </a:p>
          <a:p>
            <a:pPr algn="just"/>
            <a:r>
              <a:rPr lang="en-US" sz="2400" b="1" dirty="0"/>
              <a:t>Join (Concatenate) the root list of H2 with the root list of H</a:t>
            </a:r>
          </a:p>
          <a:p>
            <a:pPr algn="just"/>
            <a:r>
              <a:rPr lang="en-US" sz="2400" b="1" dirty="0"/>
              <a:t>Check whether the H1.min is null, H2.min is null, and whether the H2.min is smaller than the H1.min or not</a:t>
            </a:r>
          </a:p>
          <a:p>
            <a:pPr algn="just"/>
            <a:r>
              <a:rPr lang="en-US" sz="2400" b="1" dirty="0"/>
              <a:t>If yes, it set the </a:t>
            </a:r>
            <a:r>
              <a:rPr lang="en-US" sz="2400" b="1" dirty="0" err="1"/>
              <a:t>H.min</a:t>
            </a:r>
            <a:r>
              <a:rPr lang="en-US" sz="2400" b="1" dirty="0"/>
              <a:t> = H2.min6.</a:t>
            </a:r>
          </a:p>
          <a:p>
            <a:pPr algn="just"/>
            <a:r>
              <a:rPr lang="en-US" sz="2400" b="1" dirty="0"/>
              <a:t>Number of nodes in H = sum of the number of nodes in H1 and H27.</a:t>
            </a:r>
          </a:p>
          <a:p>
            <a:pPr algn="just"/>
            <a:r>
              <a:rPr lang="en-US" sz="2400" b="1" dirty="0"/>
              <a:t>Return H</a:t>
            </a:r>
          </a:p>
        </p:txBody>
      </p:sp>
    </p:spTree>
    <p:extLst>
      <p:ext uri="{BB962C8B-B14F-4D97-AF65-F5344CB8AC3E}">
        <p14:creationId xmlns:p14="http://schemas.microsoft.com/office/powerpoint/2010/main" val="41921696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Example: Union of two Heaps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4B258E-84D4-485D-8AFA-9A6D6C0D7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038" y="1549101"/>
            <a:ext cx="10789920" cy="4684789"/>
          </a:xfrm>
        </p:spPr>
        <p:txBody>
          <a:bodyPr/>
          <a:lstStyle/>
          <a:p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= 1 + </a:t>
            </a:r>
            <a:r>
              <a:rPr lang="pt-BR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i="1" dirty="0">
                <a:solidFill>
                  <a:srgbClr val="0000FF"/>
                </a:solidFill>
              </a:rPr>
              <a:t>(H) - 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i="1" dirty="0">
                <a:solidFill>
                  <a:srgbClr val="0000FF"/>
                </a:solidFill>
              </a:rPr>
              <a:t>(H1) + </a:t>
            </a:r>
            <a:r>
              <a:rPr lang="pt-BR" sz="2400" b="1" i="1" dirty="0">
                <a:solidFill>
                  <a:srgbClr val="0000FF"/>
                </a:solidFill>
                <a:sym typeface="Symbol" panose="05050102010706020507" pitchFamily="18" charset="2"/>
              </a:rPr>
              <a:t> </a:t>
            </a:r>
            <a:r>
              <a:rPr lang="pt-BR" sz="2400" b="1" i="1" dirty="0">
                <a:solidFill>
                  <a:srgbClr val="0000FF"/>
                </a:solidFill>
              </a:rPr>
              <a:t>(H2)) </a:t>
            </a:r>
          </a:p>
          <a:p>
            <a:pPr marL="0" indent="0">
              <a:buNone/>
            </a:pPr>
            <a:r>
              <a:rPr lang="pt-BR" sz="2400" b="1" i="1" dirty="0">
                <a:solidFill>
                  <a:srgbClr val="0000FF"/>
                </a:solidFill>
              </a:rPr>
              <a:t>	= 1 + 0 = O(1)</a:t>
            </a:r>
            <a:endParaRPr lang="en-US" sz="2400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 </a:t>
            </a:r>
          </a:p>
        </p:txBody>
      </p:sp>
      <p:pic>
        <p:nvPicPr>
          <p:cNvPr id="9" name="Content Placeholder 2">
            <a:extLst>
              <a:ext uri="{FF2B5EF4-FFF2-40B4-BE49-F238E27FC236}">
                <a16:creationId xmlns:a16="http://schemas.microsoft.com/office/drawing/2014/main" id="{A57C172C-E1E0-476A-B401-59C902413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057" y="2005508"/>
            <a:ext cx="5940901" cy="4127873"/>
          </a:xfrm>
          <a:prstGeom prst="rect">
            <a:avLst/>
          </a:prstGeom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22059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7543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as a Complete Tree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4" name="Rectangle 4"/>
          <p:cNvSpPr>
            <a:spLocks noGrp="1" noChangeArrowheads="1"/>
          </p:cNvSpPr>
          <p:nvPr>
            <p:ph idx="1"/>
          </p:nvPr>
        </p:nvSpPr>
        <p:spPr>
          <a:xfrm>
            <a:off x="2895600" y="1828800"/>
            <a:ext cx="77724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endParaRPr lang="en-GB" altLang="en-US" dirty="0"/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07143B-CF1F-4D84-912F-E662FE8E5165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12295" name="Oval 5"/>
          <p:cNvSpPr>
            <a:spLocks noChangeArrowheads="1"/>
          </p:cNvSpPr>
          <p:nvPr/>
        </p:nvSpPr>
        <p:spPr bwMode="auto">
          <a:xfrm>
            <a:off x="3975101" y="41481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296" name="Oval 6"/>
          <p:cNvSpPr>
            <a:spLocks noChangeArrowheads="1"/>
          </p:cNvSpPr>
          <p:nvPr/>
        </p:nvSpPr>
        <p:spPr bwMode="auto">
          <a:xfrm>
            <a:off x="5556251" y="41481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297" name="Oval 7"/>
          <p:cNvSpPr>
            <a:spLocks noChangeArrowheads="1"/>
          </p:cNvSpPr>
          <p:nvPr/>
        </p:nvSpPr>
        <p:spPr bwMode="auto">
          <a:xfrm>
            <a:off x="6837363" y="41481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298" name="Oval 8"/>
          <p:cNvSpPr>
            <a:spLocks noChangeArrowheads="1"/>
          </p:cNvSpPr>
          <p:nvPr/>
        </p:nvSpPr>
        <p:spPr bwMode="auto">
          <a:xfrm>
            <a:off x="8650288" y="41481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299" name="Oval 9"/>
          <p:cNvSpPr>
            <a:spLocks noChangeArrowheads="1"/>
          </p:cNvSpPr>
          <p:nvPr/>
        </p:nvSpPr>
        <p:spPr bwMode="auto">
          <a:xfrm>
            <a:off x="4822826" y="34401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0" name="Oval 10"/>
          <p:cNvSpPr>
            <a:spLocks noChangeArrowheads="1"/>
          </p:cNvSpPr>
          <p:nvPr/>
        </p:nvSpPr>
        <p:spPr bwMode="auto">
          <a:xfrm>
            <a:off x="7693026" y="34401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1" name="Oval 11"/>
          <p:cNvSpPr>
            <a:spLocks noChangeArrowheads="1"/>
          </p:cNvSpPr>
          <p:nvPr/>
        </p:nvSpPr>
        <p:spPr bwMode="auto">
          <a:xfrm>
            <a:off x="6264276" y="268128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2" name="Oval 12"/>
          <p:cNvSpPr>
            <a:spLocks noChangeArrowheads="1"/>
          </p:cNvSpPr>
          <p:nvPr/>
        </p:nvSpPr>
        <p:spPr bwMode="auto">
          <a:xfrm>
            <a:off x="3627438" y="49180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3" name="Oval 13"/>
          <p:cNvSpPr>
            <a:spLocks noChangeArrowheads="1"/>
          </p:cNvSpPr>
          <p:nvPr/>
        </p:nvSpPr>
        <p:spPr bwMode="auto">
          <a:xfrm>
            <a:off x="4475163" y="49180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4" name="Oval 14"/>
          <p:cNvSpPr>
            <a:spLocks noChangeArrowheads="1"/>
          </p:cNvSpPr>
          <p:nvPr/>
        </p:nvSpPr>
        <p:spPr bwMode="auto">
          <a:xfrm>
            <a:off x="5170488" y="49180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05" name="Line 15"/>
          <p:cNvSpPr>
            <a:spLocks noChangeShapeType="1"/>
          </p:cNvSpPr>
          <p:nvPr/>
        </p:nvSpPr>
        <p:spPr bwMode="auto">
          <a:xfrm flipH="1">
            <a:off x="5170489" y="3065463"/>
            <a:ext cx="1093787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06" name="Line 16"/>
          <p:cNvSpPr>
            <a:spLocks noChangeShapeType="1"/>
          </p:cNvSpPr>
          <p:nvPr/>
        </p:nvSpPr>
        <p:spPr bwMode="auto">
          <a:xfrm>
            <a:off x="6611939" y="3065463"/>
            <a:ext cx="1081087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07" name="Line 17"/>
          <p:cNvSpPr>
            <a:spLocks noChangeShapeType="1"/>
          </p:cNvSpPr>
          <p:nvPr/>
        </p:nvSpPr>
        <p:spPr bwMode="auto">
          <a:xfrm flipH="1">
            <a:off x="4322763" y="3824288"/>
            <a:ext cx="5000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08" name="Line 18"/>
          <p:cNvSpPr>
            <a:spLocks noChangeShapeType="1"/>
          </p:cNvSpPr>
          <p:nvPr/>
        </p:nvSpPr>
        <p:spPr bwMode="auto">
          <a:xfrm>
            <a:off x="5170488" y="3824288"/>
            <a:ext cx="3857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09" name="Line 19"/>
          <p:cNvSpPr>
            <a:spLocks noChangeShapeType="1"/>
          </p:cNvSpPr>
          <p:nvPr/>
        </p:nvSpPr>
        <p:spPr bwMode="auto">
          <a:xfrm flipH="1">
            <a:off x="7185025" y="3824288"/>
            <a:ext cx="50800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10" name="Line 20"/>
          <p:cNvSpPr>
            <a:spLocks noChangeShapeType="1"/>
          </p:cNvSpPr>
          <p:nvPr/>
        </p:nvSpPr>
        <p:spPr bwMode="auto">
          <a:xfrm>
            <a:off x="8040688" y="3824288"/>
            <a:ext cx="60960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11" name="Line 21"/>
          <p:cNvSpPr>
            <a:spLocks noChangeShapeType="1"/>
          </p:cNvSpPr>
          <p:nvPr/>
        </p:nvSpPr>
        <p:spPr bwMode="auto">
          <a:xfrm flipH="1">
            <a:off x="3733801" y="4572001"/>
            <a:ext cx="3476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12" name="Line 22"/>
          <p:cNvSpPr>
            <a:spLocks noChangeShapeType="1"/>
          </p:cNvSpPr>
          <p:nvPr/>
        </p:nvSpPr>
        <p:spPr bwMode="auto">
          <a:xfrm>
            <a:off x="4267201" y="4572001"/>
            <a:ext cx="5000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13" name="Line 23"/>
          <p:cNvSpPr>
            <a:spLocks noChangeShapeType="1"/>
          </p:cNvSpPr>
          <p:nvPr/>
        </p:nvSpPr>
        <p:spPr bwMode="auto">
          <a:xfrm flipH="1">
            <a:off x="5257801" y="4572001"/>
            <a:ext cx="3857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2314" name="Text Box 24"/>
          <p:cNvSpPr txBox="1">
            <a:spLocks noChangeArrowheads="1"/>
          </p:cNvSpPr>
          <p:nvPr/>
        </p:nvSpPr>
        <p:spPr bwMode="auto">
          <a:xfrm>
            <a:off x="6172200" y="2438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2315" name="Text Box 25"/>
          <p:cNvSpPr txBox="1">
            <a:spLocks noChangeArrowheads="1"/>
          </p:cNvSpPr>
          <p:nvPr/>
        </p:nvSpPr>
        <p:spPr bwMode="auto">
          <a:xfrm>
            <a:off x="4730750" y="3197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2316" name="Text Box 26"/>
          <p:cNvSpPr txBox="1">
            <a:spLocks noChangeArrowheads="1"/>
          </p:cNvSpPr>
          <p:nvPr/>
        </p:nvSpPr>
        <p:spPr bwMode="auto">
          <a:xfrm>
            <a:off x="7948613" y="3197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2317" name="Text Box 27"/>
          <p:cNvSpPr txBox="1">
            <a:spLocks noChangeArrowheads="1"/>
          </p:cNvSpPr>
          <p:nvPr/>
        </p:nvSpPr>
        <p:spPr bwMode="auto">
          <a:xfrm>
            <a:off x="3883025" y="39052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2318" name="Text Box 28"/>
          <p:cNvSpPr txBox="1">
            <a:spLocks noChangeArrowheads="1"/>
          </p:cNvSpPr>
          <p:nvPr/>
        </p:nvSpPr>
        <p:spPr bwMode="auto">
          <a:xfrm>
            <a:off x="5811838" y="39989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2319" name="Text Box 29"/>
          <p:cNvSpPr txBox="1">
            <a:spLocks noChangeArrowheads="1"/>
          </p:cNvSpPr>
          <p:nvPr/>
        </p:nvSpPr>
        <p:spPr bwMode="auto">
          <a:xfrm>
            <a:off x="6653213" y="39052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2320" name="Text Box 30"/>
          <p:cNvSpPr txBox="1">
            <a:spLocks noChangeArrowheads="1"/>
          </p:cNvSpPr>
          <p:nvPr/>
        </p:nvSpPr>
        <p:spPr bwMode="auto">
          <a:xfrm>
            <a:off x="6745288" y="39052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2321" name="Text Box 31"/>
          <p:cNvSpPr txBox="1">
            <a:spLocks noChangeArrowheads="1"/>
          </p:cNvSpPr>
          <p:nvPr/>
        </p:nvSpPr>
        <p:spPr bwMode="auto">
          <a:xfrm>
            <a:off x="8905875" y="39052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2322" name="Text Box 32"/>
          <p:cNvSpPr txBox="1">
            <a:spLocks noChangeArrowheads="1"/>
          </p:cNvSpPr>
          <p:nvPr/>
        </p:nvSpPr>
        <p:spPr bwMode="auto">
          <a:xfrm>
            <a:off x="3429000" y="4648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2323" name="Text Box 33"/>
          <p:cNvSpPr txBox="1">
            <a:spLocks noChangeArrowheads="1"/>
          </p:cNvSpPr>
          <p:nvPr/>
        </p:nvSpPr>
        <p:spPr bwMode="auto">
          <a:xfrm>
            <a:off x="4730750" y="46751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2324" name="Text Box 34"/>
          <p:cNvSpPr txBox="1">
            <a:spLocks noChangeArrowheads="1"/>
          </p:cNvSpPr>
          <p:nvPr/>
        </p:nvSpPr>
        <p:spPr bwMode="auto">
          <a:xfrm>
            <a:off x="5470525" y="4784725"/>
            <a:ext cx="4154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10</a:t>
            </a:r>
            <a:endParaRPr lang="en-GB" altLang="en-US" sz="1600" b="1"/>
          </a:p>
        </p:txBody>
      </p:sp>
      <p:sp>
        <p:nvSpPr>
          <p:cNvPr id="12325" name="Oval 35"/>
          <p:cNvSpPr>
            <a:spLocks noChangeArrowheads="1"/>
          </p:cNvSpPr>
          <p:nvPr/>
        </p:nvSpPr>
        <p:spPr bwMode="auto">
          <a:xfrm>
            <a:off x="5826125" y="4727575"/>
            <a:ext cx="3733800" cy="762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en-US" altLang="en-US" b="1" dirty="0"/>
              <a:t>Missing Leaves</a:t>
            </a:r>
          </a:p>
        </p:txBody>
      </p:sp>
      <p:pic>
        <p:nvPicPr>
          <p:cNvPr id="12326" name="Picture 37" descr="heap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9138" y="1905001"/>
            <a:ext cx="2328862" cy="1344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93" y="620902"/>
            <a:ext cx="7772400" cy="698884"/>
          </a:xfrm>
        </p:spPr>
        <p:txBody>
          <a:bodyPr/>
          <a:lstStyle/>
          <a:p>
            <a:r>
              <a:rPr lang="en-US" altLang="en-US" b="1" dirty="0"/>
              <a:t>Explore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151068" y="1553050"/>
            <a:ext cx="10553251" cy="458275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other operations on Fibonacci Heaps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60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2023C8-6FD9-4962-B33B-88F49872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2780"/>
              </p:ext>
            </p:extLst>
          </p:nvPr>
        </p:nvGraphicFramePr>
        <p:xfrm>
          <a:off x="1900892" y="2577782"/>
          <a:ext cx="8390216" cy="340113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325809">
                  <a:extLst>
                    <a:ext uri="{9D8B030D-6E8A-4147-A177-3AD203B41FA5}">
                      <a16:colId xmlns:a16="http://schemas.microsoft.com/office/drawing/2014/main" val="2632929075"/>
                    </a:ext>
                  </a:extLst>
                </a:gridCol>
                <a:gridCol w="2283298">
                  <a:extLst>
                    <a:ext uri="{9D8B030D-6E8A-4147-A177-3AD203B41FA5}">
                      <a16:colId xmlns:a16="http://schemas.microsoft.com/office/drawing/2014/main" val="4059479972"/>
                    </a:ext>
                  </a:extLst>
                </a:gridCol>
                <a:gridCol w="2781109">
                  <a:extLst>
                    <a:ext uri="{9D8B030D-6E8A-4147-A177-3AD203B41FA5}">
                      <a16:colId xmlns:a16="http://schemas.microsoft.com/office/drawing/2014/main" val="1580958907"/>
                    </a:ext>
                  </a:extLst>
                </a:gridCol>
              </a:tblGrid>
              <a:tr h="721453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 Heap</a:t>
                      </a:r>
                    </a:p>
                    <a:p>
                      <a:r>
                        <a:rPr lang="en-US" dirty="0"/>
                        <a:t>(worst case)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Fibonacci Heap</a:t>
                      </a:r>
                    </a:p>
                    <a:p>
                      <a:r>
                        <a:rPr lang="en-US" dirty="0"/>
                        <a:t>(Average Case)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63239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Insert (</a:t>
                      </a:r>
                      <a:r>
                        <a:rPr lang="en-US" sz="2000" b="1" dirty="0" err="1"/>
                        <a:t>H,k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O(log 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sym typeface="Symbol" panose="05050102010706020507" pitchFamily="18" charset="2"/>
                        </a:rPr>
                        <a:t>(1)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64254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Minimum (H)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ym typeface="Symbol" panose="05050102010706020507" pitchFamily="18" charset="2"/>
                        </a:rPr>
                        <a:t>(1)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04460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ExtractMinimum</a:t>
                      </a:r>
                      <a:r>
                        <a:rPr lang="en-US" sz="2000" b="1" dirty="0"/>
                        <a:t> (H)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/>
                        <a:t>O(log 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(log n)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708870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Union (H1, H2)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O(n)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4308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Decreasekey</a:t>
                      </a:r>
                      <a:r>
                        <a:rPr lang="en-US" sz="2000" b="1" dirty="0"/>
                        <a:t> (H, x, 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O(log n)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686633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r>
                        <a:rPr lang="en-US" sz="2000" b="1" dirty="0"/>
                        <a:t>Delete (H,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O(log n)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</a:t>
                      </a:r>
                      <a:r>
                        <a:rPr lang="en-US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(log n)</a:t>
                      </a:r>
                      <a:endParaRPr lang="en-US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8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03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7543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as a Complete Tree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DD4827-FDD2-42F6-8894-D55147322315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2971800" y="3048000"/>
            <a:ext cx="7467600" cy="3087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endParaRPr lang="en-US" altLang="en-US"/>
          </a:p>
        </p:txBody>
      </p:sp>
      <p:sp>
        <p:nvSpPr>
          <p:cNvPr id="13319" name="Oval 5"/>
          <p:cNvSpPr>
            <a:spLocks noChangeArrowheads="1"/>
          </p:cNvSpPr>
          <p:nvPr/>
        </p:nvSpPr>
        <p:spPr bwMode="auto">
          <a:xfrm>
            <a:off x="3975101" y="47577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3320" name="Oval 6"/>
          <p:cNvSpPr>
            <a:spLocks noChangeArrowheads="1"/>
          </p:cNvSpPr>
          <p:nvPr/>
        </p:nvSpPr>
        <p:spPr bwMode="auto">
          <a:xfrm>
            <a:off x="5556251" y="47577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3321" name="Oval 7"/>
          <p:cNvSpPr>
            <a:spLocks noChangeArrowheads="1"/>
          </p:cNvSpPr>
          <p:nvPr/>
        </p:nvSpPr>
        <p:spPr bwMode="auto">
          <a:xfrm>
            <a:off x="6837363" y="47577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18</a:t>
            </a:r>
          </a:p>
        </p:txBody>
      </p:sp>
      <p:sp>
        <p:nvSpPr>
          <p:cNvPr id="13322" name="Oval 8"/>
          <p:cNvSpPr>
            <a:spLocks noChangeArrowheads="1"/>
          </p:cNvSpPr>
          <p:nvPr/>
        </p:nvSpPr>
        <p:spPr bwMode="auto">
          <a:xfrm>
            <a:off x="8650288" y="47577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3323" name="Oval 9"/>
          <p:cNvSpPr>
            <a:spLocks noChangeArrowheads="1"/>
          </p:cNvSpPr>
          <p:nvPr/>
        </p:nvSpPr>
        <p:spPr bwMode="auto">
          <a:xfrm>
            <a:off x="4822826" y="40497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3324" name="Oval 10"/>
          <p:cNvSpPr>
            <a:spLocks noChangeArrowheads="1"/>
          </p:cNvSpPr>
          <p:nvPr/>
        </p:nvSpPr>
        <p:spPr bwMode="auto">
          <a:xfrm>
            <a:off x="7693026" y="40497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3325" name="Oval 11"/>
          <p:cNvSpPr>
            <a:spLocks noChangeArrowheads="1"/>
          </p:cNvSpPr>
          <p:nvPr/>
        </p:nvSpPr>
        <p:spPr bwMode="auto">
          <a:xfrm>
            <a:off x="6264276" y="329088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3326" name="Oval 12"/>
          <p:cNvSpPr>
            <a:spLocks noChangeArrowheads="1"/>
          </p:cNvSpPr>
          <p:nvPr/>
        </p:nvSpPr>
        <p:spPr bwMode="auto">
          <a:xfrm>
            <a:off x="3627438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16</a:t>
            </a:r>
          </a:p>
        </p:txBody>
      </p:sp>
      <p:sp>
        <p:nvSpPr>
          <p:cNvPr id="13327" name="Oval 13"/>
          <p:cNvSpPr>
            <a:spLocks noChangeArrowheads="1"/>
          </p:cNvSpPr>
          <p:nvPr/>
        </p:nvSpPr>
        <p:spPr bwMode="auto">
          <a:xfrm>
            <a:off x="4475163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3328" name="Oval 14"/>
          <p:cNvSpPr>
            <a:spLocks noChangeArrowheads="1"/>
          </p:cNvSpPr>
          <p:nvPr/>
        </p:nvSpPr>
        <p:spPr bwMode="auto">
          <a:xfrm>
            <a:off x="5170488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3329" name="Line 15"/>
          <p:cNvSpPr>
            <a:spLocks noChangeShapeType="1"/>
          </p:cNvSpPr>
          <p:nvPr/>
        </p:nvSpPr>
        <p:spPr bwMode="auto">
          <a:xfrm flipH="1">
            <a:off x="5170488" y="3675063"/>
            <a:ext cx="1093787" cy="422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0" name="Line 16"/>
          <p:cNvSpPr>
            <a:spLocks noChangeShapeType="1"/>
          </p:cNvSpPr>
          <p:nvPr/>
        </p:nvSpPr>
        <p:spPr bwMode="auto">
          <a:xfrm>
            <a:off x="6611939" y="3675063"/>
            <a:ext cx="1081087" cy="4222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1" name="Line 17"/>
          <p:cNvSpPr>
            <a:spLocks noChangeShapeType="1"/>
          </p:cNvSpPr>
          <p:nvPr/>
        </p:nvSpPr>
        <p:spPr bwMode="auto">
          <a:xfrm flipH="1">
            <a:off x="4308475" y="4386262"/>
            <a:ext cx="555626" cy="4222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2" name="Line 18"/>
          <p:cNvSpPr>
            <a:spLocks noChangeShapeType="1"/>
          </p:cNvSpPr>
          <p:nvPr/>
        </p:nvSpPr>
        <p:spPr bwMode="auto">
          <a:xfrm>
            <a:off x="5116513" y="4386263"/>
            <a:ext cx="517526" cy="45085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3" name="Line 19"/>
          <p:cNvSpPr>
            <a:spLocks noChangeShapeType="1"/>
          </p:cNvSpPr>
          <p:nvPr/>
        </p:nvSpPr>
        <p:spPr bwMode="auto">
          <a:xfrm flipH="1">
            <a:off x="7137398" y="4340226"/>
            <a:ext cx="633415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4" name="Line 20"/>
          <p:cNvSpPr>
            <a:spLocks noChangeShapeType="1"/>
          </p:cNvSpPr>
          <p:nvPr/>
        </p:nvSpPr>
        <p:spPr bwMode="auto">
          <a:xfrm>
            <a:off x="8040688" y="4340226"/>
            <a:ext cx="671512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5" name="Line 21"/>
          <p:cNvSpPr>
            <a:spLocks noChangeShapeType="1"/>
          </p:cNvSpPr>
          <p:nvPr/>
        </p:nvSpPr>
        <p:spPr bwMode="auto">
          <a:xfrm flipH="1">
            <a:off x="3821112" y="5163119"/>
            <a:ext cx="250826" cy="374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6" name="Line 22"/>
          <p:cNvSpPr>
            <a:spLocks noChangeShapeType="1"/>
          </p:cNvSpPr>
          <p:nvPr/>
        </p:nvSpPr>
        <p:spPr bwMode="auto">
          <a:xfrm>
            <a:off x="4265613" y="5141913"/>
            <a:ext cx="31115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7" name="Line 23"/>
          <p:cNvSpPr>
            <a:spLocks noChangeShapeType="1"/>
          </p:cNvSpPr>
          <p:nvPr/>
        </p:nvSpPr>
        <p:spPr bwMode="auto">
          <a:xfrm flipH="1">
            <a:off x="5364163" y="5141914"/>
            <a:ext cx="269877" cy="39528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3338" name="Text Box 24"/>
          <p:cNvSpPr txBox="1">
            <a:spLocks noChangeArrowheads="1"/>
          </p:cNvSpPr>
          <p:nvPr/>
        </p:nvSpPr>
        <p:spPr bwMode="auto">
          <a:xfrm>
            <a:off x="6172200" y="30480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3339" name="Text Box 25"/>
          <p:cNvSpPr txBox="1">
            <a:spLocks noChangeArrowheads="1"/>
          </p:cNvSpPr>
          <p:nvPr/>
        </p:nvSpPr>
        <p:spPr bwMode="auto">
          <a:xfrm>
            <a:off x="4730750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3340" name="Text Box 26"/>
          <p:cNvSpPr txBox="1">
            <a:spLocks noChangeArrowheads="1"/>
          </p:cNvSpPr>
          <p:nvPr/>
        </p:nvSpPr>
        <p:spPr bwMode="auto">
          <a:xfrm>
            <a:off x="7948613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3341" name="Text Box 27"/>
          <p:cNvSpPr txBox="1">
            <a:spLocks noChangeArrowheads="1"/>
          </p:cNvSpPr>
          <p:nvPr/>
        </p:nvSpPr>
        <p:spPr bwMode="auto">
          <a:xfrm>
            <a:off x="388302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3342" name="Text Box 28"/>
          <p:cNvSpPr txBox="1">
            <a:spLocks noChangeArrowheads="1"/>
          </p:cNvSpPr>
          <p:nvPr/>
        </p:nvSpPr>
        <p:spPr bwMode="auto">
          <a:xfrm>
            <a:off x="5811838" y="46085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3343" name="Text Box 29"/>
          <p:cNvSpPr txBox="1">
            <a:spLocks noChangeArrowheads="1"/>
          </p:cNvSpPr>
          <p:nvPr/>
        </p:nvSpPr>
        <p:spPr bwMode="auto">
          <a:xfrm>
            <a:off x="6653213" y="45148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3344" name="Text Box 30"/>
          <p:cNvSpPr txBox="1">
            <a:spLocks noChangeArrowheads="1"/>
          </p:cNvSpPr>
          <p:nvPr/>
        </p:nvSpPr>
        <p:spPr bwMode="auto">
          <a:xfrm>
            <a:off x="6745288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3345" name="Text Box 31"/>
          <p:cNvSpPr txBox="1">
            <a:spLocks noChangeArrowheads="1"/>
          </p:cNvSpPr>
          <p:nvPr/>
        </p:nvSpPr>
        <p:spPr bwMode="auto">
          <a:xfrm>
            <a:off x="890587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3346" name="Text Box 32"/>
          <p:cNvSpPr txBox="1">
            <a:spLocks noChangeArrowheads="1"/>
          </p:cNvSpPr>
          <p:nvPr/>
        </p:nvSpPr>
        <p:spPr bwMode="auto">
          <a:xfrm>
            <a:off x="3429000" y="5257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3347" name="Text Box 33"/>
          <p:cNvSpPr txBox="1">
            <a:spLocks noChangeArrowheads="1"/>
          </p:cNvSpPr>
          <p:nvPr/>
        </p:nvSpPr>
        <p:spPr bwMode="auto">
          <a:xfrm>
            <a:off x="4730750" y="5284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3348" name="Text Box 34"/>
          <p:cNvSpPr txBox="1">
            <a:spLocks noChangeArrowheads="1"/>
          </p:cNvSpPr>
          <p:nvPr/>
        </p:nvSpPr>
        <p:spPr bwMode="auto">
          <a:xfrm>
            <a:off x="5470525" y="5394325"/>
            <a:ext cx="4154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10</a:t>
            </a:r>
            <a:endParaRPr lang="en-GB" altLang="en-US" sz="1600" b="1"/>
          </a:p>
        </p:txBody>
      </p:sp>
      <p:sp>
        <p:nvSpPr>
          <p:cNvPr id="13349" name="Rectangle 35"/>
          <p:cNvSpPr>
            <a:spLocks noChangeArrowheads="1"/>
          </p:cNvSpPr>
          <p:nvPr/>
        </p:nvSpPr>
        <p:spPr bwMode="auto">
          <a:xfrm>
            <a:off x="2971800" y="1752601"/>
            <a:ext cx="7467600" cy="1200329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altLang="en-US" sz="2400" b="1" u="sng" dirty="0">
                <a:solidFill>
                  <a:srgbClr val="0000FF"/>
                </a:solidFill>
              </a:rPr>
              <a:t>Property (2): Heap Condition (Minimum Heap):</a:t>
            </a:r>
          </a:p>
          <a:p>
            <a:pPr eaLnBrk="1" hangingPunct="1">
              <a:buNone/>
            </a:pPr>
            <a:r>
              <a:rPr lang="en-US" altLang="en-US" sz="2400" b="1" dirty="0"/>
              <a:t>The value in each parent is ≤ the values in its children.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7543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as a Complete Tree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3349" name="Rectangle 35"/>
          <p:cNvSpPr>
            <a:spLocks noChangeArrowheads="1"/>
          </p:cNvSpPr>
          <p:nvPr/>
        </p:nvSpPr>
        <p:spPr bwMode="auto">
          <a:xfrm>
            <a:off x="2971800" y="1395439"/>
            <a:ext cx="7467600" cy="156966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altLang="en-US" sz="2400" b="1" u="sng" dirty="0">
                <a:solidFill>
                  <a:srgbClr val="0000FF"/>
                </a:solidFill>
              </a:rPr>
              <a:t>Property (2): Heap Condition:</a:t>
            </a:r>
          </a:p>
          <a:p>
            <a:pPr eaLnBrk="1" hangingPunct="1">
              <a:buNone/>
            </a:pPr>
            <a:r>
              <a:rPr lang="en-US" altLang="en-US" b="1" u="sng" dirty="0">
                <a:solidFill>
                  <a:srgbClr val="0000FF"/>
                </a:solidFill>
              </a:rPr>
              <a:t>Maximum Heap: </a:t>
            </a:r>
            <a:r>
              <a:rPr lang="en-US" altLang="en-US" b="1" dirty="0"/>
              <a:t>The value in each parent is </a:t>
            </a:r>
            <a:r>
              <a:rPr lang="en-US" altLang="en-US" b="1" dirty="0">
                <a:sym typeface="Symbol" panose="05050102010706020507" pitchFamily="18" charset="2"/>
              </a:rPr>
              <a:t></a:t>
            </a:r>
            <a:r>
              <a:rPr lang="en-US" altLang="en-US" b="1" dirty="0"/>
              <a:t> the values in its children.</a:t>
            </a:r>
          </a:p>
          <a:p>
            <a:r>
              <a:rPr lang="en-US" altLang="en-US" b="1" u="sng" dirty="0">
                <a:solidFill>
                  <a:srgbClr val="0000FF"/>
                </a:solidFill>
              </a:rPr>
              <a:t>Minimum Heap: </a:t>
            </a:r>
            <a:r>
              <a:rPr lang="en-US" altLang="en-US" b="1" dirty="0"/>
              <a:t>The value in each parent is </a:t>
            </a:r>
            <a:r>
              <a:rPr lang="en-US" altLang="en-US" b="1" dirty="0">
                <a:sym typeface="Symbol" panose="05050102010706020507" pitchFamily="18" charset="2"/>
              </a:rPr>
              <a:t></a:t>
            </a:r>
            <a:r>
              <a:rPr lang="en-US" altLang="en-US" b="1" dirty="0"/>
              <a:t> the values in its children.</a:t>
            </a:r>
            <a:endParaRPr lang="en-US" altLang="en-US" sz="2400" b="1" dirty="0"/>
          </a:p>
        </p:txBody>
      </p:sp>
      <p:pic>
        <p:nvPicPr>
          <p:cNvPr id="37" name="Picture 2">
            <a:extLst>
              <a:ext uri="{FF2B5EF4-FFF2-40B4-BE49-F238E27FC236}">
                <a16:creationId xmlns:a16="http://schemas.microsoft.com/office/drawing/2014/main" id="{1A4C0C3C-EFE9-4005-99DC-795FBAB61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2991915" y="3030908"/>
            <a:ext cx="7427370" cy="3156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02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7543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Heap as a Complete Tree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342" name="Rectangle 4"/>
          <p:cNvSpPr>
            <a:spLocks noGrp="1" noChangeArrowheads="1"/>
          </p:cNvSpPr>
          <p:nvPr>
            <p:ph idx="1"/>
          </p:nvPr>
        </p:nvSpPr>
        <p:spPr>
          <a:xfrm>
            <a:off x="2895600" y="2971800"/>
            <a:ext cx="7543800" cy="3276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en-US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343C32-7043-46BA-A7CF-2DB089D15132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895600" y="2971800"/>
            <a:ext cx="75438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endParaRPr lang="en-US" altLang="en-US"/>
          </a:p>
        </p:txBody>
      </p:sp>
      <p:sp>
        <p:nvSpPr>
          <p:cNvPr id="14343" name="Oval 5"/>
          <p:cNvSpPr>
            <a:spLocks noChangeArrowheads="1"/>
          </p:cNvSpPr>
          <p:nvPr/>
        </p:nvSpPr>
        <p:spPr bwMode="auto">
          <a:xfrm>
            <a:off x="3975101" y="47577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4344" name="Oval 6"/>
          <p:cNvSpPr>
            <a:spLocks noChangeArrowheads="1"/>
          </p:cNvSpPr>
          <p:nvPr/>
        </p:nvSpPr>
        <p:spPr bwMode="auto">
          <a:xfrm>
            <a:off x="5556251" y="475773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4345" name="Oval 7"/>
          <p:cNvSpPr>
            <a:spLocks noChangeArrowheads="1"/>
          </p:cNvSpPr>
          <p:nvPr/>
        </p:nvSpPr>
        <p:spPr bwMode="auto">
          <a:xfrm>
            <a:off x="6837363" y="47577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18</a:t>
            </a:r>
          </a:p>
        </p:txBody>
      </p:sp>
      <p:sp>
        <p:nvSpPr>
          <p:cNvPr id="14346" name="Oval 8"/>
          <p:cNvSpPr>
            <a:spLocks noChangeArrowheads="1"/>
          </p:cNvSpPr>
          <p:nvPr/>
        </p:nvSpPr>
        <p:spPr bwMode="auto">
          <a:xfrm>
            <a:off x="8650288" y="4757739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4347" name="Oval 9"/>
          <p:cNvSpPr>
            <a:spLocks noChangeArrowheads="1"/>
          </p:cNvSpPr>
          <p:nvPr/>
        </p:nvSpPr>
        <p:spPr bwMode="auto">
          <a:xfrm>
            <a:off x="4822826" y="40497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4348" name="Oval 10"/>
          <p:cNvSpPr>
            <a:spLocks noChangeArrowheads="1"/>
          </p:cNvSpPr>
          <p:nvPr/>
        </p:nvSpPr>
        <p:spPr bwMode="auto">
          <a:xfrm>
            <a:off x="7693026" y="4049714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4349" name="Oval 11"/>
          <p:cNvSpPr>
            <a:spLocks noChangeArrowheads="1"/>
          </p:cNvSpPr>
          <p:nvPr/>
        </p:nvSpPr>
        <p:spPr bwMode="auto">
          <a:xfrm>
            <a:off x="6264276" y="3290889"/>
            <a:ext cx="347663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4350" name="Oval 12"/>
          <p:cNvSpPr>
            <a:spLocks noChangeArrowheads="1"/>
          </p:cNvSpPr>
          <p:nvPr/>
        </p:nvSpPr>
        <p:spPr bwMode="auto">
          <a:xfrm>
            <a:off x="3627438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16</a:t>
            </a:r>
          </a:p>
        </p:txBody>
      </p:sp>
      <p:sp>
        <p:nvSpPr>
          <p:cNvPr id="14351" name="Oval 13"/>
          <p:cNvSpPr>
            <a:spLocks noChangeArrowheads="1"/>
          </p:cNvSpPr>
          <p:nvPr/>
        </p:nvSpPr>
        <p:spPr bwMode="auto">
          <a:xfrm>
            <a:off x="4475163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4352" name="Oval 14"/>
          <p:cNvSpPr>
            <a:spLocks noChangeArrowheads="1"/>
          </p:cNvSpPr>
          <p:nvPr/>
        </p:nvSpPr>
        <p:spPr bwMode="auto">
          <a:xfrm>
            <a:off x="5170488" y="5527676"/>
            <a:ext cx="347662" cy="384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 flipH="1">
            <a:off x="5170489" y="3675063"/>
            <a:ext cx="1093787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4" name="Line 16"/>
          <p:cNvSpPr>
            <a:spLocks noChangeShapeType="1"/>
          </p:cNvSpPr>
          <p:nvPr/>
        </p:nvSpPr>
        <p:spPr bwMode="auto">
          <a:xfrm>
            <a:off x="6611939" y="3675063"/>
            <a:ext cx="1081087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5" name="Line 17"/>
          <p:cNvSpPr>
            <a:spLocks noChangeShapeType="1"/>
          </p:cNvSpPr>
          <p:nvPr/>
        </p:nvSpPr>
        <p:spPr bwMode="auto">
          <a:xfrm flipH="1">
            <a:off x="4322763" y="4433888"/>
            <a:ext cx="5000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6" name="Line 18"/>
          <p:cNvSpPr>
            <a:spLocks noChangeShapeType="1"/>
          </p:cNvSpPr>
          <p:nvPr/>
        </p:nvSpPr>
        <p:spPr bwMode="auto">
          <a:xfrm>
            <a:off x="5170488" y="4433888"/>
            <a:ext cx="385762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7" name="Line 19"/>
          <p:cNvSpPr>
            <a:spLocks noChangeShapeType="1"/>
          </p:cNvSpPr>
          <p:nvPr/>
        </p:nvSpPr>
        <p:spPr bwMode="auto">
          <a:xfrm flipH="1">
            <a:off x="7185025" y="4433888"/>
            <a:ext cx="50800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8040688" y="4433888"/>
            <a:ext cx="60960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 flipH="1">
            <a:off x="3733801" y="5181601"/>
            <a:ext cx="3476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4267201" y="5181601"/>
            <a:ext cx="5000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61" name="Line 23"/>
          <p:cNvSpPr>
            <a:spLocks noChangeShapeType="1"/>
          </p:cNvSpPr>
          <p:nvPr/>
        </p:nvSpPr>
        <p:spPr bwMode="auto">
          <a:xfrm flipH="1">
            <a:off x="5257801" y="5181601"/>
            <a:ext cx="385763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14362" name="Text Box 24"/>
          <p:cNvSpPr txBox="1">
            <a:spLocks noChangeArrowheads="1"/>
          </p:cNvSpPr>
          <p:nvPr/>
        </p:nvSpPr>
        <p:spPr bwMode="auto">
          <a:xfrm>
            <a:off x="6172200" y="30480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4730750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14364" name="Text Box 26"/>
          <p:cNvSpPr txBox="1">
            <a:spLocks noChangeArrowheads="1"/>
          </p:cNvSpPr>
          <p:nvPr/>
        </p:nvSpPr>
        <p:spPr bwMode="auto">
          <a:xfrm>
            <a:off x="7948613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14365" name="Text Box 27"/>
          <p:cNvSpPr txBox="1">
            <a:spLocks noChangeArrowheads="1"/>
          </p:cNvSpPr>
          <p:nvPr/>
        </p:nvSpPr>
        <p:spPr bwMode="auto">
          <a:xfrm>
            <a:off x="388302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14366" name="Text Box 28"/>
          <p:cNvSpPr txBox="1">
            <a:spLocks noChangeArrowheads="1"/>
          </p:cNvSpPr>
          <p:nvPr/>
        </p:nvSpPr>
        <p:spPr bwMode="auto">
          <a:xfrm>
            <a:off x="5811838" y="46085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14367" name="Text Box 29"/>
          <p:cNvSpPr txBox="1">
            <a:spLocks noChangeArrowheads="1"/>
          </p:cNvSpPr>
          <p:nvPr/>
        </p:nvSpPr>
        <p:spPr bwMode="auto">
          <a:xfrm>
            <a:off x="6653213" y="45148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altLang="en-US" sz="1600" b="1">
              <a:latin typeface="Times New Roman" pitchFamily="18" charset="0"/>
            </a:endParaRPr>
          </a:p>
        </p:txBody>
      </p:sp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6745288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14369" name="Text Box 31"/>
          <p:cNvSpPr txBox="1">
            <a:spLocks noChangeArrowheads="1"/>
          </p:cNvSpPr>
          <p:nvPr/>
        </p:nvSpPr>
        <p:spPr bwMode="auto">
          <a:xfrm>
            <a:off x="890587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3429000" y="5257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8</a:t>
            </a:r>
          </a:p>
        </p:txBody>
      </p:sp>
      <p:sp>
        <p:nvSpPr>
          <p:cNvPr id="14371" name="Text Box 33"/>
          <p:cNvSpPr txBox="1">
            <a:spLocks noChangeArrowheads="1"/>
          </p:cNvSpPr>
          <p:nvPr/>
        </p:nvSpPr>
        <p:spPr bwMode="auto">
          <a:xfrm>
            <a:off x="4730750" y="5284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en-US" sz="1600" b="1">
                <a:latin typeface="Times New Roman" pitchFamily="18" charset="0"/>
              </a:rPr>
              <a:t>9</a:t>
            </a:r>
          </a:p>
        </p:txBody>
      </p:sp>
      <p:sp>
        <p:nvSpPr>
          <p:cNvPr id="14372" name="Text Box 34"/>
          <p:cNvSpPr txBox="1">
            <a:spLocks noChangeArrowheads="1"/>
          </p:cNvSpPr>
          <p:nvPr/>
        </p:nvSpPr>
        <p:spPr bwMode="auto">
          <a:xfrm>
            <a:off x="5470525" y="5394325"/>
            <a:ext cx="4154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altLang="en-US" sz="1600" b="1"/>
              <a:t>10</a:t>
            </a:r>
            <a:endParaRPr lang="en-GB" altLang="en-US" sz="1600" b="1"/>
          </a:p>
        </p:txBody>
      </p:sp>
      <p:sp>
        <p:nvSpPr>
          <p:cNvPr id="14373" name="Line 35"/>
          <p:cNvSpPr>
            <a:spLocks noChangeShapeType="1"/>
          </p:cNvSpPr>
          <p:nvPr/>
        </p:nvSpPr>
        <p:spPr bwMode="auto">
          <a:xfrm>
            <a:off x="6629400" y="3429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4" name="Line 36"/>
          <p:cNvSpPr>
            <a:spLocks noChangeShapeType="1"/>
          </p:cNvSpPr>
          <p:nvPr/>
        </p:nvSpPr>
        <p:spPr bwMode="auto">
          <a:xfrm>
            <a:off x="3581400" y="3733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5" name="Line 37"/>
          <p:cNvSpPr>
            <a:spLocks noChangeShapeType="1"/>
          </p:cNvSpPr>
          <p:nvPr/>
        </p:nvSpPr>
        <p:spPr bwMode="auto">
          <a:xfrm>
            <a:off x="3581400" y="4267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6" name="Line 38"/>
          <p:cNvSpPr>
            <a:spLocks noChangeShapeType="1"/>
          </p:cNvSpPr>
          <p:nvPr/>
        </p:nvSpPr>
        <p:spPr bwMode="auto">
          <a:xfrm>
            <a:off x="5105400" y="4267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7" name="Line 39"/>
          <p:cNvSpPr>
            <a:spLocks noChangeShapeType="1"/>
          </p:cNvSpPr>
          <p:nvPr/>
        </p:nvSpPr>
        <p:spPr bwMode="auto">
          <a:xfrm>
            <a:off x="8001000" y="4267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8" name="Line 40"/>
          <p:cNvSpPr>
            <a:spLocks noChangeShapeType="1"/>
          </p:cNvSpPr>
          <p:nvPr/>
        </p:nvSpPr>
        <p:spPr bwMode="auto">
          <a:xfrm>
            <a:off x="3581400" y="45720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79" name="Line 41"/>
          <p:cNvSpPr>
            <a:spLocks noChangeShapeType="1"/>
          </p:cNvSpPr>
          <p:nvPr/>
        </p:nvSpPr>
        <p:spPr bwMode="auto">
          <a:xfrm>
            <a:off x="35814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0" name="Line 42"/>
          <p:cNvSpPr>
            <a:spLocks noChangeShapeType="1"/>
          </p:cNvSpPr>
          <p:nvPr/>
        </p:nvSpPr>
        <p:spPr bwMode="auto">
          <a:xfrm>
            <a:off x="4343400" y="4953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1" name="Line 43"/>
          <p:cNvSpPr>
            <a:spLocks noChangeShapeType="1"/>
          </p:cNvSpPr>
          <p:nvPr/>
        </p:nvSpPr>
        <p:spPr bwMode="auto">
          <a:xfrm>
            <a:off x="59436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2" name="Line 44"/>
          <p:cNvSpPr>
            <a:spLocks noChangeShapeType="1"/>
          </p:cNvSpPr>
          <p:nvPr/>
        </p:nvSpPr>
        <p:spPr bwMode="auto">
          <a:xfrm>
            <a:off x="7162800" y="4953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3" name="Line 45"/>
          <p:cNvSpPr>
            <a:spLocks noChangeShapeType="1"/>
          </p:cNvSpPr>
          <p:nvPr/>
        </p:nvSpPr>
        <p:spPr bwMode="auto">
          <a:xfrm>
            <a:off x="8991600" y="495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4" name="Line 46"/>
          <p:cNvSpPr>
            <a:spLocks noChangeShapeType="1"/>
          </p:cNvSpPr>
          <p:nvPr/>
        </p:nvSpPr>
        <p:spPr bwMode="auto">
          <a:xfrm>
            <a:off x="3429000" y="5334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5" name="Line 47"/>
          <p:cNvSpPr>
            <a:spLocks noChangeShapeType="1"/>
          </p:cNvSpPr>
          <p:nvPr/>
        </p:nvSpPr>
        <p:spPr bwMode="auto">
          <a:xfrm>
            <a:off x="3429000" y="571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6" name="Line 48"/>
          <p:cNvSpPr>
            <a:spLocks noChangeShapeType="1"/>
          </p:cNvSpPr>
          <p:nvPr/>
        </p:nvSpPr>
        <p:spPr bwMode="auto">
          <a:xfrm>
            <a:off x="3962400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7" name="Line 49"/>
          <p:cNvSpPr>
            <a:spLocks noChangeShapeType="1"/>
          </p:cNvSpPr>
          <p:nvPr/>
        </p:nvSpPr>
        <p:spPr bwMode="auto">
          <a:xfrm>
            <a:off x="48006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8" name="Line 50"/>
          <p:cNvSpPr>
            <a:spLocks noChangeShapeType="1"/>
          </p:cNvSpPr>
          <p:nvPr/>
        </p:nvSpPr>
        <p:spPr bwMode="auto">
          <a:xfrm>
            <a:off x="952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89" name="Line 51"/>
          <p:cNvSpPr>
            <a:spLocks noChangeShapeType="1"/>
          </p:cNvSpPr>
          <p:nvPr/>
        </p:nvSpPr>
        <p:spPr bwMode="auto">
          <a:xfrm>
            <a:off x="35814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90" name="Line 52"/>
          <p:cNvSpPr>
            <a:spLocks noChangeShapeType="1"/>
          </p:cNvSpPr>
          <p:nvPr/>
        </p:nvSpPr>
        <p:spPr bwMode="auto">
          <a:xfrm>
            <a:off x="95250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91" name="Line 53"/>
          <p:cNvSpPr>
            <a:spLocks noChangeShapeType="1"/>
          </p:cNvSpPr>
          <p:nvPr/>
        </p:nvSpPr>
        <p:spPr bwMode="auto">
          <a:xfrm>
            <a:off x="35814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92" name="Line 54"/>
          <p:cNvSpPr>
            <a:spLocks noChangeShapeType="1"/>
          </p:cNvSpPr>
          <p:nvPr/>
        </p:nvSpPr>
        <p:spPr bwMode="auto">
          <a:xfrm>
            <a:off x="9525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93" name="Line 55"/>
          <p:cNvSpPr>
            <a:spLocks noChangeShapeType="1"/>
          </p:cNvSpPr>
          <p:nvPr/>
        </p:nvSpPr>
        <p:spPr bwMode="auto">
          <a:xfrm>
            <a:off x="34290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14394" name="Rectangle 56"/>
          <p:cNvSpPr>
            <a:spLocks noChangeArrowheads="1"/>
          </p:cNvSpPr>
          <p:nvPr/>
        </p:nvSpPr>
        <p:spPr bwMode="auto">
          <a:xfrm>
            <a:off x="2895600" y="1905000"/>
            <a:ext cx="7543800" cy="9906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accent2"/>
              </a:buClr>
              <a:buSzPct val="85000"/>
            </a:pPr>
            <a:r>
              <a:rPr lang="en-US" altLang="en-US" sz="2000" b="1" u="sng" dirty="0">
                <a:solidFill>
                  <a:srgbClr val="0000FF"/>
                </a:solidFill>
              </a:rPr>
              <a:t>Property (3): The Heap array</a:t>
            </a:r>
            <a:endParaRPr lang="en-US" altLang="en-US" sz="2000" u="sng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altLang="en-US" sz="2000" b="1" dirty="0"/>
              <a:t>The Heap array contains the </a:t>
            </a:r>
            <a:r>
              <a:rPr lang="en-US" altLang="en-US" sz="2000" b="1" i="1" u="sng" dirty="0">
                <a:solidFill>
                  <a:srgbClr val="0000FF"/>
                </a:solidFill>
              </a:rPr>
              <a:t>level order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/>
              <a:t>traversal of the tree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2083</TotalTime>
  <Words>5101</Words>
  <Application>Microsoft Office PowerPoint</Application>
  <PresentationFormat>Widescreen</PresentationFormat>
  <Paragraphs>917</Paragraphs>
  <Slides>60</Slides>
  <Notes>60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Arial</vt:lpstr>
      <vt:lpstr>Calibri</vt:lpstr>
      <vt:lpstr>Calibri Light</vt:lpstr>
      <vt:lpstr>Century Gothic</vt:lpstr>
      <vt:lpstr>Symbol</vt:lpstr>
      <vt:lpstr>Times New Roman</vt:lpstr>
      <vt:lpstr>Verdana</vt:lpstr>
      <vt:lpstr>Wingdings</vt:lpstr>
      <vt:lpstr>Wingdings 3</vt:lpstr>
      <vt:lpstr>Wisp</vt:lpstr>
      <vt:lpstr>Custom Design</vt:lpstr>
      <vt:lpstr>Equation</vt:lpstr>
      <vt:lpstr>CSCE 2211  Applied Data Structures</vt:lpstr>
      <vt:lpstr>Heaps &amp; Priority Queues</vt:lpstr>
      <vt:lpstr>1. Definition of Priority Queue</vt:lpstr>
      <vt:lpstr>Some Applications</vt:lpstr>
      <vt:lpstr>2. The Binary Heap</vt:lpstr>
      <vt:lpstr>The Heap as a Complete Tree</vt:lpstr>
      <vt:lpstr>The Heap as a Complete Tree</vt:lpstr>
      <vt:lpstr>The Heap as a Complete Tree</vt:lpstr>
      <vt:lpstr>The Heap as a Complete Tree</vt:lpstr>
      <vt:lpstr>The Heap Array</vt:lpstr>
      <vt:lpstr>The Heap Array</vt:lpstr>
      <vt:lpstr>3. Insertion and Removal Insert in a Minimum Heap (Algorithm)</vt:lpstr>
      <vt:lpstr>UpHeap Algorithm</vt:lpstr>
      <vt:lpstr>Insert in a Minimum Heap</vt:lpstr>
      <vt:lpstr>Removal Algorithm</vt:lpstr>
      <vt:lpstr>DownHeap Algorithm</vt:lpstr>
      <vt:lpstr>Remove from The Heap</vt:lpstr>
      <vt:lpstr>Cost of Insertion &amp; Deletion</vt:lpstr>
      <vt:lpstr>Heap Visualization</vt:lpstr>
      <vt:lpstr>4. A Priority Queue Class</vt:lpstr>
      <vt:lpstr>A Priority Queue Class</vt:lpstr>
      <vt:lpstr>A Priority Queue Class</vt:lpstr>
      <vt:lpstr>PQ Implementation File</vt:lpstr>
      <vt:lpstr>PQ Implementation File</vt:lpstr>
      <vt:lpstr>PQ Implementation File</vt:lpstr>
      <vt:lpstr>PQ Implementation File</vt:lpstr>
      <vt:lpstr>PQ Implementation File</vt:lpstr>
      <vt:lpstr>Implementation Files</vt:lpstr>
      <vt:lpstr>5. Analysis of PQ Operations</vt:lpstr>
      <vt:lpstr>Insert in a Minimum Heap (Worst Case)</vt:lpstr>
      <vt:lpstr>Analysis of insertion</vt:lpstr>
      <vt:lpstr>Analysis of insertion</vt:lpstr>
      <vt:lpstr>Analysis of PQ Operations</vt:lpstr>
      <vt:lpstr>Heapify: A Modified Insertion Algorithm</vt:lpstr>
      <vt:lpstr>Heapify Algorithm for a Maximum Heap Adjust Heap for element (i) </vt:lpstr>
      <vt:lpstr>Heapify Example</vt:lpstr>
      <vt:lpstr>Complexity of Heapify</vt:lpstr>
      <vt:lpstr>Building the Maximum Heap</vt:lpstr>
      <vt:lpstr>Analysis</vt:lpstr>
      <vt:lpstr>Explore</vt:lpstr>
      <vt:lpstr>7. Heap Sort Algorithm</vt:lpstr>
      <vt:lpstr>HeapSort Algorithm V1</vt:lpstr>
      <vt:lpstr>Analysis of HeapSort V1</vt:lpstr>
      <vt:lpstr>Analysis of HeapSort V1</vt:lpstr>
      <vt:lpstr>HeapSort Algorithm V2</vt:lpstr>
      <vt:lpstr>Analysis of HeapSort V2</vt:lpstr>
      <vt:lpstr>Performance of Heap Sort</vt:lpstr>
      <vt:lpstr>Heap Sort Visualization</vt:lpstr>
      <vt:lpstr>8. Merging Two Binary Heaps (Union)</vt:lpstr>
      <vt:lpstr>9. Fibonacci Heaps: Motivation</vt:lpstr>
      <vt:lpstr>Fibonacci Heaps</vt:lpstr>
      <vt:lpstr>Fibonacci Heap: Properties</vt:lpstr>
      <vt:lpstr>Fibonacci Heap: why the name?</vt:lpstr>
      <vt:lpstr>Fibonacci Heaps</vt:lpstr>
      <vt:lpstr>Fibonacci Heap: Potential Function</vt:lpstr>
      <vt:lpstr>Fibonacci Heap: Insertion of item x</vt:lpstr>
      <vt:lpstr>Example: Insertion of item 21</vt:lpstr>
      <vt:lpstr>Fibonacci Heap:  Union of two Heaps</vt:lpstr>
      <vt:lpstr>Example: Union of two Heaps</vt:lpstr>
      <vt:lpstr>Explore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Dr. Amr Goneid</cp:lastModifiedBy>
  <cp:revision>195</cp:revision>
  <dcterms:created xsi:type="dcterms:W3CDTF">2019-11-03T10:18:00Z</dcterms:created>
  <dcterms:modified xsi:type="dcterms:W3CDTF">2023-11-13T07:23:03Z</dcterms:modified>
</cp:coreProperties>
</file>