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749" r:id="rId1"/>
    <p:sldMasterId id="2147483766" r:id="rId2"/>
  </p:sldMasterIdLst>
  <p:notesMasterIdLst>
    <p:notesMasterId r:id="rId23"/>
  </p:notesMasterIdLst>
  <p:sldIdLst>
    <p:sldId id="258" r:id="rId3"/>
    <p:sldId id="450" r:id="rId4"/>
    <p:sldId id="298" r:id="rId5"/>
    <p:sldId id="457" r:id="rId6"/>
    <p:sldId id="458" r:id="rId7"/>
    <p:sldId id="451" r:id="rId8"/>
    <p:sldId id="452" r:id="rId9"/>
    <p:sldId id="453" r:id="rId10"/>
    <p:sldId id="292" r:id="rId11"/>
    <p:sldId id="303" r:id="rId12"/>
    <p:sldId id="456" r:id="rId13"/>
    <p:sldId id="304" r:id="rId14"/>
    <p:sldId id="305" r:id="rId15"/>
    <p:sldId id="296" r:id="rId16"/>
    <p:sldId id="307" r:id="rId17"/>
    <p:sldId id="308" r:id="rId18"/>
    <p:sldId id="309" r:id="rId19"/>
    <p:sldId id="454" r:id="rId20"/>
    <p:sldId id="455" r:id="rId21"/>
    <p:sldId id="30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FFCC"/>
    <a:srgbClr val="FFFFCC"/>
    <a:srgbClr val="99FFCC"/>
    <a:srgbClr val="99FF99"/>
    <a:srgbClr val="CC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6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2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D0FD08-4DA1-41EC-BD77-B293A76E142C}" type="datetimeFigureOut">
              <a:rPr lang="en-US" smtClean="0"/>
              <a:t>15-Nov-23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FC8492-735C-42D2-AE27-E1FE79AA1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425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BC0ECE-AFAF-45D6-8B91-E90982EF592D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6858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948B75-C4D8-4901-857D-B843CE2E3B10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8B0285-9F76-491D-9885-6DB774A29940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1225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8B0285-9F76-491D-9885-6DB774A29940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7ED17A-4A4E-41B8-A0C4-99311048BE4E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DCC03A-46CC-491D-8634-34DD3EC152B8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341136-D08D-440F-A4F6-960F84837A1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72EA05-AC9A-4D29-8C0A-5D71E0B38A9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DF3039-7E9D-4A81-AF9D-A56530FA234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B47711-0EF7-4C8F-9F93-BE19C571B5D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6F7BAE-6F84-4CC7-9745-3875FD452E7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5682F2-954A-427A-A32F-8B7CC30A971B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CE727E-5293-41B2-8555-41BA9BB0551C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6932D0-6079-453B-AA42-F002A1CE291B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6932D0-6079-453B-AA42-F002A1CE291B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0751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6932D0-6079-453B-AA42-F002A1CE291B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1315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E1BEF5-DF83-4669-9C27-7BDBA076480A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044908-D9B8-4789-9E83-B5FA628E198C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DCD1D0-56F4-4380-B31D-7E918A1DA116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648491-D969-4217-BC8F-3071C451B113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DD7E48DB-71EC-49BE-8B42-CA235C824907}" type="datetime1">
              <a:rPr lang="en-US" smtClean="0"/>
              <a:t>15-Nov-23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030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ADB19A05-A17A-4088-A049-B9D8C61D2BD7}" type="datetime1">
              <a:rPr lang="en-US" smtClean="0"/>
              <a:t>15-Nov-23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958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81F884B5-9C59-4D7B-863B-762427C1909B}" type="datetime1">
              <a:rPr lang="en-US" smtClean="0"/>
              <a:t>15-Nov-23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4806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7D43BA38-E41A-4458-B13B-A14F8AE22D20}" type="datetime1">
              <a:rPr lang="en-US" smtClean="0"/>
              <a:t>15-Nov-23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95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6625916C-46D0-44B9-9118-C18897EB99FE}" type="datetime1">
              <a:rPr lang="en-US" smtClean="0"/>
              <a:t>15-Nov-23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0480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AB4EBA63-07E0-404F-93D9-064E419964C7}" type="datetime1">
              <a:rPr lang="en-US" smtClean="0"/>
              <a:t>15-Nov-23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5971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11992230-F924-4140-BE20-D802EF2E4D7E}" type="datetime1">
              <a:rPr lang="en-US" smtClean="0"/>
              <a:t>15-Nov-23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2246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F66B27E7-A239-405D-8535-173CCB2E34CB}" type="datetime1">
              <a:rPr lang="en-US" smtClean="0"/>
              <a:t>15-Nov-23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6872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B4481-0885-4B7E-8347-DFD23E9F71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10BE4F-73BE-4AE4-A0C5-B26216B11F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09035F-2C6B-45D5-99FE-E6FE87B80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15-Nov-23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67B8F-42BC-4697-99E7-A4E5EBD12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04337E-353C-48EB-AEE8-9C2C6E2EC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166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6334F-EC21-43EC-8FE2-C6F9C7C3A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8FFDA-51B2-4926-9B34-DDD736137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1F450-88F7-45AF-8ACD-85F8443A8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15-Nov-23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B31DB-3A88-456C-84DA-14B408233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46672-C727-4DD4-9EFE-B0DE93DA3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4592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42D5F-7667-4B93-BBD4-72A10C1FF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B2DA0E-9E48-4954-BDC9-4288F69C5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461DA4-80F1-414B-A0F3-C337CD8AD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15-Nov-23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86490-335A-4D9D-BF84-83DE68407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7B732F-672C-441F-A84D-DFDE1BB11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553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263E6A35-817F-4C7E-B13D-DB528D5275D7}" type="datetime1">
              <a:rPr lang="en-US" smtClean="0"/>
              <a:t>15-Nov-23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806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32DE4-B20B-492B-82EE-31B77A017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FD180-24C4-4B34-9451-3403DD2236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C16D5B-DB99-448C-85F7-FC35308CFF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66224C-BD13-4A2D-A392-FA5334746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15-Nov-23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1D31B2-08DF-461C-BF56-4E7175DCE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5C5760-F5DD-40F5-A688-44DFA3257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1813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00899-6333-4215-A8D1-A9DD3BEFD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1067C5-1955-4607-90A9-69926E5380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A2B121-E70B-42CE-914D-6F97568101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6B7343-1ED3-49D2-813A-9F39FEDBC9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C8FC7E-788F-4837-86A6-24EB22B444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E90518-5706-42DC-8300-69373D683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15-Nov-23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AD6E0B-44A4-43D6-96A3-861E8C1B2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57DFED-2F14-4AB8-8672-DF8DB1105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4839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85CDE-AAFC-4DEC-86AA-937FEBF49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82C79E-8CC2-41ED-A603-5BB17D26C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15-Nov-23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03A93F-F1BD-466D-B6A3-3E3BDA041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18675C-4C34-47A9-B010-86B622617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9830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C3E881-B424-495C-9834-245EF001C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15-Nov-23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1BBF1A-D715-44B6-A795-E168A6107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922AFC-149B-4622-8751-10209045C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343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D920B-9979-4FAB-B272-86050FF45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A22F57-E110-4759-A1E1-2F9AED6C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6DC32E-6C4A-4BE3-B0F3-0AAA64F916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5935D2-257C-48CA-A5A9-90228534F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15-Nov-23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879D4-18B7-4F8C-920A-B22312B43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984CA5-8160-4624-8FF9-524B70F6F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4349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E8685-B570-4DF9-949B-C5EBF989F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A2EC74-234E-48BF-853B-148E833348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50EEE6-DE0A-40F1-9B19-51CA5DE7A5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5576F5-16D9-4852-AA92-E258EA207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15-Nov-23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E0B2EC-620D-48EC-BB5D-FB6950454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63BFE-1C27-439C-8F6D-C790FFA5C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4639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2E9F2-88AD-46E7-9932-A546384CB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7883A9-9B37-4C8A-830B-F07EE3A2CE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ED485A-AB45-4CDC-AD11-42D1DCAC1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15-Nov-23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FBA75E-3B71-4338-AF7F-7BC697357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C5F90D-6A80-48FE-BE4D-7DFF4DF29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4642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A074E6-BC9E-40CF-9B6E-2ABDAD2891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CC5E07-1551-4673-8464-B98F10283A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5C2B58-CB80-48C3-A1EF-6506C47B4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15-Nov-23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DA377-67AF-4DEE-9F21-9CDBC4F4C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CC5F93-44E0-4EDD-8EE3-23CD47AE4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430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BC876-2908-4C67-901D-175DC2291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B9955D-FD77-42D7-8908-63F4F457A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DDBC1-BE64-4E27-A1F4-FE415F64709D}" type="datetimeFigureOut">
              <a:rPr lang="en-US" smtClean="0"/>
              <a:t>15-Nov-23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DE8846-4F65-4563-9E6B-8608F255B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BE5AA0-04BC-43D4-99F8-43431619C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178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36DFF0D0-A647-4CB4-8971-E352B5AD4785}" type="datetime1">
              <a:rPr lang="en-US" smtClean="0"/>
              <a:t>15-Nov-23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372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ACD6E711-3E70-4D64-9614-6C992C3A3E3D}" type="datetime1">
              <a:rPr lang="en-US" smtClean="0"/>
              <a:t>15-Nov-23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484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972812E7-D94D-468B-9496-296AB4B7D39E}" type="datetime1">
              <a:rPr lang="en-US" smtClean="0"/>
              <a:t>15-Nov-23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892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F91DAA24-E6BA-494F-80DE-2128B0D96CF6}" type="datetime1">
              <a:rPr lang="en-US" smtClean="0"/>
              <a:t>15-Nov-23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3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34EB04A5-9D86-4794-8F99-5A32E883E9B6}" type="datetime1">
              <a:rPr lang="en-US" smtClean="0"/>
              <a:t>15-Nov-23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942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E8B3D7F0-2F39-4DF5-8AA7-C1260F23CF44}" type="datetime1">
              <a:rPr lang="en-US" smtClean="0"/>
              <a:t>15-Nov-23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350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/>
          <a:lstStyle/>
          <a:p>
            <a:fld id="{3281D120-2669-4F8A-9789-85FBC0FE2EAC}" type="datetime1">
              <a:rPr lang="en-US" smtClean="0"/>
              <a:t>15-Nov-23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18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Prof. Amr Goneid, AUC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55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12D9CF-95D1-42C5-8284-909BBE508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8CACAF-5490-4A34-84C9-04585BC25F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C771B-022B-40C6-8386-014D51AA27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DDBC1-BE64-4E27-A1F4-FE415F64709D}" type="datetimeFigureOut">
              <a:rPr lang="en-US" smtClean="0"/>
              <a:t>15-Nov-23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9416DE-F190-401F-865C-CD255265F9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2F946-34EE-439B-A408-2826CFEB83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D715C-073E-4D1A-9971-93EE53E4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713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60967" y="908538"/>
            <a:ext cx="8915399" cy="2262781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CSCE 2211</a:t>
            </a:r>
            <a:b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br>
              <a:rPr 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4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Applied Data Structures</a:t>
            </a:r>
            <a:endParaRPr lang="en-GB" sz="48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40466" y="4202723"/>
            <a:ext cx="6756400" cy="1905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2400" b="1" cap="none" dirty="0"/>
              <a:t>Prof. Amr Goneid, AUC</a:t>
            </a:r>
          </a:p>
          <a:p>
            <a:pPr algn="ctr" eaLnBrk="1" hangingPunct="1"/>
            <a:endParaRPr lang="en-US" sz="2400" b="1" dirty="0"/>
          </a:p>
          <a:p>
            <a:pPr algn="ctr"/>
            <a:r>
              <a:rPr lang="en-US" sz="3600" b="1" dirty="0"/>
              <a:t>Part 9. Disjoint Sets</a:t>
            </a:r>
          </a:p>
        </p:txBody>
      </p:sp>
    </p:spTree>
    <p:extLst>
      <p:ext uri="{BB962C8B-B14F-4D97-AF65-F5344CB8AC3E}">
        <p14:creationId xmlns:p14="http://schemas.microsoft.com/office/powerpoint/2010/main" val="1038267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Basic Operations</a:t>
            </a:r>
          </a:p>
        </p:txBody>
      </p:sp>
      <p:sp>
        <p:nvSpPr>
          <p:cNvPr id="10244" name="Rectangle 2"/>
          <p:cNvSpPr>
            <a:spLocks noGrp="1" noChangeArrowheads="1"/>
          </p:cNvSpPr>
          <p:nvPr>
            <p:ph idx="1"/>
          </p:nvPr>
        </p:nvSpPr>
        <p:spPr>
          <a:xfrm>
            <a:off x="2589212" y="1430767"/>
            <a:ext cx="8915400" cy="4705041"/>
          </a:xfrm>
          <a:noFill/>
        </p:spPr>
        <p:txBody>
          <a:bodyPr/>
          <a:lstStyle/>
          <a:p>
            <a:pPr eaLnBrk="1" hangingPunct="1"/>
            <a:r>
              <a:rPr lang="en-US" sz="2400" b="1" u="sng" dirty="0">
                <a:solidFill>
                  <a:srgbClr val="0000FF"/>
                </a:solidFill>
              </a:rPr>
              <a:t>Union(</a:t>
            </a:r>
            <a:r>
              <a:rPr lang="en-US" sz="2400" b="1" u="sng" dirty="0" err="1">
                <a:solidFill>
                  <a:srgbClr val="0000FF"/>
                </a:solidFill>
              </a:rPr>
              <a:t>i,j</a:t>
            </a:r>
            <a:r>
              <a:rPr lang="en-US" sz="2400" b="1" u="sng" dirty="0">
                <a:solidFill>
                  <a:srgbClr val="0000FF"/>
                </a:solidFill>
              </a:rPr>
              <a:t>):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/>
              <a:t>	Given two disjoint sets S</a:t>
            </a:r>
            <a:r>
              <a:rPr lang="en-US" sz="2400" b="1" baseline="-25000" dirty="0"/>
              <a:t>i</a:t>
            </a:r>
            <a:r>
              <a:rPr lang="en-US" sz="2400" b="1" dirty="0"/>
              <a:t> and </a:t>
            </a:r>
            <a:r>
              <a:rPr lang="en-US" sz="2400" b="1" dirty="0" err="1"/>
              <a:t>S</a:t>
            </a:r>
            <a:r>
              <a:rPr lang="en-US" sz="2400" b="1" baseline="-25000" dirty="0" err="1"/>
              <a:t>j</a:t>
            </a:r>
            <a:r>
              <a:rPr lang="en-US" sz="2400" b="1" dirty="0"/>
              <a:t>, obtain a set containing the elements in both sets, i.e.,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/>
              <a:t>	 S</a:t>
            </a:r>
            <a:r>
              <a:rPr lang="en-US" sz="2400" b="1" baseline="-25000" dirty="0"/>
              <a:t>i</a:t>
            </a:r>
            <a:r>
              <a:rPr lang="en-US" sz="2400" b="1" dirty="0"/>
              <a:t> </a:t>
            </a:r>
            <a:r>
              <a:rPr lang="en-US" sz="2400" b="1" dirty="0">
                <a:sym typeface="Symbol" pitchFamily="18" charset="2"/>
              </a:rPr>
              <a:t></a:t>
            </a:r>
            <a:r>
              <a:rPr lang="en-US" sz="2400" b="1" dirty="0"/>
              <a:t> </a:t>
            </a:r>
            <a:r>
              <a:rPr lang="en-US" sz="2400" b="1" dirty="0" err="1"/>
              <a:t>S</a:t>
            </a:r>
            <a:r>
              <a:rPr lang="en-US" sz="2400" b="1" baseline="-25000" dirty="0" err="1"/>
              <a:t>j</a:t>
            </a:r>
            <a:endParaRPr lang="en-US" sz="2400" b="1" baseline="-25000" dirty="0"/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/>
              <a:t>	</a:t>
            </a:r>
            <a:r>
              <a:rPr lang="en-US" sz="2400" b="1" u="sng" dirty="0"/>
              <a:t>Algorithm for Simple union:</a:t>
            </a:r>
            <a:endParaRPr lang="en-US" sz="2400" b="1" u="sng" dirty="0">
              <a:solidFill>
                <a:srgbClr val="0000FF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>
                <a:solidFill>
                  <a:srgbClr val="0000FF"/>
                </a:solidFill>
              </a:rPr>
              <a:t>	</a:t>
            </a:r>
            <a:r>
              <a:rPr lang="en-US" sz="2400" b="1" dirty="0"/>
              <a:t>Make the root of one of two trees point to the other, so now </a:t>
            </a:r>
            <a:r>
              <a:rPr lang="en-US" sz="2400" b="1" i="1" u="sng" dirty="0"/>
              <a:t>all</a:t>
            </a:r>
            <a:r>
              <a:rPr lang="en-US" sz="2400" b="1" dirty="0"/>
              <a:t> elements have the same root and thus the same subset name.</a:t>
            </a:r>
          </a:p>
          <a:p>
            <a:pPr>
              <a:spcBef>
                <a:spcPct val="50000"/>
              </a:spcBef>
              <a:buClr>
                <a:schemeClr val="hlink"/>
              </a:buClr>
              <a:buSzTx/>
              <a:buFont typeface="Wingdings" pitchFamily="2" charset="2"/>
              <a:buNone/>
            </a:pPr>
            <a:r>
              <a:rPr lang="en-US" sz="2000" b="1" dirty="0">
                <a:solidFill>
                  <a:srgbClr val="0033CC"/>
                </a:solidFill>
              </a:rPr>
              <a:t>	</a:t>
            </a:r>
            <a:r>
              <a:rPr lang="en-US" sz="2000" b="1" dirty="0"/>
              <a:t>  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/>
              <a:t> </a:t>
            </a:r>
          </a:p>
        </p:txBody>
      </p:sp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20FDBD-929F-4875-BDFD-15CCCA33E7F8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auto">
          <a:xfrm>
            <a:off x="3014831" y="4992808"/>
            <a:ext cx="7315200" cy="1143000"/>
          </a:xfrm>
          <a:prstGeom prst="rect">
            <a:avLst/>
          </a:prstGeom>
          <a:solidFill>
            <a:srgbClr val="CC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50000"/>
              </a:spcBef>
              <a:buClr>
                <a:srgbClr val="AD1F1F"/>
              </a:buClr>
            </a:pPr>
            <a:r>
              <a:rPr lang="en-US" sz="2400" b="1" i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void union (int </a:t>
            </a:r>
            <a:r>
              <a:rPr lang="en-US" sz="2400" b="1" i="1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="1" i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int j)</a:t>
            </a:r>
          </a:p>
          <a:p>
            <a:pPr marL="342900" indent="-342900">
              <a:spcBef>
                <a:spcPct val="50000"/>
              </a:spcBef>
              <a:buClr>
                <a:srgbClr val="AD1F1F"/>
              </a:buClr>
            </a:pPr>
            <a:r>
              <a:rPr lang="en-US" sz="2400" b="1" i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{ p</a:t>
            </a:r>
            <a:r>
              <a:rPr lang="en-US" sz="2400" b="1" i="1" kern="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2400" b="1" i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j ; }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3" name="Rectangle 3"/>
          <p:cNvSpPr>
            <a:spLocks noGrp="1" noChangeArrowheads="1"/>
          </p:cNvSpPr>
          <p:nvPr>
            <p:ph type="title"/>
          </p:nvPr>
        </p:nvSpPr>
        <p:spPr>
          <a:xfrm>
            <a:off x="2592925" y="624110"/>
            <a:ext cx="8911687" cy="714422"/>
          </a:xfrm>
        </p:spPr>
        <p:txBody>
          <a:bodyPr/>
          <a:lstStyle/>
          <a:p>
            <a:pPr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Simple Union</a:t>
            </a:r>
          </a:p>
        </p:txBody>
      </p:sp>
      <p:sp>
        <p:nvSpPr>
          <p:cNvPr id="13316" name="Rectangle 2"/>
          <p:cNvSpPr>
            <a:spLocks noGrp="1" noChangeArrowheads="1"/>
          </p:cNvSpPr>
          <p:nvPr>
            <p:ph idx="1"/>
          </p:nvPr>
        </p:nvSpPr>
        <p:spPr>
          <a:xfrm>
            <a:off x="1721224" y="1387736"/>
            <a:ext cx="9783388" cy="4748072"/>
          </a:xfrm>
          <a:noFill/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0000"/>
                </a:solidFill>
              </a:rPr>
              <a:t>Before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b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b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b="1" dirty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400" b="1" dirty="0"/>
              <a:t>Example: Union(</a:t>
            </a:r>
            <a:r>
              <a:rPr lang="en-US" sz="2400" b="1" dirty="0" err="1"/>
              <a:t>i,j</a:t>
            </a:r>
            <a:r>
              <a:rPr lang="en-US" sz="2400" b="1" dirty="0"/>
              <a:t>) = Make set (</a:t>
            </a:r>
            <a:r>
              <a:rPr lang="en-US" sz="2400" b="1" dirty="0" err="1"/>
              <a:t>i</a:t>
            </a:r>
            <a:r>
              <a:rPr lang="en-US" sz="2400" b="1" dirty="0"/>
              <a:t>) the child of set (j) </a:t>
            </a:r>
          </a:p>
          <a:p>
            <a:pPr>
              <a:buNone/>
            </a:pPr>
            <a:r>
              <a:rPr lang="en-US" sz="2400" b="1" dirty="0"/>
              <a:t>After union(5,1</a:t>
            </a:r>
            <a:r>
              <a:rPr lang="en-US" sz="2000" b="1" dirty="0"/>
              <a:t>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b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0000"/>
                </a:solidFill>
              </a:rPr>
              <a:t>		</a:t>
            </a:r>
            <a:endParaRPr lang="en-US" sz="3600" b="1" dirty="0"/>
          </a:p>
        </p:txBody>
      </p:sp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38EA55-BF56-4E44-A7C7-7A2844DEFF18}" type="slidenum">
              <a:rPr lang="en-GB" smtClean="0"/>
              <a:pPr/>
              <a:t>11</a:t>
            </a:fld>
            <a:endParaRPr lang="en-GB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4F44FE8-3534-497A-A5DD-181615C38B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2454" y="1715684"/>
            <a:ext cx="3763984" cy="743757"/>
          </a:xfrm>
          <a:prstGeom prst="rect">
            <a:avLst/>
          </a:prstGeom>
        </p:spPr>
      </p:pic>
      <p:sp>
        <p:nvSpPr>
          <p:cNvPr id="7" name="Text Box 39">
            <a:extLst>
              <a:ext uri="{FF2B5EF4-FFF2-40B4-BE49-F238E27FC236}">
                <a16:creationId xmlns:a16="http://schemas.microsoft.com/office/drawing/2014/main" id="{0933DA59-201D-467A-B91D-C68A4911A3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5274" y="1715684"/>
            <a:ext cx="2584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en-US" b="1" dirty="0" err="1"/>
              <a:t>i</a:t>
            </a:r>
            <a:endParaRPr lang="en-US" b="1" dirty="0"/>
          </a:p>
        </p:txBody>
      </p:sp>
      <p:sp>
        <p:nvSpPr>
          <p:cNvPr id="8" name="Text Box 40">
            <a:extLst>
              <a:ext uri="{FF2B5EF4-FFF2-40B4-BE49-F238E27FC236}">
                <a16:creationId xmlns:a16="http://schemas.microsoft.com/office/drawing/2014/main" id="{C4EEFD4D-E8A4-4323-8B25-07C412C784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4902" y="2040905"/>
            <a:ext cx="6575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en-US" b="1" dirty="0"/>
              <a:t>p[</a:t>
            </a:r>
            <a:r>
              <a:rPr lang="en-US" b="1" dirty="0" err="1"/>
              <a:t>i</a:t>
            </a:r>
            <a:r>
              <a:rPr lang="en-US" b="1" dirty="0"/>
              <a:t>]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8755337-4DD0-4918-8C86-E5CA19151C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45423" y="1715496"/>
            <a:ext cx="4171950" cy="93345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60654A7-1BB6-4C08-84AF-D25772775EB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9888" y="4103930"/>
            <a:ext cx="3681283" cy="2031877"/>
          </a:xfrm>
          <a:prstGeom prst="rect">
            <a:avLst/>
          </a:prstGeom>
        </p:spPr>
      </p:pic>
      <p:graphicFrame>
        <p:nvGraphicFramePr>
          <p:cNvPr id="11" name="Group 4">
            <a:extLst>
              <a:ext uri="{FF2B5EF4-FFF2-40B4-BE49-F238E27FC236}">
                <a16:creationId xmlns:a16="http://schemas.microsoft.com/office/drawing/2014/main" id="{AF31770B-9C57-4D61-8BA2-31A0D4A38E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419259"/>
              </p:ext>
            </p:extLst>
          </p:nvPr>
        </p:nvGraphicFramePr>
        <p:xfrm>
          <a:off x="6744902" y="4458410"/>
          <a:ext cx="4477494" cy="670560"/>
        </p:xfrm>
        <a:graphic>
          <a:graphicData uri="http://schemas.openxmlformats.org/drawingml/2006/table">
            <a:tbl>
              <a:tblPr/>
              <a:tblGrid>
                <a:gridCol w="448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0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66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80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80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80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80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66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4801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4801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Text Box 39">
            <a:extLst>
              <a:ext uri="{FF2B5EF4-FFF2-40B4-BE49-F238E27FC236}">
                <a16:creationId xmlns:a16="http://schemas.microsoft.com/office/drawing/2014/main" id="{33336EF5-89A8-4735-ACA3-3F63CAE6E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4282" y="4447764"/>
            <a:ext cx="2584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en-US" b="1" dirty="0" err="1"/>
              <a:t>i</a:t>
            </a:r>
            <a:endParaRPr lang="en-US" b="1" dirty="0"/>
          </a:p>
        </p:txBody>
      </p:sp>
      <p:sp>
        <p:nvSpPr>
          <p:cNvPr id="13" name="Text Box 40">
            <a:extLst>
              <a:ext uri="{FF2B5EF4-FFF2-40B4-BE49-F238E27FC236}">
                <a16:creationId xmlns:a16="http://schemas.microsoft.com/office/drawing/2014/main" id="{4FAB2789-206F-47D4-A3C3-0E0123CBFE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3910" y="4772985"/>
            <a:ext cx="6575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en-US" b="1" dirty="0"/>
              <a:t>p[</a:t>
            </a:r>
            <a:r>
              <a:rPr lang="en-US" b="1" dirty="0" err="1"/>
              <a:t>i</a:t>
            </a:r>
            <a:r>
              <a:rPr lang="en-US" b="1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894514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5. Disjoint sets class</a:t>
            </a:r>
          </a:p>
        </p:txBody>
      </p:sp>
      <p:sp>
        <p:nvSpPr>
          <p:cNvPr id="13316" name="Rectangle 2"/>
          <p:cNvSpPr>
            <a:spLocks noGrp="1" noChangeArrowheads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0000"/>
                </a:solidFill>
              </a:rPr>
              <a:t>class Sets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0000"/>
                </a:solidFill>
              </a:rPr>
              <a:t>{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0000"/>
                </a:solidFill>
              </a:rPr>
              <a:t>	private: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0000"/>
                </a:solidFill>
              </a:rPr>
              <a:t>		int *p, n;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0000"/>
                </a:solidFill>
              </a:rPr>
              <a:t>	public: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0000"/>
                </a:solidFill>
              </a:rPr>
              <a:t>		Sets(int Size): n(Size)	</a:t>
            </a:r>
            <a:r>
              <a:rPr lang="en-US" sz="2400" b="1" dirty="0">
                <a:solidFill>
                  <a:srgbClr val="0000FF"/>
                </a:solidFill>
              </a:rPr>
              <a:t>// Constructor</a:t>
            </a:r>
            <a:r>
              <a:rPr lang="en-US" sz="2400" b="1" dirty="0">
                <a:solidFill>
                  <a:srgbClr val="000000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0000"/>
                </a:solidFill>
              </a:rPr>
              <a:t>		{ 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0000"/>
                </a:solidFill>
              </a:rPr>
              <a:t>			p = new int[n+1];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0000"/>
                </a:solidFill>
              </a:rPr>
              <a:t>			for (int </a:t>
            </a:r>
            <a:r>
              <a:rPr lang="en-US" sz="2400" b="1" dirty="0" err="1">
                <a:solidFill>
                  <a:srgbClr val="000000"/>
                </a:solidFill>
              </a:rPr>
              <a:t>i</a:t>
            </a:r>
            <a:r>
              <a:rPr lang="en-US" sz="2400" b="1" dirty="0">
                <a:solidFill>
                  <a:srgbClr val="000000"/>
                </a:solidFill>
              </a:rPr>
              <a:t>=0; </a:t>
            </a:r>
            <a:r>
              <a:rPr lang="en-US" sz="2400" b="1" dirty="0" err="1">
                <a:solidFill>
                  <a:srgbClr val="000000"/>
                </a:solidFill>
              </a:rPr>
              <a:t>i</a:t>
            </a:r>
            <a:r>
              <a:rPr lang="en-US" sz="2400" b="1" dirty="0">
                <a:solidFill>
                  <a:srgbClr val="000000"/>
                </a:solidFill>
              </a:rPr>
              <a:t>&lt;=n; </a:t>
            </a:r>
            <a:r>
              <a:rPr lang="en-US" sz="2400" b="1" dirty="0" err="1">
                <a:solidFill>
                  <a:srgbClr val="000000"/>
                </a:solidFill>
              </a:rPr>
              <a:t>i</a:t>
            </a:r>
            <a:r>
              <a:rPr lang="en-US" sz="2400" b="1" dirty="0">
                <a:solidFill>
                  <a:srgbClr val="000000"/>
                </a:solidFill>
              </a:rPr>
              <a:t>++) p[</a:t>
            </a:r>
            <a:r>
              <a:rPr lang="en-US" sz="2400" b="1" dirty="0" err="1">
                <a:solidFill>
                  <a:srgbClr val="000000"/>
                </a:solidFill>
              </a:rPr>
              <a:t>i</a:t>
            </a:r>
            <a:r>
              <a:rPr lang="en-US" sz="2400" b="1" dirty="0">
                <a:solidFill>
                  <a:srgbClr val="000000"/>
                </a:solidFill>
              </a:rPr>
              <a:t>] = -1;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0000"/>
                </a:solidFill>
              </a:rPr>
              <a:t>		}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0000"/>
                </a:solidFill>
              </a:rPr>
              <a:t>		</a:t>
            </a:r>
            <a:endParaRPr lang="en-US" sz="3600" b="1" dirty="0"/>
          </a:p>
        </p:txBody>
      </p:sp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38EA55-BF56-4E44-A7C7-7A2844DEFF18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Disjoint sets class</a:t>
            </a:r>
          </a:p>
        </p:txBody>
      </p:sp>
      <p:sp>
        <p:nvSpPr>
          <p:cNvPr id="14340" name="Rectangle 2"/>
          <p:cNvSpPr>
            <a:spLocks noGrp="1" noChangeArrowheads="1"/>
          </p:cNvSpPr>
          <p:nvPr>
            <p:ph idx="1"/>
          </p:nvPr>
        </p:nvSpPr>
        <p:spPr>
          <a:solidFill>
            <a:srgbClr val="FFFFCC"/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dirty="0">
                <a:solidFill>
                  <a:srgbClr val="000000"/>
                </a:solidFill>
              </a:rPr>
              <a:t>		</a:t>
            </a:r>
            <a:r>
              <a:rPr lang="en-US" sz="2800" b="1" dirty="0">
                <a:solidFill>
                  <a:srgbClr val="000000"/>
                </a:solidFill>
              </a:rPr>
              <a:t>~Sets()		</a:t>
            </a:r>
            <a:r>
              <a:rPr lang="en-US" sz="2800" b="1" dirty="0">
                <a:solidFill>
                  <a:srgbClr val="0000FF"/>
                </a:solidFill>
              </a:rPr>
              <a:t>// Destructor</a:t>
            </a:r>
            <a:r>
              <a:rPr lang="en-US" sz="2800" b="1" dirty="0">
                <a:solidFill>
                  <a:srgbClr val="000000"/>
                </a:solidFill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>
                <a:solidFill>
                  <a:srgbClr val="000000"/>
                </a:solidFill>
              </a:rPr>
              <a:t>		{ delete [ ] p; }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>
                <a:solidFill>
                  <a:srgbClr val="000000"/>
                </a:solidFill>
              </a:rPr>
              <a:t>		void </a:t>
            </a:r>
            <a:r>
              <a:rPr lang="en-US" sz="2800" b="1" dirty="0" err="1">
                <a:solidFill>
                  <a:srgbClr val="000000"/>
                </a:solidFill>
              </a:rPr>
              <a:t>SimpleUnion</a:t>
            </a:r>
            <a:r>
              <a:rPr lang="en-US" sz="2800" b="1" dirty="0">
                <a:solidFill>
                  <a:srgbClr val="000000"/>
                </a:solidFill>
              </a:rPr>
              <a:t>(int </a:t>
            </a:r>
            <a:r>
              <a:rPr lang="en-US" sz="2800" b="1" dirty="0" err="1">
                <a:solidFill>
                  <a:srgbClr val="000000"/>
                </a:solidFill>
              </a:rPr>
              <a:t>i</a:t>
            </a:r>
            <a:r>
              <a:rPr lang="en-US" sz="2800" b="1" dirty="0">
                <a:solidFill>
                  <a:srgbClr val="000000"/>
                </a:solidFill>
              </a:rPr>
              <a:t>, int j);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>
                <a:solidFill>
                  <a:srgbClr val="000000"/>
                </a:solidFill>
              </a:rPr>
              <a:t>		int </a:t>
            </a:r>
            <a:r>
              <a:rPr lang="en-US" sz="2800" b="1" dirty="0" err="1">
                <a:solidFill>
                  <a:srgbClr val="000000"/>
                </a:solidFill>
              </a:rPr>
              <a:t>SimpleFind</a:t>
            </a:r>
            <a:r>
              <a:rPr lang="en-US" sz="2800" b="1" dirty="0">
                <a:solidFill>
                  <a:srgbClr val="000000"/>
                </a:solidFill>
              </a:rPr>
              <a:t>(int </a:t>
            </a:r>
            <a:r>
              <a:rPr lang="en-US" sz="2800" b="1" dirty="0" err="1">
                <a:solidFill>
                  <a:srgbClr val="000000"/>
                </a:solidFill>
              </a:rPr>
              <a:t>i</a:t>
            </a:r>
            <a:r>
              <a:rPr lang="en-US" sz="2800" b="1" dirty="0">
                <a:solidFill>
                  <a:srgbClr val="000000"/>
                </a:solidFill>
              </a:rPr>
              <a:t>);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>
                <a:solidFill>
                  <a:srgbClr val="000000"/>
                </a:solidFill>
              </a:rPr>
              <a:t>};</a:t>
            </a:r>
            <a:endParaRPr lang="en-US" sz="2800" b="1" dirty="0"/>
          </a:p>
          <a:p>
            <a:pPr eaLnBrk="1" hangingPunct="1">
              <a:buFont typeface="Wingdings" pitchFamily="2" charset="2"/>
              <a:buNone/>
            </a:pPr>
            <a:r>
              <a:rPr lang="en-US" b="1" dirty="0">
                <a:solidFill>
                  <a:srgbClr val="000000"/>
                </a:solidFill>
              </a:rPr>
              <a:t>		</a:t>
            </a:r>
          </a:p>
        </p:txBody>
      </p:sp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F248F1-9A84-416B-A77F-62ACBE04A25B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Disjoint sets class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dirty="0">
                <a:solidFill>
                  <a:srgbClr val="0000FF"/>
                </a:solidFill>
              </a:rPr>
              <a:t>// Make set(</a:t>
            </a:r>
            <a:r>
              <a:rPr lang="en-US" sz="2800" b="1" dirty="0" err="1">
                <a:solidFill>
                  <a:srgbClr val="0000FF"/>
                </a:solidFill>
              </a:rPr>
              <a:t>i</a:t>
            </a:r>
            <a:r>
              <a:rPr lang="en-US" sz="2800" b="1" dirty="0">
                <a:solidFill>
                  <a:srgbClr val="0000FF"/>
                </a:solidFill>
              </a:rPr>
              <a:t>) the child of set(j)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dirty="0">
                <a:solidFill>
                  <a:srgbClr val="000000"/>
                </a:solidFill>
              </a:rPr>
              <a:t>	void Sets::</a:t>
            </a:r>
            <a:r>
              <a:rPr lang="en-US" sz="2800" b="1" dirty="0" err="1">
                <a:solidFill>
                  <a:srgbClr val="000000"/>
                </a:solidFill>
              </a:rPr>
              <a:t>SimpleUnion</a:t>
            </a:r>
            <a:r>
              <a:rPr lang="en-US" sz="2800" b="1" dirty="0">
                <a:solidFill>
                  <a:srgbClr val="000000"/>
                </a:solidFill>
              </a:rPr>
              <a:t>(int </a:t>
            </a:r>
            <a:r>
              <a:rPr lang="en-US" sz="2800" b="1" dirty="0" err="1">
                <a:solidFill>
                  <a:srgbClr val="000000"/>
                </a:solidFill>
              </a:rPr>
              <a:t>i</a:t>
            </a:r>
            <a:r>
              <a:rPr lang="en-US" sz="2800" b="1" dirty="0">
                <a:solidFill>
                  <a:srgbClr val="000000"/>
                </a:solidFill>
              </a:rPr>
              <a:t>, int j)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dirty="0">
                <a:solidFill>
                  <a:srgbClr val="000000"/>
                </a:solidFill>
              </a:rPr>
              <a:t>	{ 	p[</a:t>
            </a:r>
            <a:r>
              <a:rPr lang="en-US" sz="2800" b="1" dirty="0" err="1">
                <a:solidFill>
                  <a:srgbClr val="000000"/>
                </a:solidFill>
              </a:rPr>
              <a:t>i</a:t>
            </a:r>
            <a:r>
              <a:rPr lang="en-US" sz="2800" b="1" dirty="0">
                <a:solidFill>
                  <a:srgbClr val="000000"/>
                </a:solidFill>
              </a:rPr>
              <a:t>] = j; 	}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b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dirty="0">
                <a:solidFill>
                  <a:srgbClr val="0000FF"/>
                </a:solidFill>
              </a:rPr>
              <a:t>// Find the parent set of subset(</a:t>
            </a:r>
            <a:r>
              <a:rPr lang="en-US" sz="2800" b="1" dirty="0" err="1">
                <a:solidFill>
                  <a:srgbClr val="0000FF"/>
                </a:solidFill>
              </a:rPr>
              <a:t>i</a:t>
            </a:r>
            <a:r>
              <a:rPr lang="en-US" sz="2800" b="1" dirty="0">
                <a:solidFill>
                  <a:srgbClr val="0000FF"/>
                </a:solidFill>
              </a:rPr>
              <a:t>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dirty="0">
                <a:solidFill>
                  <a:srgbClr val="000000"/>
                </a:solidFill>
              </a:rPr>
              <a:t>	int Sets::</a:t>
            </a:r>
            <a:r>
              <a:rPr lang="en-US" sz="2800" b="1" dirty="0" err="1">
                <a:solidFill>
                  <a:srgbClr val="000000"/>
                </a:solidFill>
              </a:rPr>
              <a:t>SimpleFind</a:t>
            </a:r>
            <a:r>
              <a:rPr lang="en-US" sz="2800" b="1" dirty="0">
                <a:solidFill>
                  <a:srgbClr val="000000"/>
                </a:solidFill>
              </a:rPr>
              <a:t>(int </a:t>
            </a:r>
            <a:r>
              <a:rPr lang="en-US" sz="2800" b="1" dirty="0" err="1">
                <a:solidFill>
                  <a:srgbClr val="000000"/>
                </a:solidFill>
              </a:rPr>
              <a:t>i</a:t>
            </a:r>
            <a:r>
              <a:rPr lang="en-US" sz="2800" b="1" dirty="0">
                <a:solidFill>
                  <a:srgbClr val="000000"/>
                </a:solidFill>
              </a:rPr>
              <a:t>)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dirty="0">
                <a:solidFill>
                  <a:srgbClr val="000000"/>
                </a:solidFill>
              </a:rPr>
              <a:t>	{ 	while (p[</a:t>
            </a:r>
            <a:r>
              <a:rPr lang="en-US" sz="2800" b="1" dirty="0" err="1">
                <a:solidFill>
                  <a:srgbClr val="000000"/>
                </a:solidFill>
              </a:rPr>
              <a:t>i</a:t>
            </a:r>
            <a:r>
              <a:rPr lang="en-US" sz="2800" b="1" dirty="0">
                <a:solidFill>
                  <a:srgbClr val="000000"/>
                </a:solidFill>
              </a:rPr>
              <a:t>]&gt;=0) </a:t>
            </a:r>
            <a:r>
              <a:rPr lang="en-US" sz="2800" b="1" dirty="0" err="1">
                <a:solidFill>
                  <a:srgbClr val="000000"/>
                </a:solidFill>
              </a:rPr>
              <a:t>i</a:t>
            </a:r>
            <a:r>
              <a:rPr lang="en-US" sz="2800" b="1" dirty="0">
                <a:solidFill>
                  <a:srgbClr val="000000"/>
                </a:solidFill>
              </a:rPr>
              <a:t> = p[</a:t>
            </a:r>
            <a:r>
              <a:rPr lang="en-US" sz="2800" b="1" dirty="0" err="1">
                <a:solidFill>
                  <a:srgbClr val="000000"/>
                </a:solidFill>
              </a:rPr>
              <a:t>i</a:t>
            </a:r>
            <a:r>
              <a:rPr lang="en-US" sz="2800" b="1" dirty="0">
                <a:solidFill>
                  <a:srgbClr val="000000"/>
                </a:solidFill>
              </a:rPr>
              <a:t>];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dirty="0">
                <a:solidFill>
                  <a:srgbClr val="000000"/>
                </a:solidFill>
              </a:rPr>
              <a:t>		return </a:t>
            </a:r>
            <a:r>
              <a:rPr lang="en-US" sz="2800" b="1" dirty="0" err="1">
                <a:solidFill>
                  <a:srgbClr val="000000"/>
                </a:solidFill>
              </a:rPr>
              <a:t>i</a:t>
            </a:r>
            <a:r>
              <a:rPr lang="en-US" sz="2800" b="1" dirty="0">
                <a:solidFill>
                  <a:srgbClr val="000000"/>
                </a:solidFill>
              </a:rPr>
              <a:t>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dirty="0">
                <a:solidFill>
                  <a:srgbClr val="000000"/>
                </a:solidFill>
              </a:rPr>
              <a:t>	}</a:t>
            </a:r>
            <a:r>
              <a:rPr lang="en-US" sz="2800" b="1" dirty="0"/>
              <a:t> </a:t>
            </a:r>
          </a:p>
        </p:txBody>
      </p:sp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6DD40E-6BBF-41E7-A4BE-CB14F5FB67C5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Analysis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idx="1"/>
          </p:nvPr>
        </p:nvSpPr>
        <p:spPr>
          <a:xfrm>
            <a:off x="2209800" y="1842981"/>
            <a:ext cx="8915400" cy="4149027"/>
          </a:xfrm>
          <a:noFill/>
        </p:spPr>
        <p:txBody>
          <a:bodyPr/>
          <a:lstStyle/>
          <a:p>
            <a:pPr eaLnBrk="1" hangingPunct="1"/>
            <a:r>
              <a:rPr lang="en-US" sz="2400" b="1" u="sng" dirty="0">
                <a:solidFill>
                  <a:srgbClr val="0000FF"/>
                </a:solidFill>
              </a:rPr>
              <a:t>Union: </a:t>
            </a:r>
            <a:r>
              <a:rPr lang="en-US" sz="2400" b="1" dirty="0"/>
              <a:t>takes constant time, i.e., </a:t>
            </a:r>
            <a:r>
              <a:rPr lang="en-US" sz="2400" b="1" i="1" dirty="0">
                <a:solidFill>
                  <a:srgbClr val="0000FF"/>
                </a:solidFill>
              </a:rPr>
              <a:t>O(1)</a:t>
            </a:r>
          </a:p>
          <a:p>
            <a:pPr eaLnBrk="1" hangingPunct="1"/>
            <a:r>
              <a:rPr lang="en-US" sz="2400" b="1" u="sng" dirty="0">
                <a:solidFill>
                  <a:srgbClr val="0000FF"/>
                </a:solidFill>
              </a:rPr>
              <a:t>Find: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r>
              <a:rPr lang="en-US" sz="2400" b="1" dirty="0"/>
              <a:t>Suppose we do the following sequence of unions: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/>
              <a:t>	union(1,2) , union(2,3),...., union(n-1,n)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/>
              <a:t>	The time of find parent of node (</a:t>
            </a:r>
            <a:r>
              <a:rPr lang="en-US" sz="2400" b="1" dirty="0" err="1"/>
              <a:t>i</a:t>
            </a:r>
            <a:r>
              <a:rPr lang="en-US" sz="2400" b="1" dirty="0"/>
              <a:t>) will be </a:t>
            </a:r>
            <a:r>
              <a:rPr lang="en-US" sz="2400" b="1" dirty="0" err="1"/>
              <a:t>i</a:t>
            </a:r>
            <a:r>
              <a:rPr lang="en-US" sz="2400" b="1" dirty="0"/>
              <a:t>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/>
              <a:t>	To process all finds, we need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/>
              <a:t>	(1+2+....+n) steps = </a:t>
            </a:r>
            <a:r>
              <a:rPr lang="en-US" sz="2400" b="1" i="1" dirty="0"/>
              <a:t>O(n</a:t>
            </a:r>
            <a:r>
              <a:rPr lang="en-US" sz="2400" b="1" i="1" baseline="30000" dirty="0"/>
              <a:t>2</a:t>
            </a:r>
            <a:r>
              <a:rPr lang="en-US" sz="2400" b="1" i="1" dirty="0"/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/>
              <a:t>	Hence, the average find cost per node is </a:t>
            </a:r>
            <a:r>
              <a:rPr lang="en-US" sz="2400" b="1" i="1" dirty="0">
                <a:solidFill>
                  <a:srgbClr val="0000FF"/>
                </a:solidFill>
              </a:rPr>
              <a:t>O(n)</a:t>
            </a:r>
          </a:p>
          <a:p>
            <a:pPr lvl="1" eaLnBrk="1" hangingPunct="1"/>
            <a:endParaRPr lang="en-US" b="1" dirty="0"/>
          </a:p>
        </p:txBody>
      </p:sp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DBEF14-617C-45B3-AF19-DABFCA64D70A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16390" name="AutoShape 4"/>
          <p:cNvSpPr>
            <a:spLocks noChangeArrowheads="1"/>
          </p:cNvSpPr>
          <p:nvPr/>
        </p:nvSpPr>
        <p:spPr bwMode="auto">
          <a:xfrm>
            <a:off x="9525000" y="29718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2000"/>
              <a:t>n</a:t>
            </a:r>
          </a:p>
        </p:txBody>
      </p:sp>
      <p:sp>
        <p:nvSpPr>
          <p:cNvPr id="16391" name="AutoShape 5"/>
          <p:cNvSpPr>
            <a:spLocks noChangeArrowheads="1"/>
          </p:cNvSpPr>
          <p:nvPr/>
        </p:nvSpPr>
        <p:spPr bwMode="auto">
          <a:xfrm>
            <a:off x="9601200" y="37338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buNone/>
            </a:pPr>
            <a:r>
              <a:rPr lang="en-US" sz="2000" dirty="0"/>
              <a:t>n-1</a:t>
            </a:r>
          </a:p>
        </p:txBody>
      </p:sp>
      <p:sp>
        <p:nvSpPr>
          <p:cNvPr id="16392" name="AutoShape 6"/>
          <p:cNvSpPr>
            <a:spLocks noChangeArrowheads="1"/>
          </p:cNvSpPr>
          <p:nvPr/>
        </p:nvSpPr>
        <p:spPr bwMode="auto">
          <a:xfrm>
            <a:off x="9601200" y="46482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2000" dirty="0"/>
              <a:t>2</a:t>
            </a:r>
          </a:p>
        </p:txBody>
      </p:sp>
      <p:sp>
        <p:nvSpPr>
          <p:cNvPr id="16393" name="AutoShape 7"/>
          <p:cNvSpPr>
            <a:spLocks noChangeArrowheads="1"/>
          </p:cNvSpPr>
          <p:nvPr/>
        </p:nvSpPr>
        <p:spPr bwMode="auto">
          <a:xfrm>
            <a:off x="9601200" y="5334000"/>
            <a:ext cx="457200" cy="4572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2000"/>
              <a:t>1</a:t>
            </a:r>
          </a:p>
        </p:txBody>
      </p:sp>
      <p:sp>
        <p:nvSpPr>
          <p:cNvPr id="16394" name="Line 9"/>
          <p:cNvSpPr>
            <a:spLocks noChangeShapeType="1"/>
          </p:cNvSpPr>
          <p:nvPr/>
        </p:nvSpPr>
        <p:spPr bwMode="auto">
          <a:xfrm>
            <a:off x="9829800" y="4191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pPr>
              <a:buNone/>
            </a:pPr>
            <a:endParaRPr lang="en-US" sz="2000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V="1">
            <a:off x="9829800" y="5105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 sz="2000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V="1">
            <a:off x="9761706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 sz="2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Improvement: Union by Size</a:t>
            </a:r>
          </a:p>
        </p:txBody>
      </p:sp>
      <p:sp>
        <p:nvSpPr>
          <p:cNvPr id="17412" name="Rectangle 2"/>
          <p:cNvSpPr>
            <a:spLocks noGrp="1" noChangeArrowheads="1"/>
          </p:cNvSpPr>
          <p:nvPr>
            <p:ph idx="1"/>
          </p:nvPr>
        </p:nvSpPr>
        <p:spPr>
          <a:xfrm>
            <a:off x="2223452" y="1810869"/>
            <a:ext cx="8915400" cy="4181139"/>
          </a:xfrm>
          <a:noFill/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400" b="1" dirty="0"/>
              <a:t>We can improve the find cost by modifying the simple union algorithm to be </a:t>
            </a:r>
            <a:r>
              <a:rPr lang="en-US" sz="2400" b="1" u="sng" dirty="0"/>
              <a:t>Union by Size</a:t>
            </a:r>
            <a:r>
              <a:rPr lang="en-US" sz="2400" b="1" dirty="0"/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/>
              <a:t>	“</a:t>
            </a:r>
            <a:r>
              <a:rPr lang="en-US" sz="2400" b="1" i="1" dirty="0">
                <a:solidFill>
                  <a:srgbClr val="0000FF"/>
                </a:solidFill>
              </a:rPr>
              <a:t>make the root of the smaller tree point to the root of the bigger tree”</a:t>
            </a:r>
          </a:p>
          <a:p>
            <a:pPr eaLnBrk="1" hangingPunct="1"/>
            <a:r>
              <a:rPr lang="en-US" sz="2400" b="1" dirty="0"/>
              <a:t>In this case, the cost of </a:t>
            </a:r>
            <a:r>
              <a:rPr lang="en-US" sz="2400" b="1" u="sng" dirty="0"/>
              <a:t>find</a:t>
            </a:r>
            <a:r>
              <a:rPr lang="en-US" sz="2400" b="1" dirty="0"/>
              <a:t> is </a:t>
            </a:r>
            <a:r>
              <a:rPr lang="en-US" sz="2400" b="1" i="1" dirty="0">
                <a:solidFill>
                  <a:srgbClr val="0000FF"/>
                </a:solidFill>
              </a:rPr>
              <a:t>O(log n)</a:t>
            </a:r>
          </a:p>
          <a:p>
            <a:pPr eaLnBrk="1" hangingPunct="1"/>
            <a:r>
              <a:rPr lang="en-US" sz="2400" b="1" u="sng" dirty="0"/>
              <a:t>Implementation: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/>
              <a:t>	</a:t>
            </a:r>
            <a:r>
              <a:rPr lang="en-US" sz="2400" b="1" i="0" dirty="0">
                <a:solidFill>
                  <a:srgbClr val="273239"/>
                </a:solidFill>
                <a:effectLst/>
                <a:latin typeface="Nunito" pitchFamily="2" charset="0"/>
              </a:rPr>
              <a:t>We need a new array of integers called </a:t>
            </a:r>
            <a:r>
              <a:rPr lang="en-US" sz="2400" b="1" i="0" dirty="0">
                <a:solidFill>
                  <a:srgbClr val="0000FF"/>
                </a:solidFill>
                <a:effectLst/>
                <a:latin typeface="Nunito" pitchFamily="2" charset="0"/>
              </a:rPr>
              <a:t>C[ ]</a:t>
            </a:r>
            <a:r>
              <a:rPr lang="en-US" sz="2400" b="0" i="0" dirty="0">
                <a:solidFill>
                  <a:srgbClr val="0000FF"/>
                </a:solidFill>
                <a:effectLst/>
                <a:latin typeface="Nunito" pitchFamily="2" charset="0"/>
              </a:rPr>
              <a:t>. </a:t>
            </a:r>
            <a:r>
              <a:rPr lang="en-US" sz="2400" b="1" i="0" dirty="0">
                <a:solidFill>
                  <a:srgbClr val="273239"/>
                </a:solidFill>
                <a:effectLst/>
                <a:latin typeface="Nunito" pitchFamily="2" charset="0"/>
              </a:rPr>
              <a:t>The size of this array is the same as the parent array</a:t>
            </a:r>
            <a:r>
              <a:rPr lang="en-US" sz="2400" b="0" i="0" dirty="0">
                <a:solidFill>
                  <a:srgbClr val="273239"/>
                </a:solidFill>
                <a:effectLst/>
                <a:latin typeface="Nunito" pitchFamily="2" charset="0"/>
              </a:rPr>
              <a:t> </a:t>
            </a:r>
            <a:r>
              <a:rPr lang="en-US" sz="2400" b="1" dirty="0">
                <a:solidFill>
                  <a:srgbClr val="0000FF"/>
                </a:solidFill>
                <a:latin typeface="Nunito" pitchFamily="2" charset="0"/>
              </a:rPr>
              <a:t>p</a:t>
            </a:r>
            <a:r>
              <a:rPr lang="en-US" sz="2400" b="1" i="0" dirty="0">
                <a:solidFill>
                  <a:srgbClr val="0000FF"/>
                </a:solidFill>
                <a:effectLst/>
                <a:latin typeface="Nunito" pitchFamily="2" charset="0"/>
              </a:rPr>
              <a:t>[ ]</a:t>
            </a:r>
            <a:r>
              <a:rPr lang="en-US" sz="2400" b="0" i="0" dirty="0">
                <a:solidFill>
                  <a:srgbClr val="273239"/>
                </a:solidFill>
                <a:effectLst/>
                <a:latin typeface="Nunito" pitchFamily="2" charset="0"/>
              </a:rPr>
              <a:t>. </a:t>
            </a:r>
            <a:r>
              <a:rPr lang="en-US" sz="2400" b="1" i="0" dirty="0">
                <a:solidFill>
                  <a:srgbClr val="273239"/>
                </a:solidFill>
                <a:effectLst/>
                <a:latin typeface="Nunito" pitchFamily="2" charset="0"/>
              </a:rPr>
              <a:t>If (</a:t>
            </a:r>
            <a:r>
              <a:rPr lang="en-US" sz="2400" b="1" i="0" dirty="0" err="1">
                <a:solidFill>
                  <a:srgbClr val="273239"/>
                </a:solidFill>
                <a:effectLst/>
                <a:latin typeface="Nunito" pitchFamily="2" charset="0"/>
              </a:rPr>
              <a:t>i</a:t>
            </a:r>
            <a:r>
              <a:rPr lang="en-US" sz="2400" b="1" i="0" dirty="0">
                <a:solidFill>
                  <a:srgbClr val="273239"/>
                </a:solidFill>
                <a:effectLst/>
                <a:latin typeface="Nunito" pitchFamily="2" charset="0"/>
              </a:rPr>
              <a:t>) is a representative of a set, C[</a:t>
            </a:r>
            <a:r>
              <a:rPr lang="en-US" sz="2400" b="1" i="0" dirty="0" err="1">
                <a:solidFill>
                  <a:srgbClr val="273239"/>
                </a:solidFill>
                <a:effectLst/>
                <a:latin typeface="Nunito" pitchFamily="2" charset="0"/>
              </a:rPr>
              <a:t>i</a:t>
            </a:r>
            <a:r>
              <a:rPr lang="en-US" sz="2400" b="1" i="0" dirty="0">
                <a:solidFill>
                  <a:srgbClr val="273239"/>
                </a:solidFill>
                <a:effectLst/>
                <a:latin typeface="Nunito" pitchFamily="2" charset="0"/>
              </a:rPr>
              <a:t>] is the number of the elements in the tree representing the set. </a:t>
            </a:r>
            <a:r>
              <a:rPr lang="en-US" sz="2400" b="1" dirty="0"/>
              <a:t>Store the node count (size) in each root. Modify the count when making a union.</a:t>
            </a:r>
          </a:p>
        </p:txBody>
      </p:sp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41A9C6-6558-4E7D-96CE-A0949C1FF88F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Modified Disjoint sets class</a:t>
            </a:r>
          </a:p>
        </p:txBody>
      </p:sp>
      <p:sp>
        <p:nvSpPr>
          <p:cNvPr id="18436" name="Rectangle 2"/>
          <p:cNvSpPr>
            <a:spLocks noGrp="1" noChangeArrowheads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0000"/>
                </a:solidFill>
              </a:rPr>
              <a:t>class Sets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0000"/>
                </a:solidFill>
              </a:rPr>
              <a:t>{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0000"/>
                </a:solidFill>
              </a:rPr>
              <a:t>	private: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0000"/>
                </a:solidFill>
              </a:rPr>
              <a:t>		int *p, *c, n;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0000"/>
                </a:solidFill>
              </a:rPr>
              <a:t>	public: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0000"/>
                </a:solidFill>
              </a:rPr>
              <a:t>		Sets(int Size): n(Size)	</a:t>
            </a:r>
            <a:r>
              <a:rPr lang="en-US" sz="2400" b="1" dirty="0">
                <a:solidFill>
                  <a:srgbClr val="0000FF"/>
                </a:solidFill>
              </a:rPr>
              <a:t>// Constructor</a:t>
            </a:r>
            <a:r>
              <a:rPr lang="en-US" sz="2400" b="1" dirty="0">
                <a:solidFill>
                  <a:srgbClr val="000000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0000"/>
                </a:solidFill>
              </a:rPr>
              <a:t>		{ 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0000"/>
                </a:solidFill>
              </a:rPr>
              <a:t>			c = new int[n+1];   </a:t>
            </a:r>
            <a:r>
              <a:rPr lang="en-US" sz="2400" b="1" dirty="0">
                <a:solidFill>
                  <a:srgbClr val="0000FF"/>
                </a:solidFill>
              </a:rPr>
              <a:t>// Array of sizes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0000"/>
                </a:solidFill>
              </a:rPr>
              <a:t>			p = new int[n+1];   </a:t>
            </a:r>
            <a:r>
              <a:rPr lang="en-US" sz="2400" b="1" dirty="0">
                <a:solidFill>
                  <a:srgbClr val="0000FF"/>
                </a:solidFill>
              </a:rPr>
              <a:t>// Parent Array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0000"/>
                </a:solidFill>
              </a:rPr>
              <a:t>			for (int </a:t>
            </a:r>
            <a:r>
              <a:rPr lang="en-US" sz="2400" b="1" dirty="0" err="1">
                <a:solidFill>
                  <a:srgbClr val="000000"/>
                </a:solidFill>
              </a:rPr>
              <a:t>i</a:t>
            </a:r>
            <a:r>
              <a:rPr lang="en-US" sz="2400" b="1" dirty="0">
                <a:solidFill>
                  <a:srgbClr val="000000"/>
                </a:solidFill>
              </a:rPr>
              <a:t>=0; </a:t>
            </a:r>
            <a:r>
              <a:rPr lang="en-US" sz="2400" b="1" dirty="0" err="1">
                <a:solidFill>
                  <a:srgbClr val="000000"/>
                </a:solidFill>
              </a:rPr>
              <a:t>i</a:t>
            </a:r>
            <a:r>
              <a:rPr lang="en-US" sz="2400" b="1" dirty="0">
                <a:solidFill>
                  <a:srgbClr val="000000"/>
                </a:solidFill>
              </a:rPr>
              <a:t>&lt;=n; </a:t>
            </a:r>
            <a:r>
              <a:rPr lang="en-US" sz="2400" b="1" dirty="0" err="1">
                <a:solidFill>
                  <a:srgbClr val="000000"/>
                </a:solidFill>
              </a:rPr>
              <a:t>i</a:t>
            </a:r>
            <a:r>
              <a:rPr lang="en-US" sz="2400" b="1" dirty="0">
                <a:solidFill>
                  <a:srgbClr val="000000"/>
                </a:solidFill>
              </a:rPr>
              <a:t>++) {p[</a:t>
            </a:r>
            <a:r>
              <a:rPr lang="en-US" sz="2400" b="1" dirty="0" err="1">
                <a:solidFill>
                  <a:srgbClr val="000000"/>
                </a:solidFill>
              </a:rPr>
              <a:t>i</a:t>
            </a:r>
            <a:r>
              <a:rPr lang="en-US" sz="2400" b="1" dirty="0">
                <a:solidFill>
                  <a:srgbClr val="000000"/>
                </a:solidFill>
              </a:rPr>
              <a:t>] = -1; c[</a:t>
            </a:r>
            <a:r>
              <a:rPr lang="en-US" sz="2400" b="1" dirty="0" err="1">
                <a:solidFill>
                  <a:srgbClr val="000000"/>
                </a:solidFill>
              </a:rPr>
              <a:t>i</a:t>
            </a:r>
            <a:r>
              <a:rPr lang="en-US" sz="2400" b="1" dirty="0">
                <a:solidFill>
                  <a:srgbClr val="000000"/>
                </a:solidFill>
              </a:rPr>
              <a:t>] = 1}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0000"/>
                </a:solidFill>
              </a:rPr>
              <a:t>		}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000000"/>
                </a:solidFill>
              </a:rPr>
              <a:t>		</a:t>
            </a:r>
            <a:endParaRPr lang="en-US" sz="3600" b="1" dirty="0"/>
          </a:p>
        </p:txBody>
      </p:sp>
      <p:sp>
        <p:nvSpPr>
          <p:cNvPr id="1843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55A588-5682-4C24-82B2-32267F99BCFB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Disjoint sets class</a:t>
            </a:r>
          </a:p>
        </p:txBody>
      </p:sp>
      <p:sp>
        <p:nvSpPr>
          <p:cNvPr id="19460" name="Rectangle 2"/>
          <p:cNvSpPr>
            <a:spLocks noGrp="1" noChangeArrowheads="1"/>
          </p:cNvSpPr>
          <p:nvPr>
            <p:ph idx="1"/>
          </p:nvPr>
        </p:nvSpPr>
        <p:spPr>
          <a:solidFill>
            <a:srgbClr val="FFFFCC"/>
          </a:solidFill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dirty="0">
                <a:solidFill>
                  <a:srgbClr val="000000"/>
                </a:solidFill>
              </a:rPr>
              <a:t>		</a:t>
            </a:r>
            <a:r>
              <a:rPr lang="en-US" sz="2800" b="1" dirty="0">
                <a:solidFill>
                  <a:srgbClr val="000000"/>
                </a:solidFill>
              </a:rPr>
              <a:t>~Sets()		</a:t>
            </a:r>
            <a:r>
              <a:rPr lang="en-US" sz="2800" b="1" dirty="0">
                <a:solidFill>
                  <a:srgbClr val="0000FF"/>
                </a:solidFill>
              </a:rPr>
              <a:t>// Destructor</a:t>
            </a:r>
            <a:r>
              <a:rPr lang="en-US" sz="2800" b="1" dirty="0">
                <a:solidFill>
                  <a:srgbClr val="000000"/>
                </a:solidFill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>
                <a:solidFill>
                  <a:srgbClr val="000000"/>
                </a:solidFill>
              </a:rPr>
              <a:t>		{ delete [ ] p; delete [ ] c;}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>
                <a:solidFill>
                  <a:srgbClr val="000000"/>
                </a:solidFill>
              </a:rPr>
              <a:t>		void </a:t>
            </a:r>
            <a:r>
              <a:rPr lang="en-US" sz="2800" b="1" dirty="0" err="1">
                <a:solidFill>
                  <a:srgbClr val="000000"/>
                </a:solidFill>
              </a:rPr>
              <a:t>UnionbySize</a:t>
            </a:r>
            <a:r>
              <a:rPr lang="en-US" sz="2800" b="1" dirty="0">
                <a:solidFill>
                  <a:srgbClr val="000000"/>
                </a:solidFill>
              </a:rPr>
              <a:t>(int </a:t>
            </a:r>
            <a:r>
              <a:rPr lang="en-US" sz="2800" b="1" dirty="0" err="1">
                <a:solidFill>
                  <a:srgbClr val="000000"/>
                </a:solidFill>
              </a:rPr>
              <a:t>i</a:t>
            </a:r>
            <a:r>
              <a:rPr lang="en-US" sz="2800" b="1" dirty="0">
                <a:solidFill>
                  <a:srgbClr val="000000"/>
                </a:solidFill>
              </a:rPr>
              <a:t>, int j);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>
                <a:solidFill>
                  <a:srgbClr val="000000"/>
                </a:solidFill>
              </a:rPr>
              <a:t>		int Find(int </a:t>
            </a:r>
            <a:r>
              <a:rPr lang="en-US" sz="2800" b="1" dirty="0" err="1">
                <a:solidFill>
                  <a:srgbClr val="000000"/>
                </a:solidFill>
              </a:rPr>
              <a:t>i</a:t>
            </a:r>
            <a:r>
              <a:rPr lang="en-US" sz="2800" b="1" dirty="0">
                <a:solidFill>
                  <a:srgbClr val="000000"/>
                </a:solidFill>
              </a:rPr>
              <a:t>);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>
                <a:solidFill>
                  <a:srgbClr val="000000"/>
                </a:solidFill>
              </a:rPr>
              <a:t>};</a:t>
            </a:r>
            <a:endParaRPr lang="en-US" sz="2800" b="1" dirty="0"/>
          </a:p>
          <a:p>
            <a:pPr eaLnBrk="1" hangingPunct="1">
              <a:buFont typeface="Wingdings" pitchFamily="2" charset="2"/>
              <a:buNone/>
            </a:pPr>
            <a:r>
              <a:rPr lang="en-US" b="1" dirty="0">
                <a:solidFill>
                  <a:srgbClr val="000000"/>
                </a:solidFill>
              </a:rPr>
              <a:t>		</a:t>
            </a:r>
          </a:p>
        </p:txBody>
      </p:sp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BD07F4-972F-4917-A7C7-4F1EED2B8699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Disjoint sets class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idx="1"/>
          </p:nvPr>
        </p:nvSpPr>
        <p:spPr>
          <a:xfrm>
            <a:off x="2589212" y="1434352"/>
            <a:ext cx="8915400" cy="4546899"/>
          </a:xfrm>
          <a:solidFill>
            <a:srgbClr val="FFFFCC"/>
          </a:solidFill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solidFill>
                  <a:srgbClr val="0000FF"/>
                </a:solidFill>
              </a:rPr>
              <a:t>// Make a union between set(</a:t>
            </a:r>
            <a:r>
              <a:rPr lang="en-US" b="1" dirty="0" err="1">
                <a:solidFill>
                  <a:srgbClr val="0000FF"/>
                </a:solidFill>
              </a:rPr>
              <a:t>i</a:t>
            </a:r>
            <a:r>
              <a:rPr lang="en-US" b="1" dirty="0">
                <a:solidFill>
                  <a:srgbClr val="0000FF"/>
                </a:solidFill>
              </a:rPr>
              <a:t>) and set(j)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solidFill>
                  <a:srgbClr val="000000"/>
                </a:solidFill>
              </a:rPr>
              <a:t>	void Sets::</a:t>
            </a:r>
            <a:r>
              <a:rPr lang="en-US" b="1" dirty="0" err="1">
                <a:solidFill>
                  <a:srgbClr val="000000"/>
                </a:solidFill>
              </a:rPr>
              <a:t>UnionbySize</a:t>
            </a:r>
            <a:r>
              <a:rPr lang="en-US" b="1" dirty="0">
                <a:solidFill>
                  <a:srgbClr val="000000"/>
                </a:solidFill>
              </a:rPr>
              <a:t>(int </a:t>
            </a:r>
            <a:r>
              <a:rPr lang="en-US" b="1" dirty="0" err="1">
                <a:solidFill>
                  <a:srgbClr val="000000"/>
                </a:solidFill>
              </a:rPr>
              <a:t>i</a:t>
            </a:r>
            <a:r>
              <a:rPr lang="en-US" b="1" dirty="0">
                <a:solidFill>
                  <a:srgbClr val="000000"/>
                </a:solidFill>
              </a:rPr>
              <a:t>, int j)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solidFill>
                  <a:srgbClr val="000000"/>
                </a:solidFill>
              </a:rPr>
              <a:t>	{ 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solidFill>
                  <a:srgbClr val="000000"/>
                </a:solidFill>
              </a:rPr>
              <a:t>		int sum = c[</a:t>
            </a:r>
            <a:r>
              <a:rPr lang="en-US" b="1" dirty="0" err="1">
                <a:solidFill>
                  <a:srgbClr val="000000"/>
                </a:solidFill>
              </a:rPr>
              <a:t>i</a:t>
            </a:r>
            <a:r>
              <a:rPr lang="en-US" b="1" dirty="0">
                <a:solidFill>
                  <a:srgbClr val="000000"/>
                </a:solidFill>
              </a:rPr>
              <a:t>] + c[j];	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solidFill>
                  <a:srgbClr val="000000"/>
                </a:solidFill>
              </a:rPr>
              <a:t>		if (c[</a:t>
            </a:r>
            <a:r>
              <a:rPr lang="en-US" b="1" dirty="0" err="1">
                <a:solidFill>
                  <a:srgbClr val="000000"/>
                </a:solidFill>
              </a:rPr>
              <a:t>i</a:t>
            </a:r>
            <a:r>
              <a:rPr lang="en-US" b="1" dirty="0">
                <a:solidFill>
                  <a:srgbClr val="000000"/>
                </a:solidFill>
              </a:rPr>
              <a:t>] &gt; c[j]) {p[j] = </a:t>
            </a:r>
            <a:r>
              <a:rPr lang="en-US" b="1" dirty="0" err="1">
                <a:solidFill>
                  <a:srgbClr val="000000"/>
                </a:solidFill>
              </a:rPr>
              <a:t>i</a:t>
            </a:r>
            <a:r>
              <a:rPr lang="en-US" b="1" dirty="0">
                <a:solidFill>
                  <a:srgbClr val="000000"/>
                </a:solidFill>
              </a:rPr>
              <a:t>; c[</a:t>
            </a:r>
            <a:r>
              <a:rPr lang="en-US" b="1" dirty="0" err="1">
                <a:solidFill>
                  <a:srgbClr val="000000"/>
                </a:solidFill>
              </a:rPr>
              <a:t>i</a:t>
            </a:r>
            <a:r>
              <a:rPr lang="en-US" b="1" dirty="0">
                <a:solidFill>
                  <a:srgbClr val="000000"/>
                </a:solidFill>
              </a:rPr>
              <a:t>] = sum;	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solidFill>
                  <a:srgbClr val="000000"/>
                </a:solidFill>
              </a:rPr>
              <a:t>		else { p[</a:t>
            </a:r>
            <a:r>
              <a:rPr lang="en-US" b="1" dirty="0" err="1">
                <a:solidFill>
                  <a:srgbClr val="000000"/>
                </a:solidFill>
              </a:rPr>
              <a:t>i</a:t>
            </a:r>
            <a:r>
              <a:rPr lang="en-US" b="1" dirty="0">
                <a:solidFill>
                  <a:srgbClr val="000000"/>
                </a:solidFill>
              </a:rPr>
              <a:t>] = j; c[j] = sum;}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solidFill>
                  <a:srgbClr val="000000"/>
                </a:solidFill>
              </a:rPr>
              <a:t>	}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solidFill>
                  <a:srgbClr val="0000FF"/>
                </a:solidFill>
              </a:rPr>
              <a:t>// Find the parent set of subset(</a:t>
            </a:r>
            <a:r>
              <a:rPr lang="en-US" b="1" dirty="0" err="1">
                <a:solidFill>
                  <a:srgbClr val="0000FF"/>
                </a:solidFill>
              </a:rPr>
              <a:t>i</a:t>
            </a:r>
            <a:r>
              <a:rPr lang="en-US" b="1" dirty="0">
                <a:solidFill>
                  <a:srgbClr val="0000FF"/>
                </a:solidFill>
              </a:rPr>
              <a:t>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solidFill>
                  <a:srgbClr val="000000"/>
                </a:solidFill>
              </a:rPr>
              <a:t>	int Sets::Find(int </a:t>
            </a:r>
            <a:r>
              <a:rPr lang="en-US" b="1" dirty="0" err="1">
                <a:solidFill>
                  <a:srgbClr val="000000"/>
                </a:solidFill>
              </a:rPr>
              <a:t>i</a:t>
            </a:r>
            <a:r>
              <a:rPr lang="en-US" b="1" dirty="0">
                <a:solidFill>
                  <a:srgbClr val="000000"/>
                </a:solidFill>
              </a:rPr>
              <a:t>)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solidFill>
                  <a:srgbClr val="000000"/>
                </a:solidFill>
              </a:rPr>
              <a:t>	{ 	while (p[</a:t>
            </a:r>
            <a:r>
              <a:rPr lang="en-US" b="1" dirty="0" err="1">
                <a:solidFill>
                  <a:srgbClr val="000000"/>
                </a:solidFill>
              </a:rPr>
              <a:t>i</a:t>
            </a:r>
            <a:r>
              <a:rPr lang="en-US" b="1" dirty="0">
                <a:solidFill>
                  <a:srgbClr val="000000"/>
                </a:solidFill>
              </a:rPr>
              <a:t>]&gt;=0) </a:t>
            </a:r>
            <a:r>
              <a:rPr lang="en-US" b="1" dirty="0" err="1">
                <a:solidFill>
                  <a:srgbClr val="000000"/>
                </a:solidFill>
              </a:rPr>
              <a:t>i</a:t>
            </a:r>
            <a:r>
              <a:rPr lang="en-US" b="1" dirty="0">
                <a:solidFill>
                  <a:srgbClr val="000000"/>
                </a:solidFill>
              </a:rPr>
              <a:t> = p[</a:t>
            </a:r>
            <a:r>
              <a:rPr lang="en-US" b="1" dirty="0" err="1">
                <a:solidFill>
                  <a:srgbClr val="000000"/>
                </a:solidFill>
              </a:rPr>
              <a:t>i</a:t>
            </a:r>
            <a:r>
              <a:rPr lang="en-US" b="1" dirty="0">
                <a:solidFill>
                  <a:srgbClr val="000000"/>
                </a:solidFill>
              </a:rPr>
              <a:t>];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solidFill>
                  <a:srgbClr val="000000"/>
                </a:solidFill>
              </a:rPr>
              <a:t>		return </a:t>
            </a:r>
            <a:r>
              <a:rPr lang="en-US" b="1" dirty="0" err="1">
                <a:solidFill>
                  <a:srgbClr val="000000"/>
                </a:solidFill>
              </a:rPr>
              <a:t>i</a:t>
            </a:r>
            <a:r>
              <a:rPr lang="en-US" b="1" dirty="0">
                <a:solidFill>
                  <a:srgbClr val="000000"/>
                </a:solidFill>
              </a:rPr>
              <a:t>;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dirty="0">
                <a:solidFill>
                  <a:srgbClr val="000000"/>
                </a:solidFill>
              </a:rPr>
              <a:t>	}</a:t>
            </a:r>
          </a:p>
        </p:txBody>
      </p:sp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C216CD-B283-4FE9-B4D4-5C038F1CBF45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Disjoint Sets</a:t>
            </a:r>
            <a:endParaRPr lang="en-GB" sz="4000" b="1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>
          <a:xfrm>
            <a:off x="2781300" y="1809346"/>
            <a:ext cx="7772400" cy="4286655"/>
          </a:xfrm>
          <a:noFill/>
        </p:spPr>
        <p:txBody>
          <a:bodyPr>
            <a:normAutofit/>
          </a:bodyPr>
          <a:lstStyle/>
          <a:p>
            <a:pPr marL="280988" lvl="1" indent="-280988"/>
            <a:r>
              <a:rPr lang="en-US" sz="2400" b="1" dirty="0"/>
              <a:t>What are Disjoint Sets?</a:t>
            </a:r>
          </a:p>
          <a:p>
            <a:pPr marL="280988" lvl="1" indent="-280988"/>
            <a:r>
              <a:rPr lang="en-US" sz="2400" b="1" dirty="0"/>
              <a:t>Tree Representation</a:t>
            </a:r>
          </a:p>
          <a:p>
            <a:pPr marL="280988" lvl="1" indent="-280988"/>
            <a:r>
              <a:rPr lang="en-US" sz="2400" b="1" dirty="0"/>
              <a:t>Parent Array Representation</a:t>
            </a:r>
          </a:p>
          <a:p>
            <a:pPr marL="280988" lvl="1" indent="-280988"/>
            <a:r>
              <a:rPr lang="en-US" sz="2400" b="1" dirty="0"/>
              <a:t>Simple Find and Simple Union</a:t>
            </a:r>
          </a:p>
          <a:p>
            <a:pPr marL="280988" lvl="1" indent="-280988"/>
            <a:r>
              <a:rPr lang="en-US" sz="2400" b="1" dirty="0"/>
              <a:t>Disjoint Sets Class</a:t>
            </a:r>
          </a:p>
        </p:txBody>
      </p:sp>
      <p:sp>
        <p:nvSpPr>
          <p:cNvPr id="40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6AA10D-9470-40FD-B0AD-AF9E8E25238A}" type="slidenum">
              <a:rPr lang="en-GB" smtClean="0"/>
              <a:pPr/>
              <a:t>2</a:t>
            </a:fld>
            <a:endParaRPr lang="en-GB"/>
          </a:p>
        </p:txBody>
      </p:sp>
      <p:pic>
        <p:nvPicPr>
          <p:cNvPr id="4102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935461" y="1926078"/>
            <a:ext cx="2607242" cy="32160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2781300" y="6096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cs typeface="Times New Roman" pitchFamily="18" charset="0"/>
              </a:rPr>
              <a:t>Explore</a:t>
            </a:r>
            <a:endParaRPr lang="en-GB" sz="4000" b="1" dirty="0">
              <a:effectLst>
                <a:outerShdw blurRad="38100" dist="38100" dir="2700000" algn="tl">
                  <a:srgbClr val="FFFFFF"/>
                </a:outerShdw>
              </a:effectLst>
              <a:cs typeface="Times New Roman" pitchFamily="18" charset="0"/>
            </a:endParaRPr>
          </a:p>
        </p:txBody>
      </p:sp>
      <p:sp>
        <p:nvSpPr>
          <p:cNvPr id="22533" name="Rectangle 3"/>
          <p:cNvSpPr>
            <a:spLocks noGrp="1" noChangeArrowheads="1"/>
          </p:cNvSpPr>
          <p:nvPr>
            <p:ph idx="1"/>
          </p:nvPr>
        </p:nvSpPr>
        <p:spPr>
          <a:xfrm>
            <a:off x="2292928" y="1409700"/>
            <a:ext cx="7772400" cy="4343400"/>
          </a:xfrm>
          <a:noFill/>
        </p:spPr>
        <p:txBody>
          <a:bodyPr/>
          <a:lstStyle/>
          <a:p>
            <a:r>
              <a:rPr lang="en-US" sz="2800" b="1" dirty="0">
                <a:cs typeface="Times New Roman" pitchFamily="18" charset="0"/>
              </a:rPr>
              <a:t>Union by Height (Rank)</a:t>
            </a:r>
          </a:p>
          <a:p>
            <a:pPr eaLnBrk="1" hangingPunct="1"/>
            <a:r>
              <a:rPr lang="en-US" sz="2800" b="1" dirty="0">
                <a:cs typeface="Times New Roman" pitchFamily="18" charset="0"/>
              </a:rPr>
              <a:t>The C++ STL </a:t>
            </a:r>
            <a:r>
              <a:rPr lang="en-US" sz="2800" b="1" i="1" dirty="0">
                <a:solidFill>
                  <a:srgbClr val="0000FF"/>
                </a:solidFill>
                <a:cs typeface="Times New Roman" pitchFamily="18" charset="0"/>
              </a:rPr>
              <a:t>set</a:t>
            </a:r>
            <a:r>
              <a:rPr lang="en-US" sz="2800" b="1" dirty="0">
                <a:cs typeface="Times New Roman" pitchFamily="18" charset="0"/>
              </a:rPr>
              <a:t> container</a:t>
            </a:r>
          </a:p>
          <a:p>
            <a:pPr eaLnBrk="1" hangingPunct="1"/>
            <a:r>
              <a:rPr lang="en-US" sz="2800" b="1" dirty="0">
                <a:cs typeface="Times New Roman" pitchFamily="18" charset="0"/>
              </a:rPr>
              <a:t>Multisets in C++ STL</a:t>
            </a:r>
          </a:p>
        </p:txBody>
      </p:sp>
      <p:sp>
        <p:nvSpPr>
          <p:cNvPr id="225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6F5833-5878-43DE-BB9C-DB4A5C7775C6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1. What are Disjoint Sets?</a:t>
            </a:r>
          </a:p>
        </p:txBody>
      </p:sp>
      <p:sp>
        <p:nvSpPr>
          <p:cNvPr id="5124" name="Rectangle 2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b="1" dirty="0"/>
              <a:t>A set S is a collection of elements of the same type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/>
              <a:t>A disjoint-set data structure keeps track of a set of elements partitioned into a number of disjoint (non-overlapping) subsets.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>
                <a:solidFill>
                  <a:srgbClr val="0000FF"/>
                </a:solidFill>
              </a:rPr>
              <a:t>Disjoint sets: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/>
              <a:t>	If S</a:t>
            </a:r>
            <a:r>
              <a:rPr lang="en-US" sz="2400" b="1" baseline="-25000" dirty="0"/>
              <a:t>i</a:t>
            </a:r>
            <a:r>
              <a:rPr lang="en-US" sz="2400" b="1" dirty="0"/>
              <a:t> and </a:t>
            </a:r>
            <a:r>
              <a:rPr lang="en-US" sz="2400" b="1" dirty="0" err="1"/>
              <a:t>S</a:t>
            </a:r>
            <a:r>
              <a:rPr lang="en-US" sz="2400" b="1" baseline="-25000" dirty="0" err="1"/>
              <a:t>j</a:t>
            </a:r>
            <a:r>
              <a:rPr lang="en-US" sz="2400" b="1" dirty="0"/>
              <a:t>,    </a:t>
            </a:r>
            <a:r>
              <a:rPr lang="en-US" sz="2400" b="1" dirty="0" err="1"/>
              <a:t>i</a:t>
            </a:r>
            <a:r>
              <a:rPr lang="en-US" sz="2400" b="1" dirty="0"/>
              <a:t> </a:t>
            </a:r>
            <a:r>
              <a:rPr lang="en-US" sz="2400" b="1" dirty="0">
                <a:sym typeface="Symbol" pitchFamily="18" charset="2"/>
              </a:rPr>
              <a:t> j</a:t>
            </a:r>
            <a:r>
              <a:rPr lang="en-US" sz="2400" b="1" dirty="0"/>
              <a:t> are two sets, then S</a:t>
            </a:r>
            <a:r>
              <a:rPr lang="en-US" sz="2400" b="1" baseline="-25000" dirty="0"/>
              <a:t>i</a:t>
            </a:r>
            <a:r>
              <a:rPr lang="en-US" sz="2400" b="1" dirty="0"/>
              <a:t> </a:t>
            </a:r>
            <a:r>
              <a:rPr lang="en-US" sz="2400" b="1" dirty="0">
                <a:sym typeface="Symbol" pitchFamily="18" charset="2"/>
              </a:rPr>
              <a:t> </a:t>
            </a:r>
            <a:r>
              <a:rPr lang="en-US" sz="2400" b="1" dirty="0" err="1">
                <a:sym typeface="Symbol" pitchFamily="18" charset="2"/>
              </a:rPr>
              <a:t>S</a:t>
            </a:r>
            <a:r>
              <a:rPr lang="en-US" sz="2400" b="1" baseline="-25000" dirty="0" err="1">
                <a:sym typeface="Symbol" pitchFamily="18" charset="2"/>
              </a:rPr>
              <a:t>j</a:t>
            </a:r>
            <a:r>
              <a:rPr lang="en-US" sz="2400" b="1" dirty="0">
                <a:sym typeface="Symbol" pitchFamily="18" charset="2"/>
              </a:rPr>
              <a:t> = </a:t>
            </a:r>
            <a:r>
              <a:rPr lang="en-US" sz="2400" b="1" dirty="0">
                <a:cs typeface="Arial" charset="0"/>
                <a:sym typeface="Symbol" pitchFamily="18" charset="2"/>
              </a:rPr>
              <a:t>Ø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cs typeface="Arial" charset="0"/>
                <a:sym typeface="Symbol" pitchFamily="18" charset="2"/>
              </a:rPr>
              <a:t>	</a:t>
            </a:r>
            <a:r>
              <a:rPr lang="en-US" sz="2400" b="1" i="1" dirty="0">
                <a:cs typeface="Arial" charset="0"/>
                <a:sym typeface="Symbol" pitchFamily="18" charset="2"/>
              </a:rPr>
              <a:t>Therefore, the </a:t>
            </a:r>
            <a:r>
              <a:rPr lang="en-US" sz="2400" b="1" i="1" dirty="0">
                <a:solidFill>
                  <a:srgbClr val="0000FF"/>
                </a:solidFill>
                <a:cs typeface="Arial" charset="0"/>
                <a:sym typeface="Symbol" pitchFamily="18" charset="2"/>
              </a:rPr>
              <a:t>intersection is always NULL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>
                <a:solidFill>
                  <a:srgbClr val="0000FF"/>
                </a:solidFill>
                <a:cs typeface="Arial" charset="0"/>
                <a:sym typeface="Symbol" pitchFamily="18" charset="2"/>
              </a:rPr>
              <a:t>Examples:</a:t>
            </a:r>
            <a:r>
              <a:rPr lang="en-US" sz="2400" b="1" dirty="0">
                <a:cs typeface="Arial" charset="0"/>
                <a:sym typeface="Symbol" pitchFamily="18" charset="2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/>
              <a:t>	S1 = {1,7,8,9},	  S2 = {5,2,10},   S3 = {3,4,6}</a:t>
            </a:r>
            <a:endParaRPr lang="en-US" sz="2800" b="1" dirty="0"/>
          </a:p>
        </p:txBody>
      </p:sp>
      <p:sp>
        <p:nvSpPr>
          <p:cNvPr id="51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5C01AB-8649-4F3C-B7E7-EBB0B4E04790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What are Disjoint Sets?</a:t>
            </a:r>
          </a:p>
        </p:txBody>
      </p:sp>
      <p:sp>
        <p:nvSpPr>
          <p:cNvPr id="5124" name="Rectangle 2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z="2400" b="1" dirty="0"/>
              <a:t>Disjoint sets have a </a:t>
            </a:r>
            <a:r>
              <a:rPr lang="en-US" sz="2400" b="1" dirty="0">
                <a:solidFill>
                  <a:srgbClr val="0000FF"/>
                </a:solidFill>
              </a:rPr>
              <a:t>Union-Find</a:t>
            </a:r>
            <a:r>
              <a:rPr lang="en-US" sz="2400" b="1" dirty="0"/>
              <a:t> structure. </a:t>
            </a:r>
          </a:p>
          <a:p>
            <a:pPr algn="just" rtl="0" fontAlgn="base"/>
            <a:r>
              <a:rPr lang="en-US" sz="2400" b="1" dirty="0">
                <a:solidFill>
                  <a:srgbClr val="273239"/>
                </a:solidFill>
                <a:latin typeface="+mj-lt"/>
              </a:rPr>
              <a:t>T</a:t>
            </a:r>
            <a:r>
              <a:rPr lang="en-US" sz="2400" b="1" i="0" dirty="0">
                <a:solidFill>
                  <a:srgbClr val="273239"/>
                </a:solidFill>
                <a:effectLst/>
                <a:latin typeface="+mj-lt"/>
              </a:rPr>
              <a:t>wo useful operations on such a data structure are:</a:t>
            </a:r>
          </a:p>
          <a:p>
            <a:pPr marL="914400" algn="just" fontAlgn="base">
              <a:buFont typeface="Arial" panose="020B0604020202020204" pitchFamily="34" charset="0"/>
              <a:buChar char="•"/>
            </a:pPr>
            <a:r>
              <a:rPr lang="en-US" sz="2400" b="1" i="0" dirty="0">
                <a:solidFill>
                  <a:srgbClr val="0000FF"/>
                </a:solidFill>
                <a:effectLst/>
                <a:latin typeface="+mj-lt"/>
              </a:rPr>
              <a:t>Find:</a:t>
            </a:r>
            <a:r>
              <a:rPr lang="en-US" sz="2400" b="1" i="0" dirty="0">
                <a:solidFill>
                  <a:srgbClr val="273239"/>
                </a:solidFill>
                <a:effectLst/>
                <a:latin typeface="+mj-lt"/>
              </a:rPr>
              <a:t> Given an element, determine to which set it belongs. This can determine if two elements are in the same set.</a:t>
            </a:r>
          </a:p>
          <a:p>
            <a:pPr marL="914400" algn="just" fontAlgn="base">
              <a:buFont typeface="Arial" panose="020B0604020202020204" pitchFamily="34" charset="0"/>
              <a:buChar char="•"/>
            </a:pPr>
            <a:r>
              <a:rPr lang="en-US" sz="2400" b="1" i="0" dirty="0">
                <a:solidFill>
                  <a:srgbClr val="0000FF"/>
                </a:solidFill>
                <a:effectLst/>
                <a:latin typeface="+mj-lt"/>
              </a:rPr>
              <a:t>Union:</a:t>
            </a:r>
            <a:r>
              <a:rPr lang="en-US" sz="2400" b="1" i="0" dirty="0">
                <a:solidFill>
                  <a:srgbClr val="273239"/>
                </a:solidFill>
                <a:effectLst/>
                <a:latin typeface="+mj-lt"/>
              </a:rPr>
              <a:t> Join two sets into a single set. </a:t>
            </a:r>
          </a:p>
        </p:txBody>
      </p:sp>
      <p:sp>
        <p:nvSpPr>
          <p:cNvPr id="51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5C01AB-8649-4F3C-B7E7-EBB0B4E04790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931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Some Applications</a:t>
            </a:r>
          </a:p>
        </p:txBody>
      </p:sp>
      <p:sp>
        <p:nvSpPr>
          <p:cNvPr id="5124" name="Rectangle 2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285750" lvl="1"/>
            <a:r>
              <a:rPr lang="en-US" sz="2400" b="1" dirty="0"/>
              <a:t>Representation of disjoint collections of data (Clusters)</a:t>
            </a:r>
          </a:p>
          <a:p>
            <a:pPr marL="285750" lvl="1"/>
            <a:r>
              <a:rPr lang="en-US" sz="2400" b="1" dirty="0"/>
              <a:t>Representation of Trees, Forests and Graphs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400" b="1" i="0" dirty="0">
                <a:solidFill>
                  <a:srgbClr val="273239"/>
                </a:solidFill>
                <a:effectLst/>
                <a:latin typeface="+mj-lt"/>
              </a:rPr>
              <a:t>Kruskal’s Minimum Spanning Tree Algorithm.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400" b="1" i="0" dirty="0">
                <a:solidFill>
                  <a:srgbClr val="273239"/>
                </a:solidFill>
                <a:effectLst/>
                <a:latin typeface="+mj-lt"/>
              </a:rPr>
              <a:t>Job Sequencing Problem.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400" b="1" i="0" dirty="0">
                <a:solidFill>
                  <a:srgbClr val="273239"/>
                </a:solidFill>
                <a:effectLst/>
                <a:latin typeface="+mj-lt"/>
              </a:rPr>
              <a:t>Cycle Detection in graphs.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400" b="1" dirty="0">
                <a:solidFill>
                  <a:srgbClr val="273239"/>
                </a:solidFill>
                <a:latin typeface="+mj-lt"/>
              </a:rPr>
              <a:t>K</a:t>
            </a:r>
            <a:r>
              <a:rPr lang="en-US" sz="2400" b="1" i="0" dirty="0">
                <a:solidFill>
                  <a:srgbClr val="273239"/>
                </a:solidFill>
                <a:effectLst/>
                <a:latin typeface="+mj-lt"/>
              </a:rPr>
              <a:t>eeping track of connected component in an undirected graph.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400" b="1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Finding mutual friends.</a:t>
            </a:r>
            <a:endParaRPr lang="en-US" sz="2400" b="1" i="0" dirty="0"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1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5C01AB-8649-4F3C-B7E7-EBB0B4E04790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894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1" name="Rectangle 3"/>
          <p:cNvSpPr>
            <a:spLocks noGrp="1" noChangeArrowheads="1"/>
          </p:cNvSpPr>
          <p:nvPr>
            <p:ph type="title"/>
          </p:nvPr>
        </p:nvSpPr>
        <p:spPr>
          <a:xfrm>
            <a:off x="2781300" y="762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b="1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2. Union-Find Data Structure</a:t>
            </a:r>
            <a:r>
              <a:rPr lang="en-US" dirty="0"/>
              <a:t>:</a:t>
            </a:r>
            <a:br>
              <a:rPr lang="en-US" dirty="0"/>
            </a:b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Tree Representation</a:t>
            </a:r>
          </a:p>
        </p:txBody>
      </p:sp>
      <p:sp>
        <p:nvSpPr>
          <p:cNvPr id="6148" name="Rectangle 2"/>
          <p:cNvSpPr>
            <a:spLocks noGrp="1" noChangeArrowheads="1"/>
          </p:cNvSpPr>
          <p:nvPr>
            <p:ph idx="1"/>
          </p:nvPr>
        </p:nvSpPr>
        <p:spPr>
          <a:xfrm>
            <a:off x="2781300" y="1905000"/>
            <a:ext cx="7886700" cy="4114800"/>
          </a:xfrm>
          <a:noFill/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Font typeface="Wingdings" pitchFamily="2" charset="2"/>
              <a:buChar char="§"/>
            </a:pPr>
            <a:r>
              <a:rPr lang="en-US" sz="2000" b="1" dirty="0"/>
              <a:t>One possible representation is a tree where a set can be identified by a </a:t>
            </a:r>
            <a:r>
              <a:rPr lang="en-US" sz="2000" b="1" i="1" dirty="0">
                <a:solidFill>
                  <a:srgbClr val="FF3300"/>
                </a:solidFill>
              </a:rPr>
              <a:t>parent</a:t>
            </a:r>
            <a:r>
              <a:rPr lang="en-US" sz="2000" b="1" i="1" dirty="0"/>
              <a:t> </a:t>
            </a:r>
            <a:r>
              <a:rPr lang="en-US" sz="2000" b="1" dirty="0"/>
              <a:t>node and </a:t>
            </a:r>
            <a:r>
              <a:rPr lang="en-US" sz="2000" b="1" i="1" dirty="0">
                <a:solidFill>
                  <a:srgbClr val="FF3300"/>
                </a:solidFill>
              </a:rPr>
              <a:t>children</a:t>
            </a:r>
            <a:r>
              <a:rPr lang="en-US" sz="2000" b="1" dirty="0"/>
              <a:t> nodes.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Font typeface="Wingdings" pitchFamily="2" charset="2"/>
              <a:buChar char="§"/>
            </a:pPr>
            <a:r>
              <a:rPr lang="en-US" sz="2000" b="1" dirty="0"/>
              <a:t>In this representation, </a:t>
            </a:r>
            <a:r>
              <a:rPr lang="en-US" sz="2000" b="1" u="sng" dirty="0"/>
              <a:t>children point to their parents</a:t>
            </a:r>
            <a:r>
              <a:rPr lang="en-US" sz="2000" b="1" dirty="0"/>
              <a:t>, rather than the reverse. The </a:t>
            </a:r>
            <a:r>
              <a:rPr lang="en-US" sz="2000" b="1" i="1" dirty="0">
                <a:solidFill>
                  <a:srgbClr val="FF0000"/>
                </a:solidFill>
              </a:rPr>
              <a:t>representative</a:t>
            </a:r>
            <a:r>
              <a:rPr lang="en-US" sz="2000" b="1" dirty="0"/>
              <a:t> of the subset is the </a:t>
            </a:r>
            <a:r>
              <a:rPr lang="en-US" sz="2000" b="1" i="1" dirty="0">
                <a:solidFill>
                  <a:srgbClr val="FF0000"/>
                </a:solidFill>
              </a:rPr>
              <a:t>ancestor</a:t>
            </a:r>
            <a:r>
              <a:rPr lang="en-US" sz="2000" b="1" dirty="0"/>
              <a:t> of all elements in that subset (e.g. 1 , 5 , 3)</a:t>
            </a:r>
          </a:p>
          <a:p>
            <a:pPr marL="0" indent="0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None/>
            </a:pPr>
            <a:endParaRPr lang="en-US" sz="2000" b="1" dirty="0"/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Font typeface="Wingdings" pitchFamily="2" charset="2"/>
              <a:buNone/>
            </a:pPr>
            <a:endParaRPr lang="en-US" sz="2000" b="1" dirty="0"/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Font typeface="Wingdings" pitchFamily="2" charset="2"/>
              <a:buChar char="§"/>
            </a:pPr>
            <a:endParaRPr lang="en-US" sz="2000" b="1" dirty="0"/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Font typeface="Wingdings" pitchFamily="2" charset="2"/>
              <a:buNone/>
            </a:pPr>
            <a:r>
              <a:rPr lang="en-US" sz="2000" b="1" dirty="0"/>
              <a:t>	    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Font typeface="Wingdings" pitchFamily="2" charset="2"/>
              <a:buNone/>
            </a:pPr>
            <a:r>
              <a:rPr lang="en-US" sz="2000" b="1" dirty="0"/>
              <a:t>		S1 = {1,7,8,9}		S2 = {5,2,10}	   S3 = {3,4,6}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Font typeface="Wingdings" pitchFamily="2" charset="2"/>
              <a:buChar char="§"/>
            </a:pPr>
            <a:endParaRPr lang="en-US" sz="2000" b="1" dirty="0"/>
          </a:p>
        </p:txBody>
      </p:sp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BEB3D1-9342-4C57-91C2-7FD7B803F28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150" name="Oval 4"/>
          <p:cNvSpPr>
            <a:spLocks noChangeArrowheads="1"/>
          </p:cNvSpPr>
          <p:nvPr/>
        </p:nvSpPr>
        <p:spPr bwMode="auto">
          <a:xfrm>
            <a:off x="4076700" y="3657600"/>
            <a:ext cx="495300" cy="457200"/>
          </a:xfrm>
          <a:prstGeom prst="ellipse">
            <a:avLst/>
          </a:prstGeom>
          <a:solidFill>
            <a:srgbClr val="99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2400"/>
              <a:t>1</a:t>
            </a:r>
          </a:p>
        </p:txBody>
      </p:sp>
      <p:sp>
        <p:nvSpPr>
          <p:cNvPr id="6151" name="Oval 5"/>
          <p:cNvSpPr>
            <a:spLocks noChangeArrowheads="1"/>
          </p:cNvSpPr>
          <p:nvPr/>
        </p:nvSpPr>
        <p:spPr bwMode="auto">
          <a:xfrm>
            <a:off x="4838700" y="4419600"/>
            <a:ext cx="4953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2400"/>
              <a:t>9</a:t>
            </a:r>
          </a:p>
        </p:txBody>
      </p:sp>
      <p:sp>
        <p:nvSpPr>
          <p:cNvPr id="6152" name="Oval 6"/>
          <p:cNvSpPr>
            <a:spLocks noChangeArrowheads="1"/>
          </p:cNvSpPr>
          <p:nvPr/>
        </p:nvSpPr>
        <p:spPr bwMode="auto">
          <a:xfrm>
            <a:off x="4076700" y="4419600"/>
            <a:ext cx="4953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2400"/>
              <a:t>8</a:t>
            </a:r>
          </a:p>
        </p:txBody>
      </p:sp>
      <p:sp>
        <p:nvSpPr>
          <p:cNvPr id="6153" name="Oval 7"/>
          <p:cNvSpPr>
            <a:spLocks noChangeArrowheads="1"/>
          </p:cNvSpPr>
          <p:nvPr/>
        </p:nvSpPr>
        <p:spPr bwMode="auto">
          <a:xfrm>
            <a:off x="3390900" y="4419600"/>
            <a:ext cx="4953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2400"/>
              <a:t>7</a:t>
            </a:r>
          </a:p>
        </p:txBody>
      </p:sp>
      <p:sp>
        <p:nvSpPr>
          <p:cNvPr id="6154" name="Oval 8"/>
          <p:cNvSpPr>
            <a:spLocks noChangeArrowheads="1"/>
          </p:cNvSpPr>
          <p:nvPr/>
        </p:nvSpPr>
        <p:spPr bwMode="auto">
          <a:xfrm>
            <a:off x="7378700" y="4419600"/>
            <a:ext cx="6096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2400" dirty="0"/>
              <a:t>10</a:t>
            </a:r>
          </a:p>
        </p:txBody>
      </p:sp>
      <p:sp>
        <p:nvSpPr>
          <p:cNvPr id="6155" name="Oval 9"/>
          <p:cNvSpPr>
            <a:spLocks noChangeArrowheads="1"/>
          </p:cNvSpPr>
          <p:nvPr/>
        </p:nvSpPr>
        <p:spPr bwMode="auto">
          <a:xfrm>
            <a:off x="6362700" y="4419600"/>
            <a:ext cx="4953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2400"/>
              <a:t>2</a:t>
            </a:r>
          </a:p>
        </p:txBody>
      </p:sp>
      <p:sp>
        <p:nvSpPr>
          <p:cNvPr id="6156" name="Oval 10"/>
          <p:cNvSpPr>
            <a:spLocks noChangeArrowheads="1"/>
          </p:cNvSpPr>
          <p:nvPr/>
        </p:nvSpPr>
        <p:spPr bwMode="auto">
          <a:xfrm>
            <a:off x="6819900" y="3581400"/>
            <a:ext cx="495300" cy="457200"/>
          </a:xfrm>
          <a:prstGeom prst="ellipse">
            <a:avLst/>
          </a:prstGeom>
          <a:solidFill>
            <a:srgbClr val="99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2400"/>
              <a:t>5</a:t>
            </a:r>
          </a:p>
        </p:txBody>
      </p:sp>
      <p:sp>
        <p:nvSpPr>
          <p:cNvPr id="6157" name="Oval 11"/>
          <p:cNvSpPr>
            <a:spLocks noChangeArrowheads="1"/>
          </p:cNvSpPr>
          <p:nvPr/>
        </p:nvSpPr>
        <p:spPr bwMode="auto">
          <a:xfrm>
            <a:off x="9334500" y="4343400"/>
            <a:ext cx="4953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2400"/>
              <a:t>6</a:t>
            </a:r>
          </a:p>
        </p:txBody>
      </p:sp>
      <p:sp>
        <p:nvSpPr>
          <p:cNvPr id="6158" name="Oval 12"/>
          <p:cNvSpPr>
            <a:spLocks noChangeArrowheads="1"/>
          </p:cNvSpPr>
          <p:nvPr/>
        </p:nvSpPr>
        <p:spPr bwMode="auto">
          <a:xfrm>
            <a:off x="8420100" y="4343400"/>
            <a:ext cx="4953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2400"/>
              <a:t>4</a:t>
            </a:r>
          </a:p>
        </p:txBody>
      </p:sp>
      <p:sp>
        <p:nvSpPr>
          <p:cNvPr id="6159" name="Oval 13"/>
          <p:cNvSpPr>
            <a:spLocks noChangeArrowheads="1"/>
          </p:cNvSpPr>
          <p:nvPr/>
        </p:nvSpPr>
        <p:spPr bwMode="auto">
          <a:xfrm>
            <a:off x="8801100" y="3581400"/>
            <a:ext cx="495300" cy="457200"/>
          </a:xfrm>
          <a:prstGeom prst="ellipse">
            <a:avLst/>
          </a:prstGeom>
          <a:solidFill>
            <a:srgbClr val="99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2400"/>
              <a:t>3</a:t>
            </a:r>
          </a:p>
        </p:txBody>
      </p:sp>
      <p:sp>
        <p:nvSpPr>
          <p:cNvPr id="6160" name="Line 14"/>
          <p:cNvSpPr>
            <a:spLocks noChangeShapeType="1"/>
          </p:cNvSpPr>
          <p:nvPr/>
        </p:nvSpPr>
        <p:spPr bwMode="auto">
          <a:xfrm flipV="1">
            <a:off x="3784600" y="4038600"/>
            <a:ext cx="330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 sz="2400"/>
          </a:p>
        </p:txBody>
      </p:sp>
      <p:sp>
        <p:nvSpPr>
          <p:cNvPr id="6161" name="Line 15"/>
          <p:cNvSpPr>
            <a:spLocks noChangeShapeType="1"/>
          </p:cNvSpPr>
          <p:nvPr/>
        </p:nvSpPr>
        <p:spPr bwMode="auto">
          <a:xfrm flipV="1">
            <a:off x="4343400" y="4114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 sz="2400"/>
          </a:p>
        </p:txBody>
      </p:sp>
      <p:sp>
        <p:nvSpPr>
          <p:cNvPr id="6162" name="Line 16"/>
          <p:cNvSpPr>
            <a:spLocks noChangeShapeType="1"/>
          </p:cNvSpPr>
          <p:nvPr/>
        </p:nvSpPr>
        <p:spPr bwMode="auto">
          <a:xfrm flipH="1" flipV="1">
            <a:off x="4451350" y="4038600"/>
            <a:ext cx="57785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 sz="2400"/>
          </a:p>
        </p:txBody>
      </p:sp>
      <p:sp>
        <p:nvSpPr>
          <p:cNvPr id="6163" name="Line 17"/>
          <p:cNvSpPr>
            <a:spLocks noChangeShapeType="1"/>
          </p:cNvSpPr>
          <p:nvPr/>
        </p:nvSpPr>
        <p:spPr bwMode="auto">
          <a:xfrm flipV="1">
            <a:off x="6686550" y="3962400"/>
            <a:ext cx="24765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 sz="2400"/>
          </a:p>
        </p:txBody>
      </p:sp>
      <p:sp>
        <p:nvSpPr>
          <p:cNvPr id="6164" name="Line 18"/>
          <p:cNvSpPr>
            <a:spLocks noChangeShapeType="1"/>
          </p:cNvSpPr>
          <p:nvPr/>
        </p:nvSpPr>
        <p:spPr bwMode="auto">
          <a:xfrm flipH="1" flipV="1">
            <a:off x="7213600" y="3962400"/>
            <a:ext cx="330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 sz="2400"/>
          </a:p>
        </p:txBody>
      </p:sp>
      <p:sp>
        <p:nvSpPr>
          <p:cNvPr id="6165" name="Line 19"/>
          <p:cNvSpPr>
            <a:spLocks noChangeShapeType="1"/>
          </p:cNvSpPr>
          <p:nvPr/>
        </p:nvSpPr>
        <p:spPr bwMode="auto">
          <a:xfrm flipV="1">
            <a:off x="8750300" y="3962400"/>
            <a:ext cx="1651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 sz="2400"/>
          </a:p>
        </p:txBody>
      </p:sp>
      <p:sp>
        <p:nvSpPr>
          <p:cNvPr id="6166" name="Line 20"/>
          <p:cNvSpPr>
            <a:spLocks noChangeShapeType="1"/>
          </p:cNvSpPr>
          <p:nvPr/>
        </p:nvSpPr>
        <p:spPr bwMode="auto">
          <a:xfrm flipH="1" flipV="1">
            <a:off x="9194800" y="3962400"/>
            <a:ext cx="330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1" name="Rectangle 3"/>
          <p:cNvSpPr>
            <a:spLocks noGrp="1" noChangeArrowheads="1"/>
          </p:cNvSpPr>
          <p:nvPr>
            <p:ph type="title"/>
          </p:nvPr>
        </p:nvSpPr>
        <p:spPr>
          <a:xfrm>
            <a:off x="2592925" y="624110"/>
            <a:ext cx="8911687" cy="824448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3. Parent Array Representation</a:t>
            </a:r>
          </a:p>
        </p:txBody>
      </p:sp>
      <p:sp>
        <p:nvSpPr>
          <p:cNvPr id="7172" name="Rectangle 2"/>
          <p:cNvSpPr>
            <a:spLocks noGrp="1" noChangeArrowheads="1"/>
          </p:cNvSpPr>
          <p:nvPr>
            <p:ph idx="1"/>
          </p:nvPr>
        </p:nvSpPr>
        <p:spPr>
          <a:xfrm>
            <a:off x="2736057" y="1664537"/>
            <a:ext cx="9301750" cy="4114800"/>
          </a:xfrm>
          <a:noFill/>
        </p:spPr>
        <p:txBody>
          <a:bodyPr/>
          <a:lstStyle/>
          <a:p>
            <a:pPr marL="0" indent="0">
              <a:spcBef>
                <a:spcPct val="50000"/>
              </a:spcBef>
              <a:buClr>
                <a:schemeClr val="hlink"/>
              </a:buClr>
              <a:buNone/>
            </a:pPr>
            <a:r>
              <a:rPr lang="en-US" sz="2400" b="1" dirty="0"/>
              <a:t>n disjoint sets can be represented as n disjoint nodes where each node is its own parent, i.e. p[</a:t>
            </a:r>
            <a:r>
              <a:rPr lang="en-US" sz="2400" b="1" dirty="0" err="1"/>
              <a:t>i</a:t>
            </a:r>
            <a:r>
              <a:rPr lang="en-US" sz="2400" b="1" dirty="0"/>
              <a:t>] = -1:</a:t>
            </a:r>
          </a:p>
          <a:p>
            <a:pPr>
              <a:spcBef>
                <a:spcPct val="50000"/>
              </a:spcBef>
              <a:buClr>
                <a:schemeClr val="hlink"/>
              </a:buClr>
              <a:buSzTx/>
              <a:buFont typeface="Wingdings" pitchFamily="2" charset="2"/>
              <a:buNone/>
            </a:pPr>
            <a:r>
              <a:rPr lang="en-US" sz="2000" b="1" dirty="0"/>
              <a:t>	</a:t>
            </a:r>
          </a:p>
        </p:txBody>
      </p:sp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817CA1-5E0E-4CD7-91D1-C792E3C5D456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7174" name="Oval 4"/>
          <p:cNvSpPr>
            <a:spLocks noChangeArrowheads="1"/>
          </p:cNvSpPr>
          <p:nvPr/>
        </p:nvSpPr>
        <p:spPr bwMode="auto">
          <a:xfrm>
            <a:off x="4502285" y="3036651"/>
            <a:ext cx="515566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b="1" dirty="0"/>
              <a:t>1</a:t>
            </a:r>
          </a:p>
        </p:txBody>
      </p:sp>
      <p:sp>
        <p:nvSpPr>
          <p:cNvPr id="7175" name="Oval 5"/>
          <p:cNvSpPr>
            <a:spLocks noChangeArrowheads="1"/>
          </p:cNvSpPr>
          <p:nvPr/>
        </p:nvSpPr>
        <p:spPr bwMode="auto">
          <a:xfrm>
            <a:off x="6250832" y="3036651"/>
            <a:ext cx="515566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b="1" dirty="0"/>
              <a:t>3</a:t>
            </a:r>
          </a:p>
        </p:txBody>
      </p:sp>
      <p:sp>
        <p:nvSpPr>
          <p:cNvPr id="7176" name="Oval 6"/>
          <p:cNvSpPr>
            <a:spLocks noChangeArrowheads="1"/>
          </p:cNvSpPr>
          <p:nvPr/>
        </p:nvSpPr>
        <p:spPr bwMode="auto">
          <a:xfrm>
            <a:off x="5354266" y="3049271"/>
            <a:ext cx="515566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b="1" dirty="0"/>
              <a:t>2</a:t>
            </a:r>
          </a:p>
        </p:txBody>
      </p:sp>
      <p:sp>
        <p:nvSpPr>
          <p:cNvPr id="7177" name="Oval 7"/>
          <p:cNvSpPr>
            <a:spLocks noChangeArrowheads="1"/>
          </p:cNvSpPr>
          <p:nvPr/>
        </p:nvSpPr>
        <p:spPr bwMode="auto">
          <a:xfrm>
            <a:off x="9908432" y="2960451"/>
            <a:ext cx="515566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b="1" dirty="0"/>
              <a:t>n</a:t>
            </a:r>
          </a:p>
        </p:txBody>
      </p:sp>
      <p:sp>
        <p:nvSpPr>
          <p:cNvPr id="7178" name="Line 8"/>
          <p:cNvSpPr>
            <a:spLocks noChangeShapeType="1"/>
          </p:cNvSpPr>
          <p:nvPr/>
        </p:nvSpPr>
        <p:spPr bwMode="auto">
          <a:xfrm>
            <a:off x="6766398" y="3277871"/>
            <a:ext cx="3093396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217097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230408"/>
              </p:ext>
            </p:extLst>
          </p:nvPr>
        </p:nvGraphicFramePr>
        <p:xfrm>
          <a:off x="4294382" y="4068703"/>
          <a:ext cx="6248400" cy="1036320"/>
        </p:xfrm>
        <a:graphic>
          <a:graphicData uri="http://schemas.openxmlformats.org/drawingml/2006/table">
            <a:tbl>
              <a:tblPr/>
              <a:tblGrid>
                <a:gridCol w="893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0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37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2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37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05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37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205" name="Text Box 35"/>
          <p:cNvSpPr txBox="1">
            <a:spLocks noChangeArrowheads="1"/>
          </p:cNvSpPr>
          <p:nvPr/>
        </p:nvSpPr>
        <p:spPr bwMode="auto">
          <a:xfrm>
            <a:off x="3641725" y="4002088"/>
            <a:ext cx="2712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buNone/>
            </a:pPr>
            <a:r>
              <a:rPr lang="en-US" sz="2800" b="1" dirty="0" err="1"/>
              <a:t>i</a:t>
            </a:r>
            <a:endParaRPr lang="en-US" sz="2800" b="1" dirty="0"/>
          </a:p>
        </p:txBody>
      </p:sp>
      <p:sp>
        <p:nvSpPr>
          <p:cNvPr id="7206" name="Text Box 36"/>
          <p:cNvSpPr txBox="1">
            <a:spLocks noChangeArrowheads="1"/>
          </p:cNvSpPr>
          <p:nvPr/>
        </p:nvSpPr>
        <p:spPr bwMode="auto">
          <a:xfrm>
            <a:off x="3307311" y="4534191"/>
            <a:ext cx="75533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buNone/>
            </a:pPr>
            <a:r>
              <a:rPr lang="en-US" sz="2800" b="1" dirty="0"/>
              <a:t>p[</a:t>
            </a:r>
            <a:r>
              <a:rPr lang="en-US" sz="2800" b="1" dirty="0" err="1"/>
              <a:t>i</a:t>
            </a:r>
            <a:r>
              <a:rPr lang="en-US" sz="2800" b="1" dirty="0"/>
              <a:t>]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4. Basic Operations</a:t>
            </a:r>
          </a:p>
        </p:txBody>
      </p:sp>
      <p:sp>
        <p:nvSpPr>
          <p:cNvPr id="8196" name="Rectangle 2"/>
          <p:cNvSpPr>
            <a:spLocks noGrp="1" noChangeArrowheads="1"/>
          </p:cNvSpPr>
          <p:nvPr>
            <p:ph idx="1"/>
          </p:nvPr>
        </p:nvSpPr>
        <p:spPr>
          <a:xfrm>
            <a:off x="2589212" y="1376979"/>
            <a:ext cx="8911687" cy="4679575"/>
          </a:xfrm>
          <a:noFill/>
        </p:spPr>
        <p:txBody>
          <a:bodyPr/>
          <a:lstStyle/>
          <a:p>
            <a:pPr eaLnBrk="1" hangingPunct="1"/>
            <a:r>
              <a:rPr lang="en-US" sz="2400" b="1" u="sng" dirty="0">
                <a:solidFill>
                  <a:srgbClr val="0000FF"/>
                </a:solidFill>
              </a:rPr>
              <a:t>Find(</a:t>
            </a:r>
            <a:r>
              <a:rPr lang="en-US" sz="2400" b="1" u="sng" dirty="0" err="1">
                <a:solidFill>
                  <a:srgbClr val="0000FF"/>
                </a:solidFill>
              </a:rPr>
              <a:t>i</a:t>
            </a:r>
            <a:r>
              <a:rPr lang="en-US" sz="2400" b="1" u="sng" dirty="0">
                <a:solidFill>
                  <a:srgbClr val="0000FF"/>
                </a:solidFill>
              </a:rPr>
              <a:t>):</a:t>
            </a:r>
            <a:r>
              <a:rPr lang="en-US" sz="2400" b="1" dirty="0">
                <a:solidFill>
                  <a:srgbClr val="0000FF"/>
                </a:solidFill>
              </a:rPr>
              <a:t> </a:t>
            </a:r>
            <a:endParaRPr lang="en-US" sz="2400" b="1" dirty="0"/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>
                <a:solidFill>
                  <a:srgbClr val="0000FF"/>
                </a:solidFill>
              </a:rPr>
              <a:t>	</a:t>
            </a:r>
            <a:r>
              <a:rPr lang="en-US" sz="2400" b="1" dirty="0"/>
              <a:t>Given the element (</a:t>
            </a:r>
            <a:r>
              <a:rPr lang="en-US" sz="2400" b="1" dirty="0" err="1"/>
              <a:t>i</a:t>
            </a:r>
            <a:r>
              <a:rPr lang="en-US" sz="2400" b="1" dirty="0"/>
              <a:t>), find the set containing (</a:t>
            </a:r>
            <a:r>
              <a:rPr lang="en-US" sz="2400" b="1" dirty="0" err="1"/>
              <a:t>i</a:t>
            </a:r>
            <a:r>
              <a:rPr lang="en-US" sz="2400" b="1" dirty="0"/>
              <a:t>), i.e. find the </a:t>
            </a:r>
            <a:r>
              <a:rPr lang="en-US" sz="2400" b="1" i="1" dirty="0">
                <a:solidFill>
                  <a:srgbClr val="FF0000"/>
                </a:solidFill>
              </a:rPr>
              <a:t>representative</a:t>
            </a:r>
            <a:r>
              <a:rPr lang="en-US" sz="2400" b="1" dirty="0"/>
              <a:t> of (</a:t>
            </a:r>
            <a:r>
              <a:rPr lang="en-US" sz="2400" b="1" dirty="0" err="1"/>
              <a:t>i</a:t>
            </a:r>
            <a:r>
              <a:rPr lang="en-US" sz="2400" b="1" dirty="0"/>
              <a:t>) = the root of the tree. 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Font typeface="Wingdings" pitchFamily="2" charset="2"/>
              <a:buNone/>
            </a:pPr>
            <a:r>
              <a:rPr lang="en-US" sz="2400" b="1" dirty="0"/>
              <a:t>	</a:t>
            </a:r>
            <a:r>
              <a:rPr lang="en-US" sz="2400" b="1" u="sng" dirty="0"/>
              <a:t>Algorithm for Simple find: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dirty="0"/>
              <a:t>	Keep traversing up the parent pointers until we hit the root.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Font typeface="Wingdings" pitchFamily="2" charset="2"/>
              <a:buNone/>
            </a:pPr>
            <a:r>
              <a:rPr lang="en-US" sz="2000" b="1" dirty="0"/>
              <a:t>	</a:t>
            </a:r>
            <a:endParaRPr lang="en-US" sz="2400" b="1" dirty="0"/>
          </a:p>
        </p:txBody>
      </p:sp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4818AB-6555-4571-AE02-BED1BD754790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2" name="Rectangle 1"/>
          <p:cNvSpPr/>
          <p:nvPr/>
        </p:nvSpPr>
        <p:spPr bwMode="auto">
          <a:xfrm>
            <a:off x="3031416" y="4004035"/>
            <a:ext cx="7315200" cy="1897932"/>
          </a:xfrm>
          <a:prstGeom prst="rect">
            <a:avLst/>
          </a:prstGeom>
          <a:solidFill>
            <a:srgbClr val="CC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rgbClr val="AD1F1F"/>
              </a:buClr>
            </a:pPr>
            <a:r>
              <a:rPr lang="en-US" sz="2400" b="1" i="1" kern="0" dirty="0">
                <a:latin typeface="Times New Roman" pitchFamily="18" charset="0"/>
                <a:cs typeface="Times New Roman" pitchFamily="18" charset="0"/>
              </a:rPr>
              <a:t>int find(int </a:t>
            </a:r>
            <a:r>
              <a:rPr lang="en-US" sz="2400" b="1" i="1" kern="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i="1" kern="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rgbClr val="AD1F1F"/>
              </a:buClr>
            </a:pPr>
            <a:r>
              <a:rPr lang="en-US" sz="2400" b="1" i="1" kern="0" dirty="0">
                <a:latin typeface="Times New Roman" pitchFamily="18" charset="0"/>
                <a:cs typeface="Times New Roman" pitchFamily="18" charset="0"/>
              </a:rPr>
              <a:t>{ 	while (p</a:t>
            </a:r>
            <a:r>
              <a:rPr lang="en-US" sz="2400" b="1" i="1" kern="0" baseline="-25000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US" sz="2400" b="1" i="1" kern="0" dirty="0">
                <a:latin typeface="Times New Roman" pitchFamily="18" charset="0"/>
                <a:cs typeface="Times New Roman" pitchFamily="18" charset="0"/>
              </a:rPr>
              <a:t>&gt;= 0) </a:t>
            </a:r>
            <a:r>
              <a:rPr lang="en-US" sz="2400" b="1" i="1" kern="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i="1" kern="0" dirty="0">
                <a:latin typeface="Times New Roman" pitchFamily="18" charset="0"/>
                <a:cs typeface="Times New Roman" pitchFamily="18" charset="0"/>
              </a:rPr>
              <a:t> = p</a:t>
            </a:r>
            <a:r>
              <a:rPr lang="en-US" sz="2400" b="1" i="1" kern="0" baseline="-25000" dirty="0">
                <a:latin typeface="Times New Roman" pitchFamily="18" charset="0"/>
                <a:cs typeface="Times New Roman" pitchFamily="18" charset="0"/>
              </a:rPr>
              <a:t>i</a:t>
            </a:r>
            <a:endParaRPr lang="en-US" sz="2400" b="1" i="1" kern="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rgbClr val="AD1F1F"/>
              </a:buClr>
            </a:pPr>
            <a:r>
              <a:rPr lang="en-US" sz="2400" b="1" i="1" kern="0" dirty="0">
                <a:latin typeface="Times New Roman" pitchFamily="18" charset="0"/>
                <a:cs typeface="Times New Roman" pitchFamily="18" charset="0"/>
              </a:rPr>
              <a:t>		return </a:t>
            </a:r>
            <a:r>
              <a:rPr lang="en-US" sz="2400" b="1" i="1" kern="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b="1" i="1" kern="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>
              <a:lnSpc>
                <a:spcPct val="90000"/>
              </a:lnSpc>
              <a:spcBef>
                <a:spcPct val="50000"/>
              </a:spcBef>
              <a:buClr>
                <a:srgbClr val="AD1F1F"/>
              </a:buClr>
            </a:pPr>
            <a:r>
              <a:rPr lang="en-US" sz="2400" b="1" i="1" kern="0" dirty="0">
                <a:latin typeface="Times New Roman" pitchFamily="18" charset="0"/>
                <a:cs typeface="Times New Roman" pitchFamily="18" charset="0"/>
              </a:rPr>
              <a:t>}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Simple Find</a:t>
            </a:r>
          </a:p>
        </p:txBody>
      </p:sp>
      <p:sp>
        <p:nvSpPr>
          <p:cNvPr id="9220" name="Rectangle 2"/>
          <p:cNvSpPr>
            <a:spLocks noGrp="1" noChangeArrowheads="1"/>
          </p:cNvSpPr>
          <p:nvPr>
            <p:ph idx="1"/>
          </p:nvPr>
        </p:nvSpPr>
        <p:spPr>
          <a:xfrm>
            <a:off x="2781299" y="1752600"/>
            <a:ext cx="9062869" cy="4267200"/>
          </a:xfrm>
          <a:noFill/>
        </p:spPr>
        <p:txBody>
          <a:bodyPr/>
          <a:lstStyle/>
          <a:p>
            <a:pPr marL="0" indent="0"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None/>
            </a:pPr>
            <a:r>
              <a:rPr lang="en-US" sz="2400" b="1" dirty="0"/>
              <a:t>The value in p[</a:t>
            </a:r>
            <a:r>
              <a:rPr lang="en-US" sz="2400" b="1" dirty="0" err="1"/>
              <a:t>i</a:t>
            </a:r>
            <a:r>
              <a:rPr lang="en-US" sz="2400" b="1" dirty="0"/>
              <a:t>] represents the parent of node (</a:t>
            </a:r>
            <a:r>
              <a:rPr lang="en-US" sz="2400" b="1" dirty="0" err="1"/>
              <a:t>i</a:t>
            </a:r>
            <a:r>
              <a:rPr lang="en-US" sz="2400" b="1" dirty="0"/>
              <a:t>). For the sets S1,S2,S3 shown before, we have: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Font typeface="Wingdings" pitchFamily="2" charset="2"/>
              <a:buChar char="§"/>
            </a:pPr>
            <a:endParaRPr lang="en-US" b="1" dirty="0"/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Font typeface="Wingdings" pitchFamily="2" charset="2"/>
              <a:buChar char="§"/>
            </a:pPr>
            <a:endParaRPr lang="en-US" b="1" dirty="0"/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Font typeface="Wingdings" pitchFamily="2" charset="2"/>
              <a:buChar char="§"/>
            </a:pPr>
            <a:endParaRPr lang="en-US" b="1" dirty="0"/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Tx/>
              <a:buFont typeface="Wingdings" pitchFamily="2" charset="2"/>
              <a:buNone/>
            </a:pPr>
            <a:endParaRPr lang="en-US" b="1" dirty="0">
              <a:solidFill>
                <a:srgbClr val="0033CC"/>
              </a:solidFill>
            </a:endParaRPr>
          </a:p>
        </p:txBody>
      </p:sp>
      <p:sp>
        <p:nvSpPr>
          <p:cNvPr id="92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/>
              <a:t>Prof. Amr Goneid, AUC</a:t>
            </a:r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0FDD10-CE9D-4689-9CB6-16DFA3BDDFFC}" type="slidenum">
              <a:rPr lang="en-GB" smtClean="0"/>
              <a:pPr/>
              <a:t>9</a:t>
            </a:fld>
            <a:endParaRPr lang="en-GB"/>
          </a:p>
        </p:txBody>
      </p:sp>
      <p:graphicFrame>
        <p:nvGraphicFramePr>
          <p:cNvPr id="218116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771449"/>
              </p:ext>
            </p:extLst>
          </p:nvPr>
        </p:nvGraphicFramePr>
        <p:xfrm>
          <a:off x="3618399" y="2743200"/>
          <a:ext cx="5410200" cy="914400"/>
        </p:xfrm>
        <a:graphic>
          <a:graphicData uri="http://schemas.openxmlformats.org/drawingml/2006/table">
            <a:tbl>
              <a:tblPr/>
              <a:tblGrid>
                <a:gridCol w="541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1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13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13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13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13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13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133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257" name="Text Box 39"/>
          <p:cNvSpPr txBox="1">
            <a:spLocks noChangeArrowheads="1"/>
          </p:cNvSpPr>
          <p:nvPr/>
        </p:nvSpPr>
        <p:spPr bwMode="auto">
          <a:xfrm>
            <a:off x="3032125" y="2779713"/>
            <a:ext cx="2584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buNone/>
            </a:pPr>
            <a:r>
              <a:rPr lang="en-US" sz="2400" b="1" dirty="0" err="1"/>
              <a:t>i</a:t>
            </a:r>
            <a:endParaRPr lang="en-US" sz="2400" b="1" dirty="0"/>
          </a:p>
        </p:txBody>
      </p:sp>
      <p:sp>
        <p:nvSpPr>
          <p:cNvPr id="9258" name="Text Box 40"/>
          <p:cNvSpPr txBox="1">
            <a:spLocks noChangeArrowheads="1"/>
          </p:cNvSpPr>
          <p:nvPr/>
        </p:nvSpPr>
        <p:spPr bwMode="auto">
          <a:xfrm>
            <a:off x="2971801" y="3124200"/>
            <a:ext cx="6575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buNone/>
            </a:pPr>
            <a:r>
              <a:rPr lang="en-US" sz="2400" b="1" dirty="0"/>
              <a:t>p[</a:t>
            </a:r>
            <a:r>
              <a:rPr lang="en-US" sz="2400" b="1" dirty="0" err="1"/>
              <a:t>i</a:t>
            </a:r>
            <a:r>
              <a:rPr lang="en-US" sz="2400" b="1" dirty="0"/>
              <a:t>]</a:t>
            </a:r>
          </a:p>
        </p:txBody>
      </p:sp>
      <p:sp>
        <p:nvSpPr>
          <p:cNvPr id="9259" name="Text Box 42"/>
          <p:cNvSpPr txBox="1">
            <a:spLocks noChangeArrowheads="1"/>
          </p:cNvSpPr>
          <p:nvPr/>
        </p:nvSpPr>
        <p:spPr bwMode="auto">
          <a:xfrm>
            <a:off x="2889325" y="4114190"/>
            <a:ext cx="251101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en-US" sz="2400" b="1" dirty="0"/>
              <a:t>find (1) </a:t>
            </a:r>
            <a:r>
              <a:rPr lang="en-US" sz="2400" b="1" dirty="0">
                <a:sym typeface="Symbol" pitchFamily="18" charset="2"/>
              </a:rPr>
              <a:t> 1</a:t>
            </a:r>
          </a:p>
          <a:p>
            <a:pPr algn="l">
              <a:buNone/>
            </a:pPr>
            <a:r>
              <a:rPr lang="en-US" sz="2400" b="1" dirty="0">
                <a:sym typeface="Symbol" pitchFamily="18" charset="2"/>
              </a:rPr>
              <a:t>find (4) </a:t>
            </a:r>
            <a:r>
              <a:rPr lang="en-US" sz="2400" b="1" dirty="0">
                <a:cs typeface="Arial" charset="0"/>
                <a:sym typeface="Symbol" pitchFamily="18" charset="2"/>
              </a:rPr>
              <a:t> 3</a:t>
            </a:r>
          </a:p>
          <a:p>
            <a:pPr algn="l">
              <a:buNone/>
            </a:pPr>
            <a:r>
              <a:rPr lang="en-US" sz="2400" b="1" dirty="0">
                <a:cs typeface="Arial" charset="0"/>
                <a:sym typeface="Symbol" pitchFamily="18" charset="2"/>
              </a:rPr>
              <a:t>find (10) 5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36CA485-1D67-49D2-8F7E-2F7C9E3187FA}"/>
              </a:ext>
            </a:extLst>
          </p:cNvPr>
          <p:cNvSpPr txBox="1">
            <a:spLocks/>
          </p:cNvSpPr>
          <p:nvPr/>
        </p:nvSpPr>
        <p:spPr>
          <a:xfrm>
            <a:off x="2362200" y="1152907"/>
            <a:ext cx="779767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2000" kern="1200">
                <a:solidFill>
                  <a:srgbClr val="FE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DBEB3D1-9342-4C57-91C2-7FD7B803F282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11" name="Oval 4">
            <a:extLst>
              <a:ext uri="{FF2B5EF4-FFF2-40B4-BE49-F238E27FC236}">
                <a16:creationId xmlns:a16="http://schemas.microsoft.com/office/drawing/2014/main" id="{4B4F53C7-63A9-4235-AA83-3BCC6A1D67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7088" y="4022725"/>
            <a:ext cx="495300" cy="457200"/>
          </a:xfrm>
          <a:prstGeom prst="ellipse">
            <a:avLst/>
          </a:prstGeom>
          <a:solidFill>
            <a:srgbClr val="99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2400"/>
              <a:t>1</a:t>
            </a:r>
          </a:p>
        </p:txBody>
      </p:sp>
      <p:sp>
        <p:nvSpPr>
          <p:cNvPr id="12" name="Oval 5">
            <a:extLst>
              <a:ext uri="{FF2B5EF4-FFF2-40B4-BE49-F238E27FC236}">
                <a16:creationId xmlns:a16="http://schemas.microsoft.com/office/drawing/2014/main" id="{F07919E9-8BD9-4EF1-AF2E-10D397DE9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9088" y="4784725"/>
            <a:ext cx="4953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2400"/>
              <a:t>9</a:t>
            </a:r>
          </a:p>
        </p:txBody>
      </p:sp>
      <p:sp>
        <p:nvSpPr>
          <p:cNvPr id="13" name="Oval 6">
            <a:extLst>
              <a:ext uri="{FF2B5EF4-FFF2-40B4-BE49-F238E27FC236}">
                <a16:creationId xmlns:a16="http://schemas.microsoft.com/office/drawing/2014/main" id="{448E6AA2-F102-4D40-A21F-52C3E4BD4D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7088" y="4784725"/>
            <a:ext cx="4953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2400"/>
              <a:t>8</a:t>
            </a:r>
          </a:p>
        </p:txBody>
      </p:sp>
      <p:sp>
        <p:nvSpPr>
          <p:cNvPr id="14" name="Oval 7">
            <a:extLst>
              <a:ext uri="{FF2B5EF4-FFF2-40B4-BE49-F238E27FC236}">
                <a16:creationId xmlns:a16="http://schemas.microsoft.com/office/drawing/2014/main" id="{36A7B574-2AB9-4901-B1CF-2726F9B17E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1288" y="4784725"/>
            <a:ext cx="4953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2400"/>
              <a:t>7</a:t>
            </a:r>
          </a:p>
        </p:txBody>
      </p:sp>
      <p:sp>
        <p:nvSpPr>
          <p:cNvPr id="15" name="Oval 8">
            <a:extLst>
              <a:ext uri="{FF2B5EF4-FFF2-40B4-BE49-F238E27FC236}">
                <a16:creationId xmlns:a16="http://schemas.microsoft.com/office/drawing/2014/main" id="{402410A5-9524-4736-9B6C-4019FD43DD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9088" y="4784725"/>
            <a:ext cx="6096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2400" dirty="0"/>
              <a:t>10</a:t>
            </a:r>
          </a:p>
        </p:txBody>
      </p:sp>
      <p:sp>
        <p:nvSpPr>
          <p:cNvPr id="16" name="Oval 9">
            <a:extLst>
              <a:ext uri="{FF2B5EF4-FFF2-40B4-BE49-F238E27FC236}">
                <a16:creationId xmlns:a16="http://schemas.microsoft.com/office/drawing/2014/main" id="{569E2F29-2193-495E-915E-8EE0625111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3088" y="4784725"/>
            <a:ext cx="4953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2400"/>
              <a:t>2</a:t>
            </a:r>
          </a:p>
        </p:txBody>
      </p:sp>
      <p:sp>
        <p:nvSpPr>
          <p:cNvPr id="17" name="Oval 10">
            <a:extLst>
              <a:ext uri="{FF2B5EF4-FFF2-40B4-BE49-F238E27FC236}">
                <a16:creationId xmlns:a16="http://schemas.microsoft.com/office/drawing/2014/main" id="{32810197-CB4C-4B5F-A4C9-9D66E23318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0288" y="3946525"/>
            <a:ext cx="495300" cy="457200"/>
          </a:xfrm>
          <a:prstGeom prst="ellipse">
            <a:avLst/>
          </a:prstGeom>
          <a:solidFill>
            <a:srgbClr val="99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2400"/>
              <a:t>5</a:t>
            </a:r>
          </a:p>
        </p:txBody>
      </p:sp>
      <p:sp>
        <p:nvSpPr>
          <p:cNvPr id="18" name="Oval 11">
            <a:extLst>
              <a:ext uri="{FF2B5EF4-FFF2-40B4-BE49-F238E27FC236}">
                <a16:creationId xmlns:a16="http://schemas.microsoft.com/office/drawing/2014/main" id="{9BE90F2A-69B6-47FE-875F-61EE07A399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4888" y="4708525"/>
            <a:ext cx="4953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2400"/>
              <a:t>6</a:t>
            </a:r>
          </a:p>
        </p:txBody>
      </p:sp>
      <p:sp>
        <p:nvSpPr>
          <p:cNvPr id="19" name="Oval 12">
            <a:extLst>
              <a:ext uri="{FF2B5EF4-FFF2-40B4-BE49-F238E27FC236}">
                <a16:creationId xmlns:a16="http://schemas.microsoft.com/office/drawing/2014/main" id="{37A289CF-C9E4-43CF-BBAD-7715BE834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50488" y="4708525"/>
            <a:ext cx="4953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2400"/>
              <a:t>4</a:t>
            </a:r>
          </a:p>
        </p:txBody>
      </p:sp>
      <p:sp>
        <p:nvSpPr>
          <p:cNvPr id="20" name="Oval 13">
            <a:extLst>
              <a:ext uri="{FF2B5EF4-FFF2-40B4-BE49-F238E27FC236}">
                <a16:creationId xmlns:a16="http://schemas.microsoft.com/office/drawing/2014/main" id="{5C2E52A8-67A4-4E36-91A8-0584ED37F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31488" y="3946525"/>
            <a:ext cx="495300" cy="457200"/>
          </a:xfrm>
          <a:prstGeom prst="ellipse">
            <a:avLst/>
          </a:prstGeom>
          <a:solidFill>
            <a:srgbClr val="99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None/>
            </a:pPr>
            <a:r>
              <a:rPr lang="en-US" sz="2400"/>
              <a:t>3</a:t>
            </a:r>
          </a:p>
        </p:txBody>
      </p:sp>
      <p:sp>
        <p:nvSpPr>
          <p:cNvPr id="21" name="Line 14">
            <a:extLst>
              <a:ext uri="{FF2B5EF4-FFF2-40B4-BE49-F238E27FC236}">
                <a16:creationId xmlns:a16="http://schemas.microsoft.com/office/drawing/2014/main" id="{681E1E70-A02B-44B0-BDBC-2F30778803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14988" y="4403725"/>
            <a:ext cx="330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 sz="2400"/>
          </a:p>
        </p:txBody>
      </p:sp>
      <p:sp>
        <p:nvSpPr>
          <p:cNvPr id="22" name="Line 15">
            <a:extLst>
              <a:ext uri="{FF2B5EF4-FFF2-40B4-BE49-F238E27FC236}">
                <a16:creationId xmlns:a16="http://schemas.microsoft.com/office/drawing/2014/main" id="{4910356B-1D84-4A7E-B63C-376D174FB90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73788" y="447992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 sz="2400"/>
          </a:p>
        </p:txBody>
      </p:sp>
      <p:sp>
        <p:nvSpPr>
          <p:cNvPr id="23" name="Line 16">
            <a:extLst>
              <a:ext uri="{FF2B5EF4-FFF2-40B4-BE49-F238E27FC236}">
                <a16:creationId xmlns:a16="http://schemas.microsoft.com/office/drawing/2014/main" id="{D1E870A4-64E3-4ED9-A78E-4A4AA21A602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281738" y="4403725"/>
            <a:ext cx="57785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 sz="2400"/>
          </a:p>
        </p:txBody>
      </p:sp>
      <p:sp>
        <p:nvSpPr>
          <p:cNvPr id="24" name="Line 17">
            <a:extLst>
              <a:ext uri="{FF2B5EF4-FFF2-40B4-BE49-F238E27FC236}">
                <a16:creationId xmlns:a16="http://schemas.microsoft.com/office/drawing/2014/main" id="{8E670C89-4C2E-4F1B-B0AB-0E1442F31C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516938" y="4327525"/>
            <a:ext cx="24765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 sz="2400"/>
          </a:p>
        </p:txBody>
      </p:sp>
      <p:sp>
        <p:nvSpPr>
          <p:cNvPr id="25" name="Line 18">
            <a:extLst>
              <a:ext uri="{FF2B5EF4-FFF2-40B4-BE49-F238E27FC236}">
                <a16:creationId xmlns:a16="http://schemas.microsoft.com/office/drawing/2014/main" id="{BD410796-05DE-4548-AEBC-57FBFBAF946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9043988" y="4327525"/>
            <a:ext cx="330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 sz="2400"/>
          </a:p>
        </p:txBody>
      </p:sp>
      <p:sp>
        <p:nvSpPr>
          <p:cNvPr id="26" name="Line 19">
            <a:extLst>
              <a:ext uri="{FF2B5EF4-FFF2-40B4-BE49-F238E27FC236}">
                <a16:creationId xmlns:a16="http://schemas.microsoft.com/office/drawing/2014/main" id="{23C96B76-E439-4050-B77E-E74DA93B86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580688" y="4327525"/>
            <a:ext cx="1651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 sz="2400"/>
          </a:p>
        </p:txBody>
      </p:sp>
      <p:sp>
        <p:nvSpPr>
          <p:cNvPr id="27" name="Line 20">
            <a:extLst>
              <a:ext uri="{FF2B5EF4-FFF2-40B4-BE49-F238E27FC236}">
                <a16:creationId xmlns:a16="http://schemas.microsoft.com/office/drawing/2014/main" id="{78C7A8A5-A690-4715-B57A-DBD8A8C6E2A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1025188" y="4327525"/>
            <a:ext cx="330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pPr>
              <a:buNone/>
            </a:pPr>
            <a:endParaRPr 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1148</TotalTime>
  <Words>1619</Words>
  <Application>Microsoft Office PowerPoint</Application>
  <PresentationFormat>Widescreen</PresentationFormat>
  <Paragraphs>302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Arial</vt:lpstr>
      <vt:lpstr>Arial</vt:lpstr>
      <vt:lpstr>Calibri</vt:lpstr>
      <vt:lpstr>Calibri Light</vt:lpstr>
      <vt:lpstr>Century Gothic</vt:lpstr>
      <vt:lpstr>Nunito</vt:lpstr>
      <vt:lpstr>Times New Roman</vt:lpstr>
      <vt:lpstr>Wingdings</vt:lpstr>
      <vt:lpstr>Wingdings 3</vt:lpstr>
      <vt:lpstr>Wisp</vt:lpstr>
      <vt:lpstr>Custom Design</vt:lpstr>
      <vt:lpstr>CSCE 2211  Applied Data Structures</vt:lpstr>
      <vt:lpstr>Disjoint Sets</vt:lpstr>
      <vt:lpstr>1. What are Disjoint Sets?</vt:lpstr>
      <vt:lpstr>What are Disjoint Sets?</vt:lpstr>
      <vt:lpstr>Some Applications</vt:lpstr>
      <vt:lpstr>2. Union-Find Data Structure: Tree Representation</vt:lpstr>
      <vt:lpstr>3. Parent Array Representation</vt:lpstr>
      <vt:lpstr>4. Basic Operations</vt:lpstr>
      <vt:lpstr>Simple Find</vt:lpstr>
      <vt:lpstr>Basic Operations</vt:lpstr>
      <vt:lpstr>Simple Union</vt:lpstr>
      <vt:lpstr>5. Disjoint sets class</vt:lpstr>
      <vt:lpstr>Disjoint sets class</vt:lpstr>
      <vt:lpstr>Disjoint sets class</vt:lpstr>
      <vt:lpstr>Analysis</vt:lpstr>
      <vt:lpstr>Improvement: Union by Size</vt:lpstr>
      <vt:lpstr>Modified Disjoint sets class</vt:lpstr>
      <vt:lpstr>Disjoint sets class</vt:lpstr>
      <vt:lpstr>Disjoint sets class</vt:lpstr>
      <vt:lpstr>Explore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4xxx Introduction to Information Theory</dc:title>
  <dc:creator>auc</dc:creator>
  <cp:lastModifiedBy>Amr Goneid</cp:lastModifiedBy>
  <cp:revision>132</cp:revision>
  <dcterms:created xsi:type="dcterms:W3CDTF">2019-11-03T10:18:00Z</dcterms:created>
  <dcterms:modified xsi:type="dcterms:W3CDTF">2023-11-15T08:58:24Z</dcterms:modified>
</cp:coreProperties>
</file>