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54"/>
  </p:notesMasterIdLst>
  <p:sldIdLst>
    <p:sldId id="258" r:id="rId3"/>
    <p:sldId id="425" r:id="rId4"/>
    <p:sldId id="426" r:id="rId5"/>
    <p:sldId id="319" r:id="rId6"/>
    <p:sldId id="427" r:id="rId7"/>
    <p:sldId id="321" r:id="rId8"/>
    <p:sldId id="322" r:id="rId9"/>
    <p:sldId id="328" r:id="rId10"/>
    <p:sldId id="428" r:id="rId11"/>
    <p:sldId id="325" r:id="rId12"/>
    <p:sldId id="326" r:id="rId13"/>
    <p:sldId id="327" r:id="rId14"/>
    <p:sldId id="429" r:id="rId15"/>
    <p:sldId id="430" r:id="rId16"/>
    <p:sldId id="431" r:id="rId17"/>
    <p:sldId id="432" r:id="rId18"/>
    <p:sldId id="315" r:id="rId19"/>
    <p:sldId id="316" r:id="rId20"/>
    <p:sldId id="433" r:id="rId21"/>
    <p:sldId id="318" r:id="rId22"/>
    <p:sldId id="332" r:id="rId23"/>
    <p:sldId id="333" r:id="rId24"/>
    <p:sldId id="334" r:id="rId25"/>
    <p:sldId id="335" r:id="rId26"/>
    <p:sldId id="323" r:id="rId27"/>
    <p:sldId id="336" r:id="rId28"/>
    <p:sldId id="337" r:id="rId29"/>
    <p:sldId id="338" r:id="rId30"/>
    <p:sldId id="339" r:id="rId31"/>
    <p:sldId id="340" r:id="rId32"/>
    <p:sldId id="329" r:id="rId33"/>
    <p:sldId id="330" r:id="rId34"/>
    <p:sldId id="341" r:id="rId35"/>
    <p:sldId id="348" r:id="rId36"/>
    <p:sldId id="349" r:id="rId37"/>
    <p:sldId id="350" r:id="rId38"/>
    <p:sldId id="351" r:id="rId39"/>
    <p:sldId id="352" r:id="rId40"/>
    <p:sldId id="353" r:id="rId41"/>
    <p:sldId id="434" r:id="rId42"/>
    <p:sldId id="435" r:id="rId43"/>
    <p:sldId id="356" r:id="rId44"/>
    <p:sldId id="436" r:id="rId45"/>
    <p:sldId id="358" r:id="rId46"/>
    <p:sldId id="359" r:id="rId47"/>
    <p:sldId id="342" r:id="rId48"/>
    <p:sldId id="343" r:id="rId49"/>
    <p:sldId id="344" r:id="rId50"/>
    <p:sldId id="345" r:id="rId51"/>
    <p:sldId id="346" r:id="rId52"/>
    <p:sldId id="347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99FFCC"/>
    <a:srgbClr val="99FF99"/>
    <a:srgbClr val="CCFFCC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6" autoAdjust="0"/>
    <p:restoredTop sz="94517" autoAdjust="0"/>
  </p:normalViewPr>
  <p:slideViewPr>
    <p:cSldViewPr snapToGrid="0">
      <p:cViewPr varScale="1">
        <p:scale>
          <a:sx n="67" d="100"/>
          <a:sy n="67" d="100"/>
        </p:scale>
        <p:origin x="46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78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2512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034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63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5699EF-3D4A-401D-A5FA-938ACCED2A2A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BE0754-6436-4893-9637-F4ABA85D0781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98A728-304C-427F-9F6C-E2616C6E248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36EC6E-21AB-45A4-9B36-B6223A56E7A7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CBB4D3E-8579-4AEE-A824-DD99F70041D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366E603-534D-4DAF-A65C-86E05546535C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BCF2EB-F0B7-475C-A6B2-25D3871B1C9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58065E-3381-4CA8-9AA4-952CD01EF5B6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A27DEE-7C2F-468E-9DE5-8B2C6740A533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4C78F00-5DD8-45CF-9B9B-A8BB1CACE3EE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296C92-7C51-4C53-AE06-DBBF684FB0E6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107CB4-7589-450B-ACB1-D97C228F96B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1AB8C95-FF18-4D41-BDC8-B1F99573E644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F5846D-DC2A-48D1-AEB3-266C0272F8A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685C58-5877-47D8-B13F-610195D0A33A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83285F-A83F-4891-BD41-E423F005DA76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155231-3389-4FC6-9CF0-55A4267E9F55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B9FF79-843A-40C6-9000-7CA1BD718994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58065E-3381-4CA8-9AA4-952CD01EF5B6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174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0A2E4ED-C472-460B-9F27-C19426C51D1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A471C1-3FC0-49B5-8F6F-736C5BB04886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17ED90-EC8C-4287-8F04-0C9290949642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46245F-774D-4C11-BC43-79F04B3958B5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9E8CF-54CE-450B-A050-B8AEEF1F9A48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245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0C5C1-FEFF-4BB9-80C2-70B1638DC195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082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8007E20-4868-4D2A-A50C-6026164FCE1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E52221-86B6-4955-96FB-316B813C334F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8D1A3D-FC15-499C-ACCF-C2F6FD34B8AA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C7A870-7036-4C7B-A101-4E8FEE4CDD0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6676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9895E86-C38F-4E1B-98D4-59EBF65D8C0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23A21F-3CE7-44A9-94A8-3B17B5743D0C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1D3350-099E-4729-8D88-9CBACF796364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059B78-C129-4567-9F1B-4080B22EE9F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8A148B-D8F7-41B9-BD38-B38605F6AAAC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8584864-4F46-40A1-AA8C-A36342BF5DBC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F1292C2-3F8C-41D1-AB4B-2E1E58BE8B6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E466B3F-64F4-4B83-9D05-A4C77B250E03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54CA14-AFB3-462A-A911-9590D0BCE5F1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767305-0C6D-47F4-8942-5823C9BEA238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8908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8B74B7-3E5E-4395-A590-12F767472D4C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1DF05C-541C-48C7-9AE3-1FEE7933C51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30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615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49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1429BD-D8EF-4FDC-8D69-100A728AF750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762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81B2AC1-72D8-4EC3-AA7E-6D922F8848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spcBef>
                <a:spcPct val="0"/>
              </a:spcBef>
            </a:pPr>
            <a:r>
              <a:rPr lang="en-GB" altLang="en-US" dirty="0"/>
              <a:t>Prof. Amr Goneid, AUC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459F97-ADC1-4EEE-9FDE-90C6493466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Prof. Amr Goneid, AUC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0968" y="4202723"/>
            <a:ext cx="8915398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R1. Stacks and Queues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ClassTemplates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600200"/>
            <a:ext cx="7772400" cy="4297680"/>
          </a:xfrm>
          <a:solidFill>
            <a:srgbClr val="FFFF99"/>
          </a:solidFill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3333FF"/>
                </a:solidFill>
              </a:rPr>
              <a:t>// Typical template class Definition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</a:t>
            </a:r>
            <a:r>
              <a:rPr lang="en-US" altLang="en-US" sz="2400" b="1" dirty="0">
                <a:solidFill>
                  <a:srgbClr val="FF0000"/>
                </a:solidFill>
              </a:rPr>
              <a:t>Type</a:t>
            </a:r>
            <a:r>
              <a:rPr lang="en-US" altLang="en-US" sz="2400" b="1" dirty="0">
                <a:solidFill>
                  <a:srgbClr val="008000"/>
                </a:solidFill>
              </a:rPr>
              <a:t>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class </a:t>
            </a:r>
            <a:r>
              <a:rPr lang="en-US" altLang="en-US" sz="2400" b="1" dirty="0" err="1"/>
              <a:t>ClassName</a:t>
            </a:r>
            <a:endParaRPr lang="en-US" altLang="en-US" sz="24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 public: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 </a:t>
            </a:r>
            <a:r>
              <a:rPr lang="en-US" altLang="en-US" sz="2400" b="1" dirty="0">
                <a:solidFill>
                  <a:srgbClr val="3333FF"/>
                </a:solidFill>
              </a:rPr>
              <a:t>// Public members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 private: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 </a:t>
            </a:r>
            <a:r>
              <a:rPr lang="en-US" altLang="en-US" sz="2400" b="1" dirty="0">
                <a:solidFill>
                  <a:srgbClr val="3333FF"/>
                </a:solidFill>
              </a:rPr>
              <a:t>// Private members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};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8001000" y="2044749"/>
            <a:ext cx="2552700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Type</a:t>
            </a:r>
            <a:r>
              <a:rPr lang="en-US" b="1" dirty="0"/>
              <a:t> = Generic Type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 bwMode="auto">
          <a:xfrm flipH="1">
            <a:off x="6480810" y="2209800"/>
            <a:ext cx="1520190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02513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Implementing template Member Functions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790084"/>
            <a:ext cx="8915400" cy="4189542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3333FF"/>
                </a:solidFill>
              </a:rPr>
              <a:t>// Typical template member function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</a:t>
            </a:r>
            <a:r>
              <a:rPr lang="en-US" altLang="en-US" sz="2400" b="1" dirty="0">
                <a:solidFill>
                  <a:srgbClr val="FF0000"/>
                </a:solidFill>
              </a:rPr>
              <a:t>Type</a:t>
            </a:r>
            <a:r>
              <a:rPr lang="en-US" altLang="en-US" sz="2400" b="1" dirty="0">
                <a:solidFill>
                  <a:srgbClr val="008000"/>
                </a:solidFill>
              </a:rPr>
              <a:t>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 err="1"/>
              <a:t>returntype</a:t>
            </a:r>
            <a:r>
              <a:rPr lang="en-US" altLang="en-US" b="1" dirty="0"/>
              <a:t> </a:t>
            </a:r>
            <a:r>
              <a:rPr lang="en-US" altLang="en-US" b="1" dirty="0" err="1"/>
              <a:t>classname</a:t>
            </a:r>
            <a:r>
              <a:rPr lang="en-US" altLang="en-US" b="1" dirty="0"/>
              <a:t> &lt;</a:t>
            </a:r>
            <a:r>
              <a:rPr lang="en-US" altLang="en-US" b="1" dirty="0">
                <a:solidFill>
                  <a:srgbClr val="FF0000"/>
                </a:solidFill>
              </a:rPr>
              <a:t>Type</a:t>
            </a:r>
            <a:r>
              <a:rPr lang="en-US" altLang="en-US" b="1" dirty="0"/>
              <a:t>&gt;::</a:t>
            </a:r>
            <a:r>
              <a:rPr lang="en-US" altLang="en-US" b="1" dirty="0" err="1"/>
              <a:t>FunctionName</a:t>
            </a:r>
            <a:r>
              <a:rPr lang="en-US" altLang="en-US" b="1" dirty="0"/>
              <a:t> (parameters)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   </a:t>
            </a:r>
            <a:r>
              <a:rPr lang="en-US" altLang="en-US" sz="2400" b="1" dirty="0">
                <a:solidFill>
                  <a:srgbClr val="3333FF"/>
                </a:solidFill>
              </a:rPr>
              <a:t>// Member Function Body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}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4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u="sng" dirty="0"/>
              <a:t>Example: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</a:t>
            </a:r>
            <a:r>
              <a:rPr lang="en-US" altLang="en-US" sz="2400" b="1" dirty="0">
                <a:solidFill>
                  <a:srgbClr val="FF0000"/>
                </a:solidFill>
              </a:rPr>
              <a:t>Type</a:t>
            </a:r>
            <a:r>
              <a:rPr lang="en-US" altLang="en-US" sz="2400" b="1" dirty="0">
                <a:solidFill>
                  <a:srgbClr val="008000"/>
                </a:solidFill>
              </a:rPr>
              <a:t>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void </a:t>
            </a:r>
            <a:r>
              <a:rPr lang="en-US" altLang="en-US" sz="2400" b="1" dirty="0" err="1"/>
              <a:t>Stackt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FF0000"/>
                </a:solidFill>
              </a:rPr>
              <a:t>Type</a:t>
            </a:r>
            <a:r>
              <a:rPr lang="en-US" altLang="en-US" sz="2400" b="1" dirty="0"/>
              <a:t>&gt;::push(</a:t>
            </a:r>
            <a:r>
              <a:rPr lang="en-US" altLang="en-US" sz="2400" b="1" dirty="0">
                <a:solidFill>
                  <a:srgbClr val="FF0000"/>
                </a:solidFill>
              </a:rPr>
              <a:t>Type</a:t>
            </a:r>
            <a:r>
              <a:rPr lang="en-US" altLang="en-US" sz="2400" b="1" dirty="0"/>
              <a:t> v)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{ 	if(</a:t>
            </a:r>
            <a:r>
              <a:rPr lang="en-US" altLang="en-US" sz="2400" b="1" dirty="0" err="1"/>
              <a:t>stackIsFull</a:t>
            </a:r>
            <a:r>
              <a:rPr lang="en-US" altLang="en-US" sz="2400" b="1" dirty="0"/>
              <a:t>())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"Stack Overflow";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	else stack[++top] = v;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400" b="1" dirty="0"/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" name="TextBox 6"/>
          <p:cNvSpPr txBox="1"/>
          <p:nvPr/>
        </p:nvSpPr>
        <p:spPr>
          <a:xfrm>
            <a:off x="8020050" y="1981200"/>
            <a:ext cx="2552700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Type</a:t>
            </a:r>
            <a:r>
              <a:rPr lang="en-US" b="1" dirty="0"/>
              <a:t> = Generic Type</a:t>
            </a:r>
          </a:p>
        </p:txBody>
      </p:sp>
      <p:cxnSp>
        <p:nvCxnSpPr>
          <p:cNvPr id="8" name="Straight Arrow Connector 7"/>
          <p:cNvCxnSpPr>
            <a:cxnSpLocks/>
            <a:stCxn id="7" idx="1"/>
          </p:cNvCxnSpPr>
          <p:nvPr/>
        </p:nvCxnSpPr>
        <p:spPr bwMode="auto">
          <a:xfrm flipH="1">
            <a:off x="6096000" y="2165866"/>
            <a:ext cx="1924050" cy="1407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8079632" y="4082534"/>
            <a:ext cx="2552700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Type</a:t>
            </a:r>
            <a:r>
              <a:rPr lang="en-US" b="1" dirty="0"/>
              <a:t> = Generic Type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 flipH="1">
            <a:off x="6250834" y="4267200"/>
            <a:ext cx="1828798" cy="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8928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Remark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2133600"/>
            <a:ext cx="8915400" cy="3912870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dirty="0"/>
              <a:t>Any operator in a template function should be compliant with the generic type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400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/>
              <a:t>If not, overload the operator in the template class.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6592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 The Stack ADT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 marL="225425" lvl="1" indent="-225425">
              <a:buClr>
                <a:schemeClr val="hlink"/>
              </a:buClr>
            </a:pPr>
            <a:r>
              <a:rPr lang="en-US" altLang="en-US" sz="2400"/>
              <a:t>Introduction to the Stack data structure</a:t>
            </a:r>
          </a:p>
          <a:p>
            <a:pPr marL="225425" lvl="1" indent="-225425">
              <a:buClr>
                <a:schemeClr val="hlink"/>
              </a:buClr>
            </a:pPr>
            <a:r>
              <a:rPr lang="en-US" altLang="en-US" sz="2400"/>
              <a:t>Designing a Stack class using dynamic arrays 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3F85FE-F614-4D1D-B026-01F942AE3A2E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pic>
        <p:nvPicPr>
          <p:cNvPr id="6150" name="Picture 5" descr="stack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1" y="2825750"/>
            <a:ext cx="2187575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3.1 Introduction to the Stack Data Structure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dirty="0"/>
              <a:t> </a:t>
            </a:r>
            <a:r>
              <a:rPr lang="en-US" altLang="en-US" sz="2400" b="1" dirty="0"/>
              <a:t>A simple data container consisting of a linear list of elements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 dirty="0"/>
              <a:t>Access is by position (order of insertion)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 dirty="0"/>
              <a:t>All insertions and deletions are done at one end, called </a:t>
            </a:r>
            <a:r>
              <a:rPr lang="en-US" altLang="en-US" sz="2400" b="1" i="1" dirty="0">
                <a:solidFill>
                  <a:srgbClr val="FF3300"/>
                </a:solidFill>
              </a:rPr>
              <a:t>top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 i="1" dirty="0"/>
              <a:t>Last In First Out</a:t>
            </a:r>
            <a:r>
              <a:rPr lang="en-US" altLang="en-US" sz="2400" b="1" i="1" dirty="0">
                <a:solidFill>
                  <a:srgbClr val="FF3300"/>
                </a:solidFill>
              </a:rPr>
              <a:t> (LIFO) </a:t>
            </a:r>
            <a:r>
              <a:rPr lang="en-US" altLang="en-US" sz="2400" b="1" dirty="0"/>
              <a:t>structure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 dirty="0"/>
              <a:t>Two basic operations: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i="1" dirty="0">
                <a:solidFill>
                  <a:srgbClr val="FF3300"/>
                </a:solidFill>
              </a:rPr>
              <a:t>push</a:t>
            </a:r>
            <a:r>
              <a:rPr lang="en-US" altLang="en-US" sz="2400" b="1" dirty="0"/>
              <a:t>: add to top, complexity is </a:t>
            </a:r>
            <a:r>
              <a:rPr lang="en-US" altLang="en-US" sz="2400" b="1" i="1" dirty="0">
                <a:solidFill>
                  <a:srgbClr val="0000FF"/>
                </a:solidFill>
              </a:rPr>
              <a:t>O(1)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i="1" dirty="0">
                <a:solidFill>
                  <a:srgbClr val="FF3300"/>
                </a:solidFill>
              </a:rPr>
              <a:t>pop</a:t>
            </a:r>
            <a:r>
              <a:rPr lang="en-US" altLang="en-US" sz="2400" b="1" dirty="0"/>
              <a:t>: remove from top, complexity is </a:t>
            </a:r>
            <a:r>
              <a:rPr lang="en-US" altLang="en-US" sz="2400" b="1" i="1" dirty="0">
                <a:solidFill>
                  <a:srgbClr val="0000FF"/>
                </a:solidFill>
              </a:rPr>
              <a:t>O(1)</a:t>
            </a:r>
            <a:endParaRPr lang="en-US" altLang="en-US" sz="2400" b="1" dirty="0">
              <a:solidFill>
                <a:srgbClr val="FF3300"/>
              </a:solidFill>
            </a:endParaRP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34CD92-9392-413A-A027-EC3981DAE0C4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DA832A-57F1-4811-A1EE-7AE777403A7C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1300" y="1752600"/>
            <a:ext cx="7734300" cy="4343400"/>
          </a:xfrm>
          <a:noFill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10246" name="Object 4"/>
          <p:cNvGraphicFramePr>
            <a:graphicFrameLocks noChangeAspect="1"/>
          </p:cNvGraphicFramePr>
          <p:nvPr/>
        </p:nvGraphicFramePr>
        <p:xfrm>
          <a:off x="3200400" y="1809750"/>
          <a:ext cx="7010400" cy="421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Slide" r:id="rId4" imgW="4572180" imgH="3428933" progId="PowerPoint.Slide.8">
                  <p:embed/>
                </p:oleObj>
              </mc:Choice>
              <mc:Fallback>
                <p:oleObj name="Slide" r:id="rId4" imgW="4572180" imgH="3428933" progId="PowerPoint.Slide.8">
                  <p:embed/>
                  <p:pic>
                    <p:nvPicPr>
                      <p:cNvPr id="1024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809750"/>
                        <a:ext cx="7010400" cy="4210050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B52A5C-360D-46FE-8F0B-DE7212CC6E4C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1300" y="1752600"/>
            <a:ext cx="7734300" cy="4343400"/>
          </a:xfrm>
          <a:solidFill>
            <a:srgbClr val="FFFF99"/>
          </a:solidFill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 </a:t>
            </a:r>
          </a:p>
        </p:txBody>
      </p:sp>
      <p:graphicFrame>
        <p:nvGraphicFramePr>
          <p:cNvPr id="205828" name="Group 4"/>
          <p:cNvGraphicFramePr>
            <a:graphicFrameLocks noGrp="1"/>
          </p:cNvGraphicFramePr>
          <p:nvPr/>
        </p:nvGraphicFramePr>
        <p:xfrm>
          <a:off x="3124200" y="2209800"/>
          <a:ext cx="1981200" cy="517766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42" name="Group 18"/>
          <p:cNvGraphicFramePr>
            <a:graphicFrameLocks noGrp="1"/>
          </p:cNvGraphicFramePr>
          <p:nvPr/>
        </p:nvGraphicFramePr>
        <p:xfrm>
          <a:off x="5638800" y="2209800"/>
          <a:ext cx="1981200" cy="517766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56" name="Group 32"/>
          <p:cNvGraphicFramePr>
            <a:graphicFrameLocks noGrp="1"/>
          </p:cNvGraphicFramePr>
          <p:nvPr/>
        </p:nvGraphicFramePr>
        <p:xfrm>
          <a:off x="8229600" y="2209800"/>
          <a:ext cx="1981200" cy="517766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70" name="Group 46"/>
          <p:cNvGraphicFramePr>
            <a:graphicFrameLocks noGrp="1"/>
          </p:cNvGraphicFramePr>
          <p:nvPr/>
        </p:nvGraphicFramePr>
        <p:xfrm>
          <a:off x="3124200" y="3962400"/>
          <a:ext cx="1981200" cy="517766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84" name="Group 60"/>
          <p:cNvGraphicFramePr>
            <a:graphicFrameLocks noGrp="1"/>
          </p:cNvGraphicFramePr>
          <p:nvPr/>
        </p:nvGraphicFramePr>
        <p:xfrm>
          <a:off x="5715000" y="3962400"/>
          <a:ext cx="1981200" cy="517766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898" name="Group 74"/>
          <p:cNvGraphicFramePr>
            <a:graphicFrameLocks noGrp="1"/>
          </p:cNvGraphicFramePr>
          <p:nvPr/>
        </p:nvGraphicFramePr>
        <p:xfrm>
          <a:off x="8229600" y="3962400"/>
          <a:ext cx="1981200" cy="517766"/>
        </p:xfrm>
        <a:graphic>
          <a:graphicData uri="http://schemas.openxmlformats.org/drawingml/2006/table">
            <a:tbl>
              <a:tblPr/>
              <a:tblGrid>
                <a:gridCol w="39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78" name="Line 88"/>
          <p:cNvSpPr>
            <a:spLocks noChangeShapeType="1"/>
          </p:cNvSpPr>
          <p:nvPr/>
        </p:nvSpPr>
        <p:spPr bwMode="auto">
          <a:xfrm flipV="1">
            <a:off x="4114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79" name="Line 89"/>
          <p:cNvSpPr>
            <a:spLocks noChangeShapeType="1"/>
          </p:cNvSpPr>
          <p:nvPr/>
        </p:nvSpPr>
        <p:spPr bwMode="auto">
          <a:xfrm flipV="1">
            <a:off x="7010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80" name="Line 90"/>
          <p:cNvSpPr>
            <a:spLocks noChangeShapeType="1"/>
          </p:cNvSpPr>
          <p:nvPr/>
        </p:nvSpPr>
        <p:spPr bwMode="auto">
          <a:xfrm flipV="1">
            <a:off x="9601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915" name="Group 91"/>
          <p:cNvGraphicFramePr>
            <a:graphicFrameLocks noGrp="1"/>
          </p:cNvGraphicFramePr>
          <p:nvPr/>
        </p:nvGraphicFramePr>
        <p:xfrm>
          <a:off x="7772400" y="1828800"/>
          <a:ext cx="304800" cy="517766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7" name="Line 97"/>
          <p:cNvSpPr>
            <a:spLocks noChangeShapeType="1"/>
          </p:cNvSpPr>
          <p:nvPr/>
        </p:nvSpPr>
        <p:spPr bwMode="auto">
          <a:xfrm flipV="1">
            <a:off x="4495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88" name="Line 98"/>
          <p:cNvSpPr>
            <a:spLocks noChangeShapeType="1"/>
          </p:cNvSpPr>
          <p:nvPr/>
        </p:nvSpPr>
        <p:spPr bwMode="auto">
          <a:xfrm flipV="1">
            <a:off x="7086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389" name="Line 99"/>
          <p:cNvSpPr>
            <a:spLocks noChangeShapeType="1"/>
          </p:cNvSpPr>
          <p:nvPr/>
        </p:nvSpPr>
        <p:spPr bwMode="auto">
          <a:xfrm flipV="1">
            <a:off x="92202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924" name="Group 100"/>
          <p:cNvGraphicFramePr>
            <a:graphicFrameLocks noGrp="1"/>
          </p:cNvGraphicFramePr>
          <p:nvPr/>
        </p:nvGraphicFramePr>
        <p:xfrm>
          <a:off x="7848600" y="4800600"/>
          <a:ext cx="304800" cy="517766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E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96" name="Text Box 106"/>
          <p:cNvSpPr txBox="1">
            <a:spLocks noChangeArrowheads="1"/>
          </p:cNvSpPr>
          <p:nvPr/>
        </p:nvSpPr>
        <p:spPr bwMode="auto">
          <a:xfrm>
            <a:off x="3886200" y="3124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2397" name="Text Box 107"/>
          <p:cNvSpPr txBox="1">
            <a:spLocks noChangeArrowheads="1"/>
          </p:cNvSpPr>
          <p:nvPr/>
        </p:nvSpPr>
        <p:spPr bwMode="auto">
          <a:xfrm>
            <a:off x="3794126" y="3087688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top</a:t>
            </a:r>
          </a:p>
        </p:txBody>
      </p:sp>
      <p:sp>
        <p:nvSpPr>
          <p:cNvPr id="12398" name="Text Box 108"/>
          <p:cNvSpPr txBox="1">
            <a:spLocks noChangeArrowheads="1"/>
          </p:cNvSpPr>
          <p:nvPr/>
        </p:nvSpPr>
        <p:spPr bwMode="auto">
          <a:xfrm>
            <a:off x="6553201" y="3124200"/>
            <a:ext cx="963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++top</a:t>
            </a:r>
          </a:p>
        </p:txBody>
      </p:sp>
      <p:sp>
        <p:nvSpPr>
          <p:cNvPr id="12399" name="Text Box 109"/>
          <p:cNvSpPr txBox="1">
            <a:spLocks noChangeArrowheads="1"/>
          </p:cNvSpPr>
          <p:nvPr/>
        </p:nvSpPr>
        <p:spPr bwMode="auto">
          <a:xfrm>
            <a:off x="9296401" y="31242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top</a:t>
            </a:r>
          </a:p>
        </p:txBody>
      </p:sp>
      <p:sp>
        <p:nvSpPr>
          <p:cNvPr id="12400" name="Text Box 110"/>
          <p:cNvSpPr txBox="1">
            <a:spLocks noChangeArrowheads="1"/>
          </p:cNvSpPr>
          <p:nvPr/>
        </p:nvSpPr>
        <p:spPr bwMode="auto">
          <a:xfrm>
            <a:off x="6858000" y="17526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push</a:t>
            </a:r>
          </a:p>
        </p:txBody>
      </p:sp>
      <p:sp>
        <p:nvSpPr>
          <p:cNvPr id="12401" name="Text Box 111"/>
          <p:cNvSpPr txBox="1">
            <a:spLocks noChangeArrowheads="1"/>
          </p:cNvSpPr>
          <p:nvPr/>
        </p:nvSpPr>
        <p:spPr bwMode="auto">
          <a:xfrm>
            <a:off x="7543800" y="5334000"/>
            <a:ext cx="69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pop</a:t>
            </a:r>
          </a:p>
        </p:txBody>
      </p:sp>
      <p:sp>
        <p:nvSpPr>
          <p:cNvPr id="12402" name="Line 112"/>
          <p:cNvSpPr>
            <a:spLocks noChangeShapeType="1"/>
          </p:cNvSpPr>
          <p:nvPr/>
        </p:nvSpPr>
        <p:spPr bwMode="auto">
          <a:xfrm flipH="1">
            <a:off x="7086600" y="20574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403" name="Line 113"/>
          <p:cNvSpPr>
            <a:spLocks noChangeShapeType="1"/>
          </p:cNvSpPr>
          <p:nvPr/>
        </p:nvSpPr>
        <p:spPr bwMode="auto">
          <a:xfrm>
            <a:off x="7086600" y="42672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404" name="Text Box 114"/>
          <p:cNvSpPr txBox="1">
            <a:spLocks noChangeArrowheads="1"/>
          </p:cNvSpPr>
          <p:nvPr/>
        </p:nvSpPr>
        <p:spPr bwMode="auto">
          <a:xfrm>
            <a:off x="4191001" y="48768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top</a:t>
            </a:r>
          </a:p>
        </p:txBody>
      </p:sp>
      <p:sp>
        <p:nvSpPr>
          <p:cNvPr id="12405" name="Text Box 115"/>
          <p:cNvSpPr txBox="1">
            <a:spLocks noChangeArrowheads="1"/>
          </p:cNvSpPr>
          <p:nvPr/>
        </p:nvSpPr>
        <p:spPr bwMode="auto">
          <a:xfrm>
            <a:off x="6781801" y="4876800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top</a:t>
            </a:r>
          </a:p>
        </p:txBody>
      </p:sp>
      <p:sp>
        <p:nvSpPr>
          <p:cNvPr id="12406" name="Text Box 116"/>
          <p:cNvSpPr txBox="1">
            <a:spLocks noChangeArrowheads="1"/>
          </p:cNvSpPr>
          <p:nvPr/>
        </p:nvSpPr>
        <p:spPr bwMode="auto">
          <a:xfrm>
            <a:off x="8915401" y="49530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top--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4B4F96-1943-4AE8-AAF6-8C036FDC4BBD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en-US" b="1" dirty="0"/>
              <a:t>Run-time stack used in function calls</a:t>
            </a:r>
          </a:p>
          <a:p>
            <a:pPr lvl="1">
              <a:buClr>
                <a:schemeClr val="accent2">
                  <a:lumMod val="75000"/>
                </a:schemeClr>
              </a:buClr>
              <a:defRPr/>
            </a:pPr>
            <a:r>
              <a:rPr lang="en-US" b="1" dirty="0">
                <a:ea typeface="+mn-ea"/>
                <a:cs typeface="+mn-cs"/>
              </a:rPr>
              <a:t>Page-visited history in a Web browser</a:t>
            </a:r>
          </a:p>
          <a:p>
            <a:pPr lvl="1">
              <a:buClr>
                <a:schemeClr val="accent2">
                  <a:lumMod val="75000"/>
                </a:schemeClr>
              </a:buClr>
              <a:defRPr/>
            </a:pPr>
            <a:r>
              <a:rPr lang="en-US" b="1" dirty="0">
                <a:ea typeface="+mn-ea"/>
                <a:cs typeface="+mn-cs"/>
              </a:rPr>
              <a:t>Undo sequence in a text editor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en-US" b="1" dirty="0"/>
              <a:t>Removal of recursion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en-US" b="1" dirty="0"/>
              <a:t>Reversal of sequences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en-US" b="1" dirty="0"/>
              <a:t>Checking for balanced symbols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Some Stack Applications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1234EF-AD7D-4D80-A030-1348569471AE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Stack Class Operations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1300" y="1981200"/>
            <a:ext cx="7734300" cy="4038600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i="1" u="sng">
                <a:solidFill>
                  <a:srgbClr val="0000FF"/>
                </a:solidFill>
              </a:rPr>
              <a:t>construct</a:t>
            </a:r>
            <a:r>
              <a:rPr lang="en-US" altLang="en-US" sz="2800" b="1" i="1" u="sng"/>
              <a:t>:</a:t>
            </a:r>
            <a:r>
              <a:rPr lang="en-US" altLang="en-US" sz="2800"/>
              <a:t>  construct an empty stack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u="sng">
                <a:solidFill>
                  <a:srgbClr val="0000FF"/>
                </a:solidFill>
              </a:rPr>
              <a:t>stackIsEmpty </a:t>
            </a:r>
            <a:r>
              <a:rPr lang="en-US" altLang="en-US" sz="2800" b="1" i="1" u="sng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b="1" i="1" u="sng">
                <a:solidFill>
                  <a:srgbClr val="0000FF"/>
                </a:solidFill>
              </a:rPr>
              <a:t> bool</a:t>
            </a:r>
            <a:r>
              <a:rPr lang="en-US" altLang="en-US" sz="2800" b="1"/>
              <a:t> : </a:t>
            </a:r>
            <a:r>
              <a:rPr lang="en-US" altLang="en-US" sz="2800"/>
              <a:t>return True if stack is empty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u="sng">
                <a:solidFill>
                  <a:srgbClr val="0000FF"/>
                </a:solidFill>
              </a:rPr>
              <a:t>stackIsFull </a:t>
            </a:r>
            <a:r>
              <a:rPr lang="en-US" altLang="en-US" sz="2800" b="1" i="1" u="sng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800" b="1" i="1" u="sng">
                <a:solidFill>
                  <a:srgbClr val="0000FF"/>
                </a:solidFill>
              </a:rPr>
              <a:t> bool</a:t>
            </a:r>
            <a:r>
              <a:rPr lang="en-US" altLang="en-US" sz="2800" b="1"/>
              <a:t> : </a:t>
            </a:r>
            <a:r>
              <a:rPr lang="en-US" altLang="en-US" sz="2800"/>
              <a:t>return True if stack is full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u="sng">
                <a:solidFill>
                  <a:srgbClr val="0000FF"/>
                </a:solidFill>
              </a:rPr>
              <a:t>push(el)</a:t>
            </a:r>
            <a:r>
              <a:rPr lang="en-US" altLang="en-US" sz="2800" b="1"/>
              <a:t> : </a:t>
            </a:r>
            <a:r>
              <a:rPr lang="en-US" altLang="en-US" sz="2800"/>
              <a:t>add element (el) at the top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u="sng">
                <a:solidFill>
                  <a:srgbClr val="0000FF"/>
                </a:solidFill>
              </a:rPr>
              <a:t>pop(el):</a:t>
            </a:r>
            <a:r>
              <a:rPr lang="en-US" altLang="en-US" sz="2800"/>
              <a:t> retrieve and remove the top element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u="sng">
                <a:solidFill>
                  <a:srgbClr val="0000FF"/>
                </a:solidFill>
              </a:rPr>
              <a:t>stackTop(el):</a:t>
            </a:r>
            <a:r>
              <a:rPr lang="en-US" altLang="en-US" sz="2800"/>
              <a:t> retrieve top element without removing it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EB0AB3-F0FE-4D50-B4B0-F1EEF0BB6657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 dirty="0">
              <a:solidFill>
                <a:schemeClr val="bg2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stack may be implemented as a </a:t>
            </a:r>
            <a:r>
              <a:rPr lang="en-US" altLang="en-US" b="1" i="1" u="sng" dirty="0">
                <a:solidFill>
                  <a:srgbClr val="C00000"/>
                </a:solidFill>
              </a:rPr>
              <a:t>dynamic array</a:t>
            </a:r>
            <a:r>
              <a:rPr lang="en-US" altLang="en-US" b="1" dirty="0">
                <a:solidFill>
                  <a:srgbClr val="C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capacity (</a:t>
            </a:r>
            <a:r>
              <a:rPr lang="en-US" altLang="en-US" b="1" i="1" dirty="0" err="1">
                <a:solidFill>
                  <a:srgbClr val="0000FF"/>
                </a:solidFill>
              </a:rPr>
              <a:t>MaxSize</a:t>
            </a:r>
            <a:r>
              <a:rPr lang="en-US" altLang="en-US" dirty="0"/>
              <a:t>) will be input as a parameter to the constructor (default is 128)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stack ADT will be implemented as a </a:t>
            </a:r>
            <a:r>
              <a:rPr lang="en-US" altLang="en-US" b="1" i="1" u="sng" dirty="0">
                <a:solidFill>
                  <a:srgbClr val="00B050"/>
                </a:solidFill>
              </a:rPr>
              <a:t>template class</a:t>
            </a:r>
            <a:r>
              <a:rPr lang="en-US" altLang="en-US" b="1" i="1" dirty="0">
                <a:solidFill>
                  <a:srgbClr val="00B050"/>
                </a:solidFill>
              </a:rPr>
              <a:t> </a:t>
            </a:r>
            <a:r>
              <a:rPr lang="en-US" altLang="en-US" dirty="0"/>
              <a:t>to allow for different element types.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3.2. Array Based Stack Class Definition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F35B85-31AB-466B-AC41-AA00E2D42344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Static Class Members and Templates</a:t>
            </a:r>
            <a:endParaRPr lang="en-GB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marL="285750" lvl="1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/>
              <a:t>Static Data Members and Static Functions</a:t>
            </a:r>
          </a:p>
          <a:p>
            <a:pPr marL="285750" lvl="1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/>
              <a:t>Templates</a:t>
            </a:r>
          </a:p>
          <a:p>
            <a:pPr marL="285750" lvl="1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/>
              <a:t>Dynamic Array Implementation of Template Stack Class</a:t>
            </a:r>
          </a:p>
          <a:p>
            <a:pPr marL="285750" lvl="1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/>
              <a:t>Dynamic Array Implementation of Template Queue Class</a:t>
            </a:r>
          </a:p>
          <a:p>
            <a:pPr marL="285750" lvl="1">
              <a:buClr>
                <a:schemeClr val="accent2">
                  <a:lumMod val="75000"/>
                </a:schemeClr>
              </a:buClr>
            </a:pPr>
            <a:endParaRPr lang="en-GB" altLang="en-US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954182-9D65-45CE-8CC2-51E676BC441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97772" y="1539240"/>
            <a:ext cx="8915400" cy="4596568"/>
          </a:xfrm>
          <a:solidFill>
            <a:srgbClr val="FFFF99"/>
          </a:solidFill>
        </p:spPr>
        <p:txBody>
          <a:bodyPr>
            <a:noAutofit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File: </a:t>
            </a:r>
            <a:r>
              <a:rPr lang="en-US" altLang="en-US" sz="2000" b="1" dirty="0" err="1">
                <a:solidFill>
                  <a:srgbClr val="0000FF"/>
                </a:solidFill>
              </a:rPr>
              <a:t>Stackt.h</a:t>
            </a:r>
            <a:endParaRPr lang="en-US" altLang="en-US" sz="2000" b="1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Stack template class definition.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FF"/>
                </a:solidFill>
              </a:rPr>
              <a:t>// Dynamic array implementation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#</a:t>
            </a:r>
            <a:r>
              <a:rPr lang="en-US" altLang="en-US" sz="2000" b="1" dirty="0" err="1">
                <a:solidFill>
                  <a:schemeClr val="hlink"/>
                </a:solidFill>
              </a:rPr>
              <a:t>ifndef</a:t>
            </a:r>
            <a:r>
              <a:rPr lang="en-US" altLang="en-US" sz="2000" b="1" dirty="0">
                <a:solidFill>
                  <a:schemeClr val="hlink"/>
                </a:solidFill>
              </a:rPr>
              <a:t> STACKT_H     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#define STACKT_H</a:t>
            </a:r>
            <a:r>
              <a:rPr lang="en-US" altLang="en-US" sz="2000" b="1" dirty="0">
                <a:solidFill>
                  <a:srgbClr val="0000FF"/>
                </a:solidFill>
              </a:rPr>
              <a:t>     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class </a:t>
            </a:r>
            <a:r>
              <a:rPr lang="en-US" altLang="en-US" sz="2000" b="1" dirty="0" err="1"/>
              <a:t>Stackt</a:t>
            </a:r>
            <a:endParaRPr lang="en-US" altLang="en-US" sz="20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 public: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Stackt</a:t>
            </a:r>
            <a:r>
              <a:rPr lang="en-US" altLang="en-US" sz="2000" b="1" dirty="0"/>
              <a:t> (int </a:t>
            </a:r>
            <a:r>
              <a:rPr lang="en-US" altLang="en-US" sz="2000" b="1" dirty="0" err="1"/>
              <a:t>nelements</a:t>
            </a:r>
            <a:r>
              <a:rPr lang="en-US" altLang="en-US" sz="2000" b="1" dirty="0"/>
              <a:t> = 128);		</a:t>
            </a:r>
            <a:r>
              <a:rPr lang="en-US" altLang="en-US" sz="2000" b="1" dirty="0">
                <a:solidFill>
                  <a:srgbClr val="0033CC"/>
                </a:solidFill>
              </a:rPr>
              <a:t>// Constructor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	</a:t>
            </a:r>
            <a:r>
              <a:rPr lang="en-US" altLang="en-US" sz="2000" b="1" dirty="0"/>
              <a:t>~</a:t>
            </a:r>
            <a:r>
              <a:rPr lang="en-US" altLang="en-US" sz="2000" b="1" dirty="0" err="1"/>
              <a:t>Stackt</a:t>
            </a:r>
            <a:r>
              <a:rPr lang="en-US" altLang="en-US" sz="2000" b="1" dirty="0"/>
              <a:t> ();				</a:t>
            </a:r>
            <a:r>
              <a:rPr lang="en-US" altLang="en-US" sz="2000" b="1" dirty="0">
                <a:solidFill>
                  <a:srgbClr val="0033CC"/>
                </a:solidFill>
              </a:rPr>
              <a:t>// Destructor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Definition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992452-58AA-4EC9-BCA3-6574F12480FD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89212" y="1463040"/>
            <a:ext cx="8915400" cy="4448182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// Member Functions	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      </a:t>
            </a:r>
            <a:r>
              <a:rPr lang="en-US" altLang="en-US" sz="1800" b="1" dirty="0"/>
              <a:t>void push(</a:t>
            </a:r>
            <a:r>
              <a:rPr lang="en-US" altLang="en-US" sz="1800" b="1" dirty="0">
                <a:solidFill>
                  <a:srgbClr val="006600"/>
                </a:solidFill>
              </a:rPr>
              <a:t>Type</a:t>
            </a:r>
            <a:r>
              <a:rPr lang="en-US" altLang="en-US" sz="1800" b="1" dirty="0"/>
              <a:t> );</a:t>
            </a:r>
            <a:r>
              <a:rPr lang="en-US" altLang="en-US" sz="1800" b="1" dirty="0">
                <a:solidFill>
                  <a:srgbClr val="0000FF"/>
                </a:solidFill>
              </a:rPr>
              <a:t>		// Push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      </a:t>
            </a:r>
            <a:r>
              <a:rPr lang="en-US" altLang="en-US" sz="1800" b="1" dirty="0"/>
              <a:t>void pop(</a:t>
            </a:r>
            <a:r>
              <a:rPr lang="en-US" altLang="en-US" sz="1800" b="1" dirty="0">
                <a:solidFill>
                  <a:srgbClr val="006600"/>
                </a:solidFill>
              </a:rPr>
              <a:t>Type</a:t>
            </a:r>
            <a:r>
              <a:rPr lang="en-US" altLang="en-US" sz="1800" b="1" dirty="0"/>
              <a:t> &amp;);</a:t>
            </a:r>
            <a:r>
              <a:rPr lang="en-US" altLang="en-US" sz="1800" b="1" dirty="0">
                <a:solidFill>
                  <a:srgbClr val="0000FF"/>
                </a:solidFill>
              </a:rPr>
              <a:t>		// Pop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	  void </a:t>
            </a:r>
            <a:r>
              <a:rPr lang="en-US" altLang="en-US" sz="1800" b="1" dirty="0" err="1"/>
              <a:t>stackTop</a:t>
            </a:r>
            <a:r>
              <a:rPr lang="en-US" altLang="en-US" sz="1800" b="1" dirty="0"/>
              <a:t>(</a:t>
            </a:r>
            <a:r>
              <a:rPr lang="en-US" altLang="en-US" sz="1800" b="1" dirty="0">
                <a:solidFill>
                  <a:srgbClr val="006600"/>
                </a:solidFill>
              </a:rPr>
              <a:t>Type</a:t>
            </a:r>
            <a:r>
              <a:rPr lang="en-US" altLang="en-US" sz="1800" b="1" dirty="0"/>
              <a:t> &amp;) </a:t>
            </a:r>
            <a:r>
              <a:rPr lang="en-US" altLang="en-US" sz="1800" b="1" dirty="0" err="1"/>
              <a:t>const</a:t>
            </a:r>
            <a:r>
              <a:rPr lang="en-US" altLang="en-US" sz="1800" b="1" dirty="0"/>
              <a:t>;</a:t>
            </a:r>
            <a:r>
              <a:rPr lang="en-US" altLang="en-US" sz="1800" b="1" dirty="0">
                <a:solidFill>
                  <a:srgbClr val="0000FF"/>
                </a:solidFill>
              </a:rPr>
              <a:t>	// retrieve top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      </a:t>
            </a:r>
            <a:r>
              <a:rPr lang="en-US" altLang="en-US" sz="1800" b="1" dirty="0"/>
              <a:t>bool </a:t>
            </a:r>
            <a:r>
              <a:rPr lang="en-US" altLang="en-US" sz="1800" b="1" dirty="0" err="1"/>
              <a:t>stackIsEmpty</a:t>
            </a:r>
            <a:r>
              <a:rPr lang="en-US" altLang="en-US" sz="1800" b="1" dirty="0"/>
              <a:t>() </a:t>
            </a:r>
            <a:r>
              <a:rPr lang="en-US" altLang="en-US" sz="1800" b="1" dirty="0" err="1"/>
              <a:t>const</a:t>
            </a:r>
            <a:r>
              <a:rPr lang="en-US" altLang="en-US" sz="1800" b="1" dirty="0"/>
              <a:t>;</a:t>
            </a:r>
            <a:r>
              <a:rPr lang="en-US" altLang="en-US" sz="1800" b="1" dirty="0">
                <a:solidFill>
                  <a:srgbClr val="0000FF"/>
                </a:solidFill>
              </a:rPr>
              <a:t>	// Test for Empty stack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      </a:t>
            </a:r>
            <a:r>
              <a:rPr lang="en-US" altLang="en-US" sz="1800" b="1" dirty="0"/>
              <a:t>bool </a:t>
            </a:r>
            <a:r>
              <a:rPr lang="en-US" altLang="en-US" sz="1800" b="1" dirty="0" err="1"/>
              <a:t>stackIsFull</a:t>
            </a:r>
            <a:r>
              <a:rPr lang="en-US" altLang="en-US" sz="1800" b="1" dirty="0"/>
              <a:t>() </a:t>
            </a:r>
            <a:r>
              <a:rPr lang="en-US" altLang="en-US" sz="1800" b="1" dirty="0" err="1"/>
              <a:t>const</a:t>
            </a:r>
            <a:r>
              <a:rPr lang="en-US" altLang="en-US" sz="1800" b="1" dirty="0"/>
              <a:t>;	</a:t>
            </a:r>
            <a:r>
              <a:rPr lang="en-US" altLang="en-US" sz="1800" b="1" dirty="0">
                <a:solidFill>
                  <a:srgbClr val="0000FF"/>
                </a:solidFill>
              </a:rPr>
              <a:t>	// Test for Full stack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   </a:t>
            </a:r>
            <a:r>
              <a:rPr lang="en-US" altLang="en-US" sz="1800" b="1" dirty="0"/>
              <a:t>private: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      Type *stack;</a:t>
            </a:r>
            <a:r>
              <a:rPr lang="en-US" altLang="en-US" sz="1800" b="1" dirty="0">
                <a:solidFill>
                  <a:srgbClr val="0000FF"/>
                </a:solidFill>
              </a:rPr>
              <a:t>			// pointer to dynamic array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FF"/>
                </a:solidFill>
              </a:rPr>
              <a:t>	  </a:t>
            </a:r>
            <a:r>
              <a:rPr lang="en-US" altLang="en-US" sz="1800" b="1" dirty="0" err="1"/>
              <a:t>int</a:t>
            </a:r>
            <a:r>
              <a:rPr lang="en-US" altLang="en-US" sz="1800" b="1" dirty="0"/>
              <a:t> top, </a:t>
            </a:r>
            <a:r>
              <a:rPr lang="en-US" altLang="en-US" sz="1800" b="1" dirty="0" err="1"/>
              <a:t>MaxSize</a:t>
            </a:r>
            <a:r>
              <a:rPr lang="en-US" altLang="en-US" sz="1800" b="1" dirty="0"/>
              <a:t>;				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};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chemeClr val="hlink"/>
                </a:solidFill>
              </a:rPr>
              <a:t>#</a:t>
            </a:r>
            <a:r>
              <a:rPr lang="en-US" altLang="en-US" sz="1800" b="1" dirty="0" err="1">
                <a:solidFill>
                  <a:schemeClr val="hlink"/>
                </a:solidFill>
              </a:rPr>
              <a:t>endif</a:t>
            </a:r>
            <a:r>
              <a:rPr lang="en-US" altLang="en-US" sz="1800" b="1" dirty="0">
                <a:solidFill>
                  <a:srgbClr val="008000"/>
                </a:solidFill>
              </a:rPr>
              <a:t> </a:t>
            </a:r>
            <a:r>
              <a:rPr lang="en-US" altLang="en-US" sz="1800" b="1" dirty="0">
                <a:solidFill>
                  <a:srgbClr val="0000FF"/>
                </a:solidFill>
              </a:rPr>
              <a:t>// STACKT_H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chemeClr val="hlink"/>
                </a:solidFill>
              </a:rPr>
              <a:t>#include "Stackt.cpp"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Definition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EB2DA7-5CDB-4C76-AC80-47CCF0722E52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File: Stackt.cpp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Stack template class implementation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#include &lt;</a:t>
            </a:r>
            <a:r>
              <a:rPr lang="en-US" altLang="en-US" sz="2000" b="1" dirty="0" err="1">
                <a:solidFill>
                  <a:schemeClr val="hlink"/>
                </a:solidFill>
              </a:rPr>
              <a:t>iostream</a:t>
            </a:r>
            <a:r>
              <a:rPr lang="en-US" altLang="en-US" sz="2000" b="1" dirty="0">
                <a:solidFill>
                  <a:schemeClr val="hlink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using namespace </a:t>
            </a:r>
            <a:r>
              <a:rPr lang="en-US" altLang="en-US" sz="2000" b="1" dirty="0" err="1">
                <a:solidFill>
                  <a:schemeClr val="hlink"/>
                </a:solidFill>
              </a:rPr>
              <a:t>std</a:t>
            </a:r>
            <a:r>
              <a:rPr lang="en-US" altLang="en-US" sz="2000" b="1" dirty="0">
                <a:solidFill>
                  <a:schemeClr val="hlink"/>
                </a:solidFill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Constructor with argument, size is </a:t>
            </a:r>
            <a:r>
              <a:rPr lang="en-US" altLang="en-US" sz="1800" b="1" dirty="0" err="1">
                <a:solidFill>
                  <a:srgbClr val="0033CC"/>
                </a:solidFill>
              </a:rPr>
              <a:t>nelements</a:t>
            </a:r>
            <a:r>
              <a:rPr lang="en-US" altLang="en-US" sz="1800" b="1" dirty="0">
                <a:solidFill>
                  <a:srgbClr val="0033CC"/>
                </a:solidFill>
              </a:rPr>
              <a:t>, default is 128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6600"/>
                </a:solidFill>
              </a:rPr>
              <a:t>template &lt;class Type&gt;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 err="1"/>
              <a:t>Stackt</a:t>
            </a:r>
            <a:r>
              <a:rPr lang="en-US" altLang="en-US" sz="2000" b="1" dirty="0"/>
              <a:t> </a:t>
            </a:r>
            <a:r>
              <a:rPr lang="en-US" altLang="en-US" sz="2000" b="1" dirty="0">
                <a:solidFill>
                  <a:srgbClr val="006600"/>
                </a:solidFill>
              </a:rPr>
              <a:t>&lt;Type&gt; </a:t>
            </a:r>
            <a:r>
              <a:rPr lang="en-US" altLang="en-US" sz="2000" b="1" dirty="0"/>
              <a:t>:: </a:t>
            </a:r>
            <a:r>
              <a:rPr lang="en-US" altLang="en-US" sz="2000" b="1" dirty="0" err="1"/>
              <a:t>Stackt</a:t>
            </a:r>
            <a:r>
              <a:rPr lang="en-US" altLang="en-US" sz="2000" b="1" dirty="0"/>
              <a:t>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nelements</a:t>
            </a:r>
            <a:r>
              <a:rPr lang="en-US" altLang="en-US" sz="2000" b="1" dirty="0"/>
              <a:t>) 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{  </a:t>
            </a:r>
            <a:r>
              <a:rPr lang="en-US" altLang="en-US" sz="2000" b="1" dirty="0" err="1"/>
              <a:t>MaxSize</a:t>
            </a:r>
            <a:r>
              <a:rPr lang="en-US" altLang="en-US" sz="2000" b="1" dirty="0"/>
              <a:t> = </a:t>
            </a:r>
            <a:r>
              <a:rPr lang="en-US" altLang="en-US" sz="2000" b="1" dirty="0" err="1"/>
              <a:t>nelements</a:t>
            </a:r>
            <a:r>
              <a:rPr lang="en-US" altLang="en-US" sz="2000" b="1" dirty="0"/>
              <a:t>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  stack = new </a:t>
            </a:r>
            <a:r>
              <a:rPr lang="en-US" altLang="en-US" sz="2000" b="1" dirty="0">
                <a:solidFill>
                  <a:srgbClr val="006600"/>
                </a:solidFill>
              </a:rPr>
              <a:t>Type</a:t>
            </a:r>
            <a:r>
              <a:rPr lang="en-US" altLang="en-US" sz="2000" b="1" dirty="0"/>
              <a:t>[</a:t>
            </a:r>
            <a:r>
              <a:rPr lang="en-US" altLang="en-US" sz="2000" b="1" dirty="0" err="1"/>
              <a:t>MaxSize</a:t>
            </a:r>
            <a:r>
              <a:rPr lang="en-US" altLang="en-US" sz="2000" b="1" dirty="0"/>
              <a:t>];  top = -1; }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Implementation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638914-6605-4382-A7FD-9AE97F061E8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3333FF"/>
                </a:solidFill>
              </a:rPr>
              <a:t>	</a:t>
            </a:r>
            <a:endParaRPr lang="en-US" altLang="en-US" b="1" dirty="0">
              <a:solidFill>
                <a:srgbClr val="0033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Destructor</a:t>
            </a:r>
          </a:p>
          <a:p>
            <a:pPr lvl="1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1800" b="1" dirty="0" err="1"/>
              <a:t>Stackt</a:t>
            </a:r>
            <a:r>
              <a:rPr lang="en-US" altLang="en-US" sz="1800" b="1" dirty="0"/>
              <a:t> </a:t>
            </a:r>
            <a:r>
              <a:rPr lang="en-US" altLang="en-US" sz="1800" b="1" dirty="0">
                <a:solidFill>
                  <a:srgbClr val="008000"/>
                </a:solidFill>
              </a:rPr>
              <a:t>&lt;Type&gt;</a:t>
            </a:r>
            <a:r>
              <a:rPr lang="en-US" altLang="en-US" sz="1800" b="1" dirty="0"/>
              <a:t> :: ~</a:t>
            </a:r>
            <a:r>
              <a:rPr lang="en-US" altLang="en-US" sz="1800" b="1" dirty="0" err="1"/>
              <a:t>Stackt</a:t>
            </a:r>
            <a:r>
              <a:rPr lang="en-US" altLang="en-US" sz="1800" b="1" dirty="0"/>
              <a:t>()</a:t>
            </a:r>
          </a:p>
          <a:p>
            <a:pPr lvl="1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1800" b="1" dirty="0"/>
              <a:t>{ delete [ ] stack;}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Implementation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78A5C4-FD46-44D2-A4D1-83C665677A9C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Push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void </a:t>
            </a:r>
            <a:r>
              <a:rPr lang="en-US" altLang="en-US" sz="2000" b="1" dirty="0" err="1"/>
              <a:t>Stackt</a:t>
            </a:r>
            <a:r>
              <a:rPr lang="en-US" altLang="en-US" sz="2000" b="1" dirty="0"/>
              <a:t>&lt;</a:t>
            </a:r>
            <a:r>
              <a:rPr lang="en-US" altLang="en-US" sz="2000" b="1" dirty="0">
                <a:solidFill>
                  <a:srgbClr val="006600"/>
                </a:solidFill>
              </a:rPr>
              <a:t>Type</a:t>
            </a:r>
            <a:r>
              <a:rPr lang="en-US" altLang="en-US" sz="2000" b="1" dirty="0"/>
              <a:t>&gt;::push(</a:t>
            </a:r>
            <a:r>
              <a:rPr lang="en-US" altLang="en-US" sz="2000" b="1" dirty="0">
                <a:solidFill>
                  <a:srgbClr val="006600"/>
                </a:solidFill>
              </a:rPr>
              <a:t>Type</a:t>
            </a:r>
            <a:r>
              <a:rPr lang="en-US" altLang="en-US" sz="2000" b="1" dirty="0"/>
              <a:t> v)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{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	if(</a:t>
            </a:r>
            <a:r>
              <a:rPr lang="en-US" altLang="en-US" sz="2000" b="1" dirty="0" err="1"/>
              <a:t>stackIsFull</a:t>
            </a:r>
            <a:r>
              <a:rPr lang="en-US" altLang="en-US" sz="2000" b="1" dirty="0"/>
              <a:t>()) 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"Stack Overflow";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	else stack[++top] = v;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b="1" dirty="0"/>
              <a:t>}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Implementation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F76F9C-BECC-434B-8FB0-B928930515C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Pop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void </a:t>
            </a:r>
            <a:r>
              <a:rPr lang="en-US" altLang="en-US" sz="2400" b="1" dirty="0" err="1"/>
              <a:t>Stackt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6600"/>
                </a:solidFill>
              </a:rPr>
              <a:t>Type</a:t>
            </a:r>
            <a:r>
              <a:rPr lang="en-US" altLang="en-US" sz="2400" b="1" dirty="0"/>
              <a:t>&gt;::pop(</a:t>
            </a:r>
            <a:r>
              <a:rPr lang="en-US" altLang="en-US" sz="2400" b="1" dirty="0">
                <a:solidFill>
                  <a:srgbClr val="006600"/>
                </a:solidFill>
              </a:rPr>
              <a:t>Type</a:t>
            </a:r>
            <a:r>
              <a:rPr lang="en-US" altLang="en-US" sz="2400" b="1" dirty="0"/>
              <a:t> &amp;v)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{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if(</a:t>
            </a:r>
            <a:r>
              <a:rPr lang="en-US" altLang="en-US" sz="2400" b="1" dirty="0" err="1"/>
              <a:t>stackIsEmpty</a:t>
            </a:r>
            <a:r>
              <a:rPr lang="en-US" altLang="en-US" sz="2400" b="1" dirty="0"/>
              <a:t>())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"Stack Underflow";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else v = stack[top--];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Implementation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D69F10-21E4-4715-B47F-DCDF3682CF7E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Retrieve stack top without removing it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void </a:t>
            </a:r>
            <a:r>
              <a:rPr lang="en-US" altLang="en-US" sz="2400" b="1" dirty="0" err="1"/>
              <a:t>Stackt</a:t>
            </a:r>
            <a:r>
              <a:rPr lang="en-US" altLang="en-US" sz="2400" b="1" dirty="0">
                <a:solidFill>
                  <a:srgbClr val="006600"/>
                </a:solidFill>
              </a:rPr>
              <a:t>&lt;Type&gt;</a:t>
            </a:r>
            <a:r>
              <a:rPr lang="en-US" altLang="en-US" sz="2400" b="1" dirty="0"/>
              <a:t>::</a:t>
            </a:r>
            <a:r>
              <a:rPr lang="en-US" altLang="en-US" sz="2400" b="1" dirty="0" err="1"/>
              <a:t>stackTop</a:t>
            </a:r>
            <a:r>
              <a:rPr lang="en-US" altLang="en-US" sz="2400" b="1" dirty="0"/>
              <a:t>(</a:t>
            </a:r>
            <a:r>
              <a:rPr lang="en-US" altLang="en-US" sz="2400" b="1" dirty="0">
                <a:solidFill>
                  <a:srgbClr val="006600"/>
                </a:solidFill>
              </a:rPr>
              <a:t>Type</a:t>
            </a:r>
            <a:r>
              <a:rPr lang="en-US" altLang="en-US" sz="2400" b="1" dirty="0"/>
              <a:t> &amp;v) </a:t>
            </a:r>
            <a:r>
              <a:rPr lang="en-US" altLang="en-US" sz="2400" b="1" dirty="0" err="1"/>
              <a:t>const</a:t>
            </a:r>
            <a:endParaRPr lang="en-US" altLang="en-US" sz="2400" b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{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if(</a:t>
            </a:r>
            <a:r>
              <a:rPr lang="en-US" altLang="en-US" sz="2400" b="1" dirty="0" err="1"/>
              <a:t>stackIsEmpty</a:t>
            </a:r>
            <a:r>
              <a:rPr lang="en-US" altLang="en-US" sz="2400" b="1" dirty="0"/>
              <a:t>())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"Stack Underflow";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else v = stack[top];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Implementation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6DECBC-00CD-4B9D-AF00-9FFC6363087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Test for Empty stack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bool </a:t>
            </a:r>
            <a:r>
              <a:rPr lang="en-US" altLang="en-US" sz="2400" b="1" dirty="0" err="1"/>
              <a:t>Stackt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6600"/>
                </a:solidFill>
              </a:rPr>
              <a:t>Type</a:t>
            </a:r>
            <a:r>
              <a:rPr lang="en-US" altLang="en-US" sz="2400" b="1" dirty="0"/>
              <a:t>&gt;::</a:t>
            </a:r>
            <a:r>
              <a:rPr lang="en-US" altLang="en-US" sz="2400" b="1" dirty="0" err="1"/>
              <a:t>stackIsEmpty</a:t>
            </a:r>
            <a:r>
              <a:rPr lang="en-US" altLang="en-US" sz="2400" b="1" dirty="0"/>
              <a:t>() </a:t>
            </a:r>
            <a:r>
              <a:rPr lang="en-US" altLang="en-US" sz="2400" b="1" dirty="0" err="1"/>
              <a:t>const</a:t>
            </a:r>
            <a:endParaRPr lang="en-US" altLang="en-US" sz="2400" b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{ return (top &lt; 0); }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Test for Full stack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bool </a:t>
            </a:r>
            <a:r>
              <a:rPr lang="en-US" altLang="en-US" sz="2400" b="1" dirty="0" err="1"/>
              <a:t>Stackt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6600"/>
                </a:solidFill>
              </a:rPr>
              <a:t>Type</a:t>
            </a:r>
            <a:r>
              <a:rPr lang="en-US" altLang="en-US" sz="2400" b="1" dirty="0"/>
              <a:t>&gt;::</a:t>
            </a:r>
            <a:r>
              <a:rPr lang="en-US" altLang="en-US" sz="2400" b="1" dirty="0" err="1"/>
              <a:t>stackIsFull</a:t>
            </a:r>
            <a:r>
              <a:rPr lang="en-US" altLang="en-US" sz="2400" b="1" dirty="0"/>
              <a:t>() </a:t>
            </a:r>
            <a:r>
              <a:rPr lang="en-US" altLang="en-US" sz="2400" b="1" dirty="0" err="1"/>
              <a:t>const</a:t>
            </a:r>
            <a:endParaRPr lang="en-US" altLang="en-US" sz="2400" b="1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{ return (top &gt;= (MaxSize-1)); }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Stack Class Implementation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574465-ACC9-4880-A838-DF931DCB640A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1300" y="1676400"/>
            <a:ext cx="7772400" cy="4419600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 err="1"/>
              <a:t>int</a:t>
            </a:r>
            <a:r>
              <a:rPr lang="en-US" altLang="en-US" sz="2400" b="1" dirty="0"/>
              <a:t> main()  	</a:t>
            </a:r>
            <a:r>
              <a:rPr lang="en-US" altLang="en-US" sz="2400" b="1" dirty="0">
                <a:solidFill>
                  <a:srgbClr val="0000FF"/>
                </a:solidFill>
              </a:rPr>
              <a:t>// Testing the </a:t>
            </a:r>
            <a:r>
              <a:rPr lang="en-US" altLang="en-US" sz="2400" b="1" dirty="0" err="1">
                <a:solidFill>
                  <a:srgbClr val="0000FF"/>
                </a:solidFill>
              </a:rPr>
              <a:t>Stackt</a:t>
            </a:r>
            <a:r>
              <a:rPr lang="en-US" altLang="en-US" sz="2400" b="1" dirty="0">
                <a:solidFill>
                  <a:srgbClr val="0000FF"/>
                </a:solidFill>
              </a:rPr>
              <a:t> Class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{			</a:t>
            </a:r>
            <a:r>
              <a:rPr lang="en-US" altLang="en-US" sz="2400" b="1" dirty="0">
                <a:solidFill>
                  <a:srgbClr val="0000FF"/>
                </a:solidFill>
              </a:rPr>
              <a:t>// Reverse a string and stack copy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Stackt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6600"/>
                </a:solidFill>
              </a:rPr>
              <a:t>char</a:t>
            </a:r>
            <a:r>
              <a:rPr lang="en-US" altLang="en-US" sz="2400" b="1" dirty="0"/>
              <a:t>&gt; s1;  	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char c;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string </a:t>
            </a:r>
            <a:r>
              <a:rPr lang="en-US" altLang="en-US" sz="2400" b="1" dirty="0" err="1"/>
              <a:t>instring</a:t>
            </a:r>
            <a:r>
              <a:rPr lang="en-US" altLang="en-US" sz="2400" b="1" dirty="0"/>
              <a:t> = "Testing Stack Class";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string </a:t>
            </a:r>
            <a:r>
              <a:rPr lang="en-US" altLang="en-US" sz="2400" b="1" dirty="0" err="1"/>
              <a:t>outstring</a:t>
            </a:r>
            <a:r>
              <a:rPr lang="en-US" altLang="en-US" sz="2400" b="1" dirty="0"/>
              <a:t> = "";	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</a:t>
            </a:r>
            <a:r>
              <a:rPr lang="en-US" altLang="en-US" sz="2400" b="1" dirty="0" err="1"/>
              <a:t>instring</a:t>
            </a:r>
            <a:r>
              <a:rPr lang="en-US" altLang="en-US" sz="2400" b="1" dirty="0"/>
              <a:t> &lt;&lt; </a:t>
            </a:r>
            <a:r>
              <a:rPr lang="en-US" altLang="en-US" sz="2400" b="1" dirty="0" err="1"/>
              <a:t>endl</a:t>
            </a:r>
            <a:r>
              <a:rPr lang="en-US" altLang="en-US" sz="2400" b="1" dirty="0"/>
              <a:t>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int</a:t>
            </a:r>
            <a:r>
              <a:rPr lang="en-US" altLang="en-US" sz="2400" b="1" dirty="0"/>
              <a:t> L = </a:t>
            </a:r>
            <a:r>
              <a:rPr lang="en-US" altLang="en-US" sz="2400" b="1" dirty="0" err="1"/>
              <a:t>instring.length</a:t>
            </a:r>
            <a:r>
              <a:rPr lang="en-US" altLang="en-US" sz="2400" b="1" dirty="0"/>
              <a:t>();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"Pushing characters on s1\n";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for (</a:t>
            </a:r>
            <a:r>
              <a:rPr lang="en-US" altLang="en-US" sz="2400" b="1" dirty="0" err="1"/>
              <a:t>int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 = 0; 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 &lt; L; 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++) s1.push(instring.at(</a:t>
            </a:r>
            <a:r>
              <a:rPr lang="en-US" altLang="en-US" sz="2400" b="1" dirty="0" err="1"/>
              <a:t>i</a:t>
            </a:r>
            <a:r>
              <a:rPr lang="en-US" altLang="en-US" sz="2400" b="1" dirty="0"/>
              <a:t>));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"Copying s1 to s2\n";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Stackt</a:t>
            </a:r>
            <a:r>
              <a:rPr lang="en-US" altLang="en-US" sz="2400" b="1" dirty="0"/>
              <a:t>&lt;char&gt; s2 = s1;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4E4629-76C7-47FA-886B-C55DC264CA5A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1300" y="1676400"/>
            <a:ext cx="7772400" cy="4459408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"Popping characters from s1\n";	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while(!s1.stackIsEmpty())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	{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		s1.pop(c);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		</a:t>
            </a:r>
            <a:r>
              <a:rPr lang="en-US" altLang="en-US" sz="2000" b="1" dirty="0" err="1"/>
              <a:t>outstring</a:t>
            </a:r>
            <a:r>
              <a:rPr lang="en-US" altLang="en-US" sz="2000" b="1" dirty="0"/>
              <a:t> = </a:t>
            </a:r>
            <a:r>
              <a:rPr lang="en-US" altLang="en-US" sz="2000" b="1" dirty="0" err="1"/>
              <a:t>outstring</a:t>
            </a:r>
            <a:r>
              <a:rPr lang="en-US" altLang="en-US" sz="2000" b="1" dirty="0"/>
              <a:t> + c;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	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</a:t>
            </a:r>
            <a:r>
              <a:rPr lang="en-US" altLang="en-US" sz="2000" b="1" dirty="0" err="1"/>
              <a:t>outstring</a:t>
            </a:r>
            <a:r>
              <a:rPr lang="en-US" altLang="en-US" sz="2000" b="1" dirty="0"/>
              <a:t> &lt;&lt; </a:t>
            </a:r>
            <a:r>
              <a:rPr lang="en-US" altLang="en-US" sz="2000" b="1" dirty="0" err="1"/>
              <a:t>endl</a:t>
            </a:r>
            <a:r>
              <a:rPr lang="en-US" altLang="en-US" sz="2000" b="1" dirty="0"/>
              <a:t>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&lt;&lt;"s1 is now empty. Trying to pop from empty s1\n";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s1.pop(c);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"Now popping contents of s2" &lt;&lt; </a:t>
            </a:r>
            <a:r>
              <a:rPr lang="en-US" altLang="en-US" sz="2000" b="1" dirty="0" err="1"/>
              <a:t>endl</a:t>
            </a:r>
            <a:r>
              <a:rPr lang="en-US" altLang="en-US" sz="2000" b="1" dirty="0"/>
              <a:t>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while(!s2.stackIsEmpty())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	{ s2.pop(c); 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c;}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&lt;&lt; </a:t>
            </a:r>
            <a:r>
              <a:rPr lang="en-US" altLang="en-US" sz="2000" b="1" dirty="0" err="1"/>
              <a:t>endl</a:t>
            </a:r>
            <a:r>
              <a:rPr lang="en-US" altLang="en-US" sz="2000" b="1" dirty="0"/>
              <a:t>; 	return 0;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}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F35B85-31AB-466B-AC41-AA00E2D42344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Static Data Members and Static Functions </a:t>
            </a:r>
            <a:endParaRPr lang="en-GB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marL="285750" lvl="1" algn="just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/>
              <a:t>Regular, non-static variables in a class are allocated memory for each object declared of that class type</a:t>
            </a:r>
          </a:p>
          <a:p>
            <a:pPr marL="285750" lvl="1" algn="just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>
                <a:solidFill>
                  <a:srgbClr val="0070C0"/>
                </a:solidFill>
              </a:rPr>
              <a:t>A static variable in a class is unlike a member variable in that there is only one memory allocation for that value for the whole class</a:t>
            </a:r>
          </a:p>
          <a:p>
            <a:pPr marL="285750" lvl="1" algn="just">
              <a:buClr>
                <a:schemeClr val="accent2">
                  <a:lumMod val="75000"/>
                </a:schemeClr>
              </a:buClr>
            </a:pPr>
            <a:r>
              <a:rPr lang="en-US" altLang="en-US" sz="2400" b="1" dirty="0">
                <a:solidFill>
                  <a:srgbClr val="7030A0"/>
                </a:solidFill>
              </a:rPr>
              <a:t>a static member variable in a class represents all objects of that class, doing so with one and only one value.</a:t>
            </a:r>
            <a:endParaRPr lang="en-GB" alt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845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92925" y="6324600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6E7970-75B4-4C3C-B6FA-85B8B5F64142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1300" y="1981200"/>
            <a:ext cx="7505700" cy="4267200"/>
          </a:xfrm>
          <a:solidFill>
            <a:srgbClr val="003300"/>
          </a:solidFill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Output: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Testing Stack Class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Pushing characters on s1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Copying s1 to s2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Popping characters from s1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 err="1">
                <a:solidFill>
                  <a:srgbClr val="FFFF00"/>
                </a:solidFill>
              </a:rPr>
              <a:t>ssalC</a:t>
            </a:r>
            <a:r>
              <a:rPr lang="en-US" altLang="en-US" sz="2400" b="1" dirty="0">
                <a:solidFill>
                  <a:srgbClr val="FFFF00"/>
                </a:solidFill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</a:rPr>
              <a:t>kcatS</a:t>
            </a:r>
            <a:r>
              <a:rPr lang="en-US" altLang="en-US" sz="2400" b="1" dirty="0">
                <a:solidFill>
                  <a:srgbClr val="FFFF00"/>
                </a:solidFill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</a:rPr>
              <a:t>gnitseT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s1 is now empty. Trying to pop from empty s1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Stack Underflow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Now popping contents of s2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 err="1">
                <a:solidFill>
                  <a:srgbClr val="FFFF00"/>
                </a:solidFill>
              </a:rPr>
              <a:t>ssalC</a:t>
            </a:r>
            <a:r>
              <a:rPr lang="en-US" altLang="en-US" sz="2400" b="1" dirty="0">
                <a:solidFill>
                  <a:srgbClr val="FFFF00"/>
                </a:solidFill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</a:rPr>
              <a:t>kcatS</a:t>
            </a:r>
            <a:r>
              <a:rPr lang="en-US" altLang="en-US" sz="2400" b="1" dirty="0">
                <a:solidFill>
                  <a:srgbClr val="FFFF00"/>
                </a:solidFill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</a:rPr>
              <a:t>gnitseT</a:t>
            </a:r>
            <a:endParaRPr lang="en-US" altLang="en-US" sz="24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FF00"/>
                </a:solidFill>
              </a:rPr>
              <a:t>Press any key to continue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98329F-6204-47ED-A58D-882BA0F0D05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4. The Queue ADT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en-US" altLang="en-US" sz="2400"/>
              <a:t>Introduction to the Queue data structure</a:t>
            </a:r>
          </a:p>
          <a:p>
            <a:pPr eaLnBrk="1" hangingPunct="1"/>
            <a:r>
              <a:rPr lang="en-US" altLang="en-US" sz="2400"/>
              <a:t>Designing a Queue class using dynamic arrays </a:t>
            </a:r>
          </a:p>
        </p:txBody>
      </p:sp>
      <p:pic>
        <p:nvPicPr>
          <p:cNvPr id="43014" name="Picture 5" descr="queu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287" y="3362332"/>
            <a:ext cx="2981325" cy="2548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732963-0406-4BDD-8E81-A66552DF9192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4.1. introduction to the Queue Data Structure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1300" y="1752600"/>
            <a:ext cx="7734300" cy="4343400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/>
              <a:t> </a:t>
            </a:r>
            <a:r>
              <a:rPr lang="en-US" altLang="en-US" sz="2400" b="1"/>
              <a:t>A simple data container consisting of a linear list of elements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/>
              <a:t>Access is by position (order of insertion)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/>
              <a:t>Insertions at one end (</a:t>
            </a:r>
            <a:r>
              <a:rPr lang="en-US" altLang="en-US" sz="2400" b="1" i="1">
                <a:solidFill>
                  <a:srgbClr val="FF3300"/>
                </a:solidFill>
              </a:rPr>
              <a:t>rear</a:t>
            </a:r>
            <a:r>
              <a:rPr lang="en-US" altLang="en-US" sz="2400" b="1"/>
              <a:t>) , deletions at another end (</a:t>
            </a:r>
            <a:r>
              <a:rPr lang="en-US" altLang="en-US" sz="2400" b="1" i="1">
                <a:solidFill>
                  <a:srgbClr val="FF3300"/>
                </a:solidFill>
              </a:rPr>
              <a:t>front</a:t>
            </a:r>
            <a:r>
              <a:rPr lang="en-US" altLang="en-US" sz="2400" b="1"/>
              <a:t>)</a:t>
            </a:r>
            <a:endParaRPr lang="en-US" altLang="en-US" sz="2400" b="1" i="1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 i="1"/>
              <a:t>First In First Out</a:t>
            </a:r>
            <a:r>
              <a:rPr lang="en-US" altLang="en-US" sz="2400" b="1" i="1">
                <a:solidFill>
                  <a:srgbClr val="FF3300"/>
                </a:solidFill>
              </a:rPr>
              <a:t> (FIFO) </a:t>
            </a:r>
            <a:r>
              <a:rPr lang="en-US" altLang="en-US" sz="2400" b="1"/>
              <a:t>structure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Char char="§"/>
            </a:pPr>
            <a:r>
              <a:rPr lang="en-US" altLang="en-US" sz="2400" b="1"/>
              <a:t>Two basic operations: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400" b="1"/>
              <a:t>	</a:t>
            </a:r>
            <a:r>
              <a:rPr lang="en-US" altLang="en-US" sz="2400" b="1" i="1">
                <a:solidFill>
                  <a:srgbClr val="FF3300"/>
                </a:solidFill>
              </a:rPr>
              <a:t>enqueue</a:t>
            </a:r>
            <a:r>
              <a:rPr lang="en-US" altLang="en-US" sz="2400" b="1"/>
              <a:t>: add to rear, complexity is </a:t>
            </a:r>
            <a:r>
              <a:rPr lang="en-US" altLang="en-US" sz="2400" b="1" i="1">
                <a:solidFill>
                  <a:srgbClr val="0000FF"/>
                </a:solidFill>
              </a:rPr>
              <a:t>O(1)</a:t>
            </a:r>
            <a:endParaRPr lang="en-US" altLang="en-US" sz="2400" b="1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anose="05000000000000000000" pitchFamily="2" charset="2"/>
              <a:buNone/>
            </a:pPr>
            <a:r>
              <a:rPr lang="en-US" altLang="en-US" sz="2400" b="1"/>
              <a:t>	</a:t>
            </a:r>
            <a:r>
              <a:rPr lang="en-US" altLang="en-US" sz="2400" b="1" i="1">
                <a:solidFill>
                  <a:srgbClr val="FF3300"/>
                </a:solidFill>
              </a:rPr>
              <a:t>dequeue</a:t>
            </a:r>
            <a:r>
              <a:rPr lang="en-US" altLang="en-US" sz="2400" b="1"/>
              <a:t>: remove from front, complexity is </a:t>
            </a:r>
            <a:r>
              <a:rPr lang="en-US" altLang="en-US" sz="2400" b="1" i="1">
                <a:solidFill>
                  <a:srgbClr val="0000FF"/>
                </a:solidFill>
              </a:rPr>
              <a:t>O(1)</a:t>
            </a:r>
            <a:endParaRPr lang="en-US" altLang="en-US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6C0CD5-5D80-4D8F-A643-270F48A87CF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An Illustration</a:t>
            </a:r>
          </a:p>
        </p:txBody>
      </p:sp>
      <p:pic>
        <p:nvPicPr>
          <p:cNvPr id="4710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4011" y="1266825"/>
            <a:ext cx="7010400" cy="4565650"/>
          </a:xfrm>
          <a:solidFill>
            <a:srgbClr val="FFFF99"/>
          </a:solidFill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Array </a:t>
            </a: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Models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 marL="0" lvl="1" indent="0">
              <a:buNone/>
            </a:pPr>
            <a:r>
              <a:rPr lang="en-US" b="1" u="sng" dirty="0"/>
              <a:t>Model 1:</a:t>
            </a:r>
            <a:r>
              <a:rPr lang="en-US" b="1" dirty="0"/>
              <a:t> Variable Front and Rear</a:t>
            </a:r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u="sng" dirty="0"/>
          </a:p>
          <a:p>
            <a:pPr marL="0" lvl="1" indent="0">
              <a:buNone/>
            </a:pPr>
            <a:endParaRPr lang="en-US" b="1" u="sng" dirty="0"/>
          </a:p>
          <a:p>
            <a:pPr marL="0" lvl="1" indent="0">
              <a:buNone/>
            </a:pPr>
            <a:r>
              <a:rPr lang="en-US" b="1" u="sng" dirty="0"/>
              <a:t>Problem:</a:t>
            </a:r>
            <a:r>
              <a:rPr lang="en-US" b="1" dirty="0"/>
              <a:t> Not possible to enqueue although there is space.</a:t>
            </a:r>
          </a:p>
          <a:p>
            <a:pPr marL="0" lvl="1" indent="0">
              <a:buNone/>
            </a:pPr>
            <a:endParaRPr lang="en-US" b="1" dirty="0"/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</p:spPr>
        <p:txBody>
          <a:bodyPr/>
          <a:lstStyle/>
          <a:p>
            <a:fld id="{D53C9C54-C6C9-4CCC-980A-2578AB557E42}" type="slidenum">
              <a:rPr lang="en-GB" smtClean="0"/>
              <a:pPr/>
              <a:t>34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114801" y="2667000"/>
          <a:ext cx="518159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53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Dequeue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Array Models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600200"/>
            <a:ext cx="7772400" cy="4423410"/>
          </a:xfrm>
          <a:solidFill>
            <a:srgbClr val="FFFF99"/>
          </a:solidFill>
        </p:spPr>
        <p:txBody>
          <a:bodyPr/>
          <a:lstStyle/>
          <a:p>
            <a:pPr marL="0" lvl="1" indent="0">
              <a:buNone/>
            </a:pPr>
            <a:r>
              <a:rPr lang="en-US" b="1" u="sng" dirty="0"/>
              <a:t>Model 2:</a:t>
            </a:r>
            <a:r>
              <a:rPr lang="en-US" b="1" dirty="0"/>
              <a:t> Fixed Front, variable Rear</a:t>
            </a:r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dirty="0"/>
          </a:p>
          <a:p>
            <a:pPr marL="0" lvl="1" indent="0">
              <a:buNone/>
            </a:pPr>
            <a:endParaRPr lang="en-US" b="1" u="sng" dirty="0"/>
          </a:p>
          <a:p>
            <a:pPr marL="0" lvl="1" indent="0">
              <a:buNone/>
            </a:pPr>
            <a:endParaRPr lang="en-US" b="1" u="sng" dirty="0"/>
          </a:p>
          <a:p>
            <a:pPr marL="0" lvl="1" indent="0">
              <a:buNone/>
            </a:pPr>
            <a:r>
              <a:rPr lang="en-US" b="1" u="sng" dirty="0"/>
              <a:t>Problem: </a:t>
            </a:r>
            <a:r>
              <a:rPr lang="en-US" sz="1800" dirty="0"/>
              <a:t>To empty a queue of n elements we have to shift the elements to the left each time we dequeue. </a:t>
            </a:r>
          </a:p>
          <a:p>
            <a:pPr marL="0" lvl="1" indent="0">
              <a:buNone/>
            </a:pPr>
            <a:r>
              <a:rPr lang="en-US" sz="1800" b="1" dirty="0"/>
              <a:t>Total number of shifts = (n-1) + (n-2) + …..+ 2 + 1 = n(n-1)/2 = </a:t>
            </a:r>
            <a:r>
              <a:rPr lang="en-US" sz="1800" b="1" i="1" dirty="0"/>
              <a:t>O(n</a:t>
            </a:r>
            <a:r>
              <a:rPr lang="en-US" sz="1800" b="1" i="1" baseline="30000" dirty="0"/>
              <a:t>2</a:t>
            </a:r>
            <a:r>
              <a:rPr lang="en-US" sz="1800" b="1" i="1" dirty="0"/>
              <a:t>)</a:t>
            </a:r>
            <a:endParaRPr lang="en-US" b="1" i="1" baseline="30000" dirty="0"/>
          </a:p>
          <a:p>
            <a:pPr marL="0" lvl="1" indent="0">
              <a:buNone/>
            </a:pPr>
            <a:r>
              <a:rPr lang="en-US" b="1" dirty="0"/>
              <a:t>Too Expensive</a:t>
            </a:r>
          </a:p>
        </p:txBody>
      </p:sp>
      <p:sp>
        <p:nvSpPr>
          <p:cNvPr id="102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</p:spPr>
        <p:txBody>
          <a:bodyPr/>
          <a:lstStyle/>
          <a:p>
            <a:fld id="{4AD1A406-ACB0-4502-B550-3A20354A0A50}" type="slidenum">
              <a:rPr lang="en-GB" smtClean="0"/>
              <a:pPr/>
              <a:t>35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191001" y="2209800"/>
          <a:ext cx="518159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0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53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Dequeue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Dequeue</a:t>
                      </a:r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B9D0D3-4A82-4BBC-99BA-1A4EEAAC65E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Enqueue and Dequeue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676400"/>
            <a:ext cx="7924800" cy="4114800"/>
          </a:xfrm>
          <a:solidFill>
            <a:srgbClr val="FFFF99"/>
          </a:solidFill>
        </p:spPr>
        <p:txBody>
          <a:bodyPr/>
          <a:lstStyle/>
          <a:p>
            <a:pPr eaLnBrk="1" hangingPunct="1">
              <a:buClr>
                <a:srgbClr val="732F35"/>
              </a:buClr>
              <a:buFontTx/>
              <a:buChar char="o"/>
            </a:pPr>
            <a:r>
              <a:rPr lang="en-US" altLang="en-US"/>
              <a:t>When last array element is reached, we move back to start</a:t>
            </a:r>
          </a:p>
          <a:p>
            <a:pPr eaLnBrk="1" hangingPunct="1">
              <a:buClr>
                <a:srgbClr val="732F35"/>
              </a:buClr>
              <a:buFontTx/>
              <a:buChar char="o"/>
            </a:pPr>
            <a:r>
              <a:rPr lang="en-US" altLang="en-US"/>
              <a:t>The queue is viewed as a circular array</a:t>
            </a:r>
          </a:p>
          <a:p>
            <a:pPr lvl="1" eaLnBrk="1" hangingPunct="1">
              <a:buClr>
                <a:srgbClr val="732F35"/>
              </a:buClr>
              <a:buFontTx/>
              <a:buChar char="o"/>
            </a:pPr>
            <a:r>
              <a:rPr lang="en-US" altLang="en-US" sz="1800"/>
              <a:t>To enqueue: </a:t>
            </a:r>
          </a:p>
          <a:p>
            <a:pPr lvl="1" eaLnBrk="1" hangingPunct="1">
              <a:buClr>
                <a:srgbClr val="732F35"/>
              </a:buClr>
              <a:buFontTx/>
              <a:buNone/>
            </a:pPr>
            <a:r>
              <a:rPr lang="en-US" altLang="en-US" sz="1800" i="1"/>
              <a:t>	</a:t>
            </a:r>
            <a:r>
              <a:rPr lang="en-US" altLang="en-US" sz="1800" b="1" i="1"/>
              <a:t>rear </a:t>
            </a:r>
            <a:r>
              <a:rPr lang="en-US" altLang="en-US" sz="1800" b="1"/>
              <a:t>= (</a:t>
            </a:r>
            <a:r>
              <a:rPr lang="en-US" altLang="en-US" sz="1800" b="1" i="1"/>
              <a:t>rear </a:t>
            </a:r>
            <a:r>
              <a:rPr lang="en-US" altLang="en-US" sz="1800" b="1"/>
              <a:t>+ 1) % </a:t>
            </a:r>
            <a:r>
              <a:rPr lang="en-US" altLang="en-US" sz="1800" b="1" i="1"/>
              <a:t>size</a:t>
            </a:r>
          </a:p>
          <a:p>
            <a:pPr lvl="1" eaLnBrk="1" hangingPunct="1">
              <a:buClr>
                <a:srgbClr val="732F35"/>
              </a:buClr>
              <a:buFontTx/>
              <a:buChar char="o"/>
            </a:pPr>
            <a:r>
              <a:rPr lang="en-US" altLang="en-US" sz="1800"/>
              <a:t>To dequeue: </a:t>
            </a:r>
          </a:p>
          <a:p>
            <a:pPr lvl="1" eaLnBrk="1" hangingPunct="1">
              <a:buClr>
                <a:srgbClr val="732F35"/>
              </a:buClr>
              <a:buFontTx/>
              <a:buNone/>
            </a:pPr>
            <a:r>
              <a:rPr lang="en-US" altLang="en-US" sz="1800" i="1"/>
              <a:t>	</a:t>
            </a:r>
            <a:r>
              <a:rPr lang="en-US" altLang="en-US" sz="1800" b="1" i="1"/>
              <a:t>front </a:t>
            </a:r>
            <a:r>
              <a:rPr lang="en-US" altLang="en-US" sz="1800" b="1"/>
              <a:t>= (</a:t>
            </a:r>
            <a:r>
              <a:rPr lang="en-US" altLang="en-US" sz="1800" b="1" i="1"/>
              <a:t>front </a:t>
            </a:r>
            <a:r>
              <a:rPr lang="en-US" altLang="en-US" sz="1800" b="1"/>
              <a:t>+ 1) % </a:t>
            </a:r>
            <a:r>
              <a:rPr lang="en-US" altLang="en-US" sz="1800" b="1" i="1"/>
              <a:t>size</a:t>
            </a:r>
          </a:p>
          <a:p>
            <a:pPr eaLnBrk="1" hangingPunct="1">
              <a:buClr>
                <a:srgbClr val="732F35"/>
              </a:buClr>
              <a:buFontTx/>
              <a:buChar char="o"/>
            </a:pPr>
            <a:r>
              <a:rPr lang="en-US" altLang="en-US"/>
              <a:t>Both </a:t>
            </a:r>
            <a:r>
              <a:rPr lang="en-US" altLang="en-US" i="1"/>
              <a:t>rear </a:t>
            </a:r>
            <a:r>
              <a:rPr lang="en-US" altLang="en-US"/>
              <a:t>and </a:t>
            </a:r>
            <a:r>
              <a:rPr lang="en-US" altLang="en-US" i="1"/>
              <a:t>front </a:t>
            </a:r>
            <a:r>
              <a:rPr lang="en-US" altLang="en-US"/>
              <a:t>advance clockwise</a:t>
            </a:r>
          </a:p>
        </p:txBody>
      </p:sp>
      <p:pic>
        <p:nvPicPr>
          <p:cNvPr id="4915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743201"/>
            <a:ext cx="31813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7239000" y="2743200"/>
            <a:ext cx="32004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aseline="-250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BE254D-BE95-430C-83CD-9980198B09D6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 lvl="1" eaLnBrk="1" hangingPunct="1">
              <a:buClr>
                <a:srgbClr val="C00000"/>
              </a:buClr>
            </a:pPr>
            <a:r>
              <a:rPr lang="en-US" altLang="en-US" sz="2000" b="1" dirty="0"/>
              <a:t>Simulation of waiting lines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altLang="en-US" sz="2000" b="1" dirty="0"/>
              <a:t>Simulation of serviceable events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altLang="en-US" sz="2000" b="1" dirty="0"/>
              <a:t>Job scheduling 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altLang="en-US" sz="2000" b="1" dirty="0" err="1"/>
              <a:t>Input/Output</a:t>
            </a:r>
            <a:r>
              <a:rPr lang="en-US" altLang="en-US" sz="2000" b="1" dirty="0"/>
              <a:t> Buffering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altLang="en-US" sz="2000" b="1" dirty="0"/>
              <a:t>Multiprogramming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Some Queue Applications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2E94D0-4484-448A-85FB-07DF4190A6E4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Queue Class Operations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1300" y="1981200"/>
            <a:ext cx="7734300" cy="403860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construct:</a:t>
            </a:r>
            <a:r>
              <a:rPr lang="en-US" altLang="en-US" sz="2400"/>
              <a:t>  construct an empty queue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queueIsEmpty </a:t>
            </a:r>
            <a:r>
              <a:rPr lang="en-US" altLang="en-US" sz="2400" b="1" i="1" u="sng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400" b="1" i="1" u="sng">
                <a:solidFill>
                  <a:srgbClr val="0000FF"/>
                </a:solidFill>
              </a:rPr>
              <a:t> bool</a:t>
            </a:r>
            <a:r>
              <a:rPr lang="en-US" altLang="en-US" sz="2400" b="1"/>
              <a:t> : </a:t>
            </a:r>
            <a:r>
              <a:rPr lang="en-US" altLang="en-US" sz="2400"/>
              <a:t>return True if queue is empty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queueIsFull </a:t>
            </a:r>
            <a:r>
              <a:rPr lang="en-US" altLang="en-US" sz="2400" b="1" i="1" u="sng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400" b="1" i="1" u="sng">
                <a:solidFill>
                  <a:srgbClr val="0000FF"/>
                </a:solidFill>
              </a:rPr>
              <a:t> bool</a:t>
            </a:r>
            <a:r>
              <a:rPr lang="en-US" altLang="en-US" sz="2400" b="1"/>
              <a:t> : </a:t>
            </a:r>
            <a:r>
              <a:rPr lang="en-US" altLang="en-US" sz="2400"/>
              <a:t>return True if queue is full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enqueue(el)</a:t>
            </a:r>
            <a:r>
              <a:rPr lang="en-US" altLang="en-US" sz="2400" b="1"/>
              <a:t> : </a:t>
            </a:r>
            <a:r>
              <a:rPr lang="en-US" altLang="en-US" sz="2400"/>
              <a:t>add element (el) at the </a:t>
            </a:r>
            <a:r>
              <a:rPr lang="en-US" altLang="en-US" sz="2400" b="1" i="1">
                <a:solidFill>
                  <a:srgbClr val="FF0066"/>
                </a:solidFill>
              </a:rPr>
              <a:t>rear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dequeue(el):</a:t>
            </a:r>
            <a:r>
              <a:rPr lang="en-US" altLang="en-US" sz="2400"/>
              <a:t> retrieve and remove the </a:t>
            </a:r>
            <a:r>
              <a:rPr lang="en-US" altLang="en-US" sz="2400" b="1" i="1">
                <a:solidFill>
                  <a:srgbClr val="FF0066"/>
                </a:solidFill>
              </a:rPr>
              <a:t>front</a:t>
            </a:r>
            <a:r>
              <a:rPr lang="en-US" altLang="en-US" sz="2400"/>
              <a:t> element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queueFront(el):</a:t>
            </a:r>
            <a:r>
              <a:rPr lang="en-US" altLang="en-US" sz="2400"/>
              <a:t> retrieve </a:t>
            </a:r>
            <a:r>
              <a:rPr lang="en-US" altLang="en-US" sz="2400" b="1" i="1">
                <a:solidFill>
                  <a:srgbClr val="FF0066"/>
                </a:solidFill>
              </a:rPr>
              <a:t>front</a:t>
            </a:r>
            <a:r>
              <a:rPr lang="en-US" altLang="en-US" sz="2400"/>
              <a:t> without removing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u="sng">
                <a:solidFill>
                  <a:srgbClr val="0000FF"/>
                </a:solidFill>
              </a:rPr>
              <a:t>queueLength </a:t>
            </a:r>
            <a:r>
              <a:rPr lang="en-US" altLang="en-US" sz="2400" b="1" i="1" u="sng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en-US" sz="2400" b="1" i="1" u="sng">
                <a:solidFill>
                  <a:srgbClr val="0000FF"/>
                </a:solidFill>
              </a:rPr>
              <a:t> int</a:t>
            </a:r>
            <a:r>
              <a:rPr lang="en-US" altLang="en-US" sz="2400" b="1"/>
              <a:t> </a:t>
            </a:r>
            <a:r>
              <a:rPr lang="en-US" altLang="en-US" sz="2400" b="1" i="1" u="sng"/>
              <a:t>:</a:t>
            </a:r>
            <a:r>
              <a:rPr lang="en-US" altLang="en-US" sz="2400" b="1" i="1"/>
              <a:t> </a:t>
            </a:r>
            <a:r>
              <a:rPr lang="en-US" altLang="en-US" sz="2400"/>
              <a:t>return the current queue length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F7E4D9-8E68-421D-92BC-84F77B80FCE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queue may be implemented as a </a:t>
            </a:r>
            <a:r>
              <a:rPr lang="en-US" altLang="en-US" sz="2000" b="1" u="sng" dirty="0">
                <a:solidFill>
                  <a:srgbClr val="C00000"/>
                </a:solidFill>
              </a:rPr>
              <a:t>dynamic array</a:t>
            </a:r>
            <a:r>
              <a:rPr lang="en-US" altLang="en-US" sz="20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capacity (</a:t>
            </a:r>
            <a:r>
              <a:rPr lang="en-US" altLang="en-US" sz="2000" b="1" i="1" dirty="0" err="1">
                <a:solidFill>
                  <a:srgbClr val="0000FF"/>
                </a:solidFill>
              </a:rPr>
              <a:t>MaxSize</a:t>
            </a:r>
            <a:r>
              <a:rPr lang="en-US" altLang="en-US" sz="2000" dirty="0"/>
              <a:t>) will be input as a parameter to the constructor (default is 128)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The queue ADT will be implemented as a </a:t>
            </a:r>
            <a:r>
              <a:rPr lang="en-US" altLang="en-US" sz="2000" b="1" u="sng" dirty="0">
                <a:solidFill>
                  <a:srgbClr val="00B050"/>
                </a:solidFill>
              </a:rPr>
              <a:t>template class</a:t>
            </a:r>
            <a:r>
              <a:rPr lang="en-US" altLang="en-US" sz="2000" b="1" dirty="0">
                <a:solidFill>
                  <a:srgbClr val="00B050"/>
                </a:solidFill>
              </a:rPr>
              <a:t> </a:t>
            </a:r>
            <a:r>
              <a:rPr lang="en-US" altLang="en-US" sz="2000" dirty="0"/>
              <a:t>to allow for different element types.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914400"/>
            <a:ext cx="7772400" cy="838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4.2. Array Based Queue Class Definition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Static Data Members and Static Functions 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379621"/>
            <a:ext cx="8915400" cy="453160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400" b="1" dirty="0"/>
              <a:t>a static member of a class </a:t>
            </a:r>
            <a:r>
              <a:rPr lang="en-US" altLang="en-US" sz="2400" b="1" dirty="0">
                <a:solidFill>
                  <a:srgbClr val="FF0000"/>
                </a:solidFill>
              </a:rPr>
              <a:t>belongs to the class as a whole</a:t>
            </a:r>
            <a:r>
              <a:rPr lang="en-US" altLang="en-US" sz="2400" b="1" dirty="0"/>
              <a:t> and NOT to a specific object.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Static member functions and static data members </a:t>
            </a:r>
            <a:r>
              <a:rPr lang="en-US" sz="2400" b="1" dirty="0">
                <a:solidFill>
                  <a:srgbClr val="FF3300"/>
                </a:solidFill>
              </a:rPr>
              <a:t>exist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3300"/>
                </a:solidFill>
              </a:rPr>
              <a:t>independent of objects</a:t>
            </a:r>
            <a:r>
              <a:rPr lang="en-US" sz="2400" b="1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Static member functions (usually public) exist even before objects are created.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Static member functions cannot access non-static data or functions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Static member functions can be called through:</a:t>
            </a:r>
          </a:p>
          <a:p>
            <a:pPr marL="91440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400" b="1" dirty="0">
                <a:solidFill>
                  <a:schemeClr val="hlink"/>
                </a:solidFill>
              </a:rPr>
              <a:t>class name and scope resolution (even when no objects exist).</a:t>
            </a:r>
          </a:p>
          <a:p>
            <a:pPr marL="914400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altLang="en-US" sz="2400" b="1" dirty="0">
                <a:solidFill>
                  <a:schemeClr val="hlink"/>
                </a:solidFill>
              </a:rPr>
              <a:t>Object name (or pointer to object).</a:t>
            </a:r>
          </a:p>
          <a:p>
            <a:pPr marL="571500" indent="0">
              <a:lnSpc>
                <a:spcPct val="80000"/>
              </a:lnSpc>
              <a:buNone/>
            </a:pPr>
            <a:endParaRPr lang="en-US" altLang="en-US" sz="2400" b="1" u="sng" dirty="0">
              <a:solidFill>
                <a:schemeClr val="hlink"/>
              </a:solidFill>
            </a:endParaRP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891790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C8F0C2-9F43-4151-BAA1-BB060500E972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63482" y="1540188"/>
            <a:ext cx="8915400" cy="4426271"/>
          </a:xfrm>
          <a:solidFill>
            <a:srgbClr val="FFFF99"/>
          </a:solidFill>
        </p:spPr>
        <p:txBody>
          <a:bodyPr>
            <a:noAutofit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File: </a:t>
            </a:r>
            <a:r>
              <a:rPr lang="en-US" altLang="en-US" sz="2000" b="1" dirty="0" err="1">
                <a:solidFill>
                  <a:srgbClr val="0033CC"/>
                </a:solidFill>
              </a:rPr>
              <a:t>Queuet.h</a:t>
            </a:r>
            <a:endParaRPr lang="en-US" altLang="en-US" sz="2000" b="1" dirty="0">
              <a:solidFill>
                <a:srgbClr val="0033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Queue template class definition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Dynamic array implementation</a:t>
            </a:r>
            <a:r>
              <a:rPr lang="en-US" altLang="en-US" sz="2000" b="1" dirty="0">
                <a:solidFill>
                  <a:srgbClr val="0080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#</a:t>
            </a:r>
            <a:r>
              <a:rPr lang="en-US" altLang="en-US" sz="2000" b="1" dirty="0" err="1">
                <a:solidFill>
                  <a:schemeClr val="hlink"/>
                </a:solidFill>
              </a:rPr>
              <a:t>ifndef</a:t>
            </a:r>
            <a:r>
              <a:rPr lang="en-US" altLang="en-US" sz="2000" b="1" dirty="0">
                <a:solidFill>
                  <a:schemeClr val="hlink"/>
                </a:solidFill>
              </a:rPr>
              <a:t> QUEUET_H     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#define QUEUET_H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8000"/>
                </a:solidFill>
              </a:rPr>
              <a:t>template &lt;class Type&gt;</a:t>
            </a:r>
            <a:r>
              <a:rPr lang="en-US" altLang="en-US" sz="2000" b="1" dirty="0"/>
              <a:t>    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class </a:t>
            </a:r>
            <a:r>
              <a:rPr lang="en-US" altLang="en-US" sz="2000" b="1" dirty="0" err="1"/>
              <a:t>Queuet</a:t>
            </a:r>
            <a:endParaRPr lang="en-US" altLang="en-US" sz="20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 public: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Queuet</a:t>
            </a:r>
            <a:r>
              <a:rPr lang="en-US" altLang="en-US" sz="2000" b="1" dirty="0"/>
              <a:t> (int </a:t>
            </a:r>
            <a:r>
              <a:rPr lang="en-US" altLang="en-US" sz="2000" b="1" dirty="0" err="1"/>
              <a:t>nelements</a:t>
            </a:r>
            <a:r>
              <a:rPr lang="en-US" altLang="en-US" sz="2000" b="1" dirty="0"/>
              <a:t> = 128);			</a:t>
            </a:r>
            <a:r>
              <a:rPr lang="en-US" altLang="en-US" sz="2000" b="1" dirty="0">
                <a:solidFill>
                  <a:srgbClr val="0033CC"/>
                </a:solidFill>
              </a:rPr>
              <a:t>// Constructor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   ~</a:t>
            </a:r>
            <a:r>
              <a:rPr lang="en-US" altLang="en-US" sz="2000" b="1" dirty="0" err="1"/>
              <a:t>Queuet</a:t>
            </a:r>
            <a:r>
              <a:rPr lang="en-US" altLang="en-US" sz="2000" b="1" dirty="0"/>
              <a:t> ();	</a:t>
            </a:r>
            <a:r>
              <a:rPr lang="en-US" altLang="en-US" sz="2000" b="1" dirty="0">
                <a:solidFill>
                  <a:srgbClr val="008000"/>
                </a:solidFill>
              </a:rPr>
              <a:t>			</a:t>
            </a:r>
            <a:r>
              <a:rPr lang="en-US" altLang="en-US" sz="2000" b="1" dirty="0">
                <a:solidFill>
                  <a:srgbClr val="0033CC"/>
                </a:solidFill>
              </a:rPr>
              <a:t>// Destructor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Definition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3B9C62-BC32-4A7A-8713-42B723AF7052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97772" y="1357625"/>
            <a:ext cx="8915400" cy="4778183"/>
          </a:xfrm>
          <a:solidFill>
            <a:srgbClr val="FFFF99"/>
          </a:solidFill>
        </p:spPr>
        <p:txBody>
          <a:bodyPr>
            <a:noAutofit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33CC"/>
                </a:solidFill>
              </a:rPr>
              <a:t>// Member Functions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8000"/>
                </a:solidFill>
              </a:rPr>
              <a:t>     </a:t>
            </a:r>
            <a:r>
              <a:rPr lang="en-US" altLang="en-US" b="1" dirty="0"/>
              <a:t>void </a:t>
            </a:r>
            <a:r>
              <a:rPr lang="en-US" altLang="en-US" b="1" dirty="0" err="1"/>
              <a:t>enqueue</a:t>
            </a:r>
            <a:r>
              <a:rPr lang="en-US" altLang="en-US" b="1" dirty="0"/>
              <a:t>(</a:t>
            </a:r>
            <a:r>
              <a:rPr lang="en-US" altLang="en-US" b="1" dirty="0">
                <a:solidFill>
                  <a:srgbClr val="009900"/>
                </a:solidFill>
              </a:rPr>
              <a:t>Type</a:t>
            </a:r>
            <a:r>
              <a:rPr lang="en-US" altLang="en-US" b="1" dirty="0"/>
              <a:t> );		</a:t>
            </a:r>
            <a:r>
              <a:rPr lang="en-US" altLang="en-US" b="1" dirty="0">
                <a:solidFill>
                  <a:srgbClr val="0033CC"/>
                </a:solidFill>
              </a:rPr>
              <a:t>// Add to rear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	void </a:t>
            </a:r>
            <a:r>
              <a:rPr lang="en-US" altLang="en-US" b="1" dirty="0" err="1"/>
              <a:t>dequeue</a:t>
            </a:r>
            <a:r>
              <a:rPr lang="en-US" altLang="en-US" b="1" dirty="0"/>
              <a:t>(</a:t>
            </a:r>
            <a:r>
              <a:rPr lang="en-US" altLang="en-US" b="1" dirty="0">
                <a:solidFill>
                  <a:srgbClr val="00B050"/>
                </a:solidFill>
              </a:rPr>
              <a:t>Type</a:t>
            </a:r>
            <a:r>
              <a:rPr lang="en-US" altLang="en-US" b="1" dirty="0"/>
              <a:t> &amp;);		</a:t>
            </a:r>
            <a:r>
              <a:rPr lang="en-US" altLang="en-US" b="1" dirty="0">
                <a:solidFill>
                  <a:srgbClr val="0033CC"/>
                </a:solidFill>
              </a:rPr>
              <a:t>// Remove from front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0033CC"/>
                </a:solidFill>
              </a:rPr>
              <a:t>	</a:t>
            </a:r>
            <a:r>
              <a:rPr lang="fr-FR" altLang="en-US" b="1" dirty="0" err="1"/>
              <a:t>void</a:t>
            </a:r>
            <a:r>
              <a:rPr lang="fr-FR" altLang="en-US" b="1" dirty="0"/>
              <a:t> </a:t>
            </a:r>
            <a:r>
              <a:rPr lang="fr-FR" altLang="en-US" b="1" dirty="0" err="1"/>
              <a:t>queueFront</a:t>
            </a:r>
            <a:r>
              <a:rPr lang="fr-FR" altLang="en-US" b="1" dirty="0"/>
              <a:t>(</a:t>
            </a:r>
            <a:r>
              <a:rPr lang="fr-FR" altLang="en-US" b="1" dirty="0">
                <a:solidFill>
                  <a:srgbClr val="00B050"/>
                </a:solidFill>
              </a:rPr>
              <a:t>Type</a:t>
            </a:r>
            <a:r>
              <a:rPr lang="fr-FR" altLang="en-US" b="1" dirty="0"/>
              <a:t> &amp;) </a:t>
            </a:r>
            <a:r>
              <a:rPr lang="fr-FR" altLang="en-US" b="1" dirty="0" err="1"/>
              <a:t>const</a:t>
            </a:r>
            <a:r>
              <a:rPr lang="fr-FR" altLang="en-US" b="1" dirty="0"/>
              <a:t>;</a:t>
            </a:r>
            <a:r>
              <a:rPr lang="fr-FR" altLang="en-US" b="1" dirty="0">
                <a:solidFill>
                  <a:srgbClr val="0033CC"/>
                </a:solidFill>
              </a:rPr>
              <a:t>	// </a:t>
            </a:r>
            <a:r>
              <a:rPr lang="fr-FR" altLang="en-US" b="1" dirty="0" err="1">
                <a:solidFill>
                  <a:srgbClr val="0033CC"/>
                </a:solidFill>
              </a:rPr>
              <a:t>Retrieve</a:t>
            </a:r>
            <a:r>
              <a:rPr lang="fr-FR" altLang="en-US" b="1" dirty="0">
                <a:solidFill>
                  <a:srgbClr val="0033CC"/>
                </a:solidFill>
              </a:rPr>
              <a:t> front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      bool </a:t>
            </a:r>
            <a:r>
              <a:rPr lang="en-US" altLang="en-US" b="1" dirty="0" err="1"/>
              <a:t>queueIsEmpty</a:t>
            </a:r>
            <a:r>
              <a:rPr lang="en-US" altLang="en-US" b="1" dirty="0"/>
              <a:t>() </a:t>
            </a:r>
            <a:r>
              <a:rPr lang="en-US" altLang="en-US" b="1" dirty="0" err="1"/>
              <a:t>const</a:t>
            </a:r>
            <a:r>
              <a:rPr lang="en-US" altLang="en-US" b="1" dirty="0"/>
              <a:t>;		</a:t>
            </a:r>
            <a:r>
              <a:rPr lang="en-US" altLang="en-US" b="1" dirty="0">
                <a:solidFill>
                  <a:srgbClr val="0033CC"/>
                </a:solidFill>
              </a:rPr>
              <a:t>// Test for Empty queue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      bool </a:t>
            </a:r>
            <a:r>
              <a:rPr lang="en-US" altLang="en-US" b="1" dirty="0" err="1"/>
              <a:t>queueIsFull</a:t>
            </a:r>
            <a:r>
              <a:rPr lang="en-US" altLang="en-US" b="1" dirty="0"/>
              <a:t>() </a:t>
            </a:r>
            <a:r>
              <a:rPr lang="en-US" altLang="en-US" b="1" dirty="0" err="1"/>
              <a:t>const</a:t>
            </a:r>
            <a:r>
              <a:rPr lang="en-US" altLang="en-US" b="1" dirty="0"/>
              <a:t>;		</a:t>
            </a:r>
            <a:r>
              <a:rPr lang="en-US" altLang="en-US" b="1" dirty="0">
                <a:solidFill>
                  <a:srgbClr val="0033CC"/>
                </a:solidFill>
              </a:rPr>
              <a:t>// Test for Full queue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	 </a:t>
            </a:r>
            <a:r>
              <a:rPr lang="en-US" altLang="en-US" b="1" dirty="0" err="1"/>
              <a:t>int</a:t>
            </a:r>
            <a:r>
              <a:rPr lang="en-US" altLang="en-US" b="1" dirty="0"/>
              <a:t> </a:t>
            </a:r>
            <a:r>
              <a:rPr lang="en-US" altLang="en-US" b="1" dirty="0" err="1"/>
              <a:t>queueLength</a:t>
            </a:r>
            <a:r>
              <a:rPr lang="en-US" altLang="en-US" b="1" dirty="0"/>
              <a:t>() </a:t>
            </a:r>
            <a:r>
              <a:rPr lang="en-US" altLang="en-US" b="1" dirty="0" err="1"/>
              <a:t>const</a:t>
            </a:r>
            <a:r>
              <a:rPr lang="en-US" altLang="en-US" b="1" dirty="0"/>
              <a:t>;		</a:t>
            </a:r>
            <a:r>
              <a:rPr lang="en-US" altLang="en-US" b="1" dirty="0">
                <a:solidFill>
                  <a:srgbClr val="0033CC"/>
                </a:solidFill>
              </a:rPr>
              <a:t>// Queue Length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    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   private: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      Type *queue;			</a:t>
            </a:r>
            <a:r>
              <a:rPr lang="en-US" altLang="en-US" b="1" dirty="0">
                <a:solidFill>
                  <a:srgbClr val="0033CC"/>
                </a:solidFill>
              </a:rPr>
              <a:t>// pointer to dynamic array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	  </a:t>
            </a:r>
            <a:r>
              <a:rPr lang="en-US" altLang="en-US" b="1" dirty="0" err="1"/>
              <a:t>int</a:t>
            </a:r>
            <a:r>
              <a:rPr lang="en-US" altLang="en-US" b="1" dirty="0"/>
              <a:t> front, rear, count, </a:t>
            </a:r>
            <a:r>
              <a:rPr lang="en-US" altLang="en-US" b="1" dirty="0" err="1"/>
              <a:t>MaxSize</a:t>
            </a:r>
            <a:r>
              <a:rPr lang="en-US" altLang="en-US" b="1" dirty="0"/>
              <a:t>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/>
              <a:t>};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chemeClr val="hlink"/>
                </a:solidFill>
              </a:rPr>
              <a:t>#</a:t>
            </a:r>
            <a:r>
              <a:rPr lang="en-US" altLang="en-US" b="1" dirty="0" err="1">
                <a:solidFill>
                  <a:schemeClr val="hlink"/>
                </a:solidFill>
              </a:rPr>
              <a:t>endif</a:t>
            </a:r>
            <a:r>
              <a:rPr lang="en-US" altLang="en-US" b="1" dirty="0">
                <a:solidFill>
                  <a:srgbClr val="008000"/>
                </a:solidFill>
              </a:rPr>
              <a:t> </a:t>
            </a:r>
            <a:r>
              <a:rPr lang="en-US" altLang="en-US" b="1" dirty="0">
                <a:solidFill>
                  <a:srgbClr val="0000FF"/>
                </a:solidFill>
              </a:rPr>
              <a:t>// QUEUET_H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chemeClr val="hlink"/>
                </a:solidFill>
              </a:rPr>
              <a:t>#include "Queuet.cpp"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649034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Definition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9BE326-6C3E-4503-8F23-8675ABD93F8A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File: Queuet.cpp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33CC"/>
                </a:solidFill>
              </a:rPr>
              <a:t>// Queue template class implementation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#include &lt;</a:t>
            </a:r>
            <a:r>
              <a:rPr lang="en-US" altLang="en-US" sz="2000" b="1" dirty="0" err="1">
                <a:solidFill>
                  <a:schemeClr val="hlink"/>
                </a:solidFill>
              </a:rPr>
              <a:t>iostream</a:t>
            </a:r>
            <a:r>
              <a:rPr lang="en-US" altLang="en-US" sz="2000" b="1" dirty="0">
                <a:solidFill>
                  <a:schemeClr val="hlink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chemeClr val="hlink"/>
                </a:solidFill>
              </a:rPr>
              <a:t>using namespace </a:t>
            </a:r>
            <a:r>
              <a:rPr lang="en-US" altLang="en-US" sz="2000" b="1" dirty="0" err="1">
                <a:solidFill>
                  <a:schemeClr val="hlink"/>
                </a:solidFill>
              </a:rPr>
              <a:t>std</a:t>
            </a:r>
            <a:r>
              <a:rPr lang="en-US" altLang="en-US" sz="2000" b="1" dirty="0">
                <a:solidFill>
                  <a:schemeClr val="hlink"/>
                </a:solidFill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Constructor with argument, size is </a:t>
            </a:r>
            <a:r>
              <a:rPr lang="en-US" altLang="en-US" sz="1800" b="1" dirty="0" err="1">
                <a:solidFill>
                  <a:srgbClr val="0033CC"/>
                </a:solidFill>
              </a:rPr>
              <a:t>nelements</a:t>
            </a:r>
            <a:r>
              <a:rPr lang="en-US" altLang="en-US" sz="1800" b="1" dirty="0">
                <a:solidFill>
                  <a:srgbClr val="0033CC"/>
                </a:solidFill>
              </a:rPr>
              <a:t>, default is 128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 err="1"/>
              <a:t>Queuet</a:t>
            </a:r>
            <a:r>
              <a:rPr lang="en-US" altLang="en-US" sz="2000" b="1" dirty="0"/>
              <a:t>&lt;</a:t>
            </a:r>
            <a:r>
              <a:rPr lang="en-US" altLang="en-US" sz="2000" b="1" dirty="0">
                <a:solidFill>
                  <a:srgbClr val="00B050"/>
                </a:solidFill>
              </a:rPr>
              <a:t>Type</a:t>
            </a:r>
            <a:r>
              <a:rPr lang="en-US" altLang="en-US" sz="2000" b="1" dirty="0"/>
              <a:t>&gt;::</a:t>
            </a:r>
            <a:r>
              <a:rPr lang="en-US" altLang="en-US" sz="2000" b="1" dirty="0" err="1"/>
              <a:t>Queuet</a:t>
            </a:r>
            <a:r>
              <a:rPr lang="en-US" altLang="en-US" sz="2000" b="1" dirty="0"/>
              <a:t>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nelements</a:t>
            </a:r>
            <a:r>
              <a:rPr lang="en-US" altLang="en-US" sz="2000" b="1" dirty="0"/>
              <a:t>) 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{	  </a:t>
            </a:r>
            <a:r>
              <a:rPr lang="en-US" altLang="en-US" sz="2000" b="1" dirty="0" err="1"/>
              <a:t>MaxSize</a:t>
            </a:r>
            <a:r>
              <a:rPr lang="en-US" altLang="en-US" sz="2000" b="1" dirty="0"/>
              <a:t> = </a:t>
            </a:r>
            <a:r>
              <a:rPr lang="en-US" altLang="en-US" sz="2000" b="1" dirty="0" err="1"/>
              <a:t>nelements</a:t>
            </a:r>
            <a:r>
              <a:rPr lang="en-US" altLang="en-US" sz="2000" b="1" dirty="0"/>
              <a:t>; queue = new </a:t>
            </a:r>
            <a:r>
              <a:rPr lang="en-US" altLang="en-US" sz="2000" b="1" dirty="0">
                <a:solidFill>
                  <a:srgbClr val="00B050"/>
                </a:solidFill>
              </a:rPr>
              <a:t>Type</a:t>
            </a:r>
            <a:r>
              <a:rPr lang="en-US" altLang="en-US" sz="2000" b="1" dirty="0"/>
              <a:t>[</a:t>
            </a:r>
            <a:r>
              <a:rPr lang="en-US" altLang="en-US" sz="2000" b="1" dirty="0" err="1"/>
              <a:t>MaxSize</a:t>
            </a:r>
            <a:r>
              <a:rPr lang="en-US" altLang="en-US" sz="2000" b="1" dirty="0"/>
              <a:t>];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 		front = 1; rear = 0; count = 0;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  }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Implementation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BC975A-4DB6-41B9-B261-897A97A57B9C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Destructor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/>
              <a:t>Queuet</a:t>
            </a:r>
            <a:r>
              <a:rPr lang="en-US" altLang="en-US" sz="1800" b="1" dirty="0"/>
              <a:t>&lt;</a:t>
            </a:r>
            <a:r>
              <a:rPr lang="en-US" altLang="en-US" sz="1800" b="1" dirty="0">
                <a:solidFill>
                  <a:srgbClr val="00B050"/>
                </a:solidFill>
              </a:rPr>
              <a:t>Type</a:t>
            </a:r>
            <a:r>
              <a:rPr lang="en-US" altLang="en-US" sz="1800" b="1" dirty="0"/>
              <a:t>&gt;::~</a:t>
            </a:r>
            <a:r>
              <a:rPr lang="en-US" altLang="en-US" sz="1800" b="1" dirty="0" err="1"/>
              <a:t>Queuet</a:t>
            </a:r>
            <a:r>
              <a:rPr lang="en-US" altLang="en-US" sz="1800" b="1" dirty="0"/>
              <a:t>()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{ delete [ ] queue;}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Implementation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6553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1C5E5C-82DC-4DEB-862B-DB64E32F00DD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Add to rear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void </a:t>
            </a:r>
            <a:r>
              <a:rPr lang="en-US" altLang="en-US" sz="2400" b="1" dirty="0" err="1"/>
              <a:t>Queuet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B050"/>
                </a:solidFill>
              </a:rPr>
              <a:t>Type</a:t>
            </a:r>
            <a:r>
              <a:rPr lang="en-US" altLang="en-US" sz="2400" b="1" dirty="0"/>
              <a:t>&gt;::</a:t>
            </a:r>
            <a:r>
              <a:rPr lang="en-US" altLang="en-US" sz="2400" b="1" dirty="0" err="1"/>
              <a:t>enqueue</a:t>
            </a:r>
            <a:r>
              <a:rPr lang="en-US" altLang="en-US" sz="2400" b="1" dirty="0"/>
              <a:t>(</a:t>
            </a:r>
            <a:r>
              <a:rPr lang="en-US" altLang="en-US" sz="2400" b="1" dirty="0">
                <a:solidFill>
                  <a:srgbClr val="00B050"/>
                </a:solidFill>
              </a:rPr>
              <a:t>Type</a:t>
            </a:r>
            <a:r>
              <a:rPr lang="en-US" altLang="en-US" sz="2400" b="1" dirty="0"/>
              <a:t> v)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{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if(</a:t>
            </a:r>
            <a:r>
              <a:rPr lang="en-US" altLang="en-US" sz="2400" b="1" dirty="0" err="1"/>
              <a:t>queueIsFull</a:t>
            </a:r>
            <a:r>
              <a:rPr lang="en-US" altLang="en-US" sz="2400" b="1" dirty="0"/>
              <a:t>())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"Queue is Full";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else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{	rear = (rear + 1) % </a:t>
            </a:r>
            <a:r>
              <a:rPr lang="en-US" altLang="en-US" sz="2400" b="1" dirty="0" err="1"/>
              <a:t>MaxSize</a:t>
            </a:r>
            <a:r>
              <a:rPr lang="en-US" altLang="en-US" sz="2400" b="1" dirty="0"/>
              <a:t>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	queue[rear] = v;  count++; }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Implementation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6758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DD4E84-42D3-41E5-863C-C29C895DD7D2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Remove from front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void </a:t>
            </a:r>
            <a:r>
              <a:rPr lang="en-US" altLang="en-US" sz="2400" b="1" dirty="0" err="1"/>
              <a:t>Queuet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B050"/>
                </a:solidFill>
              </a:rPr>
              <a:t>Type</a:t>
            </a:r>
            <a:r>
              <a:rPr lang="en-US" altLang="en-US" sz="2400" b="1" dirty="0"/>
              <a:t>&gt;::</a:t>
            </a:r>
            <a:r>
              <a:rPr lang="en-US" altLang="en-US" sz="2400" b="1" dirty="0" err="1"/>
              <a:t>dequeue</a:t>
            </a:r>
            <a:r>
              <a:rPr lang="en-US" altLang="en-US" sz="2400" b="1" dirty="0"/>
              <a:t>(</a:t>
            </a:r>
            <a:r>
              <a:rPr lang="en-US" altLang="en-US" sz="2400" b="1" dirty="0">
                <a:solidFill>
                  <a:srgbClr val="00B050"/>
                </a:solidFill>
              </a:rPr>
              <a:t>Type</a:t>
            </a:r>
            <a:r>
              <a:rPr lang="en-US" altLang="en-US" sz="2400" b="1" dirty="0"/>
              <a:t> &amp;v)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{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if(</a:t>
            </a:r>
            <a:r>
              <a:rPr lang="en-US" altLang="en-US" sz="2400" b="1" dirty="0" err="1"/>
              <a:t>queueIsEmpty</a:t>
            </a:r>
            <a:r>
              <a:rPr lang="en-US" altLang="en-US" sz="2400" b="1" dirty="0"/>
              <a:t>())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"Queue is Empty";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else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{	v = queue[front];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	front = (front + 1) % </a:t>
            </a:r>
            <a:r>
              <a:rPr lang="en-US" altLang="en-US" sz="2400" b="1" dirty="0" err="1"/>
              <a:t>MaxSize</a:t>
            </a:r>
            <a:r>
              <a:rPr lang="en-US" altLang="en-US" sz="2400" b="1" dirty="0"/>
              <a:t>; count--; }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Implementation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6963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DFA0B5-6BD7-4E4D-9F78-80B9405AD817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33CC"/>
                </a:solidFill>
              </a:rPr>
              <a:t>// Retrieve front without removing it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void </a:t>
            </a:r>
            <a:r>
              <a:rPr lang="en-US" altLang="en-US" sz="2400" b="1" dirty="0" err="1"/>
              <a:t>Queuet</a:t>
            </a:r>
            <a:r>
              <a:rPr lang="en-US" altLang="en-US" sz="2400" b="1" dirty="0"/>
              <a:t>&lt;</a:t>
            </a:r>
            <a:r>
              <a:rPr lang="en-US" altLang="en-US" sz="2400" b="1" dirty="0">
                <a:solidFill>
                  <a:srgbClr val="00B050"/>
                </a:solidFill>
              </a:rPr>
              <a:t>Type</a:t>
            </a:r>
            <a:r>
              <a:rPr lang="en-US" altLang="en-US" sz="2400" b="1" dirty="0"/>
              <a:t>&gt;::</a:t>
            </a:r>
            <a:r>
              <a:rPr lang="en-US" altLang="en-US" sz="2400" b="1" dirty="0" err="1"/>
              <a:t>queueFront</a:t>
            </a:r>
            <a:r>
              <a:rPr lang="en-US" altLang="en-US" sz="2400" b="1" dirty="0"/>
              <a:t>(</a:t>
            </a:r>
            <a:r>
              <a:rPr lang="en-US" altLang="en-US" sz="2400" b="1" dirty="0">
                <a:solidFill>
                  <a:srgbClr val="00B050"/>
                </a:solidFill>
              </a:rPr>
              <a:t>Type</a:t>
            </a:r>
            <a:r>
              <a:rPr lang="en-US" altLang="en-US" sz="2400" b="1" dirty="0"/>
              <a:t> &amp;v) </a:t>
            </a:r>
            <a:r>
              <a:rPr lang="en-US" altLang="en-US" sz="2400" b="1" dirty="0" err="1"/>
              <a:t>const</a:t>
            </a:r>
            <a:endParaRPr lang="en-US" altLang="en-US" sz="2400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{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if(</a:t>
            </a:r>
            <a:r>
              <a:rPr lang="en-US" altLang="en-US" sz="2400" b="1" dirty="0" err="1"/>
              <a:t>queueIsEmpty</a:t>
            </a:r>
            <a:r>
              <a:rPr lang="en-US" altLang="en-US" sz="2400" b="1" dirty="0"/>
              <a:t>())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"Queue is Empty" &lt;&lt; </a:t>
            </a:r>
            <a:r>
              <a:rPr lang="en-US" altLang="en-US" sz="2400" b="1" dirty="0" err="1"/>
              <a:t>endl</a:t>
            </a:r>
            <a:r>
              <a:rPr lang="en-US" altLang="en-US" sz="2400" b="1" dirty="0"/>
              <a:t>;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	else 	v = queue[front];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Implementation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7168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D090D9-580A-4EB9-BC5D-0084B73E755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Test for Empty queue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bool </a:t>
            </a:r>
            <a:r>
              <a:rPr lang="en-US" altLang="en-US" sz="1800" b="1" dirty="0" err="1"/>
              <a:t>Queuet</a:t>
            </a:r>
            <a:r>
              <a:rPr lang="en-US" altLang="en-US" sz="1800" b="1" dirty="0"/>
              <a:t>&lt;</a:t>
            </a:r>
            <a:r>
              <a:rPr lang="en-US" altLang="en-US" sz="1800" b="1" dirty="0">
                <a:solidFill>
                  <a:srgbClr val="00B050"/>
                </a:solidFill>
              </a:rPr>
              <a:t>Type</a:t>
            </a:r>
            <a:r>
              <a:rPr lang="en-US" altLang="en-US" sz="1800" b="1" dirty="0"/>
              <a:t>&gt;::</a:t>
            </a:r>
            <a:r>
              <a:rPr lang="en-US" altLang="en-US" sz="1800" b="1" dirty="0" err="1"/>
              <a:t>queueIsEmpty</a:t>
            </a:r>
            <a:r>
              <a:rPr lang="en-US" altLang="en-US" sz="1800" b="1" dirty="0"/>
              <a:t>() </a:t>
            </a:r>
            <a:r>
              <a:rPr lang="en-US" altLang="en-US" sz="1800" b="1" dirty="0" err="1"/>
              <a:t>const</a:t>
            </a:r>
            <a:endParaRPr lang="en-US" altLang="en-US" sz="18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{ return (count == 0);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Test for Full queue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bool </a:t>
            </a:r>
            <a:r>
              <a:rPr lang="en-US" altLang="en-US" sz="1800" b="1" dirty="0" err="1"/>
              <a:t>Queuet</a:t>
            </a:r>
            <a:r>
              <a:rPr lang="en-US" altLang="en-US" sz="1800" b="1" dirty="0"/>
              <a:t>&lt;</a:t>
            </a:r>
            <a:r>
              <a:rPr lang="en-US" altLang="en-US" sz="1800" b="1" dirty="0">
                <a:solidFill>
                  <a:srgbClr val="00B050"/>
                </a:solidFill>
              </a:rPr>
              <a:t>Type</a:t>
            </a:r>
            <a:r>
              <a:rPr lang="en-US" altLang="en-US" sz="1800" b="1" dirty="0"/>
              <a:t>&gt;::</a:t>
            </a:r>
            <a:r>
              <a:rPr lang="en-US" altLang="en-US" sz="1800" b="1" dirty="0" err="1"/>
              <a:t>queueIsFull</a:t>
            </a:r>
            <a:r>
              <a:rPr lang="en-US" altLang="en-US" sz="1800" b="1" dirty="0"/>
              <a:t>() </a:t>
            </a:r>
            <a:r>
              <a:rPr lang="en-US" altLang="en-US" sz="1800" b="1" dirty="0" err="1"/>
              <a:t>const</a:t>
            </a:r>
            <a:endParaRPr lang="en-US" altLang="en-US" sz="18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{ return (count == </a:t>
            </a:r>
            <a:r>
              <a:rPr lang="en-US" altLang="en-US" sz="1800" b="1" dirty="0" err="1"/>
              <a:t>MaxSize</a:t>
            </a:r>
            <a:r>
              <a:rPr lang="en-US" altLang="en-US" sz="1800" b="1" dirty="0"/>
              <a:t>);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33CC"/>
                </a:solidFill>
              </a:rPr>
              <a:t>// Queue Length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8000"/>
                </a:solidFill>
              </a:rPr>
              <a:t>template &lt;class Type&gt;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err="1"/>
              <a:t>int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Queuet</a:t>
            </a:r>
            <a:r>
              <a:rPr lang="en-US" altLang="en-US" sz="1800" b="1" dirty="0"/>
              <a:t>&lt;</a:t>
            </a:r>
            <a:r>
              <a:rPr lang="en-US" altLang="en-US" sz="1800" b="1" dirty="0">
                <a:solidFill>
                  <a:srgbClr val="00B050"/>
                </a:solidFill>
              </a:rPr>
              <a:t>Type</a:t>
            </a:r>
            <a:r>
              <a:rPr lang="en-US" altLang="en-US" sz="1800" b="1" dirty="0"/>
              <a:t>&gt;::</a:t>
            </a:r>
            <a:r>
              <a:rPr lang="en-US" altLang="en-US" sz="1800" b="1" dirty="0" err="1"/>
              <a:t>queueLength</a:t>
            </a:r>
            <a:r>
              <a:rPr lang="en-US" altLang="en-US" sz="1800" b="1" dirty="0"/>
              <a:t>() </a:t>
            </a:r>
            <a:r>
              <a:rPr lang="en-US" altLang="en-US" sz="1800" b="1" dirty="0" err="1"/>
              <a:t>const</a:t>
            </a:r>
            <a:endParaRPr lang="en-US" altLang="en-US" sz="18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{ return count; }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Queue Class Implementation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A21F0C-CDFB-4731-8703-D9CC31DC1E0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8430" y="1684020"/>
            <a:ext cx="7772400" cy="4293870"/>
          </a:xfrm>
          <a:solidFill>
            <a:srgbClr val="FFFF99"/>
          </a:solidFill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// File: QueuetAppl.cpp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// Test if a string is a palindrome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#include &lt;iostream&gt;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#include &lt;string&gt;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using namespace std;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#include "Stackt.h"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#include "Queuet.h"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bool palindrome(string w);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7577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3850E1-8F2F-49F5-AD65-D634A8985D0B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1300" y="1706880"/>
            <a:ext cx="7772400" cy="4267200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int main()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{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string w;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"Enter a string:" &lt;&lt; </a:t>
            </a:r>
            <a:r>
              <a:rPr lang="en-US" altLang="en-US" sz="2400" b="1" dirty="0" err="1"/>
              <a:t>endl</a:t>
            </a:r>
            <a:r>
              <a:rPr lang="en-US" altLang="en-US" sz="2400" b="1" dirty="0"/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b="1" dirty="0" err="1"/>
              <a:t>getline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cin,w</a:t>
            </a:r>
            <a:r>
              <a:rPr lang="en-US" altLang="en-US" sz="2400" b="1" dirty="0"/>
              <a:t>); 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w &lt;&lt; </a:t>
            </a:r>
            <a:r>
              <a:rPr lang="en-US" altLang="en-US" sz="2400" b="1" dirty="0" err="1"/>
              <a:t>endl</a:t>
            </a:r>
            <a:r>
              <a:rPr lang="en-US" altLang="en-US" sz="2400" b="1" dirty="0"/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if (palindrome(w))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"Palindrome" &lt;&lt; </a:t>
            </a:r>
            <a:r>
              <a:rPr lang="en-US" altLang="en-US" sz="2400" b="1" dirty="0" err="1"/>
              <a:t>endl</a:t>
            </a:r>
            <a:r>
              <a:rPr lang="en-US" altLang="en-US" sz="2400" b="1" dirty="0"/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	else </a:t>
            </a:r>
            <a:r>
              <a:rPr lang="en-US" altLang="en-US" sz="2400" b="1" dirty="0" err="1"/>
              <a:t>cout</a:t>
            </a:r>
            <a:r>
              <a:rPr lang="en-US" altLang="en-US" sz="2400" b="1" dirty="0"/>
              <a:t> &lt;&lt; "NOT Palindrome" &lt;&lt; </a:t>
            </a:r>
            <a:r>
              <a:rPr lang="en-US" altLang="en-US" sz="2400" b="1" dirty="0" err="1"/>
              <a:t>endl</a:t>
            </a:r>
            <a:r>
              <a:rPr lang="en-US" altLang="en-US" sz="2400" b="1" dirty="0"/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	return 0;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dirty="0"/>
              <a:t>}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Class Definition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600200"/>
            <a:ext cx="7772400" cy="4535608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b="1" dirty="0"/>
              <a:t>class Time {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public: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static </a:t>
            </a:r>
            <a:r>
              <a:rPr lang="en-US" sz="2000" b="1" dirty="0" err="1">
                <a:solidFill>
                  <a:srgbClr val="C00000"/>
                </a:solidFill>
              </a:rPr>
              <a:t>int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objectCount</a:t>
            </a:r>
            <a:r>
              <a:rPr lang="en-US" sz="2000" b="1" dirty="0">
                <a:solidFill>
                  <a:srgbClr val="C00000"/>
                </a:solidFill>
              </a:rPr>
              <a:t>;  </a:t>
            </a: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Time( );	  	</a:t>
            </a:r>
            <a:r>
              <a:rPr lang="en-US" sz="2000" b="1" dirty="0">
                <a:solidFill>
                  <a:srgbClr val="3333FF"/>
                </a:solidFill>
              </a:rPr>
              <a:t>// constructor</a:t>
            </a:r>
            <a:endParaRPr lang="en-US" sz="2000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~Time( ); 		</a:t>
            </a:r>
            <a:r>
              <a:rPr lang="en-US" sz="2000" b="1" dirty="0">
                <a:solidFill>
                  <a:srgbClr val="3333FF"/>
                </a:solidFill>
              </a:rPr>
              <a:t>// destructor</a:t>
            </a:r>
            <a:endParaRPr lang="en-US" sz="2000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3333FF"/>
                </a:solidFill>
              </a:rPr>
              <a:t>// Function prototypes</a:t>
            </a:r>
            <a:endParaRPr lang="en-US" sz="2000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setTime</a:t>
            </a:r>
            <a:r>
              <a:rPr lang="en-US" sz="2000" b="1" dirty="0"/>
              <a:t> (</a:t>
            </a:r>
            <a:r>
              <a:rPr lang="en-US" sz="2000" b="1" dirty="0" err="1"/>
              <a:t>int</a:t>
            </a:r>
            <a:r>
              <a:rPr lang="en-US" sz="2000" b="1" dirty="0"/>
              <a:t>, </a:t>
            </a:r>
            <a:r>
              <a:rPr lang="en-US" sz="2000" b="1" dirty="0" err="1"/>
              <a:t>int</a:t>
            </a:r>
            <a:r>
              <a:rPr lang="en-US" sz="2000" b="1" dirty="0"/>
              <a:t>, </a:t>
            </a:r>
            <a:r>
              <a:rPr lang="en-US" sz="2000" b="1" dirty="0" err="1"/>
              <a:t>int</a:t>
            </a:r>
            <a:r>
              <a:rPr lang="en-US" sz="2000" b="1" dirty="0"/>
              <a:t>);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void </a:t>
            </a:r>
            <a:r>
              <a:rPr lang="en-US" sz="2000" b="1" dirty="0" err="1"/>
              <a:t>displayTime</a:t>
            </a:r>
            <a:r>
              <a:rPr lang="en-US" sz="2000" b="1" dirty="0"/>
              <a:t> ( ); </a:t>
            </a:r>
            <a:r>
              <a:rPr lang="en-US" sz="2000" b="1" dirty="0" err="1"/>
              <a:t>const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static </a:t>
            </a:r>
            <a:r>
              <a:rPr lang="en-US" sz="2000" b="1" dirty="0" err="1">
                <a:solidFill>
                  <a:srgbClr val="C00000"/>
                </a:solidFill>
              </a:rPr>
              <a:t>int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getCount</a:t>
            </a:r>
            <a:r>
              <a:rPr lang="en-US" sz="2000" b="1" dirty="0">
                <a:solidFill>
                  <a:srgbClr val="C00000"/>
                </a:solidFill>
              </a:rPr>
              <a:t>( );</a:t>
            </a:r>
            <a:endParaRPr lang="en-US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private: 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err="1"/>
              <a:t>int</a:t>
            </a:r>
            <a:r>
              <a:rPr lang="en-US" sz="2000" b="1" dirty="0"/>
              <a:t> hour, minute, second;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}; 		</a:t>
            </a:r>
            <a:endParaRPr lang="en-US" sz="2000" dirty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6013832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7782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DF36C8-CD5F-4F2D-8176-0E197201AA3F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69870" y="1695450"/>
            <a:ext cx="7772400" cy="4267200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bool palindrome(string w)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Stackt</a:t>
            </a:r>
            <a:r>
              <a:rPr lang="en-US" altLang="en-US" sz="2000" b="1" dirty="0"/>
              <a:t>&lt;</a:t>
            </a:r>
            <a:r>
              <a:rPr lang="en-US" altLang="en-US" sz="2000" b="1" dirty="0">
                <a:solidFill>
                  <a:srgbClr val="00B050"/>
                </a:solidFill>
              </a:rPr>
              <a:t>char</a:t>
            </a:r>
            <a:r>
              <a:rPr lang="en-US" altLang="en-US" sz="2000" b="1" dirty="0"/>
              <a:t>&gt; s;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Queuet</a:t>
            </a:r>
            <a:r>
              <a:rPr lang="en-US" altLang="en-US" sz="2000" b="1" dirty="0"/>
              <a:t>&lt;</a:t>
            </a:r>
            <a:r>
              <a:rPr lang="en-US" altLang="en-US" sz="2000" b="1" dirty="0">
                <a:solidFill>
                  <a:srgbClr val="00B050"/>
                </a:solidFill>
              </a:rPr>
              <a:t>char</a:t>
            </a:r>
            <a:r>
              <a:rPr lang="en-US" altLang="en-US" sz="2000" b="1" dirty="0"/>
              <a:t>&gt; q;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L = </a:t>
            </a:r>
            <a:r>
              <a:rPr lang="en-US" altLang="en-US" sz="2000" b="1" dirty="0" err="1"/>
              <a:t>w.length</a:t>
            </a:r>
            <a:r>
              <a:rPr lang="en-US" altLang="en-US" sz="2000" b="1" dirty="0"/>
              <a:t>();	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char </a:t>
            </a:r>
            <a:r>
              <a:rPr lang="en-US" altLang="en-US" sz="2000" b="1" dirty="0" err="1"/>
              <a:t>c,v</a:t>
            </a:r>
            <a:r>
              <a:rPr lang="en-US" altLang="en-US" sz="2000" b="1" dirty="0"/>
              <a:t>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for (</a:t>
            </a:r>
            <a:r>
              <a:rPr lang="en-US" altLang="en-US" sz="2000" b="1" dirty="0" err="1"/>
              <a:t>int</a:t>
            </a:r>
            <a:r>
              <a:rPr lang="en-US" altLang="en-US" sz="2000" b="1" dirty="0"/>
              <a:t> </a:t>
            </a:r>
            <a:r>
              <a:rPr lang="en-US" altLang="en-US" sz="2000" b="1" dirty="0" err="1"/>
              <a:t>i</a:t>
            </a:r>
            <a:r>
              <a:rPr lang="en-US" altLang="en-US" sz="2000" b="1" dirty="0"/>
              <a:t> = 0; </a:t>
            </a:r>
            <a:r>
              <a:rPr lang="en-US" altLang="en-US" sz="2000" b="1" dirty="0" err="1"/>
              <a:t>i</a:t>
            </a:r>
            <a:r>
              <a:rPr lang="en-US" altLang="en-US" sz="2000" b="1" dirty="0"/>
              <a:t> &lt; L; </a:t>
            </a:r>
            <a:r>
              <a:rPr lang="en-US" altLang="en-US" sz="2000" b="1" dirty="0" err="1"/>
              <a:t>i</a:t>
            </a:r>
            <a:r>
              <a:rPr lang="en-US" altLang="en-US" sz="2000" b="1" dirty="0"/>
              <a:t>++)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{ c = w.at(</a:t>
            </a:r>
            <a:r>
              <a:rPr lang="en-US" altLang="en-US" sz="2000" b="1" dirty="0" err="1"/>
              <a:t>i</a:t>
            </a:r>
            <a:r>
              <a:rPr lang="en-US" altLang="en-US" sz="2000" b="1" dirty="0"/>
              <a:t>); </a:t>
            </a:r>
            <a:r>
              <a:rPr lang="en-US" altLang="en-US" sz="2000" b="1" dirty="0" err="1"/>
              <a:t>s.push</a:t>
            </a:r>
            <a:r>
              <a:rPr lang="en-US" altLang="en-US" sz="2000" b="1" dirty="0"/>
              <a:t>(c); </a:t>
            </a:r>
            <a:r>
              <a:rPr lang="en-US" altLang="en-US" sz="2000" b="1" dirty="0" err="1"/>
              <a:t>q.enqueue</a:t>
            </a:r>
            <a:r>
              <a:rPr lang="en-US" altLang="en-US" sz="2000" b="1" dirty="0"/>
              <a:t>(c);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while(!</a:t>
            </a:r>
            <a:r>
              <a:rPr lang="en-US" altLang="en-US" sz="2000" b="1" dirty="0" err="1"/>
              <a:t>q.queueIsEmpty</a:t>
            </a:r>
            <a:r>
              <a:rPr lang="en-US" altLang="en-US" sz="2000" b="1" dirty="0"/>
              <a:t>())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{ </a:t>
            </a:r>
            <a:r>
              <a:rPr lang="en-US" altLang="en-US" sz="2000" b="1" dirty="0" err="1"/>
              <a:t>q.dequeue</a:t>
            </a:r>
            <a:r>
              <a:rPr lang="en-US" altLang="en-US" sz="2000" b="1" dirty="0"/>
              <a:t>(c); </a:t>
            </a:r>
            <a:r>
              <a:rPr lang="en-US" altLang="en-US" sz="2000" b="1" dirty="0" err="1"/>
              <a:t>s.pop</a:t>
            </a:r>
            <a:r>
              <a:rPr lang="en-US" altLang="en-US" sz="2000" b="1" dirty="0"/>
              <a:t>(v); if(c != v) return false; }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	return true;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/>
              <a:t>}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7987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9A7588-8709-49CE-8B18-3E7AD6793597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1300" y="1981200"/>
            <a:ext cx="7658100" cy="4114800"/>
          </a:xfrm>
          <a:solidFill>
            <a:srgbClr val="003300"/>
          </a:solidFill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FFFFCC"/>
                </a:solidFill>
              </a:rPr>
              <a:t>Output: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Enter a string: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12321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FFFF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12321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Palindrome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Press any key to continue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FFFF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Enter a string: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123456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FFFFCC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123456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NOT Palindrome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FFCC"/>
                </a:solidFill>
              </a:rPr>
              <a:t>Press any key to continue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Driver Program to Test Class</a:t>
            </a:r>
          </a:p>
        </p:txBody>
      </p:sp>
      <p:sp>
        <p:nvSpPr>
          <p:cNvPr id="79878" name="Rectangle 4"/>
          <p:cNvSpPr>
            <a:spLocks noChangeArrowheads="1"/>
          </p:cNvSpPr>
          <p:nvPr/>
        </p:nvSpPr>
        <p:spPr bwMode="auto">
          <a:xfrm>
            <a:off x="3200400" y="2286000"/>
            <a:ext cx="4495800" cy="36576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baseline="-25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Class Implementation (.</a:t>
            </a:r>
            <a:r>
              <a:rPr lang="en-US" sz="2800" b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cpp</a:t>
            </a: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295400"/>
            <a:ext cx="7772400" cy="4800600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#include &lt;</a:t>
            </a:r>
            <a:r>
              <a:rPr lang="en-US" b="1" dirty="0" err="1"/>
              <a:t>iostream</a:t>
            </a:r>
            <a:r>
              <a:rPr lang="en-US" b="1" dirty="0"/>
              <a:t>&gt;</a:t>
            </a:r>
          </a:p>
          <a:p>
            <a:pPr marL="0" indent="0">
              <a:buNone/>
            </a:pPr>
            <a:r>
              <a:rPr lang="en-US" b="1" dirty="0"/>
              <a:t>using namespace </a:t>
            </a:r>
            <a:r>
              <a:rPr lang="en-US" b="1" dirty="0" err="1"/>
              <a:t>std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/>
              <a:t>Time :: Time( )  { hour = minute = second = 0;</a:t>
            </a:r>
          </a:p>
          <a:p>
            <a:pPr marL="0" indent="0">
              <a:buNone/>
            </a:pPr>
            <a:r>
              <a:rPr lang="en-US" b="1" dirty="0"/>
              <a:t>         </a:t>
            </a:r>
            <a:r>
              <a:rPr lang="en-US" b="1" dirty="0" err="1">
                <a:solidFill>
                  <a:srgbClr val="C00000"/>
                </a:solidFill>
              </a:rPr>
              <a:t>objectCount</a:t>
            </a:r>
            <a:r>
              <a:rPr lang="en-US" b="1" dirty="0">
                <a:solidFill>
                  <a:srgbClr val="C00000"/>
                </a:solidFill>
              </a:rPr>
              <a:t>++;</a:t>
            </a:r>
            <a:r>
              <a:rPr lang="en-US" b="1" dirty="0"/>
              <a:t>   </a:t>
            </a:r>
            <a:r>
              <a:rPr lang="en-US" b="1" dirty="0">
                <a:solidFill>
                  <a:srgbClr val="3333FF"/>
                </a:solidFill>
              </a:rPr>
              <a:t>// Increase every time object is created  </a:t>
            </a:r>
            <a:r>
              <a:rPr lang="en-US" b="1" dirty="0"/>
              <a:t>}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Time::~Time( )  { }	</a:t>
            </a:r>
            <a:r>
              <a:rPr lang="en-US" b="1" dirty="0">
                <a:solidFill>
                  <a:srgbClr val="3333FF"/>
                </a:solidFill>
              </a:rPr>
              <a:t>// do nothing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void Time :: </a:t>
            </a:r>
            <a:r>
              <a:rPr lang="en-US" b="1" dirty="0" err="1"/>
              <a:t>setTime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h, </a:t>
            </a:r>
            <a:r>
              <a:rPr lang="en-US" b="1" dirty="0" err="1"/>
              <a:t>int</a:t>
            </a:r>
            <a:r>
              <a:rPr lang="en-US" b="1" dirty="0"/>
              <a:t> m, </a:t>
            </a:r>
            <a:r>
              <a:rPr lang="en-US" b="1" dirty="0" err="1"/>
              <a:t>int</a:t>
            </a:r>
            <a:r>
              <a:rPr lang="en-US" b="1" dirty="0"/>
              <a:t> s)</a:t>
            </a:r>
          </a:p>
          <a:p>
            <a:pPr marL="0" indent="0">
              <a:buNone/>
            </a:pPr>
            <a:r>
              <a:rPr lang="en-US" b="1" dirty="0"/>
              <a:t>  {      hour   = h;      minute = m ;      second = s ;   }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void Time :: </a:t>
            </a:r>
            <a:r>
              <a:rPr lang="en-US" b="1" dirty="0" err="1"/>
              <a:t>displayTime</a:t>
            </a:r>
            <a:r>
              <a:rPr lang="en-US" b="1" dirty="0"/>
              <a:t>( ) </a:t>
            </a:r>
            <a:r>
              <a:rPr lang="en-US" b="1" dirty="0" err="1"/>
              <a:t>const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{ </a:t>
            </a:r>
            <a:r>
              <a:rPr lang="en-US" b="1" dirty="0" err="1"/>
              <a:t>cout</a:t>
            </a:r>
            <a:r>
              <a:rPr lang="en-US" b="1" dirty="0"/>
              <a:t> &lt;&lt; hour &lt;&lt; “:“ &lt;&lt; minute &lt;&lt; “:“ &lt;&lt; second &lt;&lt; </a:t>
            </a:r>
            <a:r>
              <a:rPr lang="en-US" b="1" dirty="0" err="1"/>
              <a:t>endl</a:t>
            </a:r>
            <a:r>
              <a:rPr lang="en-US" b="1" dirty="0"/>
              <a:t>; }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>
                <a:solidFill>
                  <a:srgbClr val="C00000"/>
                </a:solidFill>
              </a:rPr>
              <a:t>int</a:t>
            </a:r>
            <a:r>
              <a:rPr lang="en-US" b="1" dirty="0">
                <a:solidFill>
                  <a:srgbClr val="C00000"/>
                </a:solidFill>
              </a:rPr>
              <a:t> Time :: </a:t>
            </a:r>
            <a:r>
              <a:rPr lang="en-US" b="1" dirty="0" err="1">
                <a:solidFill>
                  <a:srgbClr val="C00000"/>
                </a:solidFill>
              </a:rPr>
              <a:t>getCount</a:t>
            </a:r>
            <a:r>
              <a:rPr lang="en-US" b="1" dirty="0">
                <a:solidFill>
                  <a:srgbClr val="C00000"/>
                </a:solidFill>
              </a:rPr>
              <a:t>( ) { return </a:t>
            </a:r>
            <a:r>
              <a:rPr lang="en-US" b="1" dirty="0" err="1">
                <a:solidFill>
                  <a:srgbClr val="C00000"/>
                </a:solidFill>
              </a:rPr>
              <a:t>objectCount</a:t>
            </a:r>
            <a:r>
              <a:rPr lang="en-US" b="1" dirty="0">
                <a:solidFill>
                  <a:srgbClr val="C00000"/>
                </a:solidFill>
              </a:rPr>
              <a:t>;   }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88870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In Application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600200"/>
            <a:ext cx="7772400" cy="4535608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3333FF"/>
                </a:solidFill>
              </a:rPr>
              <a:t>// Initialize static member of class Time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C00000"/>
                </a:solidFill>
              </a:rPr>
              <a:t>int</a:t>
            </a:r>
            <a:r>
              <a:rPr lang="en-US" b="1" dirty="0">
                <a:solidFill>
                  <a:srgbClr val="C00000"/>
                </a:solidFill>
              </a:rPr>
              <a:t> Time::</a:t>
            </a:r>
            <a:r>
              <a:rPr lang="en-US" b="1" dirty="0" err="1">
                <a:solidFill>
                  <a:srgbClr val="C00000"/>
                </a:solidFill>
              </a:rPr>
              <a:t>objectCount</a:t>
            </a:r>
            <a:r>
              <a:rPr lang="en-US" b="1" dirty="0">
                <a:solidFill>
                  <a:srgbClr val="C00000"/>
                </a:solidFill>
              </a:rPr>
              <a:t> = 0;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main( )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3333FF"/>
                </a:solidFill>
              </a:rPr>
              <a:t>// Print total number of objects before creating object.</a:t>
            </a:r>
          </a:p>
          <a:p>
            <a:pPr marL="0" indent="0">
              <a:buNone/>
            </a:pPr>
            <a:r>
              <a:rPr lang="en-US" b="1" dirty="0" err="1"/>
              <a:t>cout</a:t>
            </a:r>
            <a:r>
              <a:rPr lang="en-US" b="1" dirty="0"/>
              <a:t> &lt;&lt; " Count before: " &lt;&lt; </a:t>
            </a:r>
            <a:r>
              <a:rPr lang="en-US" b="1" dirty="0">
                <a:solidFill>
                  <a:srgbClr val="C00000"/>
                </a:solidFill>
              </a:rPr>
              <a:t>Time::</a:t>
            </a:r>
            <a:r>
              <a:rPr lang="en-US" b="1" dirty="0" err="1">
                <a:solidFill>
                  <a:srgbClr val="C00000"/>
                </a:solidFill>
              </a:rPr>
              <a:t>getCount</a:t>
            </a:r>
            <a:r>
              <a:rPr lang="en-US" b="1" dirty="0">
                <a:solidFill>
                  <a:srgbClr val="C00000"/>
                </a:solidFill>
              </a:rPr>
              <a:t>( ) </a:t>
            </a:r>
            <a:r>
              <a:rPr lang="en-US" b="1" dirty="0"/>
              <a:t>&lt;&lt; </a:t>
            </a:r>
            <a:r>
              <a:rPr lang="en-US" b="1" dirty="0" err="1"/>
              <a:t>endl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/>
              <a:t>Time T1(0, 0, 0);      </a:t>
            </a:r>
            <a:r>
              <a:rPr lang="en-US" b="1" dirty="0">
                <a:solidFill>
                  <a:srgbClr val="3333FF"/>
                </a:solidFill>
              </a:rPr>
              <a:t>// Declare T1</a:t>
            </a:r>
          </a:p>
          <a:p>
            <a:pPr marL="0" indent="0">
              <a:buNone/>
            </a:pPr>
            <a:r>
              <a:rPr lang="en-US" b="1" dirty="0"/>
              <a:t>Time T2(12, 6, 5);    </a:t>
            </a:r>
            <a:r>
              <a:rPr lang="en-US" b="1" dirty="0">
                <a:solidFill>
                  <a:srgbClr val="3333FF"/>
                </a:solidFill>
              </a:rPr>
              <a:t>// Declare T2</a:t>
            </a:r>
          </a:p>
          <a:p>
            <a:pPr marL="0" indent="0">
              <a:buNone/>
            </a:pPr>
            <a:r>
              <a:rPr lang="en-US" b="1" dirty="0">
                <a:solidFill>
                  <a:srgbClr val="3333FF"/>
                </a:solidFill>
              </a:rPr>
              <a:t>// Print total number of objects after creating objects.</a:t>
            </a:r>
          </a:p>
          <a:p>
            <a:pPr marL="0" indent="0">
              <a:buNone/>
            </a:pPr>
            <a:r>
              <a:rPr lang="en-US" b="1" dirty="0" err="1"/>
              <a:t>cout</a:t>
            </a:r>
            <a:r>
              <a:rPr lang="en-US" b="1" dirty="0"/>
              <a:t> &lt;&lt; " Count after: " &lt;&lt; </a:t>
            </a:r>
            <a:r>
              <a:rPr lang="en-US" b="1" dirty="0">
                <a:solidFill>
                  <a:srgbClr val="C00000"/>
                </a:solidFill>
              </a:rPr>
              <a:t>Time::</a:t>
            </a:r>
            <a:r>
              <a:rPr lang="en-US" b="1" dirty="0" err="1">
                <a:solidFill>
                  <a:srgbClr val="C00000"/>
                </a:solidFill>
              </a:rPr>
              <a:t>getCount</a:t>
            </a:r>
            <a:r>
              <a:rPr lang="en-US" b="1" dirty="0">
                <a:solidFill>
                  <a:srgbClr val="C00000"/>
                </a:solidFill>
              </a:rPr>
              <a:t>( ) </a:t>
            </a:r>
            <a:r>
              <a:rPr lang="en-US" b="1" dirty="0"/>
              <a:t>&lt;&lt; </a:t>
            </a:r>
            <a:r>
              <a:rPr lang="en-US" b="1" dirty="0" err="1"/>
              <a:t>endl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/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Output: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Count before: 0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8000"/>
                </a:solidFill>
              </a:rPr>
              <a:t>Count after: 2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13852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620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2. Templates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600200"/>
            <a:ext cx="7772400" cy="4535608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400" b="1" dirty="0"/>
              <a:t>Templates allow us to write routines that work for </a:t>
            </a:r>
            <a:r>
              <a:rPr lang="en-US" altLang="en-US" sz="2400" b="1" dirty="0">
                <a:solidFill>
                  <a:srgbClr val="FF0000"/>
                </a:solidFill>
              </a:rPr>
              <a:t>arbitrary types </a:t>
            </a:r>
            <a:r>
              <a:rPr lang="en-US" altLang="en-US" sz="2400" b="1" dirty="0"/>
              <a:t>without having to know what these types will be.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altLang="en-US" sz="2400" b="1" dirty="0"/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C++ templates allow us to write </a:t>
            </a:r>
            <a:r>
              <a:rPr lang="en-US" sz="2400" b="1" dirty="0">
                <a:solidFill>
                  <a:srgbClr val="FF0000"/>
                </a:solidFill>
              </a:rPr>
              <a:t>type-independent algorithms</a:t>
            </a:r>
            <a:r>
              <a:rPr lang="en-US" sz="2400" b="1" dirty="0"/>
              <a:t> (also known as generic algorithms).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/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This will support code reuse.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400" b="1" dirty="0"/>
          </a:p>
          <a:p>
            <a:pPr algn="just" eaLnBrk="1" hangingPunct="1">
              <a:lnSpc>
                <a:spcPct val="80000"/>
              </a:lnSpc>
            </a:pPr>
            <a:r>
              <a:rPr lang="en-US" sz="2400" b="1" dirty="0"/>
              <a:t>Templates provide generic types for:</a:t>
            </a:r>
          </a:p>
          <a:p>
            <a:pPr marL="914400"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</a:rPr>
              <a:t>Parameters of </a:t>
            </a:r>
            <a:r>
              <a:rPr lang="en-US" sz="2400" b="1" dirty="0"/>
              <a:t>functions</a:t>
            </a:r>
          </a:p>
          <a:p>
            <a:pPr marL="914400"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</a:rPr>
              <a:t>Return types </a:t>
            </a:r>
            <a:r>
              <a:rPr lang="en-US" sz="2400" b="1" dirty="0"/>
              <a:t>of functions</a:t>
            </a:r>
          </a:p>
          <a:p>
            <a:pPr marL="914400"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</a:rPr>
              <a:t>Local Variables </a:t>
            </a:r>
            <a:r>
              <a:rPr lang="en-US" sz="2400" b="1" dirty="0"/>
              <a:t>within functions</a:t>
            </a:r>
          </a:p>
          <a:p>
            <a:pPr marL="9144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sz="2400" b="1" dirty="0"/>
          </a:p>
          <a:p>
            <a:pPr marL="571500" indent="0">
              <a:lnSpc>
                <a:spcPct val="80000"/>
              </a:lnSpc>
              <a:buNone/>
            </a:pPr>
            <a:endParaRPr lang="en-US" altLang="en-US" sz="2400" b="1" u="sng" dirty="0">
              <a:solidFill>
                <a:schemeClr val="tx1"/>
              </a:solidFill>
            </a:endParaRP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73296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89212" y="6135808"/>
            <a:ext cx="7619999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dirty="0"/>
              <a:t>Prof. Amr Goneid, AUC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31812" y="787782"/>
            <a:ext cx="779767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2C6733-A591-4201-ADA4-9574F67C6621}" type="slidenum">
              <a:rPr lang="en-GB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>
              <a:solidFill>
                <a:schemeClr val="bg2"/>
              </a:solidFill>
            </a:endParaRP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532383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Example: Template Function swap.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276695"/>
            <a:ext cx="7772400" cy="4800600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altLang="en-US" sz="2200" b="1" dirty="0" err="1">
                <a:solidFill>
                  <a:srgbClr val="008000"/>
                </a:solidFill>
              </a:rPr>
              <a:t>template</a:t>
            </a:r>
            <a:r>
              <a:rPr lang="fr-FR" altLang="en-US" sz="2200" b="1" dirty="0">
                <a:solidFill>
                  <a:srgbClr val="008000"/>
                </a:solidFill>
              </a:rPr>
              <a:t> &lt; class </a:t>
            </a:r>
            <a:r>
              <a:rPr lang="fr-FR" altLang="en-US" sz="2200" b="1" dirty="0">
                <a:solidFill>
                  <a:srgbClr val="FF0000"/>
                </a:solidFill>
              </a:rPr>
              <a:t>Type</a:t>
            </a:r>
            <a:r>
              <a:rPr lang="fr-FR" altLang="en-US" sz="2200" b="1" dirty="0">
                <a:solidFill>
                  <a:srgbClr val="008000"/>
                </a:solidFill>
              </a:rPr>
              <a:t> 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2200" b="1" dirty="0" err="1"/>
              <a:t>void</a:t>
            </a:r>
            <a:r>
              <a:rPr lang="fr-FR" altLang="en-US" sz="2200" b="1" dirty="0"/>
              <a:t> swap(</a:t>
            </a:r>
            <a:r>
              <a:rPr lang="fr-FR" altLang="en-US" sz="2200" b="1" dirty="0">
                <a:solidFill>
                  <a:srgbClr val="FF0000"/>
                </a:solidFill>
              </a:rPr>
              <a:t>Type</a:t>
            </a:r>
            <a:r>
              <a:rPr lang="fr-FR" altLang="en-US" sz="2200" b="1" dirty="0"/>
              <a:t> &amp; A, </a:t>
            </a:r>
            <a:r>
              <a:rPr lang="fr-FR" altLang="en-US" sz="2200" b="1" dirty="0">
                <a:solidFill>
                  <a:srgbClr val="FF0000"/>
                </a:solidFill>
              </a:rPr>
              <a:t>Type</a:t>
            </a:r>
            <a:r>
              <a:rPr lang="fr-FR" altLang="en-US" sz="2200" b="1" dirty="0"/>
              <a:t> &amp; B 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altLang="en-US" sz="2200" b="1" dirty="0"/>
              <a:t>{</a:t>
            </a:r>
            <a:r>
              <a:rPr lang="fr-FR" altLang="en-US" sz="2200" b="1" dirty="0">
                <a:solidFill>
                  <a:srgbClr val="FF0000"/>
                </a:solidFill>
              </a:rPr>
              <a:t>Type</a:t>
            </a:r>
            <a:r>
              <a:rPr lang="fr-FR" altLang="en-US" sz="2200" b="1" dirty="0"/>
              <a:t> </a:t>
            </a:r>
            <a:r>
              <a:rPr lang="fr-FR" altLang="en-US" sz="2200" b="1" dirty="0" err="1"/>
              <a:t>temp</a:t>
            </a:r>
            <a:r>
              <a:rPr lang="fr-FR" altLang="en-US" sz="2200" b="1" dirty="0"/>
              <a:t> = A; A = B;  B = </a:t>
            </a:r>
            <a:r>
              <a:rPr lang="fr-FR" altLang="en-US" sz="2200" b="1" dirty="0" err="1"/>
              <a:t>temp</a:t>
            </a:r>
            <a:r>
              <a:rPr lang="fr-FR" altLang="en-US" sz="2200" b="1" dirty="0"/>
              <a:t>; }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200" b="1" u="sng" dirty="0">
              <a:solidFill>
                <a:schemeClr val="hlink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>
                <a:solidFill>
                  <a:srgbClr val="3333FF"/>
                </a:solidFill>
              </a:rPr>
              <a:t>// Using the swap function template.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/>
              <a:t>main( ) {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 err="1"/>
              <a:t>int</a:t>
            </a:r>
            <a:r>
              <a:rPr lang="en-US" altLang="en-US" sz="2200" b="1" dirty="0"/>
              <a:t> x = 5;  </a:t>
            </a:r>
            <a:r>
              <a:rPr lang="en-US" altLang="en-US" sz="2200" b="1" dirty="0" err="1"/>
              <a:t>int</a:t>
            </a:r>
            <a:r>
              <a:rPr lang="en-US" altLang="en-US" sz="2200" b="1" dirty="0"/>
              <a:t> y = 7; double a = 2;  double b = 4;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/>
              <a:t>char c = ‘P’;  char d = ‘Q’;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/>
              <a:t>swap( x, y ); </a:t>
            </a:r>
            <a:r>
              <a:rPr lang="en-US" altLang="en-US" sz="2200" b="1" dirty="0">
                <a:solidFill>
                  <a:srgbClr val="3333FF"/>
                </a:solidFill>
              </a:rPr>
              <a:t>// swap two integers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/>
              <a:t>swap( a, b ); </a:t>
            </a:r>
            <a:r>
              <a:rPr lang="en-US" altLang="en-US" sz="2200" b="1" dirty="0">
                <a:solidFill>
                  <a:srgbClr val="3333FF"/>
                </a:solidFill>
              </a:rPr>
              <a:t>// swap two doubles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/>
              <a:t>swap(c, d );  </a:t>
            </a:r>
            <a:r>
              <a:rPr lang="en-US" altLang="en-US" sz="2200" b="1" dirty="0">
                <a:solidFill>
                  <a:srgbClr val="3333FF"/>
                </a:solidFill>
              </a:rPr>
              <a:t>// swap two chars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 err="1"/>
              <a:t>cout</a:t>
            </a:r>
            <a:r>
              <a:rPr lang="en-US" altLang="en-US" sz="2200" b="1" dirty="0"/>
              <a:t> &lt;&lt; x &lt;&lt; " " &lt;&lt; y &lt;&lt; </a:t>
            </a:r>
            <a:r>
              <a:rPr lang="en-US" altLang="en-US" sz="2200" b="1" dirty="0" err="1"/>
              <a:t>endl</a:t>
            </a:r>
            <a:r>
              <a:rPr lang="en-US" altLang="en-US" sz="2200" b="1" dirty="0"/>
              <a:t>;  </a:t>
            </a:r>
            <a:r>
              <a:rPr lang="en-US" altLang="en-US" sz="2200" b="1" dirty="0" err="1"/>
              <a:t>cout</a:t>
            </a:r>
            <a:r>
              <a:rPr lang="en-US" altLang="en-US" sz="2200" b="1" dirty="0"/>
              <a:t> &lt;&lt; a &lt;&lt; " " &lt;&lt; b &lt;&lt; </a:t>
            </a:r>
            <a:r>
              <a:rPr lang="en-US" altLang="en-US" sz="2200" b="1" dirty="0" err="1"/>
              <a:t>endl</a:t>
            </a:r>
            <a:r>
              <a:rPr lang="en-US" altLang="en-US" sz="2200" b="1" dirty="0"/>
              <a:t>;  </a:t>
            </a:r>
            <a:r>
              <a:rPr lang="en-US" altLang="en-US" sz="2200" b="1" dirty="0" err="1"/>
              <a:t>cout</a:t>
            </a:r>
            <a:r>
              <a:rPr lang="en-US" altLang="en-US" sz="2200" b="1" dirty="0"/>
              <a:t> &lt;&lt; c &lt;&lt; " " &lt;&lt; d &lt;&lt; </a:t>
            </a:r>
            <a:r>
              <a:rPr lang="en-US" altLang="en-US" sz="2200" b="1" dirty="0" err="1"/>
              <a:t>endl</a:t>
            </a:r>
            <a:r>
              <a:rPr lang="en-US" altLang="en-US" sz="2200" b="1" dirty="0"/>
              <a:t>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200" b="1" dirty="0">
                <a:solidFill>
                  <a:srgbClr val="3333FF"/>
                </a:solidFill>
              </a:rPr>
              <a:t>// swap( x, b ); // illegal: type mismatch  </a:t>
            </a:r>
            <a:r>
              <a:rPr lang="en-US" altLang="en-US" sz="2200" b="1" dirty="0"/>
              <a:t>}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400" b="1" u="sng" dirty="0">
              <a:solidFill>
                <a:schemeClr val="hlink"/>
              </a:solidFill>
            </a:endParaRP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4852988" y="198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7924800" y="1402847"/>
            <a:ext cx="2628900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altLang="en-US" b="1" kern="0" dirty="0">
                <a:solidFill>
                  <a:srgbClr val="FF0000"/>
                </a:solidFill>
                <a:latin typeface="Arial"/>
              </a:rPr>
              <a:t>Type</a:t>
            </a:r>
            <a:r>
              <a:rPr lang="en-US" b="1" dirty="0"/>
              <a:t> = Generic Type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 bwMode="auto">
          <a:xfrm flipH="1" flipV="1">
            <a:off x="5989320" y="1402847"/>
            <a:ext cx="1935480" cy="184668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076693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1177</TotalTime>
  <Words>3499</Words>
  <Application>Microsoft Office PowerPoint</Application>
  <PresentationFormat>Widescreen</PresentationFormat>
  <Paragraphs>661</Paragraphs>
  <Slides>51</Slides>
  <Notes>51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1" baseType="lpstr">
      <vt:lpstr>Arial</vt:lpstr>
      <vt:lpstr>Calibri</vt:lpstr>
      <vt:lpstr>Calibri Light</vt:lpstr>
      <vt:lpstr>Courier New</vt:lpstr>
      <vt:lpstr>Times New Roman</vt:lpstr>
      <vt:lpstr>Wingdings</vt:lpstr>
      <vt:lpstr>Wingdings 3</vt:lpstr>
      <vt:lpstr>Wisp</vt:lpstr>
      <vt:lpstr>Custom Design</vt:lpstr>
      <vt:lpstr>Slide</vt:lpstr>
      <vt:lpstr>CSCE 2211  Applied Data Structures</vt:lpstr>
      <vt:lpstr>Static Class Members and Templates</vt:lpstr>
      <vt:lpstr>1. Static Data Members and Static Functions </vt:lpstr>
      <vt:lpstr>Static Data Members and Static Functions </vt:lpstr>
      <vt:lpstr>Example: Class Definition</vt:lpstr>
      <vt:lpstr>Example: Class Implementation (.cpp)</vt:lpstr>
      <vt:lpstr>Example: In Application</vt:lpstr>
      <vt:lpstr>2. Templates</vt:lpstr>
      <vt:lpstr>Example: Template Function swap.</vt:lpstr>
      <vt:lpstr>ClassTemplates</vt:lpstr>
      <vt:lpstr>Implementing template Member Functions</vt:lpstr>
      <vt:lpstr>Remark</vt:lpstr>
      <vt:lpstr>3. The Stack ADT</vt:lpstr>
      <vt:lpstr>3.1 Introduction to the Stack Data Structure</vt:lpstr>
      <vt:lpstr>Example</vt:lpstr>
      <vt:lpstr>Example</vt:lpstr>
      <vt:lpstr>Some Stack Applications</vt:lpstr>
      <vt:lpstr>Stack Class Operations</vt:lpstr>
      <vt:lpstr>3.2. Array Based Stack Class Definition</vt:lpstr>
      <vt:lpstr>A Stack Class Definition</vt:lpstr>
      <vt:lpstr>A Stack Class Definition</vt:lpstr>
      <vt:lpstr>A Stack Class Implementation</vt:lpstr>
      <vt:lpstr>A Stack Class Implementation</vt:lpstr>
      <vt:lpstr>A Stack Class Implementation</vt:lpstr>
      <vt:lpstr>A Stack Class Implementation</vt:lpstr>
      <vt:lpstr>A Stack Class Implementation</vt:lpstr>
      <vt:lpstr>A Stack Class Implementation</vt:lpstr>
      <vt:lpstr>A Driver Program to Test Class</vt:lpstr>
      <vt:lpstr>A Driver Program to Test Class</vt:lpstr>
      <vt:lpstr>A Driver Program to Test Class</vt:lpstr>
      <vt:lpstr>4. The Queue ADT</vt:lpstr>
      <vt:lpstr>4.1. introduction to the Queue Data Structure</vt:lpstr>
      <vt:lpstr>An Illustration</vt:lpstr>
      <vt:lpstr>Array Models</vt:lpstr>
      <vt:lpstr>Array Models</vt:lpstr>
      <vt:lpstr>Enqueue and Dequeue</vt:lpstr>
      <vt:lpstr>Some Queue Applications</vt:lpstr>
      <vt:lpstr>Queue Class Operations</vt:lpstr>
      <vt:lpstr>4.2. Array Based Queue Class Definition</vt:lpstr>
      <vt:lpstr>A Queue Class Definition</vt:lpstr>
      <vt:lpstr>A Queue Class Definition</vt:lpstr>
      <vt:lpstr>A Queue Class Implementation</vt:lpstr>
      <vt:lpstr>A Queue Class Implementation</vt:lpstr>
      <vt:lpstr>A Queue Class Implementation</vt:lpstr>
      <vt:lpstr>A Queue Class Implementation</vt:lpstr>
      <vt:lpstr>A Queue Class Implementation</vt:lpstr>
      <vt:lpstr>A Queue Class Implementation</vt:lpstr>
      <vt:lpstr>A Driver Program to Test Class</vt:lpstr>
      <vt:lpstr>A Driver Program to Test Class</vt:lpstr>
      <vt:lpstr>A Driver Program to Test Class</vt:lpstr>
      <vt:lpstr>A Driver Program to Test Class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Dr. Goneid</cp:lastModifiedBy>
  <cp:revision>136</cp:revision>
  <dcterms:created xsi:type="dcterms:W3CDTF">2019-11-03T10:18:00Z</dcterms:created>
  <dcterms:modified xsi:type="dcterms:W3CDTF">2023-08-12T20:15:40Z</dcterms:modified>
</cp:coreProperties>
</file>