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38"/>
  </p:notesMasterIdLst>
  <p:sldIdLst>
    <p:sldId id="258" r:id="rId3"/>
    <p:sldId id="366" r:id="rId4"/>
    <p:sldId id="337" r:id="rId5"/>
    <p:sldId id="338" r:id="rId6"/>
    <p:sldId id="364" r:id="rId7"/>
    <p:sldId id="365" r:id="rId8"/>
    <p:sldId id="367" r:id="rId9"/>
    <p:sldId id="368" r:id="rId10"/>
    <p:sldId id="425" r:id="rId11"/>
    <p:sldId id="336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426" r:id="rId28"/>
    <p:sldId id="427" r:id="rId29"/>
    <p:sldId id="356" r:id="rId30"/>
    <p:sldId id="428" r:id="rId31"/>
    <p:sldId id="358" r:id="rId32"/>
    <p:sldId id="359" r:id="rId33"/>
    <p:sldId id="360" r:id="rId34"/>
    <p:sldId id="361" r:id="rId35"/>
    <p:sldId id="362" r:id="rId36"/>
    <p:sldId id="36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99FFCC"/>
    <a:srgbClr val="99FF99"/>
    <a:srgbClr val="CC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0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4417CB-7EB0-4691-8F13-047E71D0C330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099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4417CB-7EB0-4691-8F13-047E71D0C330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9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12-Aug-23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12-Aug-23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0968" y="4202723"/>
            <a:ext cx="8915398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R3. STL &amp; Vectors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2. Vectors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34300" cy="4267200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/>
              <a:t> 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E2E7D0C6-B02F-4FED-AE03-D2367FFBE827}" type="slidenum">
              <a:rPr lang="en-GB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10</a:t>
            </a:fld>
            <a:endParaRPr lang="en-GB" altLang="en-US" sz="1400">
              <a:solidFill>
                <a:srgbClr val="333329"/>
              </a:solidFill>
            </a:endParaRPr>
          </a:p>
        </p:txBody>
      </p:sp>
      <p:pic>
        <p:nvPicPr>
          <p:cNvPr id="7174" name="Picture 7" descr="D:\SC\210-321 Additions\Subject Pictures\repet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981200"/>
            <a:ext cx="7772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256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Vectors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The </a:t>
            </a:r>
            <a:r>
              <a:rPr lang="en-US" altLang="en-US" sz="2800" b="1" i="1" dirty="0">
                <a:solidFill>
                  <a:srgbClr val="0000FF"/>
                </a:solidFill>
                <a:cs typeface="Times New Roman" panose="02020603050405020304" pitchFamily="18" charset="0"/>
              </a:rPr>
              <a:t>vector</a:t>
            </a:r>
            <a:r>
              <a:rPr lang="en-US" altLang="en-US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 is a sequence (linear) container.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Uses the array access operator </a:t>
            </a:r>
            <a:r>
              <a:rPr lang="en-US" altLang="en-US" sz="2800" b="1" i="1" dirty="0">
                <a:solidFill>
                  <a:srgbClr val="0000FF"/>
                </a:solidFill>
                <a:cs typeface="Times New Roman" panose="02020603050405020304" pitchFamily="18" charset="0"/>
              </a:rPr>
              <a:t>[ ]</a:t>
            </a:r>
            <a:r>
              <a:rPr lang="en-US" altLang="en-US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 to access elements of a vector.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b="1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b="1" dirty="0">
                <a:solidFill>
                  <a:schemeClr val="tx2"/>
                </a:solidFill>
                <a:cs typeface="Times New Roman" panose="02020603050405020304" pitchFamily="18" charset="0"/>
              </a:rPr>
              <a:t>Like the array, indices of elements are from </a:t>
            </a:r>
            <a:r>
              <a:rPr lang="en-US" altLang="en-US" sz="2800" b="1" i="1" dirty="0">
                <a:solidFill>
                  <a:srgbClr val="0000FF"/>
                </a:solidFill>
                <a:cs typeface="Times New Roman" panose="02020603050405020304" pitchFamily="18" charset="0"/>
              </a:rPr>
              <a:t>0 …Size-1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920D2C3-7E53-4B0C-81DF-22B66C0A765F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11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61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Vector vs Array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u="sng" dirty="0">
                <a:solidFill>
                  <a:schemeClr val="tx2"/>
                </a:solidFill>
                <a:cs typeface="Times New Roman" panose="02020603050405020304" pitchFamily="18" charset="0"/>
              </a:rPr>
              <a:t>Advantages over Arrays: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Size can be a variable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A vector can increase its size automatically to accommodate new data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A vector can return the size of data stored in it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A function can return a vector (functions cannot return arrays, but only array parameters or pointers to arrays)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5BEFFEBE-CB8A-4095-A9EF-8D8D0E45454B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12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16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Vector vs Array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u="sng">
                <a:solidFill>
                  <a:schemeClr val="tx2"/>
                </a:solidFill>
                <a:cs typeface="Times New Roman" panose="02020603050405020304" pitchFamily="18" charset="0"/>
              </a:rPr>
              <a:t>Disadvantages: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Vectors take more space in memory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Slower than arrays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No 2-D or higher dimension vectors.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>
              <a:cs typeface="Times New Roman" panose="02020603050405020304" pitchFamily="18" charset="0"/>
            </a:endParaRP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0F416B61-4A8A-45E3-8B64-BBE72A52956B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13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40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Declaring a Vector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383208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To use vectors in a program, we first </a:t>
            </a:r>
            <a:r>
              <a:rPr lang="en-US" sz="2000" b="1" i="1" dirty="0">
                <a:solidFill>
                  <a:schemeClr val="tx2"/>
                </a:solidFill>
                <a:cs typeface="Courier New" pitchFamily="49" charset="0"/>
              </a:rPr>
              <a:t>include</a:t>
            </a:r>
            <a:r>
              <a:rPr lang="en-US" sz="2000" b="1" dirty="0">
                <a:solidFill>
                  <a:schemeClr val="tx2"/>
                </a:solidFill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the vector class and use </a:t>
            </a:r>
            <a:r>
              <a:rPr lang="en-US" sz="2000" b="1" i="1" dirty="0">
                <a:solidFill>
                  <a:schemeClr val="tx2"/>
                </a:solidFill>
                <a:cs typeface="Courier New" pitchFamily="49" charset="0"/>
              </a:rPr>
              <a:t>namespace std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:</a:t>
            </a:r>
            <a:br>
              <a:rPr lang="en-US" sz="2000" dirty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#include &lt;vector&gt;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using namespace std;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Then, we declare a vector in the form: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datatype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variablename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;</a:t>
            </a:r>
            <a:endParaRPr lang="en-US" sz="2000" b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defRPr/>
            </a:pPr>
            <a:endParaRPr lang="en-US" sz="2000" b="1" dirty="0">
              <a:solidFill>
                <a:schemeClr val="tx2"/>
              </a:solidFill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cs typeface="Courier New" pitchFamily="49" charset="0"/>
              </a:rPr>
              <a:t>Examples: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A;	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No size is specified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vector&lt;float&gt; X(20);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starting Size is 20 floats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vector&lt;char&gt; S(10, ‘A’);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All 10 char initialized to ‘A’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vector&lt;double&gt; Z(Y); 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// Y is a vector of double, 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chemeClr val="tx2"/>
                </a:solidFill>
                <a:cs typeface="Courier New" pitchFamily="49" charset="0"/>
              </a:rPr>
              <a:t>						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// Z initialized to Y values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  <a:endParaRPr lang="en-GB" altLang="en-US" sz="1400" dirty="0">
              <a:solidFill>
                <a:srgbClr val="333329"/>
              </a:solidFill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A3ED8113-2D39-4521-A51A-DEC99FF5C799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14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cxnSp>
        <p:nvCxnSpPr>
          <p:cNvPr id="14342" name="Straight Arrow Connector 11"/>
          <p:cNvCxnSpPr>
            <a:cxnSpLocks noChangeShapeType="1"/>
            <a:stCxn id="14343" idx="1"/>
          </p:cNvCxnSpPr>
          <p:nvPr/>
        </p:nvCxnSpPr>
        <p:spPr bwMode="auto">
          <a:xfrm flipH="1" flipV="1">
            <a:off x="4800600" y="3810001"/>
            <a:ext cx="381000" cy="276225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TextBox 9"/>
          <p:cNvSpPr txBox="1">
            <a:spLocks noChangeArrowheads="1"/>
          </p:cNvSpPr>
          <p:nvPr/>
        </p:nvSpPr>
        <p:spPr bwMode="auto">
          <a:xfrm>
            <a:off x="5181600" y="3886200"/>
            <a:ext cx="1290638" cy="40005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000" b="1">
                <a:solidFill>
                  <a:srgbClr val="333333"/>
                </a:solidFill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3669968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Size and Accessing Elements</a:t>
            </a:r>
            <a:endParaRPr lang="en-US" sz="4000" dirty="0">
              <a:latin typeface="Courier New" pitchFamily="49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2747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Member function 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.size( ) </a:t>
            </a: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returns the size of a vector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Example: </a:t>
            </a:r>
            <a:br>
              <a:rPr lang="en-US" sz="2000" dirty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cin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&gt;&gt; n;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&gt; A(n);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Allocated size can be a variable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m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A.size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 );</a:t>
            </a:r>
            <a:endParaRPr lang="en-US" sz="20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Elements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0 .. size-1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can be accessed by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[ ]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, e.g.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					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Notice that vector V is passed to the function by </a:t>
            </a:r>
            <a:r>
              <a:rPr lang="en-US" sz="2000" b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“value”</a:t>
            </a:r>
            <a:endParaRPr lang="en-US" sz="2000" b="1" dirty="0">
              <a:solidFill>
                <a:srgbClr val="0000FF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C4A86D6A-5F67-4634-9BBE-62CA3CFBA527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15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8458200" y="5791200"/>
            <a:ext cx="1981200" cy="457200"/>
          </a:xfrm>
          <a:prstGeom prst="rect">
            <a:avLst/>
          </a:prstGeom>
          <a:solidFill>
            <a:srgbClr val="99FFCC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>
                <a:srgbClr val="E09142"/>
              </a:buClr>
              <a:buNone/>
              <a:defRPr/>
            </a:pPr>
            <a:r>
              <a:rPr lang="en-US" sz="2400" b="1" i="1">
                <a:solidFill>
                  <a:srgbClr val="0000FF"/>
                </a:solidFill>
                <a:cs typeface="Courier New" pitchFamily="49" charset="0"/>
              </a:rPr>
              <a:t>or use V.at(i)</a:t>
            </a:r>
            <a:endParaRPr lang="en-US" sz="2400" b="1" i="1" dirty="0">
              <a:solidFill>
                <a:srgbClr val="0000FF"/>
              </a:solidFill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982339" y="4649821"/>
            <a:ext cx="4474723" cy="15240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void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PrintValues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(vector&lt;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&gt; V)</a:t>
            </a:r>
            <a:b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</a:b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{</a:t>
            </a:r>
            <a:b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</a:b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   for (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= 0;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&lt;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( );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++)</a:t>
            </a:r>
            <a:b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</a:b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	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cout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 &lt;&lt; V[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] &lt;&lt; </a:t>
            </a:r>
            <a:r>
              <a:rPr lang="en-US" b="1" i="1" dirty="0" err="1">
                <a:solidFill>
                  <a:srgbClr val="0000FF"/>
                </a:solidFill>
                <a:cs typeface="Courier New" pitchFamily="49" charset="0"/>
              </a:rPr>
              <a:t>endl</a:t>
            </a: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;    </a:t>
            </a:r>
            <a:b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</a:br>
            <a:r>
              <a:rPr lang="en-US" b="1" i="1" dirty="0">
                <a:solidFill>
                  <a:srgbClr val="0000FF"/>
                </a:solidFill>
                <a:cs typeface="Courier New" pitchFamily="49" charset="0"/>
              </a:rPr>
              <a:t>}</a:t>
            </a:r>
          </a:p>
        </p:txBody>
      </p:sp>
      <p:cxnSp>
        <p:nvCxnSpPr>
          <p:cNvPr id="15367" name="Straight Arrow Connector 7"/>
          <p:cNvCxnSpPr>
            <a:cxnSpLocks noChangeShapeType="1"/>
            <a:stCxn id="15366" idx="1"/>
          </p:cNvCxnSpPr>
          <p:nvPr/>
        </p:nvCxnSpPr>
        <p:spPr bwMode="auto">
          <a:xfrm flipH="1" flipV="1">
            <a:off x="5219700" y="5791200"/>
            <a:ext cx="3238500" cy="228600"/>
          </a:xfrm>
          <a:prstGeom prst="straightConnector1">
            <a:avLst/>
          </a:prstGeom>
          <a:noFill/>
          <a:ln w="12700" cap="sq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42905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Size and Accessing Elements</a:t>
            </a:r>
            <a:endParaRPr lang="en-US" sz="4000" dirty="0">
              <a:latin typeface="Courier New" pitchFamily="49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Two member </a:t>
            </a:r>
            <a:r>
              <a:rPr lang="en-US" sz="2000" b="1" dirty="0" err="1">
                <a:solidFill>
                  <a:schemeClr val="tx2"/>
                </a:solidFill>
                <a:cs typeface="Times New Roman" pitchFamily="18" charset="0"/>
              </a:rPr>
              <a:t>functions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.front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()</a:t>
            </a: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 and 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.back()</a:t>
            </a: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 allow access to the first and last elements.</a:t>
            </a:r>
          </a:p>
          <a:p>
            <a:pPr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Examples: Assume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&gt; v(20,0);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following statements are equivalent: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v.front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v[0];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v.at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(0);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following statements are equivalent: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v[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()‐1];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v.at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()‐1);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endParaRPr lang="en-US" sz="2000" b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3AB09B75-CEDD-47DF-A0C9-3F6B5A2557D1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16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814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Adding and Removing Elements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72400" cy="4343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If we do not know in advance what size we want, we can declare a vector with no starting size and use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push_back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 member function to add an element, e.g.,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	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.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push_back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function adds an element to the end of the list.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.reserve(n)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ensures that we have room for at least n elements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4AE580AF-8F4D-454A-A19D-4393125F69CD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17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00400" y="2937753"/>
            <a:ext cx="6934200" cy="23622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vector&lt;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int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&gt; array;</a:t>
            </a:r>
          </a:p>
          <a:p>
            <a:pPr>
              <a:buNone/>
              <a:defRPr/>
            </a:pP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array.reserve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(10); </a:t>
            </a:r>
            <a:r>
              <a:rPr lang="en-US" b="1" dirty="0">
                <a:solidFill>
                  <a:schemeClr val="tx2"/>
                </a:solidFill>
                <a:cs typeface="Times New Roman" pitchFamily="18" charset="0"/>
              </a:rPr>
              <a:t>	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// make room for 10 elements</a:t>
            </a:r>
          </a:p>
          <a:p>
            <a:pPr>
              <a:buNone/>
              <a:defRPr/>
            </a:pP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int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 k;</a:t>
            </a:r>
          </a:p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while(k != 0){</a:t>
            </a:r>
          </a:p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   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cin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 &gt;&gt; k;</a:t>
            </a:r>
          </a:p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   </a:t>
            </a:r>
            <a:r>
              <a:rPr lang="en-US" b="1" i="1" dirty="0" err="1">
                <a:solidFill>
                  <a:srgbClr val="0000FF"/>
                </a:solidFill>
                <a:cs typeface="Times New Roman" pitchFamily="18" charset="0"/>
              </a:rPr>
              <a:t>array.push_back</a:t>
            </a: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(k);</a:t>
            </a:r>
          </a:p>
          <a:p>
            <a:pPr>
              <a:buNone/>
              <a:defRPr/>
            </a:pPr>
            <a:r>
              <a:rPr lang="en-US" b="1" i="1" dirty="0">
                <a:solidFill>
                  <a:srgbClr val="0000FF"/>
                </a:solidFill>
                <a:cs typeface="Times New Roman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8941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Adding and Removing Elements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We Use the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pop_back</a:t>
            </a:r>
            <a:r>
              <a:rPr lang="en-US" sz="2000" b="1" dirty="0">
                <a:latin typeface="+mj-lt"/>
                <a:cs typeface="Times New Roman" pitchFamily="18" charset="0"/>
              </a:rPr>
              <a:t> member function to remove the last element from a </a:t>
            </a:r>
            <a:r>
              <a:rPr lang="en-US" sz="2000" b="1" dirty="0">
                <a:latin typeface="+mj-lt"/>
                <a:cs typeface="Courier New" pitchFamily="49" charset="0"/>
              </a:rPr>
              <a:t>vector</a:t>
            </a:r>
            <a:r>
              <a:rPr lang="en-US" sz="2000" b="1" dirty="0">
                <a:latin typeface="+mj-lt"/>
                <a:cs typeface="Times New Roman" pitchFamily="18" charset="0"/>
              </a:rPr>
              <a:t>, e.g. </a:t>
            </a:r>
            <a:r>
              <a:rPr lang="en-US" sz="2000" b="1" dirty="0">
                <a:latin typeface="+mj-lt"/>
                <a:cs typeface="Courier New" pitchFamily="49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array.pop_back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();</a:t>
            </a:r>
          </a:p>
          <a:p>
            <a:pPr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Notice that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push_back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and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pop_back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will change the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size 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of a vector (i.e. the number of elements stored). The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capacity 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of a vector (the total number of slots allocated) will not change.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To find the capacity of a vector, we use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.capacity()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function: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 vector&lt;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&gt; X;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X.reserve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(10);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X.push_back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(999);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cout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 &lt;&lt; 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X.capacity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() &lt;&lt; ‘ ‘ &lt;&lt; 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X.size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();     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// outputs 10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X.resize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(15);  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Increase the capacity to 15, size unchanged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01168BC-2217-4A0C-B490-A69269E1A3B6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18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3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Examples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Fill a vector with 10 random integers between 1 and 6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R(10,0);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for(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= 0;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&lt;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R.size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();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++)  R[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] = rand() % 6 + 1;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Remove element at position (j), </a:t>
            </a:r>
            <a:r>
              <a:rPr lang="en-US" sz="2000" b="1" i="1" u="sng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order does not matter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j = 3;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R[j]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R.back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  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R.pop_back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Remove element at position (j), </a:t>
            </a:r>
            <a:r>
              <a:rPr lang="en-US" sz="2000" b="1" i="1" u="sng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order matters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j = 3;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for 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= j+1;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&lt;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R.size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++)   R[i-1] = R[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R.pop_back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5B090C98-1ACA-4359-AE51-C096EEEB6744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19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1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806657"/>
          </a:xfrm>
        </p:spPr>
        <p:txBody>
          <a:bodyPr/>
          <a:lstStyle/>
          <a:p>
            <a:pPr>
              <a:defRPr/>
            </a:pPr>
            <a:r>
              <a:rPr lang="en-US" b="1" dirty="0"/>
              <a:t>STL &amp; Vectors</a:t>
            </a:r>
            <a:endParaRPr lang="en-US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34300" cy="4267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2400" b="1"/>
              <a:t> 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E2E7D0C6-B02F-4FED-AE03-D2367FFBE827}" type="slidenum">
              <a:rPr lang="en-GB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</a:t>
            </a:fld>
            <a:endParaRPr lang="en-GB" altLang="en-US" sz="1400">
              <a:solidFill>
                <a:srgbClr val="333329"/>
              </a:solidFill>
            </a:endParaRPr>
          </a:p>
        </p:txBody>
      </p:sp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1300" y="1578590"/>
            <a:ext cx="7619999" cy="4252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41709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Vector Assignment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It is possible to assign a vector to another vector of the same type, e.g.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</a:t>
            </a:r>
            <a:r>
              <a:rPr lang="en-US" sz="24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A(4, 0); </a:t>
            </a:r>
            <a:r>
              <a:rPr lang="en-US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	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A: 0 0 0 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vector&lt;</a:t>
            </a:r>
            <a:r>
              <a:rPr lang="en-US" sz="24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B(3, 1); </a:t>
            </a:r>
            <a:r>
              <a:rPr lang="en-US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	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B: 1 1 1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pt-BR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</a:t>
            </a:r>
            <a:r>
              <a:rPr lang="pt-BR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A = B;</a:t>
            </a:r>
            <a:r>
              <a:rPr lang="pt-BR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              			</a:t>
            </a:r>
            <a:r>
              <a:rPr lang="pt-BR" sz="24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Courier New" pitchFamily="49" charset="0"/>
              </a:rPr>
              <a:t>// A: 1 1 1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pt-BR" sz="24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endParaRPr lang="pt-BR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defRPr/>
            </a:pPr>
            <a:r>
              <a:rPr lang="pt-BR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Notice that A becomes an exact copy of B</a:t>
            </a:r>
            <a:endParaRPr lang="en-US" sz="2400" b="1" i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862AE0ED-C73E-416B-B3F5-F26627EC7A31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20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5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Clearing a Vector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To completely clear the contents of a </a:t>
            </a:r>
            <a:r>
              <a:rPr lang="en-US" sz="2000" b="1" dirty="0">
                <a:latin typeface="+mj-lt"/>
                <a:cs typeface="Courier New" pitchFamily="49" charset="0"/>
              </a:rPr>
              <a:t>vector</a:t>
            </a:r>
            <a:r>
              <a:rPr lang="en-US" sz="2000" b="1" dirty="0">
                <a:latin typeface="+mj-lt"/>
                <a:cs typeface="Times New Roman" pitchFamily="18" charset="0"/>
              </a:rPr>
              <a:t>, use the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clear</a:t>
            </a:r>
            <a:r>
              <a:rPr lang="en-US" sz="2000" b="1" dirty="0">
                <a:latin typeface="+mj-lt"/>
                <a:cs typeface="Times New Roman" pitchFamily="18" charset="0"/>
              </a:rPr>
              <a:t> member function, e.g.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+mj-lt"/>
                <a:cs typeface="Courier New" pitchFamily="49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array.clear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	After the statement above executes, the vector will be cleared of all its elements,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size</a:t>
            </a:r>
            <a:r>
              <a:rPr lang="en-US" sz="2000" b="1" dirty="0">
                <a:latin typeface="+mj-lt"/>
                <a:cs typeface="Times New Roman" pitchFamily="18" charset="0"/>
              </a:rPr>
              <a:t> will be 0,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capacity</a:t>
            </a:r>
            <a:r>
              <a:rPr lang="en-US" sz="2000" b="1" dirty="0">
                <a:latin typeface="+mj-lt"/>
                <a:cs typeface="Times New Roman" pitchFamily="18" charset="0"/>
              </a:rPr>
              <a:t> will not change.</a:t>
            </a:r>
            <a:r>
              <a:rPr lang="en-US" sz="2000" b="1" dirty="0">
                <a:latin typeface="+mj-lt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000" b="1" dirty="0">
                <a:latin typeface="+mj-lt"/>
              </a:rPr>
              <a:t>To test if a vector is empty, we use the </a:t>
            </a:r>
            <a:r>
              <a:rPr lang="en-US" sz="2000" b="1" dirty="0">
                <a:solidFill>
                  <a:srgbClr val="0000FF"/>
                </a:solidFill>
                <a:latin typeface="+mj-lt"/>
              </a:rPr>
              <a:t>.empty( ) </a:t>
            </a:r>
            <a:r>
              <a:rPr lang="en-US" sz="2000" b="1" dirty="0">
                <a:latin typeface="+mj-lt"/>
              </a:rPr>
              <a:t>function, e.g.,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+mj-lt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</a:rPr>
              <a:t>if (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</a:rPr>
              <a:t>array.empty</a:t>
            </a:r>
            <a:r>
              <a:rPr lang="en-US" sz="2000" b="1" i="1" dirty="0">
                <a:solidFill>
                  <a:srgbClr val="0000FF"/>
                </a:solidFill>
                <a:latin typeface="+mj-lt"/>
              </a:rPr>
              <a:t>( ))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</a:rPr>
              <a:t>cout</a:t>
            </a:r>
            <a:r>
              <a:rPr lang="en-US" sz="2000" b="1" i="1" dirty="0">
                <a:solidFill>
                  <a:srgbClr val="0000FF"/>
                </a:solidFill>
                <a:latin typeface="+mj-lt"/>
              </a:rPr>
              <a:t> &lt;&lt; “Array has no elements \n”;</a:t>
            </a:r>
          </a:p>
          <a:p>
            <a:pPr>
              <a:lnSpc>
                <a:spcPct val="90000"/>
              </a:lnSpc>
              <a:defRPr/>
            </a:pPr>
            <a:endParaRPr lang="en-US" sz="2000" b="1" dirty="0">
              <a:latin typeface="+mj-lt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5B8ADA1-09DC-40D6-9EBA-5622F980E70A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21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015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Other Member Functions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581900" cy="4419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Copy Constructor, e.g.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&gt; values2(values1);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values2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is declared as a vector of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 and all elements of 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values1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(also a vector of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) are copied to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values2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.reverse( ): </a:t>
            </a:r>
            <a:r>
              <a:rPr lang="en-US" sz="2000" b="1" dirty="0">
                <a:latin typeface="+mj-lt"/>
                <a:cs typeface="Times New Roman" pitchFamily="18" charset="0"/>
              </a:rPr>
              <a:t>To reverse the sequence in a vector, e.g.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+mj-lt"/>
                <a:cs typeface="Courier New" pitchFamily="49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array.reverse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 );</a:t>
            </a:r>
          </a:p>
          <a:p>
            <a:pPr>
              <a:lnSpc>
                <a:spcPct val="90000"/>
              </a:lnSpc>
              <a:defRPr/>
            </a:pPr>
            <a:endParaRPr lang="en-US" sz="20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.swap: </a:t>
            </a:r>
            <a:r>
              <a:rPr lang="en-US" sz="2000" b="1" dirty="0">
                <a:latin typeface="+mj-lt"/>
                <a:cs typeface="Times New Roman" pitchFamily="18" charset="0"/>
              </a:rPr>
              <a:t>To swap the contents of two vectors, e.g.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vector1.swap(vector2);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i="1" dirty="0">
              <a:solidFill>
                <a:srgbClr val="0000FF"/>
              </a:solidFill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endParaRPr lang="en-US" sz="2000" b="1" dirty="0">
              <a:latin typeface="+mj-lt"/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6E6217D2-3424-473B-AC35-5168A89A4C45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22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64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Iterators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There is an 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iterator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type for each kind of vector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The Algorithm component of STL uses iterators</a:t>
            </a:r>
          </a:p>
          <a:p>
            <a:pPr marL="0" indent="0"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For vectors: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begin( ): 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returns an 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iterator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to the </a:t>
            </a:r>
            <a:r>
              <a:rPr lang="en-US" sz="2400" b="1" u="sng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first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element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end( ): 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returns an 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iterator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to </a:t>
            </a:r>
            <a:r>
              <a:rPr lang="en-US" sz="2400" b="1" i="1" u="sng" dirty="0">
                <a:solidFill>
                  <a:srgbClr val="FF0000"/>
                </a:solidFill>
                <a:latin typeface="+mj-lt"/>
                <a:cs typeface="Courier New" pitchFamily="49" charset="0"/>
              </a:rPr>
              <a:t>one-past-the last	 element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FDFDDED6-6579-4E02-A2A9-7838932AD03A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23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479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Accessing Elements</a:t>
            </a:r>
            <a:endParaRPr lang="en-US" sz="4000" dirty="0">
              <a:latin typeface="Courier New" pitchFamily="49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Examples: </a:t>
            </a:r>
            <a:r>
              <a:rPr lang="en-US" sz="2000" b="1" i="1" dirty="0">
                <a:solidFill>
                  <a:schemeClr val="tx2"/>
                </a:solidFill>
                <a:cs typeface="Times New Roman" pitchFamily="18" charset="0"/>
              </a:rPr>
              <a:t>Assume 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vector&lt;</a:t>
            </a:r>
            <a:r>
              <a:rPr lang="en-US" sz="2000" b="1" i="1" dirty="0" err="1">
                <a:solidFill>
                  <a:srgbClr val="0000FF"/>
                </a:solidFill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Times New Roman" pitchFamily="18" charset="0"/>
              </a:rPr>
              <a:t>&gt; v(20,0);</a:t>
            </a:r>
            <a:endParaRPr lang="en-US" sz="2000" b="1" i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chemeClr val="tx2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First element: following statements are equivalent: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v.front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v[0];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v.at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(0);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= *(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v.begin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 ));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latin typeface="+mj-lt"/>
                <a:cs typeface="Times New Roman" pitchFamily="18" charset="0"/>
              </a:rPr>
              <a:t>// Last element: following statements are equivalent: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v.back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v[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()‐1];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v.at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v.size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()‐1);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 j = *(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Times New Roman" pitchFamily="18" charset="0"/>
              </a:rPr>
              <a:t>v.end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( ) – 1);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Times New Roman" pitchFamily="18" charset="0"/>
              </a:rPr>
              <a:t>	</a:t>
            </a:r>
            <a:endParaRPr lang="en-US" sz="2000" b="1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21181C9B-3A75-4ECA-BBE3-ECAB1F05B9BA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24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9000" y="2857122"/>
            <a:ext cx="2435516" cy="64633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Contents of location pointed to by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 flipH="1">
            <a:off x="4800600" y="3200022"/>
            <a:ext cx="2438400" cy="532882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>
            <a:off x="4800600" y="3314700"/>
            <a:ext cx="2438400" cy="1967305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2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19647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Example on using </a:t>
            </a:r>
            <a:r>
              <a:rPr lang="en-US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Iterators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output: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  1  4  9  16  25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50F9C5D8-39D7-4805-BC6F-29B23A65C3EB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25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500" y="4686301"/>
            <a:ext cx="2435516" cy="646331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Contents of location pointed to by </a:t>
            </a:r>
            <a:r>
              <a:rPr lang="en-US" b="1" dirty="0" err="1">
                <a:solidFill>
                  <a:srgbClr val="333333"/>
                </a:solidFill>
                <a:latin typeface="Arial" panose="020B0604020202020204" pitchFamily="34" charset="0"/>
              </a:rPr>
              <a:t>i</a:t>
            </a:r>
            <a:endParaRPr lang="en-US" b="1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99134" y="1752600"/>
            <a:ext cx="5791200" cy="28956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vector &lt;int&gt; A;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vector&lt;int&gt;::iterator i;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for(int k=1; k&lt;6; k++)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A.push_back(k*k);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for(i = A.begin( ); i != A.end( ); i++)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cout &lt;&lt; (*i) &lt;&lt; ‘ ‘;</a:t>
            </a:r>
            <a:endParaRPr lang="en-US" sz="2400" b="1" i="1" kern="0" dirty="0">
              <a:solidFill>
                <a:srgbClr val="0000FF"/>
              </a:solidFill>
              <a:latin typeface="Arial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1847670"/>
            <a:ext cx="2895600" cy="369332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Same type as the vector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4495801" y="2057400"/>
            <a:ext cx="2889115" cy="228600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2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" name="Straight Arrow Connector 4"/>
          <p:cNvCxnSpPr>
            <a:cxnSpLocks/>
          </p:cNvCxnSpPr>
          <p:nvPr/>
        </p:nvCxnSpPr>
        <p:spPr bwMode="auto">
          <a:xfrm flipH="1" flipV="1">
            <a:off x="4744122" y="4012602"/>
            <a:ext cx="1885278" cy="1016598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chemeClr val="tx2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35022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Same Example using Pointers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output:</a:t>
            </a:r>
            <a:r>
              <a:rPr lang="en-US" sz="24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  1  4  9  16  25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AEEDCBF2-096E-40FB-8D0F-6FE30CB92CF9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26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855879" y="1828800"/>
            <a:ext cx="5791200" cy="32004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vector &lt;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&gt; A;</a:t>
            </a:r>
          </a:p>
          <a:p>
            <a:pPr>
              <a:buNone/>
              <a:defRPr/>
            </a:pP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*p , *q , *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;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for(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k=1; k&lt;6; k++)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	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A.push_back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(k*k);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p = &amp;A[0];  q =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p+A.size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 );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for(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= p;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!= q;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++)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	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cout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&lt;&lt; (*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) &lt;&lt; ‘ ‘;</a:t>
            </a:r>
          </a:p>
        </p:txBody>
      </p:sp>
    </p:spTree>
    <p:extLst>
      <p:ext uri="{BB962C8B-B14F-4D97-AF65-F5344CB8AC3E}">
        <p14:creationId xmlns:p14="http://schemas.microsoft.com/office/powerpoint/2010/main" val="2085115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Vectors as Function Parameters or Types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Vectors can be passed to functions by value or by reference</a:t>
            </a: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Example passing by value: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4991F99-B594-4CCC-BC0B-447FD48C26AB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27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57500" y="3048000"/>
            <a:ext cx="6210300" cy="31242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double average(</a:t>
            </a:r>
            <a:r>
              <a:rPr lang="en-US" sz="2400" b="1" i="1" dirty="0">
                <a:solidFill>
                  <a:srgbClr val="FF0000"/>
                </a:solidFill>
                <a:cs typeface="Courier New" pitchFamily="49" charset="0"/>
              </a:rPr>
              <a:t>vector&lt;double&gt; v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)  {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if (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() == 0) return 0;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double sum = 0.0;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for (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= 0;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&lt;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();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++)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   sum = sum + v[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];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return sum /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();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701098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Vectors as Function Parameters or Types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Pass by reference when we want to modify the vector.</a:t>
            </a:r>
          </a:p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Example passing by reference: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0EB4783B-C82E-478A-9CC5-4393CEC07772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28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36424" y="3104745"/>
            <a:ext cx="7717277" cy="30480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// Insert an element at position p in a vector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void insert (</a:t>
            </a:r>
            <a:r>
              <a:rPr lang="en-US" sz="2400" b="1" i="1" dirty="0">
                <a:solidFill>
                  <a:srgbClr val="FF0000"/>
                </a:solidFill>
                <a:cs typeface="Courier New" pitchFamily="49" charset="0"/>
              </a:rPr>
              <a:t>vector&lt;string&gt;&amp; v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,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p, string s)  {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last =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() - 1; 	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v.push_back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(v[last]);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for (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= last;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&gt; p; 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--) v[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] = v[</a:t>
            </a:r>
            <a:r>
              <a:rPr lang="en-US" sz="24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- 1];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   v[p] = s; </a:t>
            </a:r>
          </a:p>
          <a:p>
            <a:pPr>
              <a:buNone/>
              <a:defRPr/>
            </a:pPr>
            <a:r>
              <a:rPr lang="en-US" sz="2400" b="1" i="1" dirty="0">
                <a:solidFill>
                  <a:srgbClr val="0000FF"/>
                </a:solidFill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42400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Vectors as Function Parameters or Types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8596" y="1752600"/>
            <a:ext cx="7879404" cy="4648200"/>
          </a:xfrm>
        </p:spPr>
        <p:txBody>
          <a:bodyPr/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It is preferred to pass by reference. If vector elements are not to change, use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const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Example passing by reference: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81300" y="2876145"/>
            <a:ext cx="7048500" cy="3296055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// Find index of maximum value in a vector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ourier New" pitchFamily="49" charset="0"/>
              </a:rPr>
              <a:t>// Assume vector to contain at least 1 element</a:t>
            </a:r>
          </a:p>
          <a:p>
            <a:pPr>
              <a:buNone/>
              <a:defRPr/>
            </a:pP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index_of_Max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cs typeface="Courier New" pitchFamily="49" charset="0"/>
              </a:rPr>
              <a:t>const</a:t>
            </a:r>
            <a:r>
              <a:rPr lang="en-US" sz="2000" b="1" i="1" dirty="0">
                <a:solidFill>
                  <a:srgbClr val="FF0000"/>
                </a:solidFill>
                <a:cs typeface="Courier New" pitchFamily="49" charset="0"/>
              </a:rPr>
              <a:t> vector&lt;</a:t>
            </a:r>
            <a:r>
              <a:rPr lang="en-US" sz="2000" b="1" i="1" dirty="0" err="1">
                <a:solidFill>
                  <a:srgbClr val="FF0000"/>
                </a:solidFill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FF0000"/>
                </a:solidFill>
                <a:cs typeface="Courier New" pitchFamily="49" charset="0"/>
              </a:rPr>
              <a:t>&gt;&amp; v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)  { 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 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m = 0;	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n =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v.size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( );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  if (n &gt; 1)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     for(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= 1;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&lt; n;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++)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         if (v[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] &gt; v[m]) m = </a:t>
            </a:r>
            <a:r>
              <a:rPr lang="en-US" sz="2000" b="1" i="1" dirty="0" err="1">
                <a:solidFill>
                  <a:srgbClr val="0000FF"/>
                </a:solidFill>
                <a:cs typeface="Courier New" pitchFamily="49" charset="0"/>
              </a:rPr>
              <a:t>i</a:t>
            </a: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;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   return m;</a:t>
            </a:r>
          </a:p>
          <a:p>
            <a:pPr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cs typeface="Courier New" pitchFamily="49" charset="0"/>
              </a:rPr>
              <a:t>} 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0C43339A-45F1-4CAB-AD6F-4EDB9D88650B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29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8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Vector Class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/>
              <a:t>The Standard Template Library (STL)</a:t>
            </a:r>
          </a:p>
          <a:p>
            <a:r>
              <a:rPr lang="en-US" altLang="en-US" sz="2000" b="1" dirty="0"/>
              <a:t>The Vector class</a:t>
            </a:r>
          </a:p>
          <a:p>
            <a:r>
              <a:rPr lang="en-US" altLang="en-US" sz="2000" b="1" dirty="0"/>
              <a:t>Iterators</a:t>
            </a:r>
          </a:p>
          <a:p>
            <a:r>
              <a:rPr lang="en-US" altLang="en-US" sz="2000" b="1" dirty="0"/>
              <a:t>Vectors as Function Parameters or Types</a:t>
            </a:r>
          </a:p>
          <a:p>
            <a:r>
              <a:rPr lang="en-US" altLang="en-US" sz="2000" b="1" dirty="0"/>
              <a:t>Vectors of Vectors</a:t>
            </a:r>
          </a:p>
          <a:p>
            <a:r>
              <a:rPr lang="en-US" altLang="en-US" sz="2000" b="1" dirty="0"/>
              <a:t>Some Matrix Operations using Vectors of Vectors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 b="1" dirty="0"/>
          </a:p>
          <a:p>
            <a:endParaRPr lang="en-US" altLang="en-US" sz="2400" b="1" dirty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  <a:endParaRPr lang="en-GB" altLang="en-US" sz="1400" dirty="0">
              <a:solidFill>
                <a:srgbClr val="333329"/>
              </a:solidFill>
            </a:endParaRP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6ADC1CC6-1B50-47FE-B5C7-ECD9B09BC67A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06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Vectors as Function Parameters or Types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962900" cy="4648200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A function may return a vector type</a:t>
            </a:r>
            <a:endParaRPr lang="en-US" sz="2400" b="1" i="1" dirty="0">
              <a:solidFill>
                <a:srgbClr val="0000FF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u="sng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Example: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A function to receive an </a:t>
            </a:r>
            <a:r>
              <a:rPr lang="en-US" sz="24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vector and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return a vector containing the positions of elements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with zero values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311FE631-8A77-4968-B217-C51390868A3A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30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781300" y="3679732"/>
            <a:ext cx="7780506" cy="2355943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FF0000"/>
                </a:solidFill>
                <a:latin typeface="Arial"/>
                <a:cs typeface="Courier New" pitchFamily="49" charset="0"/>
              </a:rPr>
              <a:t>vector&lt;int&gt;</a:t>
            </a: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 zerospos (const vector&lt;int&gt;&amp; v)  { 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 	vector&lt;int&gt; pos;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	for (int i = 0; i &lt; v.size( ); i++)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		if ( v[i] == 0) pos.push_back(i);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	return pos;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sz="2400" b="1" i="1" kern="0">
                <a:solidFill>
                  <a:srgbClr val="0000FF"/>
                </a:solidFill>
                <a:latin typeface="Arial"/>
                <a:cs typeface="Courier New" pitchFamily="49" charset="0"/>
              </a:rPr>
              <a:t>	} </a:t>
            </a:r>
            <a:endParaRPr lang="en-US" sz="2400" b="1" i="1" kern="0" dirty="0">
              <a:solidFill>
                <a:srgbClr val="0000FF"/>
              </a:solidFill>
              <a:latin typeface="Arial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84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Vectors of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The vectors of vectors can model 2-D arrays or matrices.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To declare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“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amatrix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”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as an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vector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with</a:t>
            </a:r>
            <a:r>
              <a:rPr lang="en-US" sz="2000" b="1" i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“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Nrows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”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rows and 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“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Ncols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” </a:t>
            </a: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columns: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</a:rPr>
              <a:t>vector&lt; vector &lt;</a:t>
            </a:r>
            <a:r>
              <a:rPr lang="en-US" sz="2000" b="1" i="1" dirty="0" err="1">
                <a:solidFill>
                  <a:srgbClr val="0000FF"/>
                </a:solidFill>
              </a:rPr>
              <a:t>int</a:t>
            </a:r>
            <a:r>
              <a:rPr lang="en-US" sz="2000" b="1" i="1" dirty="0">
                <a:solidFill>
                  <a:srgbClr val="0000FF"/>
                </a:solidFill>
              </a:rPr>
              <a:t>&gt; &gt; </a:t>
            </a:r>
            <a:r>
              <a:rPr lang="en-US" sz="2000" b="1" i="1" dirty="0" err="1">
                <a:solidFill>
                  <a:srgbClr val="0000FF"/>
                </a:solidFill>
              </a:rPr>
              <a:t>amatrix</a:t>
            </a:r>
            <a:r>
              <a:rPr lang="en-US" sz="2000" b="1" i="1" dirty="0">
                <a:solidFill>
                  <a:srgbClr val="0000FF"/>
                </a:solidFill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</a:rPr>
              <a:t>Nrows</a:t>
            </a:r>
            <a:r>
              <a:rPr lang="en-US" sz="2000" b="1" i="1" dirty="0">
                <a:solidFill>
                  <a:srgbClr val="0000FF"/>
                </a:solidFill>
              </a:rPr>
              <a:t>, std::vector&lt;</a:t>
            </a:r>
            <a:r>
              <a:rPr lang="en-US" sz="2000" b="1" i="1" dirty="0" err="1">
                <a:solidFill>
                  <a:srgbClr val="0000FF"/>
                </a:solidFill>
              </a:rPr>
              <a:t>int</a:t>
            </a:r>
            <a:r>
              <a:rPr lang="en-US" sz="2000" b="1" i="1" dirty="0">
                <a:solidFill>
                  <a:srgbClr val="0000FF"/>
                </a:solidFill>
              </a:rPr>
              <a:t>&gt;(</a:t>
            </a:r>
            <a:r>
              <a:rPr lang="en-US" sz="2000" b="1" i="1" dirty="0" err="1">
                <a:solidFill>
                  <a:srgbClr val="0000FF"/>
                </a:solidFill>
              </a:rPr>
              <a:t>Ncols</a:t>
            </a:r>
            <a:r>
              <a:rPr lang="en-US" sz="2000" b="1" i="1" dirty="0">
                <a:solidFill>
                  <a:srgbClr val="0000FF"/>
                </a:solidFill>
              </a:rPr>
              <a:t>));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</a:rPr>
              <a:t>A more convenient way:</a:t>
            </a:r>
            <a:endParaRPr lang="en-US" sz="20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typedef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 vector 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 Row;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typedef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vector&lt;Row&gt; Matrix;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typedef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 std::vector&lt;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int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&gt;  Cols;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Now we declare: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Matrix 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amatrix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Nrows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, Cols(</a:t>
            </a:r>
            <a:r>
              <a:rPr lang="en-US" sz="2000" b="1" i="1" dirty="0" err="1">
                <a:solidFill>
                  <a:srgbClr val="0000FF"/>
                </a:solidFill>
                <a:latin typeface="+mj-lt"/>
                <a:cs typeface="Courier New" pitchFamily="49" charset="0"/>
              </a:rPr>
              <a:t>Ncols</a:t>
            </a: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));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or a matrix of 3 rows and 4 columns: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i="1" dirty="0">
                <a:solidFill>
                  <a:srgbClr val="0000FF"/>
                </a:solidFill>
                <a:latin typeface="+mj-lt"/>
                <a:cs typeface="Courier New" pitchFamily="49" charset="0"/>
              </a:rPr>
              <a:t>Matrix A(3,Cols(4));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b="1" dirty="0">
              <a:solidFill>
                <a:schemeClr val="tx2"/>
              </a:solidFill>
              <a:latin typeface="+mj-lt"/>
              <a:cs typeface="Courier New" pitchFamily="49" charset="0"/>
            </a:endParaRPr>
          </a:p>
        </p:txBody>
      </p:sp>
      <p:sp>
        <p:nvSpPr>
          <p:cNvPr id="3174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65536B4D-4BC3-44B6-AC18-B6B4B5FFB21D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31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357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Vectors of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  <a:ln w="12700"/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Remember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cs typeface="Courier New" pitchFamily="49" charset="0"/>
              </a:rPr>
              <a:t>Nrows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cs typeface="Courier New" pitchFamily="49" charset="0"/>
              </a:rPr>
              <a:t>A.size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( );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2"/>
                </a:solidFill>
                <a:latin typeface="+mj-lt"/>
                <a:cs typeface="Courier New" pitchFamily="49" charset="0"/>
              </a:rPr>
              <a:t>Ncols</a:t>
            </a:r>
            <a:r>
              <a:rPr lang="en-US" sz="2400" b="1" dirty="0">
                <a:solidFill>
                  <a:schemeClr val="tx2"/>
                </a:solidFill>
                <a:latin typeface="+mj-lt"/>
                <a:cs typeface="Courier New" pitchFamily="49" charset="0"/>
              </a:rPr>
              <a:t> = A[0].size( ); 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360C41B-4515-407F-B0F0-D63B4CB775E9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32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10400" y="2971800"/>
          <a:ext cx="25908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6" name="Rectangle 6"/>
          <p:cNvSpPr>
            <a:spLocks noChangeArrowheads="1"/>
          </p:cNvSpPr>
          <p:nvPr/>
        </p:nvSpPr>
        <p:spPr bwMode="auto">
          <a:xfrm>
            <a:off x="5181600" y="2743200"/>
            <a:ext cx="1676400" cy="5334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400" b="1">
                <a:solidFill>
                  <a:srgbClr val="333333"/>
                </a:solidFill>
              </a:rPr>
              <a:t>Matrix A</a:t>
            </a:r>
          </a:p>
        </p:txBody>
      </p:sp>
      <p:sp>
        <p:nvSpPr>
          <p:cNvPr id="32797" name="Rectangle 7"/>
          <p:cNvSpPr>
            <a:spLocks noChangeArrowheads="1"/>
          </p:cNvSpPr>
          <p:nvPr/>
        </p:nvSpPr>
        <p:spPr bwMode="auto">
          <a:xfrm>
            <a:off x="8305800" y="2286000"/>
            <a:ext cx="990600" cy="4572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400" b="1">
                <a:solidFill>
                  <a:srgbClr val="000000"/>
                </a:solidFill>
              </a:rPr>
              <a:t>A[0][2]</a:t>
            </a:r>
          </a:p>
        </p:txBody>
      </p:sp>
      <p:sp>
        <p:nvSpPr>
          <p:cNvPr id="32798" name="Rectangle 8"/>
          <p:cNvSpPr>
            <a:spLocks noChangeArrowheads="1"/>
          </p:cNvSpPr>
          <p:nvPr/>
        </p:nvSpPr>
        <p:spPr bwMode="auto">
          <a:xfrm>
            <a:off x="4953000" y="3581400"/>
            <a:ext cx="1295400" cy="4572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400" b="1">
                <a:solidFill>
                  <a:srgbClr val="000000"/>
                </a:solidFill>
              </a:rPr>
              <a:t>A[1][2]</a:t>
            </a:r>
          </a:p>
        </p:txBody>
      </p:sp>
      <p:cxnSp>
        <p:nvCxnSpPr>
          <p:cNvPr id="32799" name="Straight Arrow Connector 10"/>
          <p:cNvCxnSpPr>
            <a:cxnSpLocks noChangeShapeType="1"/>
            <a:stCxn id="32797" idx="2"/>
          </p:cNvCxnSpPr>
          <p:nvPr/>
        </p:nvCxnSpPr>
        <p:spPr bwMode="auto">
          <a:xfrm flipH="1">
            <a:off x="8763000" y="2743200"/>
            <a:ext cx="38100" cy="381000"/>
          </a:xfrm>
          <a:prstGeom prst="straightConnector1">
            <a:avLst/>
          </a:prstGeom>
          <a:noFill/>
          <a:ln w="38100" cap="sq" algn="ctr">
            <a:solidFill>
              <a:schemeClr val="tx2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0" name="Straight Arrow Connector 12"/>
          <p:cNvCxnSpPr>
            <a:cxnSpLocks noChangeShapeType="1"/>
            <a:stCxn id="32798" idx="3"/>
          </p:cNvCxnSpPr>
          <p:nvPr/>
        </p:nvCxnSpPr>
        <p:spPr bwMode="auto">
          <a:xfrm>
            <a:off x="6248400" y="3810000"/>
            <a:ext cx="2286000" cy="0"/>
          </a:xfrm>
          <a:prstGeom prst="straightConnector1">
            <a:avLst/>
          </a:prstGeom>
          <a:noFill/>
          <a:ln w="38100" cap="sq" algn="ctr">
            <a:solidFill>
              <a:schemeClr val="tx2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01" name="Rectangle 13"/>
          <p:cNvSpPr>
            <a:spLocks noChangeArrowheads="1"/>
          </p:cNvSpPr>
          <p:nvPr/>
        </p:nvSpPr>
        <p:spPr bwMode="auto">
          <a:xfrm>
            <a:off x="3581400" y="4648200"/>
            <a:ext cx="2590800" cy="457200"/>
          </a:xfrm>
          <a:prstGeom prst="rect">
            <a:avLst/>
          </a:prstGeom>
          <a:solidFill>
            <a:schemeClr val="accent1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en-US" sz="2400" b="1">
                <a:solidFill>
                  <a:srgbClr val="000000"/>
                </a:solidFill>
              </a:rPr>
              <a:t>A[2]: a whole row</a:t>
            </a:r>
          </a:p>
        </p:txBody>
      </p:sp>
      <p:cxnSp>
        <p:nvCxnSpPr>
          <p:cNvPr id="32802" name="Straight Arrow Connector 17"/>
          <p:cNvCxnSpPr>
            <a:cxnSpLocks noChangeShapeType="1"/>
          </p:cNvCxnSpPr>
          <p:nvPr/>
        </p:nvCxnSpPr>
        <p:spPr bwMode="auto">
          <a:xfrm flipV="1">
            <a:off x="6172200" y="4267200"/>
            <a:ext cx="838200" cy="609600"/>
          </a:xfrm>
          <a:prstGeom prst="straightConnector1">
            <a:avLst/>
          </a:prstGeom>
          <a:noFill/>
          <a:ln w="38100" cap="sq" algn="ctr">
            <a:solidFill>
              <a:schemeClr val="tx2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369490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6. Some Matrix Operations using Vectors of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419600"/>
          </a:xfrm>
        </p:spPr>
        <p:txBody>
          <a:bodyPr/>
          <a:lstStyle/>
          <a:p>
            <a:pPr>
              <a:defRPr/>
            </a:pPr>
            <a:r>
              <a:rPr lang="en-US" b="1" i="1" u="sng" dirty="0">
                <a:solidFill>
                  <a:schemeClr val="tx2"/>
                </a:solidFill>
              </a:rPr>
              <a:t>Adding Two Matrices</a:t>
            </a:r>
          </a:p>
        </p:txBody>
      </p:sp>
      <p:sp>
        <p:nvSpPr>
          <p:cNvPr id="337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9A18170E-D193-49F8-9987-A013A4C37814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33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67228" y="2286000"/>
            <a:ext cx="6352972" cy="37338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Matrix matrix_sum(const Matrix&amp; A, const Matrix&amp; B) {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C17529">
                    <a:lumMod val="75000"/>
                  </a:srgbClr>
                </a:solidFill>
                <a:latin typeface="Arial"/>
              </a:rPr>
              <a:t>// Pre: A and B are non-empty matrices of the same size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C17529">
                    <a:lumMod val="75000"/>
                  </a:srgbClr>
                </a:solidFill>
                <a:latin typeface="Arial"/>
              </a:rPr>
              <a:t>// Post: returns A+B (sum of matrices)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int nrows= A.size();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int ncols= A[0].size();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Matrix C(nrows, Cols(ncols));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nn-NO" b="1" i="1" kern="0">
                <a:solidFill>
                  <a:srgbClr val="0000FF"/>
                </a:solidFill>
                <a:latin typeface="Arial"/>
              </a:rPr>
              <a:t>for (int i = 0; i &lt; nrows; i++)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	for (int j = 0; j &lt; ncols; j++) 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		C</a:t>
            </a:r>
            <a:r>
              <a:rPr lang="pl-PL" b="1" i="1" kern="0">
                <a:solidFill>
                  <a:srgbClr val="0000FF"/>
                </a:solidFill>
                <a:latin typeface="Arial"/>
              </a:rPr>
              <a:t>[i][j] = </a:t>
            </a:r>
            <a:r>
              <a:rPr lang="en-US" b="1" i="1" kern="0">
                <a:solidFill>
                  <a:srgbClr val="0000FF"/>
                </a:solidFill>
                <a:latin typeface="Arial"/>
              </a:rPr>
              <a:t>A</a:t>
            </a:r>
            <a:r>
              <a:rPr lang="pl-PL" b="1" i="1" kern="0">
                <a:solidFill>
                  <a:srgbClr val="0000FF"/>
                </a:solidFill>
                <a:latin typeface="Arial"/>
              </a:rPr>
              <a:t>[i][j] + </a:t>
            </a:r>
            <a:r>
              <a:rPr lang="en-US" b="1" i="1" kern="0">
                <a:solidFill>
                  <a:srgbClr val="0000FF"/>
                </a:solidFill>
                <a:latin typeface="Arial"/>
              </a:rPr>
              <a:t>B</a:t>
            </a:r>
            <a:r>
              <a:rPr lang="pl-PL" b="1" i="1" kern="0">
                <a:solidFill>
                  <a:srgbClr val="0000FF"/>
                </a:solidFill>
                <a:latin typeface="Arial"/>
              </a:rPr>
              <a:t>[i][j];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return C;</a:t>
            </a:r>
          </a:p>
          <a:p>
            <a:pPr marL="342900" indent="-342900">
              <a:buClr>
                <a:srgbClr val="A5644E"/>
              </a:buClr>
              <a:defRPr/>
            </a:pPr>
            <a:r>
              <a:rPr lang="en-US" b="1" i="1" kern="0">
                <a:solidFill>
                  <a:srgbClr val="0000FF"/>
                </a:solidFill>
                <a:latin typeface="Arial"/>
              </a:rPr>
              <a:t>} </a:t>
            </a:r>
            <a:endParaRPr lang="en-US" b="1" i="1" kern="0" dirty="0">
              <a:solidFill>
                <a:srgbClr val="0000FF"/>
              </a:solidFill>
              <a:latin typeface="Arial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227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Some Matrix Operations using Vectors of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648200"/>
          </a:xfrm>
        </p:spPr>
        <p:txBody>
          <a:bodyPr/>
          <a:lstStyle/>
          <a:p>
            <a:pPr>
              <a:defRPr/>
            </a:pPr>
            <a:r>
              <a:rPr lang="en-US" b="1" i="1" u="sng" dirty="0">
                <a:solidFill>
                  <a:schemeClr val="tx2"/>
                </a:solidFill>
              </a:rPr>
              <a:t>Multiplying Two Matrices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22A5834F-066F-4A64-AF4D-CDB80D5CA989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34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57500" y="2133600"/>
            <a:ext cx="7696200" cy="39624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Matrix multiply(const Matrix&amp; A, const Matrix&amp; B) {</a:t>
            </a:r>
          </a:p>
          <a:p>
            <a:pPr>
              <a:buNone/>
              <a:defRPr/>
            </a:pPr>
            <a:r>
              <a:rPr lang="en-US" b="1" i="1">
                <a:solidFill>
                  <a:schemeClr val="accent6">
                    <a:lumMod val="75000"/>
                  </a:schemeClr>
                </a:solidFill>
              </a:rPr>
              <a:t>// Pre: A is a non-empty matrix of size N x L and</a:t>
            </a:r>
          </a:p>
          <a:p>
            <a:pPr>
              <a:buNone/>
              <a:defRPr/>
            </a:pPr>
            <a:r>
              <a:rPr lang="en-US" b="1" i="1">
                <a:solidFill>
                  <a:schemeClr val="accent6">
                    <a:lumMod val="75000"/>
                  </a:schemeClr>
                </a:solidFill>
              </a:rPr>
              <a:t>// B is a non-empty matrix of size L x M</a:t>
            </a:r>
          </a:p>
          <a:p>
            <a:pPr>
              <a:buNone/>
              <a:defRPr/>
            </a:pPr>
            <a:r>
              <a:rPr lang="en-US" b="1" i="1">
                <a:solidFill>
                  <a:schemeClr val="accent6">
                    <a:lumMod val="75000"/>
                  </a:schemeClr>
                </a:solidFill>
              </a:rPr>
              <a:t>// Post: returns C = A*B  of size N x M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int N= A.size();   int L = A[0].size( );  int M = B[0].size( );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Matrix C(N, Cols(M));</a:t>
            </a:r>
          </a:p>
          <a:p>
            <a:pPr>
              <a:buNone/>
              <a:defRPr/>
            </a:pPr>
            <a:r>
              <a:rPr lang="nn-NO" b="1" i="1">
                <a:solidFill>
                  <a:srgbClr val="0000FF"/>
                </a:solidFill>
              </a:rPr>
              <a:t>for (int i = 0; i &lt; N; i++)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for (int j = 0; j &lt; M; j++)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	int sum = 0;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	for (int k = 0; k &lt; L; k++) sum = sum + A[i][k]*B[k][j]; 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	C</a:t>
            </a:r>
            <a:r>
              <a:rPr lang="pl-PL" b="1" i="1">
                <a:solidFill>
                  <a:srgbClr val="0000FF"/>
                </a:solidFill>
              </a:rPr>
              <a:t>[i][j] = </a:t>
            </a:r>
            <a:r>
              <a:rPr lang="en-US" b="1" i="1">
                <a:solidFill>
                  <a:srgbClr val="0000FF"/>
                </a:solidFill>
              </a:rPr>
              <a:t>sum;</a:t>
            </a:r>
            <a:endParaRPr lang="pl-PL" b="1" i="1">
              <a:solidFill>
                <a:srgbClr val="0000FF"/>
              </a:solidFill>
            </a:endParaRP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return C;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} </a:t>
            </a:r>
            <a:endParaRPr lang="en-US" b="1" i="1" dirty="0">
              <a:solidFill>
                <a:srgbClr val="0000FF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8745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858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Some Matrix Operations using Vectors of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752600"/>
            <a:ext cx="7886700" cy="4648200"/>
          </a:xfrm>
        </p:spPr>
        <p:txBody>
          <a:bodyPr/>
          <a:lstStyle/>
          <a:p>
            <a:pPr>
              <a:defRPr/>
            </a:pPr>
            <a:r>
              <a:rPr lang="en-US" b="1" i="1" u="sng" dirty="0">
                <a:solidFill>
                  <a:schemeClr val="tx2"/>
                </a:solidFill>
              </a:rPr>
              <a:t>Matrix Transpose</a:t>
            </a:r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E5DB6565-9FE7-48D5-8E33-28F1E74A015E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35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86683" y="2209800"/>
            <a:ext cx="5791200" cy="3352800"/>
          </a:xfrm>
          <a:prstGeom prst="rect">
            <a:avLst/>
          </a:prstGeom>
          <a:solidFill>
            <a:srgbClr val="EBE1EB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Matrix transpose(const Matrix&amp; A) {</a:t>
            </a:r>
          </a:p>
          <a:p>
            <a:pPr>
              <a:buNone/>
              <a:defRPr/>
            </a:pPr>
            <a:r>
              <a:rPr lang="en-US" b="1" i="1">
                <a:solidFill>
                  <a:schemeClr val="accent6">
                    <a:lumMod val="75000"/>
                  </a:schemeClr>
                </a:solidFill>
              </a:rPr>
              <a:t>// Pre: A is a non-empty matrix of size N x M and</a:t>
            </a:r>
          </a:p>
          <a:p>
            <a:pPr>
              <a:buNone/>
              <a:defRPr/>
            </a:pPr>
            <a:r>
              <a:rPr lang="en-US" b="1" i="1">
                <a:solidFill>
                  <a:schemeClr val="accent6">
                    <a:lumMod val="75000"/>
                  </a:schemeClr>
                </a:solidFill>
              </a:rPr>
              <a:t>// Post: returns C = transpose(A)  of size M x N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int N= A.size();   int M = A[0].size( );  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Matrix C(M, Cols(N));</a:t>
            </a:r>
          </a:p>
          <a:p>
            <a:pPr>
              <a:buNone/>
              <a:defRPr/>
            </a:pPr>
            <a:r>
              <a:rPr lang="nn-NO" b="1" i="1">
                <a:solidFill>
                  <a:srgbClr val="0000FF"/>
                </a:solidFill>
              </a:rPr>
              <a:t>for (int i = 0; i &lt; M; i++)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for (int j = 0; j &lt; N; j++)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		C</a:t>
            </a:r>
            <a:r>
              <a:rPr lang="pl-PL" b="1" i="1">
                <a:solidFill>
                  <a:srgbClr val="0000FF"/>
                </a:solidFill>
              </a:rPr>
              <a:t>[i][j] = </a:t>
            </a:r>
            <a:r>
              <a:rPr lang="en-US" b="1" i="1">
                <a:solidFill>
                  <a:srgbClr val="0000FF"/>
                </a:solidFill>
              </a:rPr>
              <a:t>A[j][i];</a:t>
            </a:r>
            <a:endParaRPr lang="pl-PL" b="1" i="1">
              <a:solidFill>
                <a:srgbClr val="0000FF"/>
              </a:solidFill>
            </a:endParaRP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return C;</a:t>
            </a:r>
          </a:p>
          <a:p>
            <a:pPr>
              <a:buNone/>
              <a:defRPr/>
            </a:pPr>
            <a:r>
              <a:rPr lang="en-US" b="1" i="1">
                <a:solidFill>
                  <a:srgbClr val="0000FF"/>
                </a:solidFill>
              </a:rPr>
              <a:t>} </a:t>
            </a:r>
            <a:endParaRPr lang="en-US" b="1" i="1" dirty="0">
              <a:solidFill>
                <a:srgbClr val="0000FF"/>
              </a:solidFill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4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The Standard Template Library (STL)</a:t>
            </a: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STL provides template-based, reusable components</a:t>
            </a:r>
          </a:p>
          <a:p>
            <a:pPr marL="0" indent="0">
              <a:buNone/>
            </a:pPr>
            <a:r>
              <a:rPr lang="en-GB" b="1" dirty="0"/>
              <a:t> </a:t>
            </a:r>
            <a:endParaRPr lang="en-US" dirty="0"/>
          </a:p>
          <a:p>
            <a:pPr lvl="0"/>
            <a:r>
              <a:rPr lang="en-GB" b="1" dirty="0"/>
              <a:t>Provides data structures and algorithms used to process those data structures.</a:t>
            </a:r>
            <a:endParaRPr lang="en-US" dirty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4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6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1143000"/>
            <a:ext cx="7772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Standard Template Library (STL)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STL Components: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b="1" i="1" dirty="0">
              <a:solidFill>
                <a:srgbClr val="0033CC"/>
              </a:solidFill>
            </a:endParaRPr>
          </a:p>
          <a:p>
            <a:pPr lvl="0"/>
            <a:r>
              <a:rPr lang="en-US" b="1" i="1" dirty="0">
                <a:solidFill>
                  <a:srgbClr val="0033CC"/>
                </a:solidFill>
              </a:rPr>
              <a:t>Containers</a:t>
            </a:r>
            <a:r>
              <a:rPr lang="en-US" dirty="0"/>
              <a:t> (collections of data in the form of Data Structures)</a:t>
            </a:r>
          </a:p>
          <a:p>
            <a:pPr lvl="0"/>
            <a:r>
              <a:rPr lang="en-US" b="1" i="1" dirty="0">
                <a:solidFill>
                  <a:srgbClr val="0033CC"/>
                </a:solidFill>
              </a:rPr>
              <a:t>Iterators</a:t>
            </a:r>
            <a:r>
              <a:rPr lang="en-US" dirty="0"/>
              <a:t> (used to step through elements of the Data Structures)</a:t>
            </a:r>
          </a:p>
          <a:p>
            <a:pPr lvl="0"/>
            <a:r>
              <a:rPr lang="en-US" b="1" i="1" dirty="0">
                <a:solidFill>
                  <a:srgbClr val="0033CC"/>
                </a:solidFill>
              </a:rPr>
              <a:t>Algorithms</a:t>
            </a:r>
            <a:r>
              <a:rPr lang="en-US" dirty="0"/>
              <a:t> (to process elements of collections)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5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4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1143000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Standard Template Library (STL)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Containers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72400" cy="4343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b="1" dirty="0"/>
              <a:t>STL containers grow and shrink in size automatically</a:t>
            </a:r>
          </a:p>
          <a:p>
            <a:r>
              <a:rPr lang="en-US" sz="2800" b="1" dirty="0"/>
              <a:t>STL offers an assortment of containers</a:t>
            </a:r>
          </a:p>
          <a:p>
            <a:pPr marL="396875" indent="0">
              <a:buNone/>
            </a:pPr>
            <a:r>
              <a:rPr lang="en-US" sz="2800" b="1" u="sng" dirty="0"/>
              <a:t>Examples:</a:t>
            </a:r>
            <a:endParaRPr lang="en-US" sz="2800" u="sng" dirty="0"/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String</a:t>
            </a:r>
            <a:r>
              <a:rPr lang="en-US" sz="2400" b="1" dirty="0"/>
              <a:t> Class</a:t>
            </a:r>
            <a:endParaRPr lang="en-US" sz="2400" dirty="0"/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List:</a:t>
            </a:r>
            <a:r>
              <a:rPr lang="en-US" sz="2400" b="1" dirty="0"/>
              <a:t> doubly linked list.</a:t>
            </a:r>
            <a:endParaRPr lang="en-US" sz="2400" dirty="0"/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Vector:</a:t>
            </a:r>
            <a:r>
              <a:rPr lang="en-US" sz="2400" b="1" dirty="0"/>
              <a:t> similar to a C++ array, but dynamic.</a:t>
            </a:r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Set:</a:t>
            </a:r>
            <a:r>
              <a:rPr lang="en-US" sz="2400" b="1" dirty="0"/>
              <a:t> set of ordered keys.</a:t>
            </a:r>
            <a:endParaRPr lang="en-US" sz="2400" dirty="0"/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Map:</a:t>
            </a:r>
            <a:r>
              <a:rPr lang="en-US" sz="2400" b="1" dirty="0"/>
              <a:t> set of ordered key/value  pairs.</a:t>
            </a:r>
            <a:endParaRPr lang="en-US" sz="2400" dirty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6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09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25394" y="746036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Standard Template Library (STL)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Containers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895652" y="1925320"/>
            <a:ext cx="7772400" cy="4343400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7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13EC111-CC1D-4613-9FBB-E137FD5BEC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67200" y="2362200"/>
          <a:ext cx="457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55167134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32650448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534315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13183549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1760123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4752767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131182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ACACB8-644E-4AC9-9A68-FF90DE2797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563100" y="2362200"/>
          <a:ext cx="5715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">
                  <a:extLst>
                    <a:ext uri="{9D8B030D-6E8A-4147-A177-3AD203B41FA5}">
                      <a16:colId xmlns:a16="http://schemas.microsoft.com/office/drawing/2014/main" val="408701169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067333"/>
                  </a:ext>
                </a:extLst>
              </a:tr>
            </a:tbl>
          </a:graphicData>
        </a:graphic>
      </p:graphicFrame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55252-8DF3-4F6B-B1A2-CD7AE16113CB}"/>
              </a:ext>
            </a:extLst>
          </p:cNvPr>
          <p:cNvSpPr/>
          <p:nvPr/>
        </p:nvSpPr>
        <p:spPr bwMode="auto">
          <a:xfrm>
            <a:off x="8341360" y="2092960"/>
            <a:ext cx="1493520" cy="284480"/>
          </a:xfrm>
          <a:custGeom>
            <a:avLst/>
            <a:gdLst>
              <a:gd name="connsiteX0" fmla="*/ 1493520 w 1493520"/>
              <a:gd name="connsiteY0" fmla="*/ 274320 h 284480"/>
              <a:gd name="connsiteX1" fmla="*/ 1452880 w 1493520"/>
              <a:gd name="connsiteY1" fmla="*/ 223520 h 284480"/>
              <a:gd name="connsiteX2" fmla="*/ 1391920 w 1493520"/>
              <a:gd name="connsiteY2" fmla="*/ 193040 h 284480"/>
              <a:gd name="connsiteX3" fmla="*/ 1361440 w 1493520"/>
              <a:gd name="connsiteY3" fmla="*/ 172720 h 284480"/>
              <a:gd name="connsiteX4" fmla="*/ 1330960 w 1493520"/>
              <a:gd name="connsiteY4" fmla="*/ 162560 h 284480"/>
              <a:gd name="connsiteX5" fmla="*/ 1300480 w 1493520"/>
              <a:gd name="connsiteY5" fmla="*/ 142240 h 284480"/>
              <a:gd name="connsiteX6" fmla="*/ 1239520 w 1493520"/>
              <a:gd name="connsiteY6" fmla="*/ 121920 h 284480"/>
              <a:gd name="connsiteX7" fmla="*/ 1178560 w 1493520"/>
              <a:gd name="connsiteY7" fmla="*/ 101600 h 284480"/>
              <a:gd name="connsiteX8" fmla="*/ 1148080 w 1493520"/>
              <a:gd name="connsiteY8" fmla="*/ 91440 h 284480"/>
              <a:gd name="connsiteX9" fmla="*/ 1066800 w 1493520"/>
              <a:gd name="connsiteY9" fmla="*/ 71120 h 284480"/>
              <a:gd name="connsiteX10" fmla="*/ 1005840 w 1493520"/>
              <a:gd name="connsiteY10" fmla="*/ 50800 h 284480"/>
              <a:gd name="connsiteX11" fmla="*/ 975360 w 1493520"/>
              <a:gd name="connsiteY11" fmla="*/ 40640 h 284480"/>
              <a:gd name="connsiteX12" fmla="*/ 914400 w 1493520"/>
              <a:gd name="connsiteY12" fmla="*/ 30480 h 284480"/>
              <a:gd name="connsiteX13" fmla="*/ 833120 w 1493520"/>
              <a:gd name="connsiteY13" fmla="*/ 10160 h 284480"/>
              <a:gd name="connsiteX14" fmla="*/ 721360 w 1493520"/>
              <a:gd name="connsiteY14" fmla="*/ 0 h 284480"/>
              <a:gd name="connsiteX15" fmla="*/ 365760 w 1493520"/>
              <a:gd name="connsiteY15" fmla="*/ 10160 h 284480"/>
              <a:gd name="connsiteX16" fmla="*/ 274320 w 1493520"/>
              <a:gd name="connsiteY16" fmla="*/ 50800 h 284480"/>
              <a:gd name="connsiteX17" fmla="*/ 243840 w 1493520"/>
              <a:gd name="connsiteY17" fmla="*/ 81280 h 284480"/>
              <a:gd name="connsiteX18" fmla="*/ 182880 w 1493520"/>
              <a:gd name="connsiteY18" fmla="*/ 101600 h 284480"/>
              <a:gd name="connsiteX19" fmla="*/ 162560 w 1493520"/>
              <a:gd name="connsiteY19" fmla="*/ 132080 h 284480"/>
              <a:gd name="connsiteX20" fmla="*/ 91440 w 1493520"/>
              <a:gd name="connsiteY20" fmla="*/ 162560 h 284480"/>
              <a:gd name="connsiteX21" fmla="*/ 71120 w 1493520"/>
              <a:gd name="connsiteY21" fmla="*/ 193040 h 284480"/>
              <a:gd name="connsiteX22" fmla="*/ 40640 w 1493520"/>
              <a:gd name="connsiteY22" fmla="*/ 213360 h 284480"/>
              <a:gd name="connsiteX23" fmla="*/ 30480 w 1493520"/>
              <a:gd name="connsiteY23" fmla="*/ 243840 h 284480"/>
              <a:gd name="connsiteX24" fmla="*/ 0 w 1493520"/>
              <a:gd name="connsiteY24" fmla="*/ 284480 h 28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93520" h="284480">
                <a:moveTo>
                  <a:pt x="1493520" y="274320"/>
                </a:moveTo>
                <a:cubicBezTo>
                  <a:pt x="1479973" y="257387"/>
                  <a:pt x="1468214" y="238854"/>
                  <a:pt x="1452880" y="223520"/>
                </a:cubicBezTo>
                <a:cubicBezTo>
                  <a:pt x="1423763" y="194403"/>
                  <a:pt x="1424974" y="209567"/>
                  <a:pt x="1391920" y="193040"/>
                </a:cubicBezTo>
                <a:cubicBezTo>
                  <a:pt x="1380998" y="187579"/>
                  <a:pt x="1372362" y="178181"/>
                  <a:pt x="1361440" y="172720"/>
                </a:cubicBezTo>
                <a:cubicBezTo>
                  <a:pt x="1351861" y="167931"/>
                  <a:pt x="1340539" y="167349"/>
                  <a:pt x="1330960" y="162560"/>
                </a:cubicBezTo>
                <a:cubicBezTo>
                  <a:pt x="1320038" y="157099"/>
                  <a:pt x="1311638" y="147199"/>
                  <a:pt x="1300480" y="142240"/>
                </a:cubicBezTo>
                <a:cubicBezTo>
                  <a:pt x="1280907" y="133541"/>
                  <a:pt x="1259840" y="128693"/>
                  <a:pt x="1239520" y="121920"/>
                </a:cubicBezTo>
                <a:lnTo>
                  <a:pt x="1178560" y="101600"/>
                </a:lnTo>
                <a:cubicBezTo>
                  <a:pt x="1168400" y="98213"/>
                  <a:pt x="1158470" y="94037"/>
                  <a:pt x="1148080" y="91440"/>
                </a:cubicBezTo>
                <a:cubicBezTo>
                  <a:pt x="1120987" y="84667"/>
                  <a:pt x="1093294" y="79951"/>
                  <a:pt x="1066800" y="71120"/>
                </a:cubicBezTo>
                <a:lnTo>
                  <a:pt x="1005840" y="50800"/>
                </a:lnTo>
                <a:cubicBezTo>
                  <a:pt x="995680" y="47413"/>
                  <a:pt x="985924" y="42401"/>
                  <a:pt x="975360" y="40640"/>
                </a:cubicBezTo>
                <a:cubicBezTo>
                  <a:pt x="955040" y="37253"/>
                  <a:pt x="934510" y="34949"/>
                  <a:pt x="914400" y="30480"/>
                </a:cubicBezTo>
                <a:cubicBezTo>
                  <a:pt x="843308" y="14682"/>
                  <a:pt x="933490" y="22706"/>
                  <a:pt x="833120" y="10160"/>
                </a:cubicBezTo>
                <a:cubicBezTo>
                  <a:pt x="796002" y="5520"/>
                  <a:pt x="758613" y="3387"/>
                  <a:pt x="721360" y="0"/>
                </a:cubicBezTo>
                <a:cubicBezTo>
                  <a:pt x="602827" y="3387"/>
                  <a:pt x="484026" y="1506"/>
                  <a:pt x="365760" y="10160"/>
                </a:cubicBezTo>
                <a:cubicBezTo>
                  <a:pt x="336620" y="12292"/>
                  <a:pt x="297877" y="31169"/>
                  <a:pt x="274320" y="50800"/>
                </a:cubicBezTo>
                <a:cubicBezTo>
                  <a:pt x="263282" y="59998"/>
                  <a:pt x="256400" y="74302"/>
                  <a:pt x="243840" y="81280"/>
                </a:cubicBezTo>
                <a:cubicBezTo>
                  <a:pt x="225116" y="91682"/>
                  <a:pt x="182880" y="101600"/>
                  <a:pt x="182880" y="101600"/>
                </a:cubicBezTo>
                <a:cubicBezTo>
                  <a:pt x="176107" y="111760"/>
                  <a:pt x="171194" y="123446"/>
                  <a:pt x="162560" y="132080"/>
                </a:cubicBezTo>
                <a:cubicBezTo>
                  <a:pt x="139172" y="155468"/>
                  <a:pt x="122530" y="154787"/>
                  <a:pt x="91440" y="162560"/>
                </a:cubicBezTo>
                <a:cubicBezTo>
                  <a:pt x="84667" y="172720"/>
                  <a:pt x="79754" y="184406"/>
                  <a:pt x="71120" y="193040"/>
                </a:cubicBezTo>
                <a:cubicBezTo>
                  <a:pt x="62486" y="201674"/>
                  <a:pt x="48268" y="203825"/>
                  <a:pt x="40640" y="213360"/>
                </a:cubicBezTo>
                <a:cubicBezTo>
                  <a:pt x="33950" y="221723"/>
                  <a:pt x="35269" y="234261"/>
                  <a:pt x="30480" y="243840"/>
                </a:cubicBezTo>
                <a:cubicBezTo>
                  <a:pt x="18992" y="266817"/>
                  <a:pt x="14288" y="270192"/>
                  <a:pt x="0" y="28448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AD4127-10E7-4DF7-90F4-6BC73814F157}"/>
              </a:ext>
            </a:extLst>
          </p:cNvPr>
          <p:cNvSpPr txBox="1"/>
          <p:nvPr/>
        </p:nvSpPr>
        <p:spPr>
          <a:xfrm flipH="1">
            <a:off x="2895652" y="2420184"/>
            <a:ext cx="1066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Vector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5EA9137D-488E-4AD7-AE85-065389058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900" y="3124200"/>
            <a:ext cx="685800" cy="36576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DD2BCEFB-1E95-4CB5-86A6-B8B66CCA4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303" y="3119120"/>
            <a:ext cx="685800" cy="36576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206BACE0-275A-4837-92CA-15FF59448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52" y="3119120"/>
            <a:ext cx="685800" cy="36576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999EF962-2BAB-4C1F-8812-293DFD9AB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1401" y="3139440"/>
            <a:ext cx="685800" cy="365760"/>
          </a:xfrm>
          <a:prstGeom prst="rect">
            <a:avLst/>
          </a:prstGeom>
          <a:solidFill>
            <a:srgbClr val="66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CCFF"/>
            </a:extrusionClr>
            <a:contourClr>
              <a:srgbClr val="66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Line 11">
            <a:extLst>
              <a:ext uri="{FF2B5EF4-FFF2-40B4-BE49-F238E27FC236}">
                <a16:creationId xmlns:a16="http://schemas.microsoft.com/office/drawing/2014/main" id="{331DD63D-58A3-49F5-8B8D-BB796EA738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5772" y="30988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13">
            <a:extLst>
              <a:ext uri="{FF2B5EF4-FFF2-40B4-BE49-F238E27FC236}">
                <a16:creationId xmlns:a16="http://schemas.microsoft.com/office/drawing/2014/main" id="{0C449CC4-B2EB-45D1-9555-2ADE494F09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5772" y="335788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11">
            <a:extLst>
              <a:ext uri="{FF2B5EF4-FFF2-40B4-BE49-F238E27FC236}">
                <a16:creationId xmlns:a16="http://schemas.microsoft.com/office/drawing/2014/main" id="{04EFD0B7-CCE2-43D2-A819-510F3AE84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6223" y="31496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13">
            <a:extLst>
              <a:ext uri="{FF2B5EF4-FFF2-40B4-BE49-F238E27FC236}">
                <a16:creationId xmlns:a16="http://schemas.microsoft.com/office/drawing/2014/main" id="{5AD582E6-AF0D-4329-B2D2-37A7FEF801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36223" y="33782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11">
            <a:extLst>
              <a:ext uri="{FF2B5EF4-FFF2-40B4-BE49-F238E27FC236}">
                <a16:creationId xmlns:a16="http://schemas.microsoft.com/office/drawing/2014/main" id="{8B6DB18D-771D-44DC-8995-BDCCC91194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321" y="31496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13">
            <a:extLst>
              <a:ext uri="{FF2B5EF4-FFF2-40B4-BE49-F238E27FC236}">
                <a16:creationId xmlns:a16="http://schemas.microsoft.com/office/drawing/2014/main" id="{E38749C8-8B82-4A20-9437-73F4EDAFEE6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55321" y="33782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08F0569C-5347-4D15-9FD1-FB589619D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7820" y="311912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E99AD9C7-243D-447C-81ED-F882574438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47820" y="334772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BDA0A71D-06D6-4F71-B75C-10471EA9034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31496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13">
            <a:extLst>
              <a:ext uri="{FF2B5EF4-FFF2-40B4-BE49-F238E27FC236}">
                <a16:creationId xmlns:a16="http://schemas.microsoft.com/office/drawing/2014/main" id="{2C98D56A-0FF6-4F80-BD8B-B33060AA08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763000" y="3378200"/>
            <a:ext cx="38608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477BDB-7880-4BC4-90C5-6D884FCB55C1}"/>
              </a:ext>
            </a:extLst>
          </p:cNvPr>
          <p:cNvSpPr txBox="1"/>
          <p:nvPr/>
        </p:nvSpPr>
        <p:spPr>
          <a:xfrm flipH="1">
            <a:off x="3124174" y="3019326"/>
            <a:ext cx="838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List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EE16AE4-FBC3-4763-B879-09AB1278478A}"/>
              </a:ext>
            </a:extLst>
          </p:cNvPr>
          <p:cNvSpPr/>
          <p:nvPr/>
        </p:nvSpPr>
        <p:spPr bwMode="auto">
          <a:xfrm>
            <a:off x="4716780" y="3632200"/>
            <a:ext cx="3048052" cy="88744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968673F-ED44-49BC-BC43-82CE26AF7F82}"/>
              </a:ext>
            </a:extLst>
          </p:cNvPr>
          <p:cNvSpPr/>
          <p:nvPr/>
        </p:nvSpPr>
        <p:spPr bwMode="auto">
          <a:xfrm>
            <a:off x="6896152" y="4053557"/>
            <a:ext cx="457200" cy="2362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2F5D8D0-090E-4697-BE38-E51307541690}"/>
              </a:ext>
            </a:extLst>
          </p:cNvPr>
          <p:cNvSpPr/>
          <p:nvPr/>
        </p:nvSpPr>
        <p:spPr bwMode="auto">
          <a:xfrm>
            <a:off x="5321287" y="3975100"/>
            <a:ext cx="457200" cy="2362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FBD162A3-F532-49FB-8FBF-32BB03B0F786}"/>
              </a:ext>
            </a:extLst>
          </p:cNvPr>
          <p:cNvSpPr/>
          <p:nvPr/>
        </p:nvSpPr>
        <p:spPr bwMode="auto">
          <a:xfrm>
            <a:off x="6382994" y="3733800"/>
            <a:ext cx="457200" cy="2362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DC3EC96-9A6C-4485-89E3-C13A50832EBA}"/>
              </a:ext>
            </a:extLst>
          </p:cNvPr>
          <p:cNvSpPr/>
          <p:nvPr/>
        </p:nvSpPr>
        <p:spPr bwMode="auto">
          <a:xfrm>
            <a:off x="5867400" y="4196086"/>
            <a:ext cx="457200" cy="2362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BA185D8-81E0-41B8-B0C3-029FBE589122}"/>
              </a:ext>
            </a:extLst>
          </p:cNvPr>
          <p:cNvSpPr/>
          <p:nvPr/>
        </p:nvSpPr>
        <p:spPr bwMode="auto">
          <a:xfrm>
            <a:off x="4800574" y="4711129"/>
            <a:ext cx="3540786" cy="1389928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76D5217B-C2C6-4B01-A0F8-9611F9994AF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08943" y="4993634"/>
          <a:ext cx="609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48621804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62924656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25895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266BA567-3C2F-4569-963E-58C7E132B1A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93054" y="5582348"/>
          <a:ext cx="609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48621804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62924656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25895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8493F498-C339-46B6-B503-3C5BAD00F2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64630" y="5542693"/>
          <a:ext cx="609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48621804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62924656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25895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710AB33-DB1E-454F-AA73-F20DA9EACFD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50385" y="4932674"/>
          <a:ext cx="6096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348621804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629246565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525895"/>
                  </a:ext>
                </a:extLst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:a16="http://schemas.microsoft.com/office/drawing/2014/main" id="{010C3BAA-F48E-4E12-B81E-B25495F42C9A}"/>
              </a:ext>
            </a:extLst>
          </p:cNvPr>
          <p:cNvSpPr txBox="1"/>
          <p:nvPr/>
        </p:nvSpPr>
        <p:spPr>
          <a:xfrm flipH="1">
            <a:off x="3124174" y="4026809"/>
            <a:ext cx="838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Set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3804220-4CB2-4874-8282-18662A3203E6}"/>
              </a:ext>
            </a:extLst>
          </p:cNvPr>
          <p:cNvSpPr txBox="1"/>
          <p:nvPr/>
        </p:nvSpPr>
        <p:spPr>
          <a:xfrm flipH="1">
            <a:off x="3124174" y="5293354"/>
            <a:ext cx="838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4181601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44220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Standard Template Library (STL)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Iterators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616944" y="1639887"/>
            <a:ext cx="7772400" cy="4343400"/>
          </a:xfrm>
        </p:spPr>
        <p:txBody>
          <a:bodyPr/>
          <a:lstStyle/>
          <a:p>
            <a:r>
              <a:rPr lang="en-US" sz="2000" dirty="0"/>
              <a:t>An iterator is like a </a:t>
            </a:r>
            <a:r>
              <a:rPr lang="en-US" sz="2000" b="1" i="1" dirty="0">
                <a:solidFill>
                  <a:srgbClr val="0000FF"/>
                </a:solidFill>
              </a:rPr>
              <a:t>smart pointer</a:t>
            </a:r>
            <a:r>
              <a:rPr lang="en-US" sz="2000" dirty="0"/>
              <a:t>. It represents a certain position in a container.</a:t>
            </a:r>
          </a:p>
          <a:p>
            <a:r>
              <a:rPr lang="en-US" sz="2000" dirty="0"/>
              <a:t>For an iterator (</a:t>
            </a:r>
            <a:r>
              <a:rPr lang="en-US" sz="2000" dirty="0" err="1"/>
              <a:t>i</a:t>
            </a:r>
            <a:r>
              <a:rPr lang="en-US" sz="2000" dirty="0"/>
              <a:t>), </a:t>
            </a:r>
            <a:r>
              <a:rPr lang="en-US" sz="2000" b="1" i="1" dirty="0">
                <a:solidFill>
                  <a:srgbClr val="0000FF"/>
                </a:solidFill>
              </a:rPr>
              <a:t>*(</a:t>
            </a:r>
            <a:r>
              <a:rPr lang="en-US" sz="2000" b="1" i="1" dirty="0" err="1">
                <a:solidFill>
                  <a:srgbClr val="0000FF"/>
                </a:solidFill>
              </a:rPr>
              <a:t>i</a:t>
            </a:r>
            <a:r>
              <a:rPr lang="en-US" sz="2000" b="1" i="1" dirty="0">
                <a:solidFill>
                  <a:srgbClr val="0000FF"/>
                </a:solidFill>
              </a:rPr>
              <a:t>)</a:t>
            </a:r>
            <a:r>
              <a:rPr lang="en-US" sz="2000" dirty="0"/>
              <a:t> </a:t>
            </a:r>
            <a:r>
              <a:rPr lang="en-US" sz="2000" dirty="0" err="1"/>
              <a:t>eturns</a:t>
            </a:r>
            <a:r>
              <a:rPr lang="en-US" sz="2000" dirty="0"/>
              <a:t> the element at the location. </a:t>
            </a:r>
            <a:r>
              <a:rPr lang="en-US" sz="2000" b="1" i="1" dirty="0">
                <a:solidFill>
                  <a:srgbClr val="0000FF"/>
                </a:solidFill>
              </a:rPr>
              <a:t>++</a:t>
            </a:r>
            <a:r>
              <a:rPr lang="en-US" sz="2000" b="1" i="1" dirty="0" err="1">
                <a:solidFill>
                  <a:srgbClr val="0000FF"/>
                </a:solidFill>
              </a:rPr>
              <a:t>i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/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b="1" i="1" dirty="0">
                <a:solidFill>
                  <a:srgbClr val="0000FF"/>
                </a:solidFill>
              </a:rPr>
              <a:t>--</a:t>
            </a:r>
            <a:r>
              <a:rPr lang="en-US" sz="2000" b="1" i="1" dirty="0" err="1">
                <a:solidFill>
                  <a:srgbClr val="0000FF"/>
                </a:solidFill>
              </a:rPr>
              <a:t>i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lets the iterator step forward/backward</a:t>
            </a:r>
          </a:p>
          <a:p>
            <a:r>
              <a:rPr lang="en-US" sz="2000" dirty="0"/>
              <a:t>Other operators are </a:t>
            </a:r>
            <a:r>
              <a:rPr lang="en-US" sz="2000" b="1" i="1" dirty="0">
                <a:solidFill>
                  <a:srgbClr val="0000FF"/>
                </a:solidFill>
              </a:rPr>
              <a:t>==</a:t>
            </a:r>
            <a:r>
              <a:rPr lang="en-US" sz="2000" dirty="0"/>
              <a:t> and </a:t>
            </a:r>
            <a:r>
              <a:rPr lang="en-US" sz="2000" b="1" i="1" dirty="0">
                <a:solidFill>
                  <a:srgbClr val="0000FF"/>
                </a:solidFill>
              </a:rPr>
              <a:t>!=</a:t>
            </a:r>
            <a:r>
              <a:rPr lang="en-US" sz="2000" dirty="0"/>
              <a:t> and assignment </a:t>
            </a:r>
            <a:r>
              <a:rPr lang="en-US" sz="2000" b="1" i="1" dirty="0">
                <a:solidFill>
                  <a:srgbClr val="0000FF"/>
                </a:solidFill>
              </a:rPr>
              <a:t>=</a:t>
            </a:r>
          </a:p>
          <a:p>
            <a:r>
              <a:rPr lang="en-US" sz="2000" dirty="0"/>
              <a:t>Function </a:t>
            </a:r>
            <a:r>
              <a:rPr lang="en-US" sz="2000" b="1" i="1" dirty="0">
                <a:solidFill>
                  <a:srgbClr val="0000FF"/>
                </a:solidFill>
              </a:rPr>
              <a:t>begin( ) </a:t>
            </a:r>
            <a:r>
              <a:rPr lang="en-US" sz="2000" dirty="0"/>
              <a:t>returns the start element iterator.</a:t>
            </a:r>
            <a:endParaRPr lang="en-US" sz="2000" b="1" i="1" dirty="0">
              <a:solidFill>
                <a:srgbClr val="0000FF"/>
              </a:solidFill>
            </a:endParaRPr>
          </a:p>
          <a:p>
            <a:r>
              <a:rPr lang="en-US" sz="2000" dirty="0"/>
              <a:t>Function </a:t>
            </a:r>
            <a:r>
              <a:rPr lang="en-US" sz="2000" b="1" i="1" dirty="0">
                <a:solidFill>
                  <a:srgbClr val="0000FF"/>
                </a:solidFill>
              </a:rPr>
              <a:t>end( ) </a:t>
            </a:r>
            <a:r>
              <a:rPr lang="en-US" sz="2000" dirty="0"/>
              <a:t>returns the position </a:t>
            </a:r>
            <a:r>
              <a:rPr lang="en-US" sz="2000" b="1" i="1" u="sng" dirty="0">
                <a:solidFill>
                  <a:srgbClr val="0000FF"/>
                </a:solidFill>
              </a:rPr>
              <a:t>behind the last element.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8</a:t>
            </a:fld>
            <a:endParaRPr lang="en-US" altLang="en-US" sz="1400">
              <a:solidFill>
                <a:srgbClr val="333329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F018F4-535A-440F-A8B2-E0A836A2DD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79374"/>
              </p:ext>
            </p:extLst>
          </p:nvPr>
        </p:nvGraphicFramePr>
        <p:xfrm>
          <a:off x="5078058" y="4611454"/>
          <a:ext cx="3200400" cy="43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367447737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32369571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1348404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8413847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0952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7B8A4F9-CDB6-4E58-8298-44885F9F1B31}"/>
              </a:ext>
            </a:extLst>
          </p:cNvPr>
          <p:cNvSpPr txBox="1"/>
          <p:nvPr/>
        </p:nvSpPr>
        <p:spPr>
          <a:xfrm flipH="1">
            <a:off x="5078058" y="5197460"/>
            <a:ext cx="952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Begin(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F0E7C2-227E-4066-A1E3-D77CED6C87FB}"/>
              </a:ext>
            </a:extLst>
          </p:cNvPr>
          <p:cNvSpPr txBox="1"/>
          <p:nvPr/>
        </p:nvSpPr>
        <p:spPr>
          <a:xfrm flipH="1">
            <a:off x="8316551" y="5166980"/>
            <a:ext cx="838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600" b="1" dirty="0"/>
              <a:t>End( )</a:t>
            </a:r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EE572443-E9B2-48CD-ABE1-091873DD3FD6}"/>
              </a:ext>
            </a:extLst>
          </p:cNvPr>
          <p:cNvSpPr/>
          <p:nvPr/>
        </p:nvSpPr>
        <p:spPr bwMode="auto">
          <a:xfrm>
            <a:off x="5302214" y="4956160"/>
            <a:ext cx="180975" cy="338554"/>
          </a:xfrm>
          <a:prstGeom prst="up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453A061A-5B5B-4F09-A4D5-4DC5955FDAA9}"/>
              </a:ext>
            </a:extLst>
          </p:cNvPr>
          <p:cNvSpPr/>
          <p:nvPr/>
        </p:nvSpPr>
        <p:spPr bwMode="auto">
          <a:xfrm>
            <a:off x="8483243" y="4818464"/>
            <a:ext cx="180975" cy="431800"/>
          </a:xfrm>
          <a:prstGeom prst="up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itchFamily="2" charset="2"/>
              <a:buChar char="n"/>
            </a:pPr>
            <a:endParaRPr lang="en-US" sz="3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573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787782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Standard Template Library (STL)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Algorithms</a:t>
            </a:r>
            <a:b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en-US" sz="3200" dirty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981200"/>
            <a:ext cx="7772400" cy="4343400"/>
          </a:xfrm>
        </p:spPr>
        <p:txBody>
          <a:bodyPr/>
          <a:lstStyle/>
          <a:p>
            <a:pPr lvl="0"/>
            <a:r>
              <a:rPr lang="en-US" sz="2400" b="1" dirty="0"/>
              <a:t>Generic function templates for operating on containers and also on user defined containers.</a:t>
            </a:r>
          </a:p>
          <a:p>
            <a:pPr marL="396875" indent="0">
              <a:buNone/>
            </a:pPr>
            <a:r>
              <a:rPr lang="en-US" sz="2400" b="1" u="sng" dirty="0"/>
              <a:t>Examples:</a:t>
            </a:r>
            <a:endParaRPr lang="en-US" sz="2400" u="sng" dirty="0"/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find</a:t>
            </a:r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merge</a:t>
            </a:r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reverse</a:t>
            </a:r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sort</a:t>
            </a:r>
          </a:p>
          <a:p>
            <a:pPr marL="914400">
              <a:buSzPct val="70000"/>
            </a:pPr>
            <a:r>
              <a:rPr lang="en-US" sz="2400" b="1" i="1" dirty="0">
                <a:solidFill>
                  <a:srgbClr val="0033CC"/>
                </a:solidFill>
              </a:rPr>
              <a:t>and more: count, random shuffle, remove, Nth-element, rotate.</a:t>
            </a:r>
            <a:endParaRPr lang="en-US" sz="2400" dirty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GB" altLang="en-US" sz="1400">
                <a:solidFill>
                  <a:srgbClr val="333329"/>
                </a:solidFill>
              </a:rPr>
              <a:t>Prof. Amr Goneid, AUC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fld id="{17E70E29-D635-40CF-B428-0B9271C339F0}" type="slidenum">
              <a:rPr lang="en-US" altLang="en-US" sz="1400">
                <a:solidFill>
                  <a:srgbClr val="333329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  <a:defRPr/>
              </a:pPr>
              <a:t>9</a:t>
            </a:fld>
            <a:endParaRPr lang="en-US" altLang="en-US" sz="1400">
              <a:solidFill>
                <a:srgbClr val="3333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77367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1134</TotalTime>
  <Words>3106</Words>
  <Application>Microsoft Office PowerPoint</Application>
  <PresentationFormat>Widescreen</PresentationFormat>
  <Paragraphs>422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Century Gothic</vt:lpstr>
      <vt:lpstr>Courier New</vt:lpstr>
      <vt:lpstr>Times New Roman</vt:lpstr>
      <vt:lpstr>Wingdings</vt:lpstr>
      <vt:lpstr>Wingdings 3</vt:lpstr>
      <vt:lpstr>Wisp</vt:lpstr>
      <vt:lpstr>Custom Design</vt:lpstr>
      <vt:lpstr>CSCE 2211  Applied Data Structures</vt:lpstr>
      <vt:lpstr>STL &amp; Vectors</vt:lpstr>
      <vt:lpstr>The Vector Class</vt:lpstr>
      <vt:lpstr>1. The Standard Template Library (STL)</vt:lpstr>
      <vt:lpstr>The Standard Template Library (STL) STL Components: </vt:lpstr>
      <vt:lpstr>The Standard Template Library (STL) Containers </vt:lpstr>
      <vt:lpstr>The Standard Template Library (STL) Containers </vt:lpstr>
      <vt:lpstr>The Standard Template Library (STL) Iterators </vt:lpstr>
      <vt:lpstr>The Standard Template Library (STL) Algorithms </vt:lpstr>
      <vt:lpstr>2. Vectors</vt:lpstr>
      <vt:lpstr>Vectors</vt:lpstr>
      <vt:lpstr>Vector vs Array</vt:lpstr>
      <vt:lpstr>Vector vs Array</vt:lpstr>
      <vt:lpstr>Declaring a Vector</vt:lpstr>
      <vt:lpstr>Size and Accessing Elements</vt:lpstr>
      <vt:lpstr>Size and Accessing Elements</vt:lpstr>
      <vt:lpstr>Adding and Removing Elements</vt:lpstr>
      <vt:lpstr>Adding and Removing Elements</vt:lpstr>
      <vt:lpstr>Examples</vt:lpstr>
      <vt:lpstr>Vector Assignment</vt:lpstr>
      <vt:lpstr>Clearing a Vector</vt:lpstr>
      <vt:lpstr>Other Member Functions</vt:lpstr>
      <vt:lpstr>3. Iterators</vt:lpstr>
      <vt:lpstr>Accessing Elements</vt:lpstr>
      <vt:lpstr>Example on using Iterators</vt:lpstr>
      <vt:lpstr>Same Example using Pointers</vt:lpstr>
      <vt:lpstr>4. Vectors as Function Parameters or Types</vt:lpstr>
      <vt:lpstr>Vectors as Function Parameters or Types</vt:lpstr>
      <vt:lpstr>Vectors as Function Parameters or Types</vt:lpstr>
      <vt:lpstr>Vectors as Function Parameters or Types</vt:lpstr>
      <vt:lpstr>5. Vectors of Vectors</vt:lpstr>
      <vt:lpstr>Vectors of Vectors</vt:lpstr>
      <vt:lpstr>6. Some Matrix Operations using Vectors of Vectors</vt:lpstr>
      <vt:lpstr>Some Matrix Operations using Vectors of Vectors</vt:lpstr>
      <vt:lpstr>Some Matrix Operations using Vectors of Vectors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Dr. Goneid</cp:lastModifiedBy>
  <cp:revision>130</cp:revision>
  <dcterms:created xsi:type="dcterms:W3CDTF">2019-11-03T10:18:00Z</dcterms:created>
  <dcterms:modified xsi:type="dcterms:W3CDTF">2023-08-12T20:15:18Z</dcterms:modified>
</cp:coreProperties>
</file>