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49"/>
  </p:notesMasterIdLst>
  <p:sldIdLst>
    <p:sldId id="258" r:id="rId3"/>
    <p:sldId id="289" r:id="rId4"/>
    <p:sldId id="330" r:id="rId5"/>
    <p:sldId id="331" r:id="rId6"/>
    <p:sldId id="332" r:id="rId7"/>
    <p:sldId id="333" r:id="rId8"/>
    <p:sldId id="334" r:id="rId9"/>
    <p:sldId id="290" r:id="rId10"/>
    <p:sldId id="291" r:id="rId11"/>
    <p:sldId id="292" r:id="rId12"/>
    <p:sldId id="303" r:id="rId13"/>
    <p:sldId id="304" r:id="rId14"/>
    <p:sldId id="328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5" r:id="rId26"/>
    <p:sldId id="306" r:id="rId27"/>
    <p:sldId id="307" r:id="rId28"/>
    <p:sldId id="430" r:id="rId29"/>
    <p:sldId id="308" r:id="rId30"/>
    <p:sldId id="309" r:id="rId31"/>
    <p:sldId id="310" r:id="rId32"/>
    <p:sldId id="313" r:id="rId33"/>
    <p:sldId id="314" r:id="rId34"/>
    <p:sldId id="325" r:id="rId35"/>
    <p:sldId id="315" r:id="rId36"/>
    <p:sldId id="316" r:id="rId37"/>
    <p:sldId id="431" r:id="rId38"/>
    <p:sldId id="318" r:id="rId39"/>
    <p:sldId id="432" r:id="rId40"/>
    <p:sldId id="433" r:id="rId41"/>
    <p:sldId id="434" r:id="rId42"/>
    <p:sldId id="404" r:id="rId43"/>
    <p:sldId id="436" r:id="rId44"/>
    <p:sldId id="329" r:id="rId45"/>
    <p:sldId id="437" r:id="rId46"/>
    <p:sldId id="438" r:id="rId47"/>
    <p:sldId id="32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99FFCC"/>
    <a:srgbClr val="99FF99"/>
    <a:srgbClr val="CCFFCC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0429DC-8DE2-4AB9-AAB2-B4C6592B51D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24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CC473-0EA7-466F-B5B8-8BCCD7AEC04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82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7BE93-BF33-46F8-B75F-2DDDCE92C2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19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F121D-5172-44DC-A454-BD059E67EDC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25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6D198-2A67-43F0-ACBE-DC0AC4A5B90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136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C912D-45D5-4AFD-9D35-41140426DB5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53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13F1B-668C-482F-A8CD-7BFED9553B59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2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262B7-FBEE-4BE2-B827-C26F2F38DB9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592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3B30D-0F51-4B8F-85B3-C43E1C9C0AC8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134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9B84B-310F-4DBA-AE7C-C7959D5E0EAA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7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30C72-B125-497A-AC54-6D042DD365F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52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E2EEB-954D-49C9-B615-E9D3E3F0DA7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9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0C681-586A-45DF-8A9A-5D540391064C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03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D6F61E-4570-4DE2-AF75-86B0B9F87F2F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41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92EBB-425D-4865-B745-3DCBEEC2B8EC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578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933F3-6CCF-4A3C-B0D2-97B0C204EB7F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90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6368D-6D7E-4C34-9271-1B44BC69E470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9687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11FE2-5891-404B-BC33-B8270DDAD91C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487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11FE2-5891-404B-BC33-B8270DDAD91C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730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47D5A-9ADE-4D43-B2FB-0E763E12D2E5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47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08AE5-9258-4FD5-ABCB-01D5FA83315E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6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54CA9-2327-4F1A-ADD9-E2FAC8240B6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073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0258E-9536-4161-A1DB-7C7CD7D31351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135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635E8-DA9D-4A3F-87A0-1A6C2ADC36B0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642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E47DB-CC00-433B-9421-C820B310B9AB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062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768E9-8A8A-40CA-BD1A-5C36563D50B5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683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3D418-1C6A-4168-85C3-1EB72846D44C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571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BFB06-04FB-4B37-84D5-8FF022C25A97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163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257CE-9DB2-46D2-9AEC-4DC59AAD9BC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585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1102B-DFDC-4D98-882A-DAF1707D169D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1780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257CE-9DB2-46D2-9AEC-4DC59AAD9BC3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968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257CE-9DB2-46D2-9AEC-4DC59AAD9BC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26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BC6D2-E431-4D76-A5AC-E5C3BC55E6F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111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257CE-9DB2-46D2-9AEC-4DC59AAD9BC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83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2CE1F-ABF1-4625-BB6D-DD2A6C28C5F1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195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CA901-8AC4-459A-BBEE-BCE1281C0A3E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61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C5A08-DEC9-4E9F-B826-EE9806034D8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08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DE2D7-91F3-42E5-9289-11FFF4CE8F8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50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86D7B-7091-410F-9137-AE5324529E4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78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FF92D-5E83-4D80-BD65-CD2D13BCA59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23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000051-4869-4442-8915-CBB0ACB05EE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2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aucegypt.edu/~csci210/codes.zip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1.aucegypt.edu/faculty/cse/goneid/csce2211/codes.rar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0968" y="4202723"/>
            <a:ext cx="8915398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R4. Hash Tables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2. Hashing Process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447799"/>
            <a:ext cx="7772400" cy="460875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For a hash table of size (n):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h = hash (key),  	h = 0,1,2,...,n-1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The basic hash function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converts the key to an integer,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and takes the value of this integer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mod the size of the hash table. 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A857AC-E103-4A6B-9BCB-5FB7AE1C5D2E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352304" name="Group 48"/>
          <p:cNvGraphicFramePr>
            <a:graphicFrameLocks noGrp="1"/>
          </p:cNvGraphicFramePr>
          <p:nvPr>
            <p:extLst/>
          </p:nvPr>
        </p:nvGraphicFramePr>
        <p:xfrm>
          <a:off x="8686800" y="2286001"/>
          <a:ext cx="1600200" cy="3545523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2" name="Text Box 36"/>
          <p:cNvSpPr txBox="1">
            <a:spLocks noChangeArrowheads="1"/>
          </p:cNvSpPr>
          <p:nvPr/>
        </p:nvSpPr>
        <p:spPr bwMode="auto">
          <a:xfrm>
            <a:off x="8229600" y="2743201"/>
            <a:ext cx="35618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/>
              <a:t>0</a:t>
            </a:r>
          </a:p>
        </p:txBody>
      </p:sp>
      <p:sp>
        <p:nvSpPr>
          <p:cNvPr id="15393" name="Text Box 37"/>
          <p:cNvSpPr txBox="1">
            <a:spLocks noChangeArrowheads="1"/>
          </p:cNvSpPr>
          <p:nvPr/>
        </p:nvSpPr>
        <p:spPr bwMode="auto">
          <a:xfrm>
            <a:off x="8229600" y="3276601"/>
            <a:ext cx="35618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/>
              <a:t>1</a:t>
            </a:r>
          </a:p>
        </p:txBody>
      </p:sp>
      <p:sp>
        <p:nvSpPr>
          <p:cNvPr id="15394" name="Text Box 41"/>
          <p:cNvSpPr txBox="1">
            <a:spLocks noChangeArrowheads="1"/>
          </p:cNvSpPr>
          <p:nvPr/>
        </p:nvSpPr>
        <p:spPr bwMode="auto">
          <a:xfrm>
            <a:off x="8229600" y="4343401"/>
            <a:ext cx="37221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/>
              <a:t>h</a:t>
            </a:r>
          </a:p>
        </p:txBody>
      </p:sp>
      <p:sp>
        <p:nvSpPr>
          <p:cNvPr id="15395" name="Text Box 42"/>
          <p:cNvSpPr txBox="1">
            <a:spLocks noChangeArrowheads="1"/>
          </p:cNvSpPr>
          <p:nvPr/>
        </p:nvSpPr>
        <p:spPr bwMode="auto">
          <a:xfrm>
            <a:off x="8094663" y="5334001"/>
            <a:ext cx="64472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/>
              <a:t>n-1</a:t>
            </a:r>
          </a:p>
        </p:txBody>
      </p:sp>
      <p:sp>
        <p:nvSpPr>
          <p:cNvPr id="15396" name="Rectangle 43"/>
          <p:cNvSpPr>
            <a:spLocks noChangeArrowheads="1"/>
          </p:cNvSpPr>
          <p:nvPr/>
        </p:nvSpPr>
        <p:spPr bwMode="auto">
          <a:xfrm>
            <a:off x="5334000" y="5257800"/>
            <a:ext cx="1600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hash(key)</a:t>
            </a:r>
          </a:p>
        </p:txBody>
      </p:sp>
      <p:sp>
        <p:nvSpPr>
          <p:cNvPr id="15397" name="Line 44"/>
          <p:cNvSpPr>
            <a:spLocks noChangeShapeType="1"/>
          </p:cNvSpPr>
          <p:nvPr/>
        </p:nvSpPr>
        <p:spPr bwMode="auto">
          <a:xfrm>
            <a:off x="4572000" y="5486400"/>
            <a:ext cx="68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15398" name="Text Box 45"/>
          <p:cNvSpPr txBox="1">
            <a:spLocks noChangeArrowheads="1"/>
          </p:cNvSpPr>
          <p:nvPr/>
        </p:nvSpPr>
        <p:spPr bwMode="auto">
          <a:xfrm>
            <a:off x="3938589" y="5221289"/>
            <a:ext cx="704039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/>
              <a:t>key</a:t>
            </a:r>
          </a:p>
        </p:txBody>
      </p:sp>
      <p:sp>
        <p:nvSpPr>
          <p:cNvPr id="15399" name="Freeform 47"/>
          <p:cNvSpPr>
            <a:spLocks/>
          </p:cNvSpPr>
          <p:nvPr/>
        </p:nvSpPr>
        <p:spPr bwMode="auto">
          <a:xfrm>
            <a:off x="6935788" y="4572000"/>
            <a:ext cx="1370012" cy="954088"/>
          </a:xfrm>
          <a:custGeom>
            <a:avLst/>
            <a:gdLst>
              <a:gd name="T0" fmla="*/ 0 w 784"/>
              <a:gd name="T1" fmla="*/ 2147483647 h 561"/>
              <a:gd name="T2" fmla="*/ 2147483647 w 784"/>
              <a:gd name="T3" fmla="*/ 2147483647 h 561"/>
              <a:gd name="T4" fmla="*/ 2147483647 w 784"/>
              <a:gd name="T5" fmla="*/ 2147483647 h 561"/>
              <a:gd name="T6" fmla="*/ 2147483647 w 784"/>
              <a:gd name="T7" fmla="*/ 2147483647 h 561"/>
              <a:gd name="T8" fmla="*/ 2147483647 w 784"/>
              <a:gd name="T9" fmla="*/ 2147483647 h 561"/>
              <a:gd name="T10" fmla="*/ 2147483647 w 784"/>
              <a:gd name="T11" fmla="*/ 2147483647 h 5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4"/>
              <a:gd name="T19" fmla="*/ 0 h 561"/>
              <a:gd name="T20" fmla="*/ 784 w 784"/>
              <a:gd name="T21" fmla="*/ 561 h 5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4" h="561">
                <a:moveTo>
                  <a:pt x="0" y="555"/>
                </a:moveTo>
                <a:cubicBezTo>
                  <a:pt x="132" y="549"/>
                  <a:pt x="197" y="561"/>
                  <a:pt x="302" y="527"/>
                </a:cubicBezTo>
                <a:cubicBezTo>
                  <a:pt x="321" y="514"/>
                  <a:pt x="347" y="508"/>
                  <a:pt x="359" y="489"/>
                </a:cubicBezTo>
                <a:cubicBezTo>
                  <a:pt x="371" y="470"/>
                  <a:pt x="396" y="432"/>
                  <a:pt x="396" y="432"/>
                </a:cubicBezTo>
                <a:cubicBezTo>
                  <a:pt x="419" y="325"/>
                  <a:pt x="382" y="154"/>
                  <a:pt x="491" y="83"/>
                </a:cubicBezTo>
                <a:cubicBezTo>
                  <a:pt x="545" y="0"/>
                  <a:pt x="701" y="17"/>
                  <a:pt x="784" y="17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15400" name="Text Box 49"/>
          <p:cNvSpPr txBox="1">
            <a:spLocks noChangeArrowheads="1"/>
          </p:cNvSpPr>
          <p:nvPr/>
        </p:nvSpPr>
        <p:spPr bwMode="auto">
          <a:xfrm>
            <a:off x="5715001" y="4876801"/>
            <a:ext cx="849913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i="1">
                <a:solidFill>
                  <a:srgbClr val="0000FF"/>
                </a:solidFill>
              </a:rPr>
              <a:t>O(1)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Collision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Two keys might hash to the same position, e.g., a table of size 11 and two keys, 55 and 66: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55 % 11 </a:t>
            </a:r>
            <a:r>
              <a:rPr lang="en-US" sz="2400" b="1" dirty="0">
                <a:sym typeface="Symbol" pitchFamily="18" charset="2"/>
              </a:rPr>
              <a:t> 0 and 66 % 11  0</a:t>
            </a:r>
          </a:p>
          <a:p>
            <a:pPr eaLnBrk="1" hangingPunct="1"/>
            <a:r>
              <a:rPr lang="en-US" sz="2400" b="1" dirty="0">
                <a:sym typeface="Symbol" pitchFamily="18" charset="2"/>
              </a:rPr>
              <a:t>Two distinct keys mapped to the same location are called “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synonyms</a:t>
            </a:r>
            <a:r>
              <a:rPr lang="en-US" sz="2400" b="1" dirty="0">
                <a:sym typeface="Symbol" pitchFamily="18" charset="2"/>
              </a:rPr>
              <a:t>” and the situation is called “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collision</a:t>
            </a:r>
            <a:r>
              <a:rPr lang="en-US" sz="2400" b="1" dirty="0">
                <a:sym typeface="Symbol" pitchFamily="18" charset="2"/>
              </a:rPr>
              <a:t>”</a:t>
            </a:r>
          </a:p>
          <a:p>
            <a:pPr eaLnBrk="1" hangingPunct="1"/>
            <a:r>
              <a:rPr lang="en-US" sz="2400" b="1" dirty="0">
                <a:sym typeface="Symbol" pitchFamily="18" charset="2"/>
              </a:rPr>
              <a:t>There are different ways to handle collisions. One of them is called “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open addressing</a:t>
            </a:r>
            <a:r>
              <a:rPr lang="en-US" sz="2400" b="1" dirty="0">
                <a:sym typeface="Symbol" pitchFamily="18" charset="2"/>
              </a:rPr>
              <a:t>” or “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Linear Probing</a:t>
            </a:r>
            <a:r>
              <a:rPr lang="en-US" sz="2400" b="1" dirty="0">
                <a:sym typeface="Symbol" pitchFamily="18" charset="2"/>
              </a:rPr>
              <a:t>”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656F73-2643-4483-9A15-0C4E1737799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8382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 Collision Handling: </a:t>
            </a:r>
            <a:b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Open Addressing 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 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FD956-5555-47C7-AE51-E4BED5E51C60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7414" name="Picture 6" descr="D:\SC\210-321 Additions\Subject Pictures\colli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5235" y="1968500"/>
            <a:ext cx="702453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838200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Collision Handling: Open Addressing / Linear Probing </a:t>
            </a:r>
            <a:endParaRPr lang="en-GB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4958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i="1" u="sng" dirty="0">
                <a:sym typeface="Symbol" pitchFamily="18" charset="2"/>
              </a:rPr>
              <a:t>Open addressing</a:t>
            </a:r>
            <a:r>
              <a:rPr lang="en-US" sz="2800" dirty="0">
                <a:sym typeface="Symbol" pitchFamily="18" charset="2"/>
              </a:rPr>
              <a:t>: A simple rule to probe where to put a new item in case of collision.</a:t>
            </a:r>
          </a:p>
          <a:p>
            <a:pPr>
              <a:lnSpc>
                <a:spcPct val="80000"/>
              </a:lnSpc>
            </a:pPr>
            <a:r>
              <a:rPr lang="en-US" sz="2800" b="1" i="1" u="sng" dirty="0">
                <a:sym typeface="Symbol" pitchFamily="18" charset="2"/>
              </a:rPr>
              <a:t>Linear Probing</a:t>
            </a:r>
            <a:r>
              <a:rPr lang="en-US" sz="2800" dirty="0">
                <a:sym typeface="Symbol" pitchFamily="18" charset="2"/>
              </a:rPr>
              <a:t>: Popular,  always put the item in the next unoccupied cell.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If slot </a:t>
            </a:r>
            <a:r>
              <a:rPr lang="en-US" sz="2800" b="1" i="1" dirty="0">
                <a:sym typeface="Symbol" pitchFamily="18" charset="2"/>
              </a:rPr>
              <a:t>h</a:t>
            </a:r>
            <a:r>
              <a:rPr lang="en-US" sz="2800" dirty="0">
                <a:sym typeface="Symbol" pitchFamily="18" charset="2"/>
              </a:rPr>
              <a:t> is occupied, the next slot to probe is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ym typeface="Symbol" pitchFamily="18" charset="2"/>
              </a:rPr>
              <a:t>	</a:t>
            </a:r>
            <a:r>
              <a:rPr lang="en-US" sz="2800" b="1" i="1" dirty="0">
                <a:solidFill>
                  <a:srgbClr val="0000FF"/>
                </a:solidFill>
                <a:sym typeface="Symbol" pitchFamily="18" charset="2"/>
              </a:rPr>
              <a:t>h = (h+1) mod </a:t>
            </a:r>
            <a:r>
              <a:rPr lang="en-US" sz="2800" b="1" i="1" dirty="0" err="1">
                <a:solidFill>
                  <a:srgbClr val="0000FF"/>
                </a:solidFill>
                <a:sym typeface="Symbol" pitchFamily="18" charset="2"/>
              </a:rPr>
              <a:t>maxsize</a:t>
            </a:r>
            <a:endParaRPr lang="en-US" sz="2800" b="1" i="1" dirty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On searching for a given item, we go to the intended location and search sequentially. If we find an empty cell before we find the item, it does not exist anywhere in the table.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1A90A-AB02-4ACD-9670-82B2B4BB70C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/>
              <a:t>Inserting the following sequence of keys in a hash table of size n = 11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{55,35,66,76,59,48,84,70}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Assume a simple hashing function: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i="1" dirty="0">
                <a:solidFill>
                  <a:srgbClr val="0000FF"/>
                </a:solidFill>
              </a:rPr>
              <a:t>h = hash(key) = key % n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Assume the table to be initially empty.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ym typeface="Symbol" pitchFamily="18" charset="2"/>
              </a:rPr>
              <a:t>	We may use -1 as an empty symbol.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183146-FFEF-4F5F-8546-AC6E3051E8FB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353334" name="Group 54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55  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35  2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6BAA0-E242-4510-BF6F-544DC699F033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355359" name="Group 31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4800600" y="2133600"/>
            <a:ext cx="4343400" cy="304800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4648200" y="2590800"/>
            <a:ext cx="4572000" cy="609600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66 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collides with 55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sym typeface="Symbol" pitchFamily="18" charset="2"/>
            </a:endParaRP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E9107C-A1EE-4985-B505-622AC9BEC7FE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356384" name="Group 32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536" name="Line 30"/>
          <p:cNvSpPr>
            <a:spLocks noChangeShapeType="1"/>
          </p:cNvSpPr>
          <p:nvPr/>
        </p:nvSpPr>
        <p:spPr bwMode="auto">
          <a:xfrm>
            <a:off x="4518212" y="2431228"/>
            <a:ext cx="4550483" cy="53788"/>
          </a:xfrm>
          <a:prstGeom prst="line">
            <a:avLst/>
          </a:prstGeom>
          <a:noFill/>
          <a:ln w="57150" cap="sq">
            <a:solidFill>
              <a:srgbClr val="FF33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66 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so it is put in the next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available slot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sym typeface="Symbol" pitchFamily="18" charset="2"/>
            </a:endParaRP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F37042-13A3-4CEB-9D78-D584E94C6F0E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357409" name="Group 33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560" name="Line 30"/>
          <p:cNvSpPr>
            <a:spLocks noChangeShapeType="1"/>
          </p:cNvSpPr>
          <p:nvPr/>
        </p:nvSpPr>
        <p:spPr bwMode="auto">
          <a:xfrm>
            <a:off x="4453666" y="2420471"/>
            <a:ext cx="4766534" cy="408789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76  10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59 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9D33F2-BB12-4248-B941-EBDE9F0386EE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358433" name="Group 33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3584" name="Line 34"/>
          <p:cNvSpPr>
            <a:spLocks noChangeShapeType="1"/>
          </p:cNvSpPr>
          <p:nvPr/>
        </p:nvSpPr>
        <p:spPr bwMode="auto">
          <a:xfrm>
            <a:off x="4800600" y="2133600"/>
            <a:ext cx="4343400" cy="3733800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85" name="Line 35"/>
          <p:cNvSpPr>
            <a:spLocks noChangeShapeType="1"/>
          </p:cNvSpPr>
          <p:nvPr/>
        </p:nvSpPr>
        <p:spPr bwMode="auto">
          <a:xfrm>
            <a:off x="4572000" y="2590800"/>
            <a:ext cx="4572000" cy="1219200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48 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collides with 59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B22BF-54F6-42B6-A0B4-C2B9DD392665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359428" name="Group 4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608" name="Line 30"/>
          <p:cNvSpPr>
            <a:spLocks noChangeShapeType="1"/>
          </p:cNvSpPr>
          <p:nvPr/>
        </p:nvSpPr>
        <p:spPr bwMode="auto">
          <a:xfrm>
            <a:off x="4800600" y="2133600"/>
            <a:ext cx="4343400" cy="1676400"/>
          </a:xfrm>
          <a:prstGeom prst="line">
            <a:avLst/>
          </a:prstGeom>
          <a:noFill/>
          <a:ln w="38100" cap="sq">
            <a:solidFill>
              <a:srgbClr val="FF33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Hash Tables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Hash Tables as Dictionaries</a:t>
            </a:r>
          </a:p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Hashing Process</a:t>
            </a:r>
          </a:p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Collision Handling: Open Addressing</a:t>
            </a:r>
          </a:p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Collision Handling: Chaining</a:t>
            </a:r>
          </a:p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Properties of Hash Functions</a:t>
            </a:r>
          </a:p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ADT Hash Table</a:t>
            </a:r>
          </a:p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Template class hashTable</a:t>
            </a:r>
          </a:p>
          <a:p>
            <a:pPr marL="533400" lvl="1" indent="-533400">
              <a:buClr>
                <a:schemeClr val="accent1">
                  <a:lumMod val="50000"/>
                </a:schemeClr>
              </a:buClr>
            </a:pPr>
            <a:r>
              <a:rPr lang="en-US" sz="2000" b="1" dirty="0"/>
              <a:t>Performance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1B500B-0FB4-4D8B-BC93-841A541D080F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6150" name="Picture 5" descr="Hashed number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1" y="3352800"/>
            <a:ext cx="29305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dirty="0">
                <a:sym typeface="Symbol" pitchFamily="18" charset="2"/>
              </a:rPr>
              <a:t>48  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>
                <a:sym typeface="Symbol" pitchFamily="18" charset="2"/>
              </a:rPr>
              <a:t>   </a:t>
            </a:r>
            <a:r>
              <a:rPr lang="en-US" b="1" dirty="0">
                <a:sym typeface="Symbol" pitchFamily="18" charset="2"/>
              </a:rPr>
              <a:t>so it is put in the next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available slot</a:t>
            </a:r>
            <a:endParaRPr lang="en-US" sz="3600" b="1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b="1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b="1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>
                <a:sym typeface="Symbol" pitchFamily="18" charset="2"/>
              </a:rPr>
              <a:t>	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70DCC-B60A-4DA8-8874-39D1AF0AC3C7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360479" name="Group 31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5632" name="Line 30"/>
          <p:cNvSpPr>
            <a:spLocks noChangeShapeType="1"/>
          </p:cNvSpPr>
          <p:nvPr/>
        </p:nvSpPr>
        <p:spPr bwMode="auto">
          <a:xfrm>
            <a:off x="4800600" y="2133600"/>
            <a:ext cx="4419600" cy="1981200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84  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43F8B-51E0-42F0-8C64-6C3C33DAFA9B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361504" name="Group 32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656" name="Line 31"/>
          <p:cNvSpPr>
            <a:spLocks noChangeShapeType="1"/>
          </p:cNvSpPr>
          <p:nvPr/>
        </p:nvSpPr>
        <p:spPr bwMode="auto">
          <a:xfrm>
            <a:off x="4485939" y="2183802"/>
            <a:ext cx="4658061" cy="2616798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70  4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collides with 59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9C17F-F052-4342-9358-D06A6B85A4E4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362500" name="Group 4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680" name="Line 30"/>
          <p:cNvSpPr>
            <a:spLocks noChangeShapeType="1"/>
          </p:cNvSpPr>
          <p:nvPr/>
        </p:nvSpPr>
        <p:spPr bwMode="auto">
          <a:xfrm>
            <a:off x="4539727" y="2119256"/>
            <a:ext cx="4604273" cy="1690744"/>
          </a:xfrm>
          <a:prstGeom prst="line">
            <a:avLst/>
          </a:prstGeom>
          <a:noFill/>
          <a:ln w="38100" cap="sq">
            <a:solidFill>
              <a:srgbClr val="FF33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b="1" dirty="0">
                <a:sym typeface="Symbol" pitchFamily="18" charset="2"/>
              </a:rPr>
              <a:t>70  4</a:t>
            </a:r>
          </a:p>
          <a:p>
            <a:pPr eaLnBrk="1" hangingPunct="1">
              <a:lnSpc>
                <a:spcPct val="80000"/>
              </a:lnSpc>
            </a:pPr>
            <a:endParaRPr lang="en-US" sz="36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   so it is put in the next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available slot</a:t>
            </a:r>
            <a:endParaRPr lang="en-US" sz="36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6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>
                <a:sym typeface="Symbol" pitchFamily="18" charset="2"/>
              </a:rPr>
              <a:t>	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E856A5-9772-4757-86CB-9EB42940C584}" type="slidenum">
              <a:rPr lang="en-GB" smtClean="0"/>
              <a:pPr/>
              <a:t>23</a:t>
            </a:fld>
            <a:endParaRPr lang="en-GB"/>
          </a:p>
        </p:txBody>
      </p:sp>
      <p:graphicFrame>
        <p:nvGraphicFramePr>
          <p:cNvPr id="363551" name="Group 31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8704" name="Line 30"/>
          <p:cNvSpPr>
            <a:spLocks noChangeShapeType="1"/>
          </p:cNvSpPr>
          <p:nvPr/>
        </p:nvSpPr>
        <p:spPr bwMode="auto">
          <a:xfrm>
            <a:off x="4800600" y="2133600"/>
            <a:ext cx="4419600" cy="2362200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What happens if we have to probe beyond the end of the table?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For example 54  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collides with 76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6E812-EED5-45CC-9747-BBBFB628B0EF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366623" name="Group 31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28" name="Line 30"/>
          <p:cNvSpPr>
            <a:spLocks noChangeShapeType="1"/>
          </p:cNvSpPr>
          <p:nvPr/>
        </p:nvSpPr>
        <p:spPr bwMode="auto">
          <a:xfrm>
            <a:off x="6927925" y="3065929"/>
            <a:ext cx="2292275" cy="2801471"/>
          </a:xfrm>
          <a:prstGeom prst="line">
            <a:avLst/>
          </a:prstGeom>
          <a:noFill/>
          <a:ln w="38100" cap="sq">
            <a:solidFill>
              <a:srgbClr val="FF33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So, we do a circular search: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	</a:t>
            </a:r>
            <a:r>
              <a:rPr lang="en-US" sz="2800" b="1" dirty="0">
                <a:solidFill>
                  <a:srgbClr val="0000FF"/>
                </a:solidFill>
                <a:sym typeface="Symbol" pitchFamily="18" charset="2"/>
              </a:rPr>
              <a:t>h = (h+1) % 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ym typeface="Symbol" pitchFamily="18" charset="2"/>
              </a:rPr>
              <a:t>54  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ym typeface="Symbol" pitchFamily="18" charset="2"/>
              </a:rPr>
              <a:t>	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61931-262E-4203-84CA-E00A6F7E8388}" type="slidenum">
              <a:rPr lang="en-GB" smtClean="0"/>
              <a:pPr/>
              <a:t>25</a:t>
            </a:fld>
            <a:endParaRPr lang="en-GB"/>
          </a:p>
        </p:txBody>
      </p:sp>
      <p:graphicFrame>
        <p:nvGraphicFramePr>
          <p:cNvPr id="367648" name="Group 32"/>
          <p:cNvGraphicFramePr>
            <a:graphicFrameLocks noGrp="1"/>
          </p:cNvGraphicFramePr>
          <p:nvPr/>
        </p:nvGraphicFramePr>
        <p:xfrm>
          <a:off x="9220200" y="2286000"/>
          <a:ext cx="60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0752" name="Line 30"/>
          <p:cNvSpPr>
            <a:spLocks noChangeShapeType="1"/>
          </p:cNvSpPr>
          <p:nvPr/>
        </p:nvSpPr>
        <p:spPr bwMode="auto">
          <a:xfrm>
            <a:off x="4876800" y="3124200"/>
            <a:ext cx="4267200" cy="381000"/>
          </a:xfrm>
          <a:prstGeom prst="line">
            <a:avLst/>
          </a:prstGeom>
          <a:noFill/>
          <a:ln w="38100" cap="sq">
            <a:solidFill>
              <a:srgbClr val="00CC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53" name="Freeform 31"/>
          <p:cNvSpPr>
            <a:spLocks/>
          </p:cNvSpPr>
          <p:nvPr/>
        </p:nvSpPr>
        <p:spPr bwMode="auto">
          <a:xfrm>
            <a:off x="9553576" y="2006601"/>
            <a:ext cx="612775" cy="4106863"/>
          </a:xfrm>
          <a:custGeom>
            <a:avLst/>
            <a:gdLst>
              <a:gd name="T0" fmla="*/ 2147483647 w 386"/>
              <a:gd name="T1" fmla="*/ 2147483647 h 2587"/>
              <a:gd name="T2" fmla="*/ 2147483647 w 386"/>
              <a:gd name="T3" fmla="*/ 2147483647 h 2587"/>
              <a:gd name="T4" fmla="*/ 2147483647 w 386"/>
              <a:gd name="T5" fmla="*/ 2147483647 h 2587"/>
              <a:gd name="T6" fmla="*/ 2147483647 w 386"/>
              <a:gd name="T7" fmla="*/ 2147483647 h 2587"/>
              <a:gd name="T8" fmla="*/ 2147483647 w 386"/>
              <a:gd name="T9" fmla="*/ 2147483647 h 2587"/>
              <a:gd name="T10" fmla="*/ 2147483647 w 386"/>
              <a:gd name="T11" fmla="*/ 2147483647 h 2587"/>
              <a:gd name="T12" fmla="*/ 2147483647 w 386"/>
              <a:gd name="T13" fmla="*/ 0 h 2587"/>
              <a:gd name="T14" fmla="*/ 2147483647 w 386"/>
              <a:gd name="T15" fmla="*/ 2147483647 h 2587"/>
              <a:gd name="T16" fmla="*/ 2147483647 w 386"/>
              <a:gd name="T17" fmla="*/ 2147483647 h 25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6"/>
              <a:gd name="T28" fmla="*/ 0 h 2587"/>
              <a:gd name="T29" fmla="*/ 386 w 386"/>
              <a:gd name="T30" fmla="*/ 2587 h 25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6" h="2587">
                <a:moveTo>
                  <a:pt x="74" y="2544"/>
                </a:moveTo>
                <a:cubicBezTo>
                  <a:pt x="111" y="2557"/>
                  <a:pt x="142" y="2576"/>
                  <a:pt x="178" y="2587"/>
                </a:cubicBezTo>
                <a:cubicBezTo>
                  <a:pt x="207" y="2578"/>
                  <a:pt x="217" y="2566"/>
                  <a:pt x="238" y="2544"/>
                </a:cubicBezTo>
                <a:cubicBezTo>
                  <a:pt x="274" y="2436"/>
                  <a:pt x="254" y="2511"/>
                  <a:pt x="264" y="2312"/>
                </a:cubicBezTo>
                <a:cubicBezTo>
                  <a:pt x="269" y="1775"/>
                  <a:pt x="278" y="1241"/>
                  <a:pt x="289" y="705"/>
                </a:cubicBezTo>
                <a:cubicBezTo>
                  <a:pt x="288" y="627"/>
                  <a:pt x="386" y="243"/>
                  <a:pt x="246" y="103"/>
                </a:cubicBezTo>
                <a:cubicBezTo>
                  <a:pt x="230" y="49"/>
                  <a:pt x="204" y="16"/>
                  <a:pt x="152" y="0"/>
                </a:cubicBezTo>
                <a:cubicBezTo>
                  <a:pt x="115" y="4"/>
                  <a:pt x="22" y="4"/>
                  <a:pt x="6" y="60"/>
                </a:cubicBezTo>
                <a:cubicBezTo>
                  <a:pt x="0" y="79"/>
                  <a:pt x="6" y="100"/>
                  <a:pt x="6" y="12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Insertion Algorithm 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latin typeface="Times New Roman" charset="0"/>
                <a:cs typeface="Times New Roman" charset="0"/>
                <a:sym typeface="Symbol" pitchFamily="18" charset="2"/>
              </a:rPr>
              <a:t>Only if the table is not full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Times New Roman" charset="0"/>
                <a:cs typeface="Times New Roman" charset="0"/>
                <a:sym typeface="Symbol" pitchFamily="18" charset="2"/>
              </a:rPr>
              <a:t>Hash key to slot 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h</a:t>
            </a:r>
            <a:r>
              <a:rPr lang="en-US" sz="2400" b="1" dirty="0"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Times New Roman" charset="0"/>
                <a:cs typeface="Times New Roman" charset="0"/>
                <a:sym typeface="Symbol" pitchFamily="18" charset="2"/>
              </a:rPr>
              <a:t>So long as slot 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h</a:t>
            </a:r>
            <a:r>
              <a:rPr lang="en-US" sz="2400" b="1" dirty="0">
                <a:latin typeface="Times New Roman" charset="0"/>
                <a:cs typeface="Times New Roman" charset="0"/>
                <a:sym typeface="Symbol" pitchFamily="18" charset="2"/>
              </a:rPr>
              <a:t> is not empty, do circular advance to next slot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Times New Roman" charset="0"/>
                <a:cs typeface="Times New Roman" charset="0"/>
                <a:sym typeface="Symbol" pitchFamily="18" charset="2"/>
              </a:rPr>
              <a:t>Insert at the empty slot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649AF-E3E7-4886-8599-2F77ED25AA46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Insertion Algorithm 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bool insert (key , data)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{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if (table is not full)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	h = hash(key);	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// Hash key to slot h</a:t>
            </a: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	while (slot h not empty)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	     h = (h+1) % </a:t>
            </a:r>
            <a:r>
              <a:rPr lang="en-US" sz="2400" b="1" i="1" dirty="0" err="1">
                <a:latin typeface="Times New Roman" charset="0"/>
                <a:cs typeface="Times New Roman" charset="0"/>
                <a:sym typeface="Symbol" pitchFamily="18" charset="2"/>
              </a:rPr>
              <a:t>MaxSize</a:t>
            </a: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; 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// Circular Advance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	insert key and data at slot h;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	return true;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	else return false;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}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649AF-E3E7-4886-8599-2F77ED25AA46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324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Search Algorithm 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b="1" dirty="0">
                <a:sym typeface="Symbol" pitchFamily="18" charset="2"/>
              </a:rPr>
              <a:t>One of 3 situations when Searching for a key in a hash table:</a:t>
            </a:r>
          </a:p>
          <a:p>
            <a:pPr>
              <a:lnSpc>
                <a:spcPct val="80000"/>
              </a:lnSpc>
              <a:buNone/>
            </a:pPr>
            <a:endParaRPr lang="en-US" sz="24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ym typeface="Symbol" pitchFamily="18" charset="2"/>
              </a:rPr>
              <a:t>The slot 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h</a:t>
            </a:r>
            <a:r>
              <a:rPr lang="en-US" sz="2400" b="1" dirty="0">
                <a:sym typeface="Symbol" pitchFamily="18" charset="2"/>
              </a:rPr>
              <a:t> is empty, </a:t>
            </a:r>
            <a:r>
              <a:rPr lang="en-US" sz="2400" b="1" u="sng" dirty="0">
                <a:sym typeface="Symbol" pitchFamily="18" charset="2"/>
              </a:rPr>
              <a:t>key does not exist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ym typeface="Symbol" pitchFamily="18" charset="2"/>
              </a:rPr>
              <a:t>A match at slot 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h</a:t>
            </a:r>
            <a:r>
              <a:rPr lang="en-US" sz="2400" b="1" dirty="0">
                <a:sym typeface="Symbol" pitchFamily="18" charset="2"/>
              </a:rPr>
              <a:t>, </a:t>
            </a:r>
            <a:r>
              <a:rPr lang="en-US" sz="2400" b="1" u="sng" dirty="0">
                <a:sym typeface="Symbol" pitchFamily="18" charset="2"/>
              </a:rPr>
              <a:t>key is found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ym typeface="Symbol" pitchFamily="18" charset="2"/>
              </a:rPr>
              <a:t>Another key occupies slot 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h</a:t>
            </a:r>
            <a:r>
              <a:rPr lang="en-US" sz="2400" b="1" dirty="0">
                <a:sym typeface="Symbol" pitchFamily="18" charset="2"/>
              </a:rPr>
              <a:t>:</a:t>
            </a:r>
          </a:p>
          <a:p>
            <a:pPr marL="398463" indent="0">
              <a:lnSpc>
                <a:spcPct val="80000"/>
              </a:lnSpc>
              <a:buNone/>
            </a:pPr>
            <a:r>
              <a:rPr lang="en-US" sz="2400" b="1" dirty="0">
                <a:sym typeface="Symbol" pitchFamily="18" charset="2"/>
              </a:rPr>
              <a:t>We do a circular search until one of the above situations exists, or we return back to the starting point, in which case the key does not exist.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ym typeface="Symbol" pitchFamily="18" charset="2"/>
            </a:endParaRP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6573A8-C9FE-4176-B60E-27E96B3A407C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9144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Search Algorithm </a:t>
            </a:r>
            <a:endParaRPr lang="en-GB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447800"/>
            <a:ext cx="7772400" cy="495300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bool search (key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{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  	if (table is not empty)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	{h = hash(k);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		 </a:t>
            </a:r>
            <a:r>
              <a:rPr lang="en-US" sz="2000" b="1" i="1" dirty="0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// Hash key to slot 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	</a:t>
            </a: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start = h;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// Starting Slot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	</a:t>
            </a: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while (true)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	</a:t>
            </a: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			if (slot h is Empty) return false;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			if (there is a match at h) return true;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		</a:t>
            </a: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h = (h+1) % </a:t>
            </a:r>
            <a:r>
              <a:rPr lang="en-US" sz="2000" b="1" i="1" dirty="0" err="1">
                <a:latin typeface="Times New Roman" charset="0"/>
                <a:cs typeface="Times New Roman" charset="0"/>
                <a:sym typeface="Symbol" pitchFamily="18" charset="2"/>
              </a:rPr>
              <a:t>MaxSize</a:t>
            </a: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;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 </a:t>
            </a:r>
            <a:r>
              <a:rPr lang="en-US" sz="2000" b="1" i="1" dirty="0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// Circular Advance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			</a:t>
            </a: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if (h == start) return false;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	else return false;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>
                <a:latin typeface="Times New Roman" charset="0"/>
                <a:cs typeface="Times New Roman" charset="0"/>
                <a:sym typeface="Symbol" pitchFamily="18" charset="2"/>
              </a:rPr>
              <a:t>}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3A47D-8629-4774-AC0F-265678054B2F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Hash Tables as Dictionaries 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/>
            <a:r>
              <a:rPr lang="en-US" sz="2400" dirty="0"/>
              <a:t>Simple containers such as tables, stacks and queues permit access of elements by </a:t>
            </a:r>
            <a:r>
              <a:rPr lang="en-US" sz="2400" u="sng" dirty="0"/>
              <a:t>position or order of insertion.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A </a:t>
            </a:r>
            <a:r>
              <a:rPr lang="en-US" sz="2400" b="1" i="1" dirty="0">
                <a:solidFill>
                  <a:srgbClr val="FF0066"/>
                </a:solidFill>
              </a:rPr>
              <a:t>Dictionary</a:t>
            </a:r>
            <a:r>
              <a:rPr lang="en-US" sz="2400" dirty="0"/>
              <a:t> is a form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	container that permits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	access by </a:t>
            </a:r>
            <a:r>
              <a:rPr lang="en-US" sz="2400" u="sng" dirty="0"/>
              <a:t>content</a:t>
            </a:r>
            <a:r>
              <a:rPr lang="en-US" sz="2400" dirty="0"/>
              <a:t>.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25F73-2A6F-47AE-938E-EE8B792E40F6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174" name="Picture 5" descr="Dictionary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032125"/>
            <a:ext cx="31242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4. Collision Handling: Chaining 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endParaRPr lang="en-US" sz="2800" b="1" i="1" dirty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800" b="1" i="1" dirty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i="1" dirty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i="1" dirty="0">
                <a:solidFill>
                  <a:srgbClr val="0000FF"/>
                </a:solidFill>
                <a:sym typeface="Symbol" pitchFamily="18" charset="2"/>
              </a:rPr>
              <a:t>Chaining</a:t>
            </a:r>
            <a:r>
              <a:rPr lang="en-US" sz="2800" dirty="0">
                <a:sym typeface="Symbol" pitchFamily="18" charset="2"/>
              </a:rPr>
              <a:t> is a collision resolution mechanism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A smaller table is used in which each location is associated with a linked list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Synonyms of a key in slot are stored in the linked list associated with that slot.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Searching is done by hashing the key to a main slot and if not found, a linear search is conducted in the associated linked list. 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3626EA-A110-4678-A535-3E94CE45A91C}" type="slidenum">
              <a:rPr lang="en-GB" smtClean="0"/>
              <a:pPr/>
              <a:t>30</a:t>
            </a:fld>
            <a:endParaRPr lang="en-GB"/>
          </a:p>
        </p:txBody>
      </p:sp>
      <p:pic>
        <p:nvPicPr>
          <p:cNvPr id="34822" name="Picture 6" descr="D:\SC\210-321 Additions\Subject Pictures\collis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1752601"/>
            <a:ext cx="19812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239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7CCC1-2F56-475C-BA74-3B329DF15BC5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3733800" y="44196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60</a:t>
            </a:r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>
            <a:off x="4419600" y="4419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48" name="Rectangle 6"/>
          <p:cNvSpPr>
            <a:spLocks noChangeArrowheads="1"/>
          </p:cNvSpPr>
          <p:nvPr/>
        </p:nvSpPr>
        <p:spPr bwMode="auto">
          <a:xfrm>
            <a:off x="5334000" y="23622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66</a:t>
            </a:r>
          </a:p>
        </p:txBody>
      </p:sp>
      <p:sp>
        <p:nvSpPr>
          <p:cNvPr id="35849" name="Rectangle 7"/>
          <p:cNvSpPr>
            <a:spLocks noChangeArrowheads="1"/>
          </p:cNvSpPr>
          <p:nvPr/>
        </p:nvSpPr>
        <p:spPr bwMode="auto">
          <a:xfrm>
            <a:off x="5791200" y="2362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3733800" y="4038600"/>
            <a:ext cx="685800" cy="3048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59</a:t>
            </a:r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4419600" y="4038600"/>
            <a:ext cx="228600" cy="3048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>
            <a:off x="47244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>
            <a:off x="6096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54" name="Line 12"/>
          <p:cNvSpPr>
            <a:spLocks noChangeShapeType="1"/>
          </p:cNvSpPr>
          <p:nvPr/>
        </p:nvSpPr>
        <p:spPr bwMode="auto">
          <a:xfrm>
            <a:off x="73914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55" name="Rectangle 13"/>
          <p:cNvSpPr>
            <a:spLocks noChangeArrowheads="1"/>
          </p:cNvSpPr>
          <p:nvPr/>
        </p:nvSpPr>
        <p:spPr bwMode="auto">
          <a:xfrm>
            <a:off x="3733800" y="35814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47</a:t>
            </a:r>
          </a:p>
        </p:txBody>
      </p:sp>
      <p:sp>
        <p:nvSpPr>
          <p:cNvPr id="35856" name="Rectangle 14"/>
          <p:cNvSpPr>
            <a:spLocks noChangeArrowheads="1"/>
          </p:cNvSpPr>
          <p:nvPr/>
        </p:nvSpPr>
        <p:spPr bwMode="auto">
          <a:xfrm>
            <a:off x="4419600" y="35814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57" name="Rectangle 15"/>
          <p:cNvSpPr>
            <a:spLocks noChangeArrowheads="1"/>
          </p:cNvSpPr>
          <p:nvPr/>
        </p:nvSpPr>
        <p:spPr bwMode="auto">
          <a:xfrm>
            <a:off x="3733800" y="3200400"/>
            <a:ext cx="685800" cy="3048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35</a:t>
            </a:r>
          </a:p>
        </p:txBody>
      </p:sp>
      <p:sp>
        <p:nvSpPr>
          <p:cNvPr id="35858" name="Rectangle 16"/>
          <p:cNvSpPr>
            <a:spLocks noChangeArrowheads="1"/>
          </p:cNvSpPr>
          <p:nvPr/>
        </p:nvSpPr>
        <p:spPr bwMode="auto">
          <a:xfrm>
            <a:off x="4419600" y="3200400"/>
            <a:ext cx="228600" cy="3048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59" name="Rectangle 17"/>
          <p:cNvSpPr>
            <a:spLocks noChangeArrowheads="1"/>
          </p:cNvSpPr>
          <p:nvPr/>
        </p:nvSpPr>
        <p:spPr bwMode="auto">
          <a:xfrm>
            <a:off x="3733800" y="27432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89</a:t>
            </a:r>
          </a:p>
        </p:txBody>
      </p:sp>
      <p:sp>
        <p:nvSpPr>
          <p:cNvPr id="35860" name="Rectangle 18"/>
          <p:cNvSpPr>
            <a:spLocks noChangeArrowheads="1"/>
          </p:cNvSpPr>
          <p:nvPr/>
        </p:nvSpPr>
        <p:spPr bwMode="auto">
          <a:xfrm>
            <a:off x="4419600" y="2743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61" name="Rectangle 19"/>
          <p:cNvSpPr>
            <a:spLocks noChangeArrowheads="1"/>
          </p:cNvSpPr>
          <p:nvPr/>
        </p:nvSpPr>
        <p:spPr bwMode="auto">
          <a:xfrm>
            <a:off x="3733800" y="2362200"/>
            <a:ext cx="685800" cy="3048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55</a:t>
            </a:r>
          </a:p>
        </p:txBody>
      </p:sp>
      <p:sp>
        <p:nvSpPr>
          <p:cNvPr id="35862" name="Rectangle 20"/>
          <p:cNvSpPr>
            <a:spLocks noChangeArrowheads="1"/>
          </p:cNvSpPr>
          <p:nvPr/>
        </p:nvSpPr>
        <p:spPr bwMode="auto">
          <a:xfrm>
            <a:off x="4419600" y="23622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63" name="Rectangle 21"/>
          <p:cNvSpPr>
            <a:spLocks noChangeArrowheads="1"/>
          </p:cNvSpPr>
          <p:nvPr/>
        </p:nvSpPr>
        <p:spPr bwMode="auto">
          <a:xfrm>
            <a:off x="6629400" y="23622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44</a:t>
            </a:r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7086600" y="2362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65" name="Rectangle 23"/>
          <p:cNvSpPr>
            <a:spLocks noChangeArrowheads="1"/>
          </p:cNvSpPr>
          <p:nvPr/>
        </p:nvSpPr>
        <p:spPr bwMode="auto">
          <a:xfrm>
            <a:off x="8001000" y="23622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33</a:t>
            </a:r>
          </a:p>
        </p:txBody>
      </p:sp>
      <p:sp>
        <p:nvSpPr>
          <p:cNvPr id="35866" name="Rectangle 24"/>
          <p:cNvSpPr>
            <a:spLocks noChangeArrowheads="1"/>
          </p:cNvSpPr>
          <p:nvPr/>
        </p:nvSpPr>
        <p:spPr bwMode="auto">
          <a:xfrm>
            <a:off x="8458200" y="23622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67" name="Rectangle 25"/>
          <p:cNvSpPr>
            <a:spLocks noChangeArrowheads="1"/>
          </p:cNvSpPr>
          <p:nvPr/>
        </p:nvSpPr>
        <p:spPr bwMode="auto">
          <a:xfrm>
            <a:off x="5334000" y="28194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45</a:t>
            </a:r>
          </a:p>
        </p:txBody>
      </p:sp>
      <p:sp>
        <p:nvSpPr>
          <p:cNvPr id="35868" name="Rectangle 26"/>
          <p:cNvSpPr>
            <a:spLocks noChangeArrowheads="1"/>
          </p:cNvSpPr>
          <p:nvPr/>
        </p:nvSpPr>
        <p:spPr bwMode="auto">
          <a:xfrm>
            <a:off x="5791200" y="2819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69" name="Line 27"/>
          <p:cNvSpPr>
            <a:spLocks noChangeShapeType="1"/>
          </p:cNvSpPr>
          <p:nvPr/>
        </p:nvSpPr>
        <p:spPr bwMode="auto">
          <a:xfrm>
            <a:off x="47244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70" name="Line 28"/>
          <p:cNvSpPr>
            <a:spLocks noChangeShapeType="1"/>
          </p:cNvSpPr>
          <p:nvPr/>
        </p:nvSpPr>
        <p:spPr bwMode="auto">
          <a:xfrm>
            <a:off x="60960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71" name="Rectangle 29"/>
          <p:cNvSpPr>
            <a:spLocks noChangeArrowheads="1"/>
          </p:cNvSpPr>
          <p:nvPr/>
        </p:nvSpPr>
        <p:spPr bwMode="auto">
          <a:xfrm>
            <a:off x="6705600" y="28194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67</a:t>
            </a:r>
          </a:p>
        </p:txBody>
      </p:sp>
      <p:sp>
        <p:nvSpPr>
          <p:cNvPr id="35872" name="Rectangle 30"/>
          <p:cNvSpPr>
            <a:spLocks noChangeArrowheads="1"/>
          </p:cNvSpPr>
          <p:nvPr/>
        </p:nvSpPr>
        <p:spPr bwMode="auto">
          <a:xfrm>
            <a:off x="7162800" y="2819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73" name="Rectangle 31"/>
          <p:cNvSpPr>
            <a:spLocks noChangeArrowheads="1"/>
          </p:cNvSpPr>
          <p:nvPr/>
        </p:nvSpPr>
        <p:spPr bwMode="auto">
          <a:xfrm>
            <a:off x="5410200" y="44196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38</a:t>
            </a:r>
          </a:p>
        </p:txBody>
      </p:sp>
      <p:sp>
        <p:nvSpPr>
          <p:cNvPr id="35874" name="Rectangle 32"/>
          <p:cNvSpPr>
            <a:spLocks noChangeArrowheads="1"/>
          </p:cNvSpPr>
          <p:nvPr/>
        </p:nvSpPr>
        <p:spPr bwMode="auto">
          <a:xfrm>
            <a:off x="5867400" y="4419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75" name="Line 33"/>
          <p:cNvSpPr>
            <a:spLocks noChangeShapeType="1"/>
          </p:cNvSpPr>
          <p:nvPr/>
        </p:nvSpPr>
        <p:spPr bwMode="auto">
          <a:xfrm>
            <a:off x="48006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76" name="Line 34"/>
          <p:cNvSpPr>
            <a:spLocks noChangeShapeType="1"/>
          </p:cNvSpPr>
          <p:nvPr/>
        </p:nvSpPr>
        <p:spPr bwMode="auto">
          <a:xfrm>
            <a:off x="6172200" y="4495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77" name="Line 35"/>
          <p:cNvSpPr>
            <a:spLocks noChangeShapeType="1"/>
          </p:cNvSpPr>
          <p:nvPr/>
        </p:nvSpPr>
        <p:spPr bwMode="auto">
          <a:xfrm>
            <a:off x="74676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78" name="Rectangle 36"/>
          <p:cNvSpPr>
            <a:spLocks noChangeArrowheads="1"/>
          </p:cNvSpPr>
          <p:nvPr/>
        </p:nvSpPr>
        <p:spPr bwMode="auto">
          <a:xfrm>
            <a:off x="6705600" y="44196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71</a:t>
            </a:r>
          </a:p>
        </p:txBody>
      </p:sp>
      <p:sp>
        <p:nvSpPr>
          <p:cNvPr id="35879" name="Rectangle 37"/>
          <p:cNvSpPr>
            <a:spLocks noChangeArrowheads="1"/>
          </p:cNvSpPr>
          <p:nvPr/>
        </p:nvSpPr>
        <p:spPr bwMode="auto">
          <a:xfrm>
            <a:off x="7162800" y="4419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80" name="Rectangle 38"/>
          <p:cNvSpPr>
            <a:spLocks noChangeArrowheads="1"/>
          </p:cNvSpPr>
          <p:nvPr/>
        </p:nvSpPr>
        <p:spPr bwMode="auto">
          <a:xfrm>
            <a:off x="8077200" y="44196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27</a:t>
            </a:r>
          </a:p>
        </p:txBody>
      </p:sp>
      <p:sp>
        <p:nvSpPr>
          <p:cNvPr id="35881" name="Rectangle 39"/>
          <p:cNvSpPr>
            <a:spLocks noChangeArrowheads="1"/>
          </p:cNvSpPr>
          <p:nvPr/>
        </p:nvSpPr>
        <p:spPr bwMode="auto">
          <a:xfrm>
            <a:off x="8534400" y="44196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82" name="Line 40"/>
          <p:cNvSpPr>
            <a:spLocks noChangeShapeType="1"/>
          </p:cNvSpPr>
          <p:nvPr/>
        </p:nvSpPr>
        <p:spPr bwMode="auto">
          <a:xfrm>
            <a:off x="48006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 b="1"/>
          </a:p>
        </p:txBody>
      </p:sp>
      <p:sp>
        <p:nvSpPr>
          <p:cNvPr id="35883" name="Rectangle 41"/>
          <p:cNvSpPr>
            <a:spLocks noChangeArrowheads="1"/>
          </p:cNvSpPr>
          <p:nvPr/>
        </p:nvSpPr>
        <p:spPr bwMode="auto">
          <a:xfrm>
            <a:off x="5410200" y="3581400"/>
            <a:ext cx="457200" cy="2286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r>
              <a:rPr lang="en-US" sz="2000" b="1"/>
              <a:t>36</a:t>
            </a:r>
          </a:p>
        </p:txBody>
      </p:sp>
      <p:sp>
        <p:nvSpPr>
          <p:cNvPr id="35884" name="Rectangle 42"/>
          <p:cNvSpPr>
            <a:spLocks noChangeArrowheads="1"/>
          </p:cNvSpPr>
          <p:nvPr/>
        </p:nvSpPr>
        <p:spPr bwMode="auto">
          <a:xfrm>
            <a:off x="5867400" y="3581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buNone/>
            </a:pPr>
            <a:endParaRPr lang="en-US" sz="2000" b="1"/>
          </a:p>
        </p:txBody>
      </p:sp>
      <p:sp>
        <p:nvSpPr>
          <p:cNvPr id="35885" name="Text Box 43"/>
          <p:cNvSpPr txBox="1">
            <a:spLocks noChangeArrowheads="1"/>
          </p:cNvSpPr>
          <p:nvPr/>
        </p:nvSpPr>
        <p:spPr bwMode="auto">
          <a:xfrm>
            <a:off x="3886201" y="5181600"/>
            <a:ext cx="1752403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b="1"/>
              <a:t>h = key % 11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5. Properties of Hash Functions 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ym typeface="Symbol" pitchFamily="18" charset="2"/>
              </a:rPr>
              <a:t>A hash function is usually specified in two steps: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>
                <a:sym typeface="Symbol" pitchFamily="18" charset="2"/>
              </a:rPr>
              <a:t>Hash code map</a:t>
            </a:r>
            <a:r>
              <a:rPr lang="en-US" sz="2400">
                <a:sym typeface="Symbol" pitchFamily="18" charset="2"/>
              </a:rPr>
              <a:t>: </a:t>
            </a:r>
            <a:r>
              <a:rPr lang="en-US" sz="2400" i="1">
                <a:sym typeface="Symbol" pitchFamily="18" charset="2"/>
              </a:rPr>
              <a:t>h</a:t>
            </a:r>
            <a:r>
              <a:rPr lang="en-US" sz="2400" i="1" baseline="-25000">
                <a:sym typeface="Symbol" pitchFamily="18" charset="2"/>
              </a:rPr>
              <a:t>1</a:t>
            </a:r>
            <a:r>
              <a:rPr lang="en-US" sz="2400" i="1">
                <a:sym typeface="Symbol" pitchFamily="18" charset="2"/>
              </a:rPr>
              <a:t>(key) -&gt; an integer (K)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>
                <a:sym typeface="Symbol" pitchFamily="18" charset="2"/>
              </a:rPr>
              <a:t>Compression Map</a:t>
            </a:r>
            <a:r>
              <a:rPr lang="en-US" sz="2400">
                <a:sym typeface="Symbol" pitchFamily="18" charset="2"/>
              </a:rPr>
              <a:t>: </a:t>
            </a:r>
            <a:r>
              <a:rPr lang="en-US" sz="2400" i="1">
                <a:sym typeface="Symbol" pitchFamily="18" charset="2"/>
              </a:rPr>
              <a:t>h</a:t>
            </a:r>
            <a:r>
              <a:rPr lang="en-US" sz="2400" i="1" baseline="-25000">
                <a:sym typeface="Symbol" pitchFamily="18" charset="2"/>
              </a:rPr>
              <a:t>2</a:t>
            </a:r>
            <a:r>
              <a:rPr lang="en-US" sz="2400" i="1">
                <a:sym typeface="Symbol" pitchFamily="18" charset="2"/>
              </a:rPr>
              <a:t>(K) -&gt; [0, N-1]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i="1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sym typeface="Symbol" pitchFamily="18" charset="2"/>
              </a:rPr>
              <a:t>i.e. </a:t>
            </a:r>
            <a:r>
              <a:rPr lang="en-US" sz="2800" b="1" i="1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h(key) = h</a:t>
            </a:r>
            <a:r>
              <a:rPr lang="en-US" sz="2800" b="1" i="1" baseline="-2500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2</a:t>
            </a:r>
            <a:r>
              <a:rPr lang="en-US" sz="2800" b="1" i="1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(h</a:t>
            </a:r>
            <a:r>
              <a:rPr lang="en-US" sz="2800" b="1" i="1" baseline="-2500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1</a:t>
            </a:r>
            <a:r>
              <a:rPr lang="en-US" sz="2800" b="1" i="1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(key))</a:t>
            </a:r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29B5DF-7103-4F38-A574-56FCB1099691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Properties of Hash Functions 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A hash function should be simple, fast and single-valued</a:t>
            </a:r>
            <a:endParaRPr lang="en-US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A hash function should scatter (h) over the range 0 to MaxSize-1, i.e. it </a:t>
            </a:r>
            <a:r>
              <a:rPr lang="en-US" sz="2800" dirty="0"/>
              <a:t>should provide a </a:t>
            </a:r>
            <a:r>
              <a:rPr lang="en-US" sz="2800" u="sng" dirty="0"/>
              <a:t>uniform distribution</a:t>
            </a:r>
            <a:r>
              <a:rPr lang="en-US" sz="2800" dirty="0"/>
              <a:t> of hash values</a:t>
            </a:r>
            <a:endParaRPr lang="en-US" sz="28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A hash function should not cluster keys in regions of the table. Using </a:t>
            </a:r>
            <a:r>
              <a:rPr lang="en-US" sz="2800" b="1" i="1" dirty="0" err="1">
                <a:sym typeface="Symbol" pitchFamily="18" charset="2"/>
              </a:rPr>
              <a:t>MaxSize</a:t>
            </a:r>
            <a:r>
              <a:rPr lang="en-US" sz="2800" dirty="0">
                <a:sym typeface="Symbol" pitchFamily="18" charset="2"/>
              </a:rPr>
              <a:t> as a </a:t>
            </a:r>
            <a:r>
              <a:rPr lang="en-US" sz="2800" u="sng" dirty="0">
                <a:sym typeface="Symbol" pitchFamily="18" charset="2"/>
              </a:rPr>
              <a:t>prime number</a:t>
            </a:r>
            <a:r>
              <a:rPr lang="en-US" sz="2800" dirty="0">
                <a:sym typeface="Symbol" pitchFamily="18" charset="2"/>
              </a:rPr>
              <a:t> reduces clustering.</a:t>
            </a:r>
            <a:endParaRPr lang="en-US" sz="2800" u="sng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The key to efficiency is using a large-enough table that contains many holes.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4CB9F-510B-4BCA-89CE-40F6B52C82C6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Common Hash Functions: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Numeric Keys </a:t>
            </a:r>
            <a:endParaRPr lang="en-GB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057400"/>
            <a:ext cx="7772400" cy="4343400"/>
          </a:xfrm>
          <a:noFill/>
        </p:spPr>
        <p:txBody>
          <a:bodyPr/>
          <a:lstStyle/>
          <a:p>
            <a:pPr eaLnBrk="1" hangingPunct="1"/>
            <a:r>
              <a:rPr lang="en-US" sz="2400" dirty="0">
                <a:sym typeface="Symbol" pitchFamily="18" charset="2"/>
              </a:rPr>
              <a:t>There are many hash functions with varying performance.</a:t>
            </a:r>
          </a:p>
          <a:p>
            <a:pPr eaLnBrk="1" hangingPunct="1"/>
            <a:r>
              <a:rPr lang="en-US" sz="2400" dirty="0">
                <a:sym typeface="Symbol" pitchFamily="18" charset="2"/>
              </a:rPr>
              <a:t>For numeric keys, 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Random Hashing</a:t>
            </a:r>
            <a:r>
              <a:rPr lang="en-US" sz="2400" dirty="0">
                <a:sym typeface="Symbol" pitchFamily="18" charset="2"/>
              </a:rPr>
              <a:t> is very good: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If x is the key, then a </a:t>
            </a:r>
            <a:r>
              <a:rPr lang="en-US" sz="2400" u="sng" dirty="0">
                <a:sym typeface="Symbol" pitchFamily="18" charset="2"/>
              </a:rPr>
              <a:t>large integer</a:t>
            </a:r>
            <a:r>
              <a:rPr lang="en-US" sz="2400" dirty="0">
                <a:sym typeface="Symbol" pitchFamily="18" charset="2"/>
              </a:rPr>
              <a:t> is obtained as: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K = (</a:t>
            </a:r>
            <a:r>
              <a:rPr lang="el-GR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α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 x + </a:t>
            </a:r>
            <a:r>
              <a:rPr lang="el-GR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β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) %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cs typeface="Arial" charset="0"/>
                <a:sym typeface="Symbol" pitchFamily="18" charset="2"/>
              </a:rPr>
              <a:t>	</a:t>
            </a:r>
            <a:r>
              <a:rPr lang="el-GR" sz="2400" dirty="0">
                <a:cs typeface="Arial" charset="0"/>
                <a:sym typeface="Symbol" pitchFamily="18" charset="2"/>
              </a:rPr>
              <a:t>α</a:t>
            </a:r>
            <a:r>
              <a:rPr lang="en-US" sz="2400" dirty="0">
                <a:cs typeface="Arial" charset="0"/>
                <a:sym typeface="Symbol" pitchFamily="18" charset="2"/>
              </a:rPr>
              <a:t> = 25173     </a:t>
            </a:r>
            <a:r>
              <a:rPr lang="el-GR" sz="2400" dirty="0">
                <a:cs typeface="Arial" charset="0"/>
                <a:sym typeface="Symbol" pitchFamily="18" charset="2"/>
              </a:rPr>
              <a:t>β</a:t>
            </a:r>
            <a:r>
              <a:rPr lang="en-US" sz="2400" dirty="0">
                <a:cs typeface="Arial" charset="0"/>
                <a:sym typeface="Symbol" pitchFamily="18" charset="2"/>
              </a:rPr>
              <a:t> = 13849    m = 65536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cs typeface="Arial" charset="0"/>
                <a:sym typeface="Symbol" pitchFamily="18" charset="2"/>
              </a:rPr>
              <a:t>	The hashed value is then computed as: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cs typeface="Arial" charset="0"/>
                <a:sym typeface="Symbol" pitchFamily="18" charset="2"/>
              </a:rPr>
              <a:t>	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h = K % </a:t>
            </a:r>
            <a:r>
              <a:rPr lang="en-US" sz="2400" b="1" i="1" dirty="0" err="1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MaxSize</a:t>
            </a:r>
            <a:endParaRPr lang="el-GR" sz="2400" b="1" i="1" dirty="0">
              <a:solidFill>
                <a:schemeClr val="tx2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727B0-3020-4A0D-9286-136C1A9DC8AB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Common Hash Functions: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String Keys </a:t>
            </a:r>
            <a:endParaRPr lang="en-GB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866900"/>
            <a:ext cx="7772400" cy="4343400"/>
          </a:xfrm>
          <a:noFill/>
        </p:spPr>
        <p:txBody>
          <a:bodyPr/>
          <a:lstStyle/>
          <a:p>
            <a:pPr eaLnBrk="1" hangingPunct="1"/>
            <a:r>
              <a:rPr lang="en-US" sz="2400" dirty="0">
                <a:sym typeface="Symbol" pitchFamily="18" charset="2"/>
              </a:rPr>
              <a:t>For a string key (S) consisting of characters {S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S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...S</a:t>
            </a:r>
            <a:r>
              <a:rPr lang="en-US" sz="2400" baseline="-25000" dirty="0">
                <a:sym typeface="Symbol" pitchFamily="18" charset="2"/>
              </a:rPr>
              <a:t>L-1</a:t>
            </a:r>
            <a:r>
              <a:rPr lang="en-US" sz="2400" dirty="0">
                <a:sym typeface="Symbol" pitchFamily="18" charset="2"/>
              </a:rPr>
              <a:t> } we may use one of the following: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l-GR" sz="2400" dirty="0">
              <a:cs typeface="Arial" charset="0"/>
              <a:sym typeface="Symbol" pitchFamily="18" charset="2"/>
            </a:endParaRPr>
          </a:p>
        </p:txBody>
      </p:sp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4AEB10-2363-4FEE-B952-727262C9783F}" type="slidenum">
              <a:rPr lang="en-GB" smtClean="0"/>
              <a:pPr/>
              <a:t>35</a:t>
            </a:fld>
            <a:endParaRPr lang="en-GB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417245"/>
              </p:ext>
            </p:extLst>
          </p:nvPr>
        </p:nvGraphicFramePr>
        <p:xfrm>
          <a:off x="3048000" y="3276600"/>
          <a:ext cx="6248400" cy="2795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2895480" imgH="1295280" progId="Equation.DSMT4">
                  <p:embed/>
                </p:oleObj>
              </mc:Choice>
              <mc:Fallback>
                <p:oleObj name="Equation" r:id="rId4" imgW="2895480" imgH="1295280" progId="Equation.DSMT4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6248400" cy="27955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6. ADT HashTable 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/>
            <a:r>
              <a:rPr lang="en-US" sz="2400" dirty="0">
                <a:cs typeface="Arial" charset="0"/>
                <a:sym typeface="Symbol" pitchFamily="18" charset="2"/>
              </a:rPr>
              <a:t>As an example, we consider a </a:t>
            </a:r>
            <a:r>
              <a:rPr lang="en-US" sz="2400" b="1" i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hashTable</a:t>
            </a:r>
            <a:r>
              <a:rPr lang="en-US" sz="2400" dirty="0">
                <a:cs typeface="Arial" charset="0"/>
                <a:sym typeface="Symbol" pitchFamily="18" charset="2"/>
              </a:rPr>
              <a:t> ADT that supports most dictionary functions, but </a:t>
            </a:r>
            <a:r>
              <a:rPr lang="en-US" sz="2400" u="sng" dirty="0">
                <a:cs typeface="Arial" charset="0"/>
                <a:sym typeface="Symbol" pitchFamily="18" charset="2"/>
              </a:rPr>
              <a:t>not deletion</a:t>
            </a:r>
          </a:p>
          <a:p>
            <a:pPr eaLnBrk="1" hangingPunct="1"/>
            <a:r>
              <a:rPr lang="en-US" sz="2400" dirty="0">
                <a:cs typeface="Arial" charset="0"/>
                <a:sym typeface="Symbol" pitchFamily="18" charset="2"/>
              </a:rPr>
              <a:t>The table is implemented as a dynamic array.</a:t>
            </a:r>
          </a:p>
          <a:p>
            <a:pPr eaLnBrk="1" hangingPunct="1"/>
            <a:r>
              <a:rPr lang="en-US" sz="2400" dirty="0">
                <a:cs typeface="Arial" charset="0"/>
                <a:sym typeface="Symbol" pitchFamily="18" charset="2"/>
              </a:rPr>
              <a:t>We use a simple remainder hashing function</a:t>
            </a:r>
          </a:p>
          <a:p>
            <a:pPr eaLnBrk="1" hangingPunct="1"/>
            <a:r>
              <a:rPr lang="en-US" sz="2400" dirty="0">
                <a:cs typeface="Arial" charset="0"/>
                <a:sym typeface="Symbol" pitchFamily="18" charset="2"/>
              </a:rPr>
              <a:t>Linear probing is used for collision handling</a:t>
            </a:r>
          </a:p>
          <a:p>
            <a:pPr eaLnBrk="1" hangingPunct="1"/>
            <a:r>
              <a:rPr lang="en-US" sz="2400" dirty="0">
                <a:cs typeface="Arial" charset="0"/>
                <a:sym typeface="Symbol" pitchFamily="18" charset="2"/>
              </a:rPr>
              <a:t>ADT is implemented as a template class for key and data</a:t>
            </a:r>
            <a:endParaRPr lang="el-GR" sz="2400" dirty="0">
              <a:cs typeface="Arial" charset="0"/>
              <a:sym typeface="Symbol" pitchFamily="18" charset="2"/>
            </a:endParaRP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66A8B-8B88-44BA-83E6-E67F90E0D0A9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685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HashTable ADT Operations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i="1" u="sng" dirty="0">
                <a:solidFill>
                  <a:srgbClr val="0000FF"/>
                </a:solidFill>
              </a:rPr>
              <a:t>constructor:</a:t>
            </a:r>
            <a:r>
              <a:rPr lang="en-US" sz="2000" dirty="0"/>
              <a:t>  </a:t>
            </a:r>
            <a:r>
              <a:rPr lang="en-US" sz="2000" dirty="0">
                <a:solidFill>
                  <a:schemeClr val="tx2"/>
                </a:solidFill>
              </a:rPr>
              <a:t>Construct an empty table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>
                <a:solidFill>
                  <a:srgbClr val="0000FF"/>
                </a:solidFill>
              </a:rPr>
              <a:t>Destructor:</a:t>
            </a:r>
            <a:r>
              <a:rPr lang="en-US" sz="2000" b="1" i="1" u="sng" dirty="0">
                <a:solidFill>
                  <a:schemeClr val="accent4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Destroy table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 err="1">
                <a:solidFill>
                  <a:srgbClr val="0000FF"/>
                </a:solidFill>
              </a:rPr>
              <a:t>tableIsEmpty</a:t>
            </a:r>
            <a:r>
              <a:rPr lang="en-US" sz="2000" b="1" i="1" u="sng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000" b="1" dirty="0"/>
              <a:t>: </a:t>
            </a:r>
            <a:r>
              <a:rPr lang="en-US" sz="2000" dirty="0">
                <a:solidFill>
                  <a:schemeClr val="tx2"/>
                </a:solidFill>
              </a:rPr>
              <a:t>Return True if table is empty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 err="1">
                <a:solidFill>
                  <a:srgbClr val="0000FF"/>
                </a:solidFill>
              </a:rPr>
              <a:t>tableIsFull</a:t>
            </a:r>
            <a:r>
              <a:rPr lang="en-US" sz="2000" b="1" i="1" u="sng" dirty="0">
                <a:solidFill>
                  <a:srgbClr val="0000FF"/>
                </a:solidFill>
              </a:rPr>
              <a:t> </a:t>
            </a:r>
            <a:r>
              <a:rPr lang="en-US" sz="2000" b="1" dirty="0"/>
              <a:t>: </a:t>
            </a:r>
            <a:r>
              <a:rPr lang="en-US" sz="2000" dirty="0">
                <a:solidFill>
                  <a:schemeClr val="tx2"/>
                </a:solidFill>
              </a:rPr>
              <a:t>Return True if table is full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>
                <a:solidFill>
                  <a:srgbClr val="0000FF"/>
                </a:solidFill>
              </a:rPr>
              <a:t>occupancy: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Return number of occupied slots</a:t>
            </a:r>
            <a:endParaRPr lang="en-US" sz="2000" b="1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>
                <a:solidFill>
                  <a:srgbClr val="0000FF"/>
                </a:solidFill>
              </a:rPr>
              <a:t>insert: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Insert key and data in a slot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>
                <a:solidFill>
                  <a:srgbClr val="0000FF"/>
                </a:solidFill>
              </a:rPr>
              <a:t>search: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Search for a key</a:t>
            </a:r>
          </a:p>
          <a:p>
            <a:pPr>
              <a:lnSpc>
                <a:spcPct val="90000"/>
              </a:lnSpc>
            </a:pPr>
            <a:r>
              <a:rPr lang="en-US" sz="2000" b="1" i="1" u="sng" dirty="0">
                <a:solidFill>
                  <a:srgbClr val="0000FF"/>
                </a:solidFill>
              </a:rPr>
              <a:t>updateData</a:t>
            </a:r>
            <a:r>
              <a:rPr lang="en-US" sz="2000" b="1" i="1" u="sng" dirty="0"/>
              <a:t>:</a:t>
            </a:r>
            <a:r>
              <a:rPr lang="en-US" sz="2000" b="1" i="1" dirty="0"/>
              <a:t> </a:t>
            </a:r>
            <a:r>
              <a:rPr lang="en-US" sz="2000" dirty="0">
                <a:solidFill>
                  <a:schemeClr val="tx2"/>
                </a:solidFill>
              </a:rPr>
              <a:t>Update the data part of the current slot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 err="1">
                <a:solidFill>
                  <a:srgbClr val="0000FF"/>
                </a:solidFill>
              </a:rPr>
              <a:t>retrieveData</a:t>
            </a:r>
            <a:r>
              <a:rPr lang="en-US" sz="2000" b="1" i="1" u="sng" dirty="0">
                <a:solidFill>
                  <a:srgbClr val="0000FF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Retrieve the data part of the current slot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i="1" u="sng" dirty="0">
                <a:solidFill>
                  <a:srgbClr val="0000FF"/>
                </a:solidFill>
              </a:rPr>
              <a:t>Traverse</a:t>
            </a:r>
            <a:r>
              <a:rPr lang="en-US" sz="2000" b="1" i="1" u="sng" dirty="0">
                <a:solidFill>
                  <a:schemeClr val="tx2"/>
                </a:solidFill>
              </a:rPr>
              <a:t>: </a:t>
            </a:r>
            <a:r>
              <a:rPr lang="en-US" sz="2000" dirty="0">
                <a:solidFill>
                  <a:schemeClr val="tx2"/>
                </a:solidFill>
              </a:rPr>
              <a:t>Traverse whole table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D4987-7106-4B24-98C3-407B9D17EFA3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7. Template Class hashTable: 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Definition</a:t>
            </a:r>
            <a:endParaRPr lang="en-GB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File: </a:t>
            </a:r>
            <a:r>
              <a:rPr lang="en-US" sz="1600" b="1" dirty="0" err="1">
                <a:solidFill>
                  <a:srgbClr val="0000FF"/>
                </a:solidFill>
                <a:cs typeface="Arial" charset="0"/>
                <a:sym typeface="Symbol" pitchFamily="18" charset="2"/>
              </a:rPr>
              <a:t>hashTable.h</a:t>
            </a:r>
            <a:endParaRPr lang="en-US" sz="1600" b="1" dirty="0">
              <a:solidFill>
                <a:srgbClr val="0000FF"/>
              </a:solidFill>
              <a:cs typeface="Arial" charset="0"/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Definition of Hash Table Template Class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#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ifndef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 HASH_TABLE_H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#define HASH_TABLE_H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Specification of the class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339933"/>
                </a:solidFill>
                <a:cs typeface="Arial" charset="0"/>
                <a:sym typeface="Symbol" pitchFamily="18" charset="2"/>
              </a:rPr>
              <a:t>template &lt;class </a:t>
            </a:r>
            <a:r>
              <a:rPr lang="en-US" sz="1600" b="1" dirty="0" err="1">
                <a:solidFill>
                  <a:srgbClr val="339933"/>
                </a:solidFill>
                <a:cs typeface="Arial" charset="0"/>
                <a:sym typeface="Symbol" pitchFamily="18" charset="2"/>
              </a:rPr>
              <a:t>keyType</a:t>
            </a:r>
            <a:r>
              <a:rPr lang="en-US" sz="1600" b="1" dirty="0">
                <a:solidFill>
                  <a:srgbClr val="339933"/>
                </a:solidFill>
                <a:cs typeface="Arial" charset="0"/>
                <a:sym typeface="Symbol" pitchFamily="18" charset="2"/>
              </a:rPr>
              <a:t>, class </a:t>
            </a:r>
            <a:r>
              <a:rPr lang="en-US" sz="1600" b="1" dirty="0" err="1">
                <a:solidFill>
                  <a:srgbClr val="339933"/>
                </a:solidFill>
                <a:cs typeface="Arial" charset="0"/>
                <a:sym typeface="Symbol" pitchFamily="18" charset="2"/>
              </a:rPr>
              <a:t>dataType</a:t>
            </a:r>
            <a:r>
              <a:rPr lang="en-US" sz="1600" b="1" dirty="0">
                <a:solidFill>
                  <a:srgbClr val="339933"/>
                </a:solidFill>
                <a:cs typeface="Arial" charset="0"/>
                <a:sym typeface="Symbol" pitchFamily="18" charset="2"/>
              </a:rPr>
              <a:t>&gt;</a:t>
            </a:r>
          </a:p>
          <a:p>
            <a:pPr marL="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class hashTable</a:t>
            </a:r>
          </a:p>
          <a:p>
            <a:pPr marL="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  public: </a:t>
            </a:r>
          </a:p>
          <a:p>
            <a:pPr marL="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Member Functions</a:t>
            </a:r>
          </a:p>
          <a:p>
            <a:pPr marL="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Constructor with two arguments,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      // Table size is </a:t>
            </a:r>
            <a:r>
              <a:rPr lang="en-US" sz="1600" b="1" dirty="0" err="1">
                <a:solidFill>
                  <a:srgbClr val="0000FF"/>
                </a:solidFill>
                <a:cs typeface="Arial" charset="0"/>
                <a:sym typeface="Symbol" pitchFamily="18" charset="2"/>
              </a:rPr>
              <a:t>nelements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, k is "empty" value of </a:t>
            </a:r>
            <a:r>
              <a:rPr lang="en-US" sz="1600" b="1" dirty="0" err="1">
                <a:solidFill>
                  <a:srgbClr val="0000FF"/>
                </a:solidFill>
                <a:cs typeface="Arial" charset="0"/>
                <a:sym typeface="Symbol" pitchFamily="18" charset="2"/>
              </a:rPr>
              <a:t>keyType</a:t>
            </a:r>
            <a:endParaRPr lang="en-US" sz="1600" b="1" dirty="0">
              <a:solidFill>
                <a:srgbClr val="0000FF"/>
              </a:solidFill>
              <a:cs typeface="Arial" charset="0"/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      hashTable(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int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nelements</a:t>
            </a:r>
            <a:r>
              <a:rPr lang="en-US" sz="1600" b="1" dirty="0">
                <a:cs typeface="Arial" charset="0"/>
                <a:sym typeface="Symbol" pitchFamily="18" charset="2"/>
              </a:rPr>
              <a:t>,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keyType</a:t>
            </a:r>
            <a:r>
              <a:rPr lang="en-US" sz="1600" b="1" dirty="0">
                <a:cs typeface="Arial" charset="0"/>
                <a:sym typeface="Symbol" pitchFamily="18" charset="2"/>
              </a:rPr>
              <a:t> &amp;k);	</a:t>
            </a:r>
          </a:p>
          <a:p>
            <a:pPr marL="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      ~hashTable();			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Destructor</a:t>
            </a:r>
            <a:endParaRPr lang="el-GR" sz="1600" b="1" dirty="0">
              <a:solidFill>
                <a:srgbClr val="0000F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66A8B-8B88-44BA-83E6-E67F90E0D0A9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918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Class hashTable Definition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marL="282575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Functions Prototype Definitions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bool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tableIsEmpty</a:t>
            </a:r>
            <a:r>
              <a:rPr lang="en-US" sz="1600" b="1" dirty="0">
                <a:cs typeface="Arial" charset="0"/>
                <a:sym typeface="Symbol" pitchFamily="18" charset="2"/>
              </a:rPr>
              <a:t>()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;	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return True if table is empty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bool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tableIsFull</a:t>
            </a:r>
            <a:r>
              <a:rPr lang="en-US" sz="1600" b="1" dirty="0">
                <a:cs typeface="Arial" charset="0"/>
                <a:sym typeface="Symbol" pitchFamily="18" charset="2"/>
              </a:rPr>
              <a:t>()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;		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return True if table is full</a:t>
            </a:r>
          </a:p>
          <a:p>
            <a:pPr marL="282575" indent="0">
              <a:buNone/>
            </a:pPr>
            <a:r>
              <a:rPr lang="en-US" sz="1600" b="1" dirty="0" err="1">
                <a:cs typeface="Arial" charset="0"/>
                <a:sym typeface="Symbol" pitchFamily="18" charset="2"/>
              </a:rPr>
              <a:t>int</a:t>
            </a:r>
            <a:r>
              <a:rPr lang="en-US" sz="1600" b="1" dirty="0">
                <a:cs typeface="Arial" charset="0"/>
                <a:sym typeface="Symbol" pitchFamily="18" charset="2"/>
              </a:rPr>
              <a:t>  occupancy()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;		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return no. of occupied slots</a:t>
            </a:r>
          </a:p>
          <a:p>
            <a:pPr marL="282575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insert key and data at a hashed slot, return true if successful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bool insert(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keyType</a:t>
            </a:r>
            <a:r>
              <a:rPr lang="en-US" sz="1600" b="1" dirty="0">
                <a:cs typeface="Arial" charset="0"/>
                <a:sym typeface="Symbol" pitchFamily="18" charset="2"/>
              </a:rPr>
              <a:t> &amp;,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dataType</a:t>
            </a:r>
            <a:r>
              <a:rPr lang="en-US" sz="1600" b="1" dirty="0">
                <a:cs typeface="Arial" charset="0"/>
                <a:sym typeface="Symbol" pitchFamily="18" charset="2"/>
              </a:rPr>
              <a:t> &amp; );</a:t>
            </a:r>
          </a:p>
          <a:p>
            <a:pPr marL="282575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Search the table for the slot that matches key. </a:t>
            </a:r>
          </a:p>
          <a:p>
            <a:pPr marL="282575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If found, return True, set current position to slot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bool search(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keyType</a:t>
            </a:r>
            <a:r>
              <a:rPr lang="en-US" sz="1600" b="1" dirty="0">
                <a:cs typeface="Arial" charset="0"/>
                <a:sym typeface="Symbol" pitchFamily="18" charset="2"/>
              </a:rPr>
              <a:t> &amp; ); </a:t>
            </a:r>
          </a:p>
          <a:p>
            <a:pPr marL="282575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Update data part of the current slot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void updateData(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dataType</a:t>
            </a:r>
            <a:r>
              <a:rPr lang="en-US" sz="1600" b="1" dirty="0">
                <a:cs typeface="Arial" charset="0"/>
                <a:sym typeface="Symbol" pitchFamily="18" charset="2"/>
              </a:rPr>
              <a:t> &amp; ); </a:t>
            </a:r>
          </a:p>
          <a:p>
            <a:pPr marL="282575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Retrieve data part of the current slot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void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retrieveData</a:t>
            </a:r>
            <a:r>
              <a:rPr lang="en-US" sz="1600" b="1" dirty="0">
                <a:cs typeface="Arial" charset="0"/>
                <a:sym typeface="Symbol" pitchFamily="18" charset="2"/>
              </a:rPr>
              <a:t>(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dataType</a:t>
            </a:r>
            <a:r>
              <a:rPr lang="en-US" sz="1600" b="1" dirty="0">
                <a:cs typeface="Arial" charset="0"/>
                <a:sym typeface="Symbol" pitchFamily="18" charset="2"/>
              </a:rPr>
              <a:t> &amp;)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;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void traverse()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;		      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Traverse whole table</a:t>
            </a:r>
            <a:endParaRPr lang="el-GR" sz="1600" b="1" dirty="0">
              <a:solidFill>
                <a:srgbClr val="0000F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66A8B-8B88-44BA-83E6-E67F90E0D0A9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9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/>
            <a:r>
              <a:rPr lang="en-US" sz="2400"/>
              <a:t>A dictionary DS should support the following main operations:</a:t>
            </a:r>
          </a:p>
          <a:p>
            <a:pPr lvl="1" eaLnBrk="1" hangingPunct="1"/>
            <a:r>
              <a:rPr lang="en-US" sz="2400" b="1">
                <a:solidFill>
                  <a:srgbClr val="0000FF"/>
                </a:solidFill>
              </a:rPr>
              <a:t>Insert (D,x):</a:t>
            </a:r>
            <a:r>
              <a:rPr lang="en-US" sz="2400"/>
              <a:t> Insert item x in dictionary D</a:t>
            </a:r>
          </a:p>
          <a:p>
            <a:pPr lvl="1" eaLnBrk="1" hangingPunct="1"/>
            <a:r>
              <a:rPr lang="en-US" sz="2400" b="1">
                <a:solidFill>
                  <a:srgbClr val="0000FF"/>
                </a:solidFill>
              </a:rPr>
              <a:t>Delete (D,x):</a:t>
            </a:r>
            <a:r>
              <a:rPr lang="en-US" sz="2400"/>
              <a:t> Delete item x from D</a:t>
            </a:r>
          </a:p>
          <a:p>
            <a:pPr lvl="1" eaLnBrk="1" hangingPunct="1"/>
            <a:r>
              <a:rPr lang="en-US" sz="2400" b="1">
                <a:solidFill>
                  <a:srgbClr val="0000FF"/>
                </a:solidFill>
              </a:rPr>
              <a:t>Search (D,k):</a:t>
            </a:r>
            <a:r>
              <a:rPr lang="en-US" sz="2400"/>
              <a:t> search for key k in D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6B744-D0ED-410C-8CA8-B41CD25816E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Class hashTable Definition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524000"/>
            <a:ext cx="7772400" cy="4611808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private:</a:t>
            </a:r>
          </a:p>
          <a:p>
            <a:pPr marL="457200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Slot Class</a:t>
            </a:r>
          </a:p>
          <a:p>
            <a:pPr marL="45720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class slot</a:t>
            </a:r>
          </a:p>
          <a:p>
            <a:pPr marL="45720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{</a:t>
            </a:r>
          </a:p>
          <a:p>
            <a:pPr marL="45720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   public:</a:t>
            </a:r>
          </a:p>
          <a:p>
            <a:pPr marL="45720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     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keyType</a:t>
            </a:r>
            <a:r>
              <a:rPr lang="en-US" sz="1600" b="1" dirty="0">
                <a:cs typeface="Arial" charset="0"/>
                <a:sym typeface="Symbol" pitchFamily="18" charset="2"/>
              </a:rPr>
              <a:t> key;        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dataType</a:t>
            </a:r>
            <a:r>
              <a:rPr lang="en-US" sz="1600" b="1" dirty="0">
                <a:cs typeface="Arial" charset="0"/>
                <a:sym typeface="Symbol" pitchFamily="18" charset="2"/>
              </a:rPr>
              <a:t> data;	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Key and Data</a:t>
            </a:r>
          </a:p>
          <a:p>
            <a:pPr marL="45720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}; 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end of class slot declaration</a:t>
            </a:r>
          </a:p>
          <a:p>
            <a:pPr marL="457200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slot *T;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		// Pointer to Storage Array</a:t>
            </a:r>
          </a:p>
          <a:p>
            <a:pPr marL="457200" indent="0">
              <a:buNone/>
            </a:pPr>
            <a:r>
              <a:rPr lang="en-US" sz="1600" b="1" dirty="0" err="1">
                <a:cs typeface="Arial" charset="0"/>
                <a:sym typeface="Symbol" pitchFamily="18" charset="2"/>
              </a:rPr>
              <a:t>int</a:t>
            </a:r>
            <a:r>
              <a:rPr lang="en-US" sz="1600" b="1" dirty="0">
                <a:cs typeface="Arial" charset="0"/>
                <a:sym typeface="Symbol" pitchFamily="18" charset="2"/>
              </a:rPr>
              <a:t> h;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		// Index to a slot</a:t>
            </a:r>
          </a:p>
          <a:p>
            <a:pPr marL="457200" indent="0">
              <a:buNone/>
            </a:pPr>
            <a:r>
              <a:rPr lang="en-US" sz="1600" b="1" dirty="0" err="1">
                <a:cs typeface="Arial" charset="0"/>
                <a:sym typeface="Symbol" pitchFamily="18" charset="2"/>
              </a:rPr>
              <a:t>int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MaxSize</a:t>
            </a:r>
            <a:r>
              <a:rPr lang="en-US" sz="1600" b="1" dirty="0">
                <a:cs typeface="Arial" charset="0"/>
                <a:sym typeface="Symbol" pitchFamily="18" charset="2"/>
              </a:rPr>
              <a:t>,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csize</a:t>
            </a:r>
            <a:r>
              <a:rPr lang="en-US" sz="1600" b="1" dirty="0">
                <a:cs typeface="Arial" charset="0"/>
                <a:sym typeface="Symbol" pitchFamily="18" charset="2"/>
              </a:rPr>
              <a:t>;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	// Maximum and Current Sizes</a:t>
            </a:r>
          </a:p>
          <a:p>
            <a:pPr marL="457200" indent="0">
              <a:buNone/>
            </a:pPr>
            <a:r>
              <a:rPr lang="en-US" sz="1600" b="1" dirty="0" err="1">
                <a:cs typeface="Arial" charset="0"/>
                <a:sym typeface="Symbol" pitchFamily="18" charset="2"/>
              </a:rPr>
              <a:t>keyType</a:t>
            </a:r>
            <a:r>
              <a:rPr lang="en-US" sz="1600" b="1" dirty="0">
                <a:cs typeface="Arial" charset="0"/>
                <a:sym typeface="Symbol" pitchFamily="18" charset="2"/>
              </a:rPr>
              <a:t> Empty;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	// Key value to consider as "Empty“</a:t>
            </a:r>
          </a:p>
          <a:p>
            <a:pPr marL="457200" indent="0">
              <a:buNone/>
            </a:pP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Private Member function (hashing function)</a:t>
            </a:r>
          </a:p>
          <a:p>
            <a:pPr marL="457200" indent="0">
              <a:buNone/>
            </a:pPr>
            <a:r>
              <a:rPr lang="en-US" sz="1600" b="1" dirty="0" err="1">
                <a:cs typeface="Arial" charset="0"/>
                <a:sym typeface="Symbol" pitchFamily="18" charset="2"/>
              </a:rPr>
              <a:t>int</a:t>
            </a:r>
            <a:r>
              <a:rPr lang="en-US" sz="1600" b="1" dirty="0">
                <a:cs typeface="Arial" charset="0"/>
                <a:sym typeface="Symbol" pitchFamily="18" charset="2"/>
              </a:rPr>
              <a:t> hash(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keyType</a:t>
            </a:r>
            <a:r>
              <a:rPr lang="en-US" sz="1600" b="1" dirty="0">
                <a:cs typeface="Arial" charset="0"/>
                <a:sym typeface="Symbol" pitchFamily="18" charset="2"/>
              </a:rPr>
              <a:t> &amp; ) </a:t>
            </a:r>
            <a:r>
              <a:rPr lang="en-US" sz="1600" b="1" dirty="0" err="1">
                <a:cs typeface="Arial" charset="0"/>
                <a:sym typeface="Symbol" pitchFamily="18" charset="2"/>
              </a:rPr>
              <a:t>const</a:t>
            </a:r>
            <a:r>
              <a:rPr lang="en-US" sz="1600" b="1" dirty="0">
                <a:cs typeface="Arial" charset="0"/>
                <a:sym typeface="Symbol" pitchFamily="18" charset="2"/>
              </a:rPr>
              <a:t>;</a:t>
            </a:r>
          </a:p>
          <a:p>
            <a:pPr marL="282575" indent="0">
              <a:buNone/>
            </a:pPr>
            <a:r>
              <a:rPr lang="en-US" sz="1600" b="1" dirty="0">
                <a:cs typeface="Arial" charset="0"/>
                <a:sym typeface="Symbol" pitchFamily="18" charset="2"/>
              </a:rPr>
              <a:t>}; 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end of class hashTable definition</a:t>
            </a:r>
          </a:p>
          <a:p>
            <a:pPr marL="282575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#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endif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// HASH_TABLE_H</a:t>
            </a:r>
          </a:p>
          <a:p>
            <a:pPr marL="282575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cs typeface="Arial" charset="0"/>
                <a:sym typeface="Symbol" pitchFamily="18" charset="2"/>
              </a:rPr>
              <a:t>#include "hashTable.cpp"</a:t>
            </a:r>
            <a:endParaRPr lang="el-GR" sz="1600" b="1" dirty="0">
              <a:solidFill>
                <a:schemeClr val="accent6">
                  <a:lumMod val="75000"/>
                </a:schemeClr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66A8B-8B88-44BA-83E6-E67F90E0D0A9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306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45531-0F6E-47E9-B6D0-02A90611BDE2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40156" y="628122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Implementation Files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1581" y="2133600"/>
            <a:ext cx="10880419" cy="3777622"/>
          </a:xfrm>
          <a:noFill/>
        </p:spPr>
        <p:txBody>
          <a:bodyPr>
            <a:normAutofit/>
          </a:bodyPr>
          <a:lstStyle/>
          <a:p>
            <a:pPr lvl="1"/>
            <a:r>
              <a:rPr lang="en-US" sz="2400" b="1" dirty="0">
                <a:solidFill>
                  <a:schemeClr val="tx1"/>
                </a:solidFill>
              </a:rPr>
              <a:t>A Full implementation of the </a:t>
            </a:r>
            <a:r>
              <a:rPr lang="en-US" sz="2400" b="1" dirty="0" err="1">
                <a:solidFill>
                  <a:schemeClr val="tx1"/>
                </a:solidFill>
              </a:rPr>
              <a:t>Hashtable</a:t>
            </a:r>
            <a:r>
              <a:rPr lang="en-US" sz="2400" b="1" dirty="0">
                <a:solidFill>
                  <a:schemeClr val="tx1"/>
                </a:solidFill>
              </a:rPr>
              <a:t> class is found at:</a:t>
            </a:r>
            <a:endParaRPr lang="en-US" sz="2400" b="1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B0F0"/>
                </a:solidFill>
                <a:ea typeface="Calibri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http://www1.aucegypt.edu/faculty/cse/goneid/csce2211/codes.rar</a:t>
            </a: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99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8. Performance : Linear Probing 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sz="2000" b="1" dirty="0">
                <a:cs typeface="Arial" charset="0"/>
                <a:sym typeface="Symbol" pitchFamily="18" charset="2"/>
              </a:rPr>
              <a:t>Although searching in a hash table is supposed to be of complexity </a:t>
            </a:r>
            <a:r>
              <a:rPr lang="en-US" sz="2000" b="1" i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O(1)</a:t>
            </a:r>
            <a:r>
              <a:rPr lang="en-US" sz="2000" b="1" dirty="0">
                <a:cs typeface="Arial" charset="0"/>
                <a:sym typeface="Symbol" pitchFamily="18" charset="2"/>
              </a:rPr>
              <a:t>, collision will increase search cost.</a:t>
            </a:r>
          </a:p>
          <a:p>
            <a:pPr marL="0" indent="0">
              <a:buNone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sz="2000" b="1" dirty="0">
                <a:cs typeface="Arial" charset="0"/>
                <a:sym typeface="Symbol" pitchFamily="18" charset="2"/>
              </a:rPr>
              <a:t>An important factor is the </a:t>
            </a:r>
            <a:r>
              <a:rPr lang="en-US" sz="2000" b="1" i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Load Factor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cs typeface="Arial" charset="0"/>
                <a:sym typeface="Symbol" pitchFamily="18" charset="2"/>
              </a:rPr>
              <a:t>		</a:t>
            </a:r>
            <a:r>
              <a:rPr lang="el-GR" sz="2000" b="1" dirty="0">
                <a:cs typeface="Arial" charset="0"/>
                <a:sym typeface="Symbol" pitchFamily="18" charset="2"/>
              </a:rPr>
              <a:t>α</a:t>
            </a:r>
            <a:r>
              <a:rPr lang="en-US" sz="2000" b="1" dirty="0">
                <a:cs typeface="Arial" charset="0"/>
                <a:sym typeface="Symbol" pitchFamily="18" charset="2"/>
              </a:rPr>
              <a:t> = No. of Keys / </a:t>
            </a:r>
            <a:r>
              <a:rPr lang="en-US" sz="2000" b="1" dirty="0" err="1">
                <a:cs typeface="Arial" charset="0"/>
                <a:sym typeface="Symbol" pitchFamily="18" charset="2"/>
              </a:rPr>
              <a:t>MaxSize</a:t>
            </a:r>
            <a:endParaRPr lang="el-GR" sz="2000" b="1" u="sng" dirty="0">
              <a:cs typeface="Arial" charset="0"/>
              <a:sym typeface="Symbol" pitchFamily="18" charset="2"/>
            </a:endParaRPr>
          </a:p>
          <a:p>
            <a:pPr eaLnBrk="1" hangingPunct="1"/>
            <a:endParaRPr lang="en-US" sz="2000" b="1" dirty="0"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sz="2000" b="1" dirty="0">
                <a:cs typeface="Arial" charset="0"/>
                <a:sym typeface="Symbol" pitchFamily="18" charset="2"/>
              </a:rPr>
              <a:t>Let S(</a:t>
            </a:r>
            <a:r>
              <a:rPr lang="el-GR" sz="2000" b="1" dirty="0"/>
              <a:t>α</a:t>
            </a:r>
            <a:r>
              <a:rPr lang="en-US" sz="2000" b="1" dirty="0"/>
              <a:t>) be the average cost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	successful search for a key,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	and U(</a:t>
            </a:r>
            <a:r>
              <a:rPr lang="el-GR" sz="2000" b="1" dirty="0"/>
              <a:t>α</a:t>
            </a:r>
            <a:r>
              <a:rPr lang="en-US" sz="2000" b="1" dirty="0"/>
              <a:t>) be that for unsuccessful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	search. The problem of deriving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	these costs was solved by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	Donald Knuth in 1962.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>
              <a:cs typeface="Arial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l-GR" sz="2000" b="1" dirty="0">
              <a:cs typeface="Arial" charset="0"/>
              <a:sym typeface="Symbol" pitchFamily="18" charset="2"/>
            </a:endParaRPr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140306-96BE-4F4B-9286-B9140A7DC984}" type="slidenum">
              <a:rPr lang="en-GB" smtClean="0"/>
              <a:pPr/>
              <a:t>42</a:t>
            </a:fld>
            <a:endParaRPr lang="en-GB"/>
          </a:p>
        </p:txBody>
      </p:sp>
      <p:pic>
        <p:nvPicPr>
          <p:cNvPr id="49158" name="Picture 23" descr="knut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581400"/>
            <a:ext cx="2692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Performance : Linear Probing 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427181"/>
            <a:ext cx="7772400" cy="4575586"/>
          </a:xfrm>
          <a:noFill/>
        </p:spPr>
        <p:txBody>
          <a:bodyPr/>
          <a:lstStyle/>
          <a:p>
            <a:pPr eaLnBrk="1" hangingPunct="1"/>
            <a:r>
              <a:rPr lang="en-US" sz="2000" b="1" dirty="0"/>
              <a:t>The solution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         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S(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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 ≈ ( 1/2 ) ( 1 + x )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		for successful search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        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U(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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 ≈ ( 1/2 ) ( 1 + x</a:t>
            </a:r>
            <a:r>
              <a:rPr lang="en-US" sz="2400" b="1" i="1" baseline="300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)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	         for unsuccessful search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	where 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x = 1/(1- 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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  </a:t>
            </a:r>
            <a:r>
              <a:rPr lang="en-US" sz="2000" b="1" dirty="0"/>
              <a:t>and </a:t>
            </a:r>
            <a:r>
              <a:rPr lang="en-US" sz="2000" b="1" dirty="0">
                <a:sym typeface="Symbol" pitchFamily="18" charset="2"/>
              </a:rPr>
              <a:t></a:t>
            </a:r>
            <a:r>
              <a:rPr lang="en-US" sz="2000" b="1" dirty="0"/>
              <a:t> is the load factor.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/>
            <a:r>
              <a:rPr lang="en-US" sz="2000" b="1" dirty="0"/>
              <a:t>The following table shows how the costs are affected by the load factor: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>
              <a:cs typeface="Arial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l-GR" sz="2000" b="1" dirty="0">
              <a:cs typeface="Arial" charset="0"/>
              <a:sym typeface="Symbol" pitchFamily="18" charset="2"/>
            </a:endParaRP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38C36-A123-4D7C-B221-75F565F2617F}" type="slidenum">
              <a:rPr lang="en-GB" smtClean="0"/>
              <a:pPr/>
              <a:t>43</a:t>
            </a:fld>
            <a:endParaRPr lang="en-GB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67178"/>
              </p:ext>
            </p:extLst>
          </p:nvPr>
        </p:nvGraphicFramePr>
        <p:xfrm>
          <a:off x="4876800" y="4419600"/>
          <a:ext cx="5105400" cy="141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  <a:sym typeface="Symbol"/>
                        </a:rPr>
                        <a:t>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2"/>
                          </a:solidFill>
                        </a:rPr>
                        <a:t>66%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</a:rPr>
                        <a:t>90%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</a:pPr>
                      <a:r>
                        <a:rPr lang="en-US" sz="1800" b="1" i="1" dirty="0">
                          <a:solidFill>
                            <a:schemeClr val="tx2"/>
                          </a:solidFill>
                        </a:rPr>
                        <a:t>S(</a:t>
                      </a:r>
                      <a:r>
                        <a:rPr lang="el-GR" sz="1800" b="1" i="1" dirty="0">
                          <a:solidFill>
                            <a:schemeClr val="tx2"/>
                          </a:solidFill>
                        </a:rPr>
                        <a:t>α</a:t>
                      </a:r>
                      <a:r>
                        <a:rPr lang="en-US" sz="1800" b="1" i="1" dirty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en-GB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chemeClr val="tx2"/>
                          </a:solidFill>
                          <a:sym typeface="Symbol" pitchFamily="18" charset="2"/>
                        </a:rPr>
                        <a:t>U(</a:t>
                      </a:r>
                      <a:r>
                        <a:rPr lang="el-GR" sz="1800" b="1" i="1" dirty="0">
                          <a:solidFill>
                            <a:schemeClr val="tx2"/>
                          </a:solidFill>
                        </a:rPr>
                        <a:t>α</a:t>
                      </a:r>
                      <a:r>
                        <a:rPr lang="en-US" sz="1800" b="1" i="1" dirty="0">
                          <a:solidFill>
                            <a:schemeClr val="tx2"/>
                          </a:solidFill>
                          <a:sym typeface="Symbol" pitchFamily="18" charset="2"/>
                        </a:rPr>
                        <a:t>)</a:t>
                      </a:r>
                      <a:endParaRPr lang="en-US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495301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Performance: Double Hashing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262917"/>
            <a:ext cx="7620000" cy="4714875"/>
          </a:xfrm>
          <a:noFill/>
        </p:spPr>
        <p:txBody>
          <a:bodyPr/>
          <a:lstStyle/>
          <a:p>
            <a:r>
              <a:rPr lang="en-US" sz="2400" dirty="0"/>
              <a:t>In case of collision, a second hashing function is used to hash key to the next probe position.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h = [h</a:t>
            </a:r>
            <a:r>
              <a:rPr lang="en-US" sz="2400" b="1" i="1" baseline="-25000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1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(key)+ h</a:t>
            </a:r>
            <a:r>
              <a:rPr lang="en-US" sz="2400" b="1" i="1" baseline="-25000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(key)] mod </a:t>
            </a:r>
            <a:r>
              <a:rPr lang="en-US" sz="2400" b="1" i="1" dirty="0" err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Maxsize</a:t>
            </a:r>
            <a:r>
              <a:rPr lang="en-US" sz="24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r>
              <a:rPr lang="en-US" sz="2400" dirty="0">
                <a:sym typeface="Symbol" pitchFamily="18" charset="2"/>
              </a:rPr>
              <a:t>Average Case Analysis (Knuth):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Example:</a:t>
            </a:r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D8B27C-66FA-4248-9FFC-D3FA7D9E6DC5}" type="slidenum">
              <a:rPr lang="en-GB" smtClean="0"/>
              <a:pPr/>
              <a:t>44</a:t>
            </a:fld>
            <a:endParaRPr lang="en-GB" dirty="0"/>
          </a:p>
        </p:txBody>
      </p:sp>
      <p:grpSp>
        <p:nvGrpSpPr>
          <p:cNvPr id="51206" name="Group 4"/>
          <p:cNvGrpSpPr>
            <a:grpSpLocks/>
          </p:cNvGrpSpPr>
          <p:nvPr/>
        </p:nvGrpSpPr>
        <p:grpSpPr bwMode="auto">
          <a:xfrm>
            <a:off x="4876801" y="4267201"/>
            <a:ext cx="3890963" cy="1552575"/>
            <a:chOff x="960" y="2692"/>
            <a:chExt cx="2451" cy="978"/>
          </a:xfrm>
        </p:grpSpPr>
        <p:sp>
          <p:nvSpPr>
            <p:cNvPr id="51208" name="Rectangle 5"/>
            <p:cNvSpPr>
              <a:spLocks noChangeArrowheads="1"/>
            </p:cNvSpPr>
            <p:nvPr/>
          </p:nvSpPr>
          <p:spPr bwMode="auto">
            <a:xfrm>
              <a:off x="2594" y="3344"/>
              <a:ext cx="817" cy="326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/>
                <a:t>  </a:t>
              </a:r>
              <a:r>
                <a:rPr lang="en-US" sz="2800" b="1"/>
                <a:t>10</a:t>
              </a:r>
              <a:endParaRPr lang="en-GB" sz="2800" b="1"/>
            </a:p>
          </p:txBody>
        </p:sp>
        <p:sp>
          <p:nvSpPr>
            <p:cNvPr id="51209" name="Rectangle 6"/>
            <p:cNvSpPr>
              <a:spLocks noChangeArrowheads="1"/>
            </p:cNvSpPr>
            <p:nvPr/>
          </p:nvSpPr>
          <p:spPr bwMode="auto">
            <a:xfrm>
              <a:off x="1777" y="3344"/>
              <a:ext cx="817" cy="326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/>
                <a:t>     </a:t>
              </a:r>
              <a:r>
                <a:rPr lang="en-US" sz="2800" b="1"/>
                <a:t>3</a:t>
              </a:r>
              <a:endParaRPr lang="en-GB" sz="2800" b="1"/>
            </a:p>
          </p:txBody>
        </p:sp>
        <p:sp>
          <p:nvSpPr>
            <p:cNvPr id="51210" name="Rectangle 7"/>
            <p:cNvSpPr>
              <a:spLocks noChangeArrowheads="1"/>
            </p:cNvSpPr>
            <p:nvPr/>
          </p:nvSpPr>
          <p:spPr bwMode="auto">
            <a:xfrm>
              <a:off x="960" y="3344"/>
              <a:ext cx="817" cy="326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 dirty="0">
                  <a:sym typeface="Symbol" pitchFamily="18" charset="2"/>
                </a:rPr>
                <a:t>  </a:t>
              </a:r>
              <a:r>
                <a:rPr lang="en-US" sz="2800" b="1" i="1" dirty="0">
                  <a:sym typeface="Symbol" pitchFamily="18" charset="2"/>
                </a:rPr>
                <a:t>U(</a:t>
              </a:r>
              <a:r>
                <a:rPr lang="en-US" sz="2800" b="1" i="1" dirty="0">
                  <a:solidFill>
                    <a:schemeClr val="tx2"/>
                  </a:solidFill>
                  <a:latin typeface="Times New Roman" charset="0"/>
                  <a:cs typeface="Times New Roman" charset="0"/>
                  <a:sym typeface="Symbol" pitchFamily="18" charset="2"/>
                </a:rPr>
                <a:t> </a:t>
              </a:r>
              <a:r>
                <a:rPr lang="en-US" sz="2800" b="1" i="1" dirty="0">
                  <a:sym typeface="Symbol" pitchFamily="18" charset="2"/>
                </a:rPr>
                <a:t>)</a:t>
              </a:r>
              <a:endParaRPr lang="en-GB" sz="2800" b="1" i="1" dirty="0">
                <a:sym typeface="Symbol" pitchFamily="18" charset="2"/>
              </a:endParaRPr>
            </a:p>
          </p:txBody>
        </p:sp>
        <p:sp>
          <p:nvSpPr>
            <p:cNvPr id="51211" name="Rectangle 8"/>
            <p:cNvSpPr>
              <a:spLocks noChangeArrowheads="1"/>
            </p:cNvSpPr>
            <p:nvPr/>
          </p:nvSpPr>
          <p:spPr bwMode="auto">
            <a:xfrm>
              <a:off x="2594" y="3018"/>
              <a:ext cx="817" cy="326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/>
                <a:t>  </a:t>
              </a:r>
              <a:r>
                <a:rPr lang="en-US" sz="2800" b="1"/>
                <a:t>2.55</a:t>
              </a:r>
              <a:endParaRPr lang="en-GB" sz="2800" b="1"/>
            </a:p>
          </p:txBody>
        </p:sp>
        <p:sp>
          <p:nvSpPr>
            <p:cNvPr id="51212" name="Rectangle 9"/>
            <p:cNvSpPr>
              <a:spLocks noChangeArrowheads="1"/>
            </p:cNvSpPr>
            <p:nvPr/>
          </p:nvSpPr>
          <p:spPr bwMode="auto">
            <a:xfrm>
              <a:off x="1777" y="3018"/>
              <a:ext cx="817" cy="326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/>
                <a:t>    </a:t>
              </a:r>
              <a:r>
                <a:rPr lang="en-US" sz="2800" b="1"/>
                <a:t>1.6</a:t>
              </a:r>
              <a:endParaRPr lang="en-GB" sz="2800" b="1"/>
            </a:p>
          </p:txBody>
        </p:sp>
        <p:sp>
          <p:nvSpPr>
            <p:cNvPr id="51213" name="Rectangle 10"/>
            <p:cNvSpPr>
              <a:spLocks noChangeArrowheads="1"/>
            </p:cNvSpPr>
            <p:nvPr/>
          </p:nvSpPr>
          <p:spPr bwMode="auto">
            <a:xfrm>
              <a:off x="960" y="3018"/>
              <a:ext cx="817" cy="326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 dirty="0"/>
                <a:t>  </a:t>
              </a:r>
              <a:r>
                <a:rPr lang="en-US" sz="2800" b="1" i="1" dirty="0"/>
                <a:t>S(</a:t>
              </a:r>
              <a:r>
                <a:rPr lang="en-US" sz="2800" b="1" i="1" dirty="0">
                  <a:solidFill>
                    <a:schemeClr val="tx2"/>
                  </a:solidFill>
                  <a:latin typeface="Times New Roman" charset="0"/>
                  <a:cs typeface="Times New Roman" charset="0"/>
                  <a:sym typeface="Symbol" pitchFamily="18" charset="2"/>
                </a:rPr>
                <a:t> </a:t>
              </a:r>
              <a:r>
                <a:rPr lang="en-US" sz="2800" b="1" i="1" dirty="0"/>
                <a:t>)</a:t>
              </a:r>
              <a:endParaRPr lang="en-GB" sz="2800" b="1" i="1" dirty="0"/>
            </a:p>
          </p:txBody>
        </p:sp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2594" y="2692"/>
              <a:ext cx="817" cy="3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/>
                <a:t>  </a:t>
              </a:r>
              <a:r>
                <a:rPr lang="en-US" sz="2800" b="1"/>
                <a:t>0.9</a:t>
              </a:r>
              <a:endParaRPr lang="en-GB" sz="2800" b="1"/>
            </a:p>
          </p:txBody>
        </p:sp>
        <p:sp>
          <p:nvSpPr>
            <p:cNvPr id="51215" name="Rectangle 12"/>
            <p:cNvSpPr>
              <a:spLocks noChangeArrowheads="1"/>
            </p:cNvSpPr>
            <p:nvPr/>
          </p:nvSpPr>
          <p:spPr bwMode="auto">
            <a:xfrm>
              <a:off x="1777" y="2692"/>
              <a:ext cx="817" cy="3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/>
                <a:t>  </a:t>
              </a:r>
              <a:r>
                <a:rPr lang="en-US" sz="2800" b="1"/>
                <a:t>2/3</a:t>
              </a:r>
              <a:r>
                <a:rPr lang="en-US" sz="2800"/>
                <a:t> </a:t>
              </a:r>
              <a:endParaRPr lang="en-GB" sz="2800"/>
            </a:p>
          </p:txBody>
        </p:sp>
        <p:sp>
          <p:nvSpPr>
            <p:cNvPr id="51216" name="Rectangle 13"/>
            <p:cNvSpPr>
              <a:spLocks noChangeArrowheads="1"/>
            </p:cNvSpPr>
            <p:nvPr/>
          </p:nvSpPr>
          <p:spPr bwMode="auto">
            <a:xfrm>
              <a:off x="960" y="2692"/>
              <a:ext cx="817" cy="3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800" dirty="0">
                  <a:sym typeface="Symbol" pitchFamily="18" charset="2"/>
                </a:rPr>
                <a:t>   </a:t>
              </a:r>
              <a:r>
                <a:rPr lang="en-US" sz="2800" b="1" i="1" dirty="0">
                  <a:sym typeface="Symbol" pitchFamily="18" charset="2"/>
                </a:rPr>
                <a:t></a:t>
              </a:r>
              <a:endParaRPr lang="en-GB" sz="2800" b="1" i="1" dirty="0">
                <a:sym typeface="Symbol" pitchFamily="18" charset="2"/>
              </a:endParaRPr>
            </a:p>
          </p:txBody>
        </p:sp>
        <p:sp>
          <p:nvSpPr>
            <p:cNvPr id="51217" name="Line 14"/>
            <p:cNvSpPr>
              <a:spLocks noChangeShapeType="1"/>
            </p:cNvSpPr>
            <p:nvPr/>
          </p:nvSpPr>
          <p:spPr bwMode="auto">
            <a:xfrm>
              <a:off x="960" y="2692"/>
              <a:ext cx="245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Line 15"/>
            <p:cNvSpPr>
              <a:spLocks noChangeShapeType="1"/>
            </p:cNvSpPr>
            <p:nvPr/>
          </p:nvSpPr>
          <p:spPr bwMode="auto">
            <a:xfrm>
              <a:off x="960" y="3018"/>
              <a:ext cx="2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Line 16"/>
            <p:cNvSpPr>
              <a:spLocks noChangeShapeType="1"/>
            </p:cNvSpPr>
            <p:nvPr/>
          </p:nvSpPr>
          <p:spPr bwMode="auto">
            <a:xfrm>
              <a:off x="960" y="3344"/>
              <a:ext cx="2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Line 17"/>
            <p:cNvSpPr>
              <a:spLocks noChangeShapeType="1"/>
            </p:cNvSpPr>
            <p:nvPr/>
          </p:nvSpPr>
          <p:spPr bwMode="auto">
            <a:xfrm>
              <a:off x="960" y="3670"/>
              <a:ext cx="245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Line 18"/>
            <p:cNvSpPr>
              <a:spLocks noChangeShapeType="1"/>
            </p:cNvSpPr>
            <p:nvPr/>
          </p:nvSpPr>
          <p:spPr bwMode="auto">
            <a:xfrm>
              <a:off x="960" y="2692"/>
              <a:ext cx="0" cy="97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Line 19"/>
            <p:cNvSpPr>
              <a:spLocks noChangeShapeType="1"/>
            </p:cNvSpPr>
            <p:nvPr/>
          </p:nvSpPr>
          <p:spPr bwMode="auto">
            <a:xfrm>
              <a:off x="1777" y="2692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Line 20"/>
            <p:cNvSpPr>
              <a:spLocks noChangeShapeType="1"/>
            </p:cNvSpPr>
            <p:nvPr/>
          </p:nvSpPr>
          <p:spPr bwMode="auto">
            <a:xfrm>
              <a:off x="2594" y="2692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21"/>
            <p:cNvSpPr>
              <a:spLocks noChangeShapeType="1"/>
            </p:cNvSpPr>
            <p:nvPr/>
          </p:nvSpPr>
          <p:spPr bwMode="auto">
            <a:xfrm>
              <a:off x="3411" y="2692"/>
              <a:ext cx="0" cy="97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7" name="Rectangle 23"/>
          <p:cNvSpPr>
            <a:spLocks noChangeArrowheads="1"/>
          </p:cNvSpPr>
          <p:nvPr/>
        </p:nvSpPr>
        <p:spPr bwMode="auto">
          <a:xfrm>
            <a:off x="3048000" y="3048000"/>
            <a:ext cx="7162800" cy="990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/>
          </a:p>
          <a:p>
            <a:pPr>
              <a:buNone/>
            </a:pPr>
            <a:r>
              <a:rPr lang="en-US" sz="2400" b="1" i="1" dirty="0">
                <a:latin typeface="Times New Roman" charset="0"/>
                <a:cs typeface="Times New Roman" charset="0"/>
              </a:rPr>
              <a:t>Successful Search  	      S(</a:t>
            </a: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 </a:t>
            </a:r>
            <a:r>
              <a:rPr lang="en-US" sz="2400" b="1" i="1" dirty="0">
                <a:latin typeface="Times New Roman" charset="0"/>
                <a:cs typeface="Times New Roman" charset="0"/>
              </a:rPr>
              <a:t>) = - ln (1 - </a:t>
            </a: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)/ </a:t>
            </a:r>
          </a:p>
          <a:p>
            <a:pPr>
              <a:buNone/>
            </a:pP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Unsuccessful Search       U( ) </a:t>
            </a:r>
            <a:r>
              <a:rPr lang="en-US" sz="2400" b="1" i="1" dirty="0">
                <a:latin typeface="Times New Roman" charset="0"/>
                <a:cs typeface="Times New Roman" charset="0"/>
              </a:rPr>
              <a:t>= 1/(1 - </a:t>
            </a:r>
            <a:r>
              <a:rPr lang="en-US" sz="2400" b="1" i="1" dirty="0">
                <a:latin typeface="Times New Roman" charset="0"/>
                <a:cs typeface="Times New Roman" charset="0"/>
                <a:sym typeface="Symbol" pitchFamily="18" charset="2"/>
              </a:rPr>
              <a:t>)</a:t>
            </a:r>
            <a:endParaRPr lang="en-GB" sz="2400" b="1" i="1" dirty="0">
              <a:latin typeface="Times New Roman" charset="0"/>
              <a:cs typeface="Times New Roman" charset="0"/>
              <a:sym typeface="Symbol" pitchFamily="18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91028" y="714375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Performance: Chaining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524000"/>
            <a:ext cx="77724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Times New Roman" charset="0"/>
                <a:cs typeface="Times New Roman" charset="0"/>
              </a:rPr>
              <a:t>n = total number of keys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Times New Roman" charset="0"/>
                <a:cs typeface="Times New Roman" charset="0"/>
              </a:rPr>
              <a:t>Q = number of main slots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Times New Roman" charset="0"/>
                <a:cs typeface="Times New Roman" charset="0"/>
              </a:rPr>
              <a:t>For n &gt;&gt; Q then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Times New Roman" charset="0"/>
                <a:cs typeface="Times New Roman" charset="0"/>
              </a:rPr>
              <a:t>	the average chain length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Times New Roman" charset="0"/>
                <a:cs typeface="Times New Roman" charset="0"/>
              </a:rPr>
              <a:t>	is L = n/Q</a:t>
            </a:r>
          </a:p>
          <a:p>
            <a:pPr>
              <a:lnSpc>
                <a:spcPct val="90000"/>
              </a:lnSpc>
            </a:pPr>
            <a:r>
              <a:rPr lang="en-US" sz="2400" b="1" i="1" dirty="0">
                <a:latin typeface="Times New Roman" charset="0"/>
                <a:cs typeface="Times New Roman" charset="0"/>
              </a:rPr>
              <a:t>Best Case:  T(n) = 1</a:t>
            </a:r>
          </a:p>
          <a:p>
            <a:pPr>
              <a:lnSpc>
                <a:spcPct val="90000"/>
              </a:lnSpc>
            </a:pPr>
            <a:r>
              <a:rPr lang="en-US" sz="2400" b="1" i="1" dirty="0">
                <a:latin typeface="Times New Roman" charset="0"/>
                <a:cs typeface="Times New Roman" charset="0"/>
              </a:rPr>
              <a:t>Worst Case: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</a:rPr>
              <a:t>	T(n) = L + 1 = n/Q + 1</a:t>
            </a:r>
          </a:p>
          <a:p>
            <a:pPr>
              <a:lnSpc>
                <a:spcPct val="90000"/>
              </a:lnSpc>
            </a:pPr>
            <a:r>
              <a:rPr lang="en-US" sz="2400" b="1" i="1" dirty="0">
                <a:latin typeface="Times New Roman" charset="0"/>
                <a:cs typeface="Times New Roman" charset="0"/>
              </a:rPr>
              <a:t>Average case: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dirty="0">
                <a:latin typeface="Times New Roman" charset="0"/>
                <a:cs typeface="Times New Roman" charset="0"/>
              </a:rPr>
              <a:t>	T(n) = n/(2Q) + 1</a:t>
            </a:r>
            <a:endParaRPr lang="en-GB" sz="2400" b="1" i="1" dirty="0">
              <a:latin typeface="Times New Roman" charset="0"/>
              <a:cs typeface="Times New Roman" charset="0"/>
            </a:endParaRP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131F7-3027-47B8-B736-D19BFAD33B37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52230" name="Text Box 36"/>
          <p:cNvSpPr txBox="1">
            <a:spLocks noChangeArrowheads="1"/>
          </p:cNvSpPr>
          <p:nvPr/>
        </p:nvSpPr>
        <p:spPr bwMode="auto">
          <a:xfrm>
            <a:off x="8610601" y="1524001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None/>
            </a:pPr>
            <a:r>
              <a:rPr lang="en-US" sz="2000" b="1" dirty="0">
                <a:latin typeface="Times New Roman" charset="0"/>
              </a:rPr>
              <a:t>L</a:t>
            </a:r>
            <a:endParaRPr lang="en-GB" sz="2000" b="1" dirty="0">
              <a:latin typeface="Times New Roman" charset="0"/>
            </a:endParaRPr>
          </a:p>
        </p:txBody>
      </p:sp>
      <p:sp>
        <p:nvSpPr>
          <p:cNvPr id="52231" name="Text Box 37"/>
          <p:cNvSpPr txBox="1">
            <a:spLocks noChangeArrowheads="1"/>
          </p:cNvSpPr>
          <p:nvPr/>
        </p:nvSpPr>
        <p:spPr bwMode="auto">
          <a:xfrm>
            <a:off x="6705600" y="2667001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None/>
            </a:pPr>
            <a:r>
              <a:rPr lang="en-US" sz="2000" b="1" dirty="0">
                <a:latin typeface="Times New Roman" charset="0"/>
              </a:rPr>
              <a:t>Q</a:t>
            </a:r>
            <a:endParaRPr lang="en-GB" sz="2000" b="1" dirty="0">
              <a:latin typeface="Times New Roman" charset="0"/>
            </a:endParaRPr>
          </a:p>
        </p:txBody>
      </p:sp>
      <p:pic>
        <p:nvPicPr>
          <p:cNvPr id="52232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1" y="1981200"/>
            <a:ext cx="3382963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3" name="Line 40"/>
          <p:cNvSpPr>
            <a:spLocks noChangeShapeType="1"/>
          </p:cNvSpPr>
          <p:nvPr/>
        </p:nvSpPr>
        <p:spPr bwMode="auto">
          <a:xfrm flipV="1">
            <a:off x="68580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4" name="Line 41"/>
          <p:cNvSpPr>
            <a:spLocks noChangeShapeType="1"/>
          </p:cNvSpPr>
          <p:nvPr/>
        </p:nvSpPr>
        <p:spPr bwMode="auto">
          <a:xfrm>
            <a:off x="68580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5" name="Line 42"/>
          <p:cNvSpPr>
            <a:spLocks noChangeShapeType="1"/>
          </p:cNvSpPr>
          <p:nvPr/>
        </p:nvSpPr>
        <p:spPr bwMode="auto">
          <a:xfrm>
            <a:off x="8915400" y="175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6" name="Line 43"/>
          <p:cNvSpPr>
            <a:spLocks noChangeShapeType="1"/>
          </p:cNvSpPr>
          <p:nvPr/>
        </p:nvSpPr>
        <p:spPr bwMode="auto">
          <a:xfrm flipH="1">
            <a:off x="72390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Learn on your own about: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/>
            <a:r>
              <a:rPr lang="en-US" sz="2800" b="1">
                <a:cs typeface="Times New Roman" charset="0"/>
              </a:rPr>
              <a:t>Hashing Functions</a:t>
            </a:r>
          </a:p>
          <a:p>
            <a:pPr eaLnBrk="1" hangingPunct="1"/>
            <a:r>
              <a:rPr lang="en-US" sz="2800" b="1">
                <a:cs typeface="Times New Roman" charset="0"/>
              </a:rPr>
              <a:t>Buckets and Chaining</a:t>
            </a:r>
          </a:p>
          <a:p>
            <a:pPr eaLnBrk="1" hangingPunct="1"/>
            <a:r>
              <a:rPr lang="en-US" sz="2800" b="1">
                <a:cs typeface="Times New Roman" charset="0"/>
              </a:rPr>
              <a:t>Double hashing</a:t>
            </a: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84B00-ECAD-4BDC-8550-00B98043851C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Unsorted arrays and Linked Lists:</a:t>
            </a:r>
            <a:r>
              <a:rPr lang="en-US" sz="2400" b="1" dirty="0"/>
              <a:t> </a:t>
            </a:r>
            <a:r>
              <a:rPr lang="en-US" sz="2400" dirty="0"/>
              <a:t>permit linear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Sorted arrays:</a:t>
            </a:r>
            <a:r>
              <a:rPr lang="en-US" sz="2400" b="1" dirty="0"/>
              <a:t> </a:t>
            </a:r>
            <a:r>
              <a:rPr lang="en-US" sz="2400" dirty="0"/>
              <a:t>permit Binary search</a:t>
            </a:r>
            <a:endParaRPr lang="en-US" sz="2400" b="1" dirty="0"/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Ordered Lists:</a:t>
            </a:r>
            <a:r>
              <a:rPr lang="en-US" sz="2400" b="1" dirty="0"/>
              <a:t> </a:t>
            </a:r>
            <a:r>
              <a:rPr lang="en-US" sz="2400" dirty="0"/>
              <a:t>permit linear search</a:t>
            </a:r>
            <a:endParaRPr lang="en-US" sz="2400" b="1" dirty="0"/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Binary Search Trees (BST):</a:t>
            </a:r>
            <a:r>
              <a:rPr lang="en-US" sz="2400" dirty="0"/>
              <a:t> fast support of all dictionary operations.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Hash Tables:</a:t>
            </a:r>
            <a:r>
              <a:rPr lang="en-US" sz="2400" dirty="0"/>
              <a:t> Fast retrieval by hashing key </a:t>
            </a:r>
            <a:r>
              <a:rPr lang="en-US" sz="2400" u="sng" dirty="0"/>
              <a:t>directly</a:t>
            </a:r>
            <a:r>
              <a:rPr lang="en-US" sz="2400" dirty="0"/>
              <a:t> to a position.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72700-AFB6-41D9-A3DE-428EE61CD35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343400"/>
          </a:xfrm>
          <a:noFill/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dirty="0"/>
              <a:t>3 types of dictionaries:</a:t>
            </a:r>
          </a:p>
          <a:p>
            <a:pPr eaLnBrk="1" hangingPunct="1"/>
            <a:r>
              <a:rPr lang="en-US" sz="2400" b="1" u="sng" dirty="0"/>
              <a:t>Static Dictionaries</a:t>
            </a:r>
            <a:r>
              <a:rPr lang="en-US" sz="2400" dirty="0"/>
              <a:t>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built once and never change.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support search, but not insertion or deletion.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implemented using arrays or Hash tables </a:t>
            </a:r>
          </a:p>
          <a:p>
            <a:r>
              <a:rPr lang="en-US" sz="2400" b="1" u="sng" dirty="0"/>
              <a:t>Semi-dynamic Dictionaries</a:t>
            </a:r>
            <a:r>
              <a:rPr lang="en-US" sz="2400" dirty="0"/>
              <a:t>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support insertion and search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no deletion.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implemented as arrays, linked lists or Hash tables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FDEC8-9289-4A99-B4D7-5C9BB9ECB5B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/>
            <a:r>
              <a:rPr lang="en-US" sz="2400" b="1" u="sng" dirty="0"/>
              <a:t>Fully Dynamic Dictionaries</a:t>
            </a:r>
            <a:r>
              <a:rPr lang="en-US" sz="2400" dirty="0"/>
              <a:t>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need fast support of all dictionary operations.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Binary Search Trees are best.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dirty="0"/>
              <a:t>Hash tables are also great.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FBC8C-5944-4F25-BA53-33EB8621839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Hash Tables as Dictionaries 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dirty="0"/>
              <a:t>Linked lists</a:t>
            </a:r>
            <a:r>
              <a:rPr lang="en-US" sz="2800" b="1" dirty="0"/>
              <a:t>: Linear search costs </a:t>
            </a:r>
            <a:r>
              <a:rPr lang="en-US" sz="2800" b="1" i="1" dirty="0">
                <a:solidFill>
                  <a:srgbClr val="0000FF"/>
                </a:solidFill>
              </a:rPr>
              <a:t>O(n)</a:t>
            </a:r>
            <a:r>
              <a:rPr lang="en-US" sz="2800" b="1" dirty="0"/>
              <a:t> comparisons.</a:t>
            </a:r>
          </a:p>
          <a:p>
            <a:pPr eaLnBrk="1" hangingPunct="1">
              <a:lnSpc>
                <a:spcPct val="80000"/>
              </a:lnSpc>
            </a:pPr>
            <a:endParaRPr lang="en-US" sz="2800" b="1" u="sng" dirty="0"/>
          </a:p>
          <a:p>
            <a:pPr eaLnBrk="1" hangingPunct="1">
              <a:lnSpc>
                <a:spcPct val="80000"/>
              </a:lnSpc>
            </a:pPr>
            <a:r>
              <a:rPr lang="en-US" sz="2800" b="1" u="sng" dirty="0"/>
              <a:t>Binary Search Trees (BST)</a:t>
            </a:r>
            <a:r>
              <a:rPr lang="en-US" sz="2800" b="1" dirty="0"/>
              <a:t>: Search costs </a:t>
            </a:r>
            <a:r>
              <a:rPr lang="en-US" sz="2800" b="1" i="1" dirty="0">
                <a:solidFill>
                  <a:srgbClr val="0000FF"/>
                </a:solidFill>
              </a:rPr>
              <a:t>O(log n).</a:t>
            </a:r>
          </a:p>
          <a:p>
            <a:pPr eaLnBrk="1" hangingPunct="1">
              <a:lnSpc>
                <a:spcPct val="80000"/>
              </a:lnSpc>
            </a:pPr>
            <a:endParaRPr lang="en-US" sz="2800" b="1" u="sng" dirty="0"/>
          </a:p>
          <a:p>
            <a:pPr eaLnBrk="1" hangingPunct="1">
              <a:lnSpc>
                <a:spcPct val="80000"/>
              </a:lnSpc>
            </a:pPr>
            <a:r>
              <a:rPr lang="en-US" sz="2800" b="1" u="sng" dirty="0"/>
              <a:t>Hash Tables</a:t>
            </a:r>
            <a:r>
              <a:rPr lang="en-US" sz="2800" b="1" dirty="0"/>
              <a:t>: Faster search </a:t>
            </a:r>
            <a:r>
              <a:rPr lang="en-US" sz="2800" b="1" i="1" dirty="0">
                <a:solidFill>
                  <a:srgbClr val="0000FF"/>
                </a:solidFill>
              </a:rPr>
              <a:t>O(1) particularly if deletion need not be supported.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19166C-A71D-4108-AF9E-C94329970C0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Hash Tables as Dictionaries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/>
              <a:t>Hashing applies a function to the search key so we can determine where the item will appear in an array (</a:t>
            </a:r>
            <a:r>
              <a:rPr lang="en-US" sz="2400" b="1" i="1" dirty="0">
                <a:solidFill>
                  <a:srgbClr val="0000FF"/>
                </a:solidFill>
              </a:rPr>
              <a:t>Hash Table</a:t>
            </a:r>
            <a:r>
              <a:rPr lang="en-US" sz="2400" b="1" dirty="0"/>
              <a:t>) </a:t>
            </a:r>
            <a:r>
              <a:rPr lang="en-US" sz="2400" b="1" u="sng" dirty="0"/>
              <a:t>without looking at the other items (Direct Search).</a:t>
            </a:r>
          </a:p>
          <a:p>
            <a:pPr eaLnBrk="1" hangingPunct="1"/>
            <a:r>
              <a:rPr lang="en-US" sz="2400" b="1" u="sng" dirty="0"/>
              <a:t>Also, we do not care about the sorting order of the keys</a:t>
            </a:r>
          </a:p>
          <a:p>
            <a:pPr eaLnBrk="1" hangingPunct="1"/>
            <a:r>
              <a:rPr lang="en-US" sz="2400" b="1" dirty="0"/>
              <a:t>The function to use is called a </a:t>
            </a:r>
            <a:r>
              <a:rPr lang="en-US" sz="2400" b="1" i="1" dirty="0">
                <a:solidFill>
                  <a:srgbClr val="0000FF"/>
                </a:solidFill>
              </a:rPr>
              <a:t>“Hash Function”</a:t>
            </a:r>
          </a:p>
          <a:p>
            <a:pPr eaLnBrk="1" hangingPunct="1"/>
            <a:r>
              <a:rPr lang="en-US" sz="2400" b="1" dirty="0"/>
              <a:t>Under ideal circumstances the cost of search is constant, independent of the size (n) of keys, i.e. it is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9A162-5F32-4CFB-A107-8E84F577ED6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1151</TotalTime>
  <Words>2987</Words>
  <Application>Microsoft Office PowerPoint</Application>
  <PresentationFormat>Widescreen</PresentationFormat>
  <Paragraphs>646</Paragraphs>
  <Slides>46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Wingdings 3</vt:lpstr>
      <vt:lpstr>Wisp</vt:lpstr>
      <vt:lpstr>Custom Design</vt:lpstr>
      <vt:lpstr>Equation</vt:lpstr>
      <vt:lpstr>CSCE 2211  Applied Data Structures</vt:lpstr>
      <vt:lpstr>Hash Tables</vt:lpstr>
      <vt:lpstr>1. Hash Tables as Dictionaries </vt:lpstr>
      <vt:lpstr>The Dictionary Data Structure</vt:lpstr>
      <vt:lpstr>The Dictionary Data Structure</vt:lpstr>
      <vt:lpstr>The Dictionary Data Structure</vt:lpstr>
      <vt:lpstr>The Dictionary Data Structure</vt:lpstr>
      <vt:lpstr>Hash Tables as Dictionaries </vt:lpstr>
      <vt:lpstr>Hash Tables as Dictionaries</vt:lpstr>
      <vt:lpstr>2. Hashing Process</vt:lpstr>
      <vt:lpstr> Collision</vt:lpstr>
      <vt:lpstr>3. Collision Handling:  Open Addressing </vt:lpstr>
      <vt:lpstr>Collision Handling: Open Addressing / Linear Probing 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Insertion Algorithm </vt:lpstr>
      <vt:lpstr>Insertion Algorithm </vt:lpstr>
      <vt:lpstr>Search Algorithm </vt:lpstr>
      <vt:lpstr>Search Algorithm </vt:lpstr>
      <vt:lpstr>4. Collision Handling: Chaining </vt:lpstr>
      <vt:lpstr>Example</vt:lpstr>
      <vt:lpstr>5. Properties of Hash Functions </vt:lpstr>
      <vt:lpstr>Properties of Hash Functions </vt:lpstr>
      <vt:lpstr>Common Hash Functions: Numeric Keys </vt:lpstr>
      <vt:lpstr>Common Hash Functions: String Keys </vt:lpstr>
      <vt:lpstr>6. ADT HashTable </vt:lpstr>
      <vt:lpstr>HashTable ADT Operations</vt:lpstr>
      <vt:lpstr>7. Template Class hashTable:  Definition</vt:lpstr>
      <vt:lpstr>Class hashTable Definition</vt:lpstr>
      <vt:lpstr>Class hashTable Definition</vt:lpstr>
      <vt:lpstr>Implementation Files</vt:lpstr>
      <vt:lpstr>8. Performance : Linear Probing </vt:lpstr>
      <vt:lpstr>Performance : Linear Probing </vt:lpstr>
      <vt:lpstr>Performance: Double Hashing</vt:lpstr>
      <vt:lpstr>Performance: Chaining</vt:lpstr>
      <vt:lpstr>Learn on your own about: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Dr. Goneid</cp:lastModifiedBy>
  <cp:revision>132</cp:revision>
  <dcterms:created xsi:type="dcterms:W3CDTF">2019-11-03T10:18:00Z</dcterms:created>
  <dcterms:modified xsi:type="dcterms:W3CDTF">2023-08-12T20:34:02Z</dcterms:modified>
</cp:coreProperties>
</file>