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749" r:id="rId1"/>
    <p:sldMasterId id="2147483766" r:id="rId2"/>
  </p:sldMasterIdLst>
  <p:notesMasterIdLst>
    <p:notesMasterId r:id="rId49"/>
  </p:notesMasterIdLst>
  <p:sldIdLst>
    <p:sldId id="258" r:id="rId3"/>
    <p:sldId id="289" r:id="rId4"/>
    <p:sldId id="330" r:id="rId5"/>
    <p:sldId id="331" r:id="rId6"/>
    <p:sldId id="332" r:id="rId7"/>
    <p:sldId id="333" r:id="rId8"/>
    <p:sldId id="334" r:id="rId9"/>
    <p:sldId id="290" r:id="rId10"/>
    <p:sldId id="291" r:id="rId11"/>
    <p:sldId id="292" r:id="rId12"/>
    <p:sldId id="303" r:id="rId13"/>
    <p:sldId id="304" r:id="rId14"/>
    <p:sldId id="328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5" r:id="rId26"/>
    <p:sldId id="306" r:id="rId27"/>
    <p:sldId id="307" r:id="rId28"/>
    <p:sldId id="430" r:id="rId29"/>
    <p:sldId id="308" r:id="rId30"/>
    <p:sldId id="309" r:id="rId31"/>
    <p:sldId id="310" r:id="rId32"/>
    <p:sldId id="313" r:id="rId33"/>
    <p:sldId id="314" r:id="rId34"/>
    <p:sldId id="325" r:id="rId35"/>
    <p:sldId id="315" r:id="rId36"/>
    <p:sldId id="316" r:id="rId37"/>
    <p:sldId id="431" r:id="rId38"/>
    <p:sldId id="318" r:id="rId39"/>
    <p:sldId id="432" r:id="rId40"/>
    <p:sldId id="433" r:id="rId41"/>
    <p:sldId id="434" r:id="rId42"/>
    <p:sldId id="404" r:id="rId43"/>
    <p:sldId id="436" r:id="rId44"/>
    <p:sldId id="329" r:id="rId45"/>
    <p:sldId id="437" r:id="rId46"/>
    <p:sldId id="438" r:id="rId47"/>
    <p:sldId id="324" r:id="rId4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  <a:srgbClr val="99FFCC"/>
    <a:srgbClr val="99FF99"/>
    <a:srgbClr val="CCFFCC"/>
    <a:srgbClr val="CC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6" autoAdjust="0"/>
    <p:restoredTop sz="94660"/>
  </p:normalViewPr>
  <p:slideViewPr>
    <p:cSldViewPr snapToGrid="0">
      <p:cViewPr varScale="1">
        <p:scale>
          <a:sx n="71" d="100"/>
          <a:sy n="71" d="100"/>
        </p:scale>
        <p:origin x="30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D0FD08-4DA1-41EC-BD77-B293A76E142C}" type="datetimeFigureOut">
              <a:rPr lang="en-US" smtClean="0"/>
              <a:t>12-Aug-23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FC8492-735C-42D2-AE27-E1FE79AA1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425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BC0ECE-AFAF-45D6-8B91-E90982EF592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6858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0429DC-8DE2-4AB9-AAB2-B4C6592B51D7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7241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ECC473-0EA7-466F-B5B8-8BCCD7AEC04D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7829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97BE93-BF33-46F8-B75F-2DDDCE92C2E4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5196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4F121D-5172-44DC-A454-BD059E67EDC1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6257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B6D198-2A67-43F0-ACBE-DC0AC4A5B903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1363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8C912D-45D5-4AFD-9D35-41140426DB58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7530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D13F1B-668C-482F-A8CD-7BFED9553B59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422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B262B7-FBEE-4BE2-B827-C26F2F38DB94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5920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C3B30D-0F51-4B8F-85B3-C43E1C9C0AC8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0134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19B84B-310F-4DBA-AE7C-C7959D5E0EAA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2727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C30C72-B125-497A-AC54-6D042DD365F8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805284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E2EEB-954D-49C9-B615-E9D3E3F0DA71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795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D0C681-586A-45DF-8A9A-5D540391064C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6039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D6F61E-4570-4DE2-AF75-86B0B9F87F2F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04141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292EBB-425D-4865-B745-3DCBEEC2B8EC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4578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A933F3-6CCF-4A3C-B0D2-97B0C204EB7F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49098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D6368D-6D7E-4C34-9271-1B44BC69E470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96871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D11FE2-5891-404B-BC33-B8270DDAD91C}" type="slidenum">
              <a:rPr lang="en-GB" smtClean="0"/>
              <a:pPr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3487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D11FE2-5891-404B-BC33-B8270DDAD91C}" type="slidenum">
              <a:rPr lang="en-GB" smtClean="0"/>
              <a:pPr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97307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B47D5A-9ADE-4D43-B2FB-0E763E12D2E5}" type="slidenum">
              <a:rPr lang="en-GB" smtClean="0"/>
              <a:pPr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04748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F08AE5-9258-4FD5-ABCB-01D5FA83315E}" type="slidenum">
              <a:rPr lang="en-GB" smtClean="0"/>
              <a:pPr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67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454CA9-2327-4F1A-ADD9-E2FAC8240B66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20731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A0258E-9536-4161-A1DB-7C7CD7D31351}" type="slidenum">
              <a:rPr lang="en-GB" smtClean="0"/>
              <a:pPr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71358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B635E8-DA9D-4A3F-87A0-1A6C2ADC36B0}" type="slidenum">
              <a:rPr lang="en-GB" smtClean="0"/>
              <a:pPr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16423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DE47DB-CC00-433B-9421-C820B310B9AB}" type="slidenum">
              <a:rPr lang="en-GB" smtClean="0"/>
              <a:pPr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80621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3768E9-8A8A-40CA-BD1A-5C36563D50B5}" type="slidenum">
              <a:rPr lang="en-GB" smtClean="0"/>
              <a:pPr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56839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73D418-1C6A-4168-85C3-1EB72846D44C}" type="slidenum">
              <a:rPr lang="en-GB" smtClean="0"/>
              <a:pPr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55710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EBFB06-04FB-4B37-84D5-8FF022C25A97}" type="slidenum">
              <a:rPr lang="en-GB" smtClean="0"/>
              <a:pPr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21631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6257CE-9DB2-46D2-9AEC-4DC59AAD9BC3}" type="slidenum">
              <a:rPr lang="en-GB" smtClean="0"/>
              <a:pPr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545857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21102B-DFDC-4D98-882A-DAF1707D169D}" type="slidenum">
              <a:rPr lang="en-GB" smtClean="0"/>
              <a:pPr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17802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6257CE-9DB2-46D2-9AEC-4DC59AAD9BC3}" type="slidenum">
              <a:rPr lang="en-GB" smtClean="0"/>
              <a:pPr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69688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6257CE-9DB2-46D2-9AEC-4DC59AAD9BC3}" type="slidenum">
              <a:rPr lang="en-GB" smtClean="0"/>
              <a:pPr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40269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2BC6D2-E431-4D76-A5AC-E5C3BC55E6FA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51115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6257CE-9DB2-46D2-9AEC-4DC59AAD9BC3}" type="slidenum">
              <a:rPr lang="en-GB" smtClean="0"/>
              <a:pPr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18341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82CE1F-ABF1-4625-BB6D-DD2A6C28C5F1}" type="slidenum">
              <a:rPr lang="en-GB" smtClean="0"/>
              <a:pPr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71956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7CA901-8AC4-459A-BBEE-BCE1281C0A3E}" type="slidenum">
              <a:rPr lang="en-GB" smtClean="0"/>
              <a:pPr/>
              <a:t>46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6101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1C5A08-DEC9-4E9F-B826-EE9806034D89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5084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8DE2D7-91F3-42E5-9289-11FFF4CE8F80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5074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986D7B-7091-410F-9137-AE5324529E48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9788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EFF92D-5E83-4D80-BD65-CD2D13BCA590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0235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000051-4869-4442-8915-CBB0ACB05EE1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320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DD7E48DB-71EC-49BE-8B42-CA235C824907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030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ADB19A05-A17A-4088-A049-B9D8C61D2BD7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958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81F884B5-9C59-4D7B-863B-762427C1909B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4806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7D43BA38-E41A-4458-B13B-A14F8AE22D20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95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6625916C-46D0-44B9-9118-C18897EB99FE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0480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AB4EBA63-07E0-404F-93D9-064E419964C7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5971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11992230-F924-4140-BE20-D802EF2E4D7E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2246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F66B27E7-A239-405D-8535-173CCB2E34CB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6872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B4481-0885-4B7E-8347-DFD23E9F71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10BE4F-73BE-4AE4-A0C5-B26216B11F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09035F-2C6B-45D5-99FE-E6FE87B80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12-Aug-23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67B8F-42BC-4697-99E7-A4E5EBD12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04337E-353C-48EB-AEE8-9C2C6E2EC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166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6334F-EC21-43EC-8FE2-C6F9C7C3A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8FFDA-51B2-4926-9B34-DDD736137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1F450-88F7-45AF-8ACD-85F8443A8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12-Aug-23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B31DB-3A88-456C-84DA-14B408233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46672-C727-4DD4-9EFE-B0DE93DA3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4592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42D5F-7667-4B93-BBD4-72A10C1FF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B2DA0E-9E48-4954-BDC9-4288F69C5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461DA4-80F1-414B-A0F3-C337CD8AD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12-Aug-23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86490-335A-4D9D-BF84-83DE68407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7B732F-672C-441F-A84D-DFDE1BB11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553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263E6A35-817F-4C7E-B13D-DB528D5275D7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806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32DE4-B20B-492B-82EE-31B77A017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FD180-24C4-4B34-9451-3403DD2236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C16D5B-DB99-448C-85F7-FC35308CFF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66224C-BD13-4A2D-A392-FA5334746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12-Aug-23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1D31B2-08DF-461C-BF56-4E7175DCE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5C5760-F5DD-40F5-A688-44DFA3257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1813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00899-6333-4215-A8D1-A9DD3BEFD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1067C5-1955-4607-90A9-69926E5380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A2B121-E70B-42CE-914D-6F97568101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6B7343-1ED3-49D2-813A-9F39FEDBC9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C8FC7E-788F-4837-86A6-24EB22B444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E90518-5706-42DC-8300-69373D683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12-Aug-23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AD6E0B-44A4-43D6-96A3-861E8C1B2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57DFED-2F14-4AB8-8672-DF8DB1105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4839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85CDE-AAFC-4DEC-86AA-937FEBF49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82C79E-8CC2-41ED-A603-5BB17D26C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12-Aug-23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03A93F-F1BD-466D-B6A3-3E3BDA041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18675C-4C34-47A9-B010-86B622617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9830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C3E881-B424-495C-9834-245EF001C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12-Aug-23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1BBF1A-D715-44B6-A795-E168A6107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922AFC-149B-4622-8751-10209045C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343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D920B-9979-4FAB-B272-86050FF45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A22F57-E110-4759-A1E1-2F9AED6C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6DC32E-6C4A-4BE3-B0F3-0AAA64F916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5935D2-257C-48CA-A5A9-90228534F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12-Aug-23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879D4-18B7-4F8C-920A-B22312B43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984CA5-8160-4624-8FF9-524B70F6F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4349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E8685-B570-4DF9-949B-C5EBF989F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A2EC74-234E-48BF-853B-148E833348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50EEE6-DE0A-40F1-9B19-51CA5DE7A5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5576F5-16D9-4852-AA92-E258EA207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12-Aug-23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E0B2EC-620D-48EC-BB5D-FB6950454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63BFE-1C27-439C-8F6D-C790FFA5C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4639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2E9F2-88AD-46E7-9932-A546384CB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7883A9-9B37-4C8A-830B-F07EE3A2CE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ED485A-AB45-4CDC-AD11-42D1DCAC1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12-Aug-23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FBA75E-3B71-4338-AF7F-7BC697357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C5F90D-6A80-48FE-BE4D-7DFF4DF29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4642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A074E6-BC9E-40CF-9B6E-2ABDAD2891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CC5E07-1551-4673-8464-B98F10283A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5C2B58-CB80-48C3-A1EF-6506C47B4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12-Aug-23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DA377-67AF-4DEE-9F21-9CDBC4F4C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CC5F93-44E0-4EDD-8EE3-23CD47AE4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430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BC876-2908-4C67-901D-175DC2291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B9955D-FD77-42D7-8908-63F4F457A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12-Aug-23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DE8846-4F65-4563-9E6B-8608F255B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BE5AA0-04BC-43D4-99F8-43431619C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178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36DFF0D0-A647-4CB4-8971-E352B5AD4785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372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ACD6E711-3E70-4D64-9614-6C992C3A3E3D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484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972812E7-D94D-468B-9496-296AB4B7D39E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892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F91DAA24-E6BA-494F-80DE-2128B0D96CF6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3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34EB04A5-9D86-4794-8F99-5A32E883E9B6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42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E8B3D7F0-2F39-4DF5-8AA7-C1260F23CF44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350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3281D120-2669-4F8A-9789-85FBC0FE2EAC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180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55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12D9CF-95D1-42C5-8284-909BBE508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8CACAF-5490-4A34-84C9-04585BC25F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C771B-022B-40C6-8386-014D51AA27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DDBC1-BE64-4E27-A1F4-FE415F64709D}" type="datetimeFigureOut">
              <a:rPr lang="en-US" smtClean="0"/>
              <a:t>12-Aug-23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9416DE-F190-401F-865C-CD255265F9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2F946-34EE-439B-A408-2826CFEB83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713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e.aucegypt.edu/~csci210/codes.zip" TargetMode="Externa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1.aucegypt.edu/faculty/cse/goneid/csce2211/codes.rar" TargetMode="Externa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60967" y="908538"/>
            <a:ext cx="8915399" cy="2262781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CSCE 2211</a:t>
            </a:r>
            <a:b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b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Applied Data Structures</a:t>
            </a:r>
            <a:endParaRPr lang="en-GB" sz="4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60968" y="4202723"/>
            <a:ext cx="8915398" cy="1905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2400" b="1" cap="none" dirty="0"/>
              <a:t>Prof. Amr Goneid, AUC</a:t>
            </a:r>
          </a:p>
          <a:p>
            <a:pPr algn="ctr" eaLnBrk="1" hangingPunct="1"/>
            <a:endParaRPr lang="en-US" sz="2400" b="1" dirty="0"/>
          </a:p>
          <a:p>
            <a:pPr algn="ctr"/>
            <a:r>
              <a:rPr lang="en-US" sz="3600" b="1" dirty="0"/>
              <a:t>R4. Hash Tables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1038267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2. Hashing Process</a:t>
            </a:r>
            <a:endParaRPr lang="en-GB" sz="4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365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447799"/>
            <a:ext cx="7772400" cy="4608755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/>
              <a:t>For a hash table of size (n):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/>
              <a:t>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/>
              <a:t>	h = hash (key),  	h = 0,1,2,...,n-1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b="1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/>
              <a:t>The basic hash function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/>
              <a:t>converts the key to an integer,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/>
              <a:t>and takes the value of this integer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/>
              <a:t>mod the size of the hash table. </a:t>
            </a:r>
          </a:p>
          <a:p>
            <a:pPr eaLnBrk="1" hangingPunct="1">
              <a:lnSpc>
                <a:spcPct val="80000"/>
              </a:lnSpc>
            </a:pPr>
            <a:endParaRPr lang="en-US" sz="2400" b="1" dirty="0"/>
          </a:p>
        </p:txBody>
      </p:sp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A857AC-E103-4A6B-9BCB-5FB7AE1C5D2E}" type="slidenum">
              <a:rPr lang="en-GB" smtClean="0"/>
              <a:pPr/>
              <a:t>10</a:t>
            </a:fld>
            <a:endParaRPr lang="en-GB"/>
          </a:p>
        </p:txBody>
      </p:sp>
      <p:graphicFrame>
        <p:nvGraphicFramePr>
          <p:cNvPr id="352304" name="Group 48"/>
          <p:cNvGraphicFramePr>
            <a:graphicFrameLocks noGrp="1"/>
          </p:cNvGraphicFramePr>
          <p:nvPr>
            <p:extLst/>
          </p:nvPr>
        </p:nvGraphicFramePr>
        <p:xfrm>
          <a:off x="8686800" y="2286001"/>
          <a:ext cx="1600200" cy="3545523"/>
        </p:xfrm>
        <a:graphic>
          <a:graphicData uri="http://schemas.openxmlformats.org/drawingml/2006/table">
            <a:tbl>
              <a:tblPr/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6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5392" name="Text Box 36"/>
          <p:cNvSpPr txBox="1">
            <a:spLocks noChangeArrowheads="1"/>
          </p:cNvSpPr>
          <p:nvPr/>
        </p:nvSpPr>
        <p:spPr bwMode="auto">
          <a:xfrm>
            <a:off x="8229600" y="2743201"/>
            <a:ext cx="356188" cy="4616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/>
              <a:t>0</a:t>
            </a:r>
          </a:p>
        </p:txBody>
      </p:sp>
      <p:sp>
        <p:nvSpPr>
          <p:cNvPr id="15393" name="Text Box 37"/>
          <p:cNvSpPr txBox="1">
            <a:spLocks noChangeArrowheads="1"/>
          </p:cNvSpPr>
          <p:nvPr/>
        </p:nvSpPr>
        <p:spPr bwMode="auto">
          <a:xfrm>
            <a:off x="8229600" y="3276601"/>
            <a:ext cx="356188" cy="4616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/>
              <a:t>1</a:t>
            </a:r>
          </a:p>
        </p:txBody>
      </p:sp>
      <p:sp>
        <p:nvSpPr>
          <p:cNvPr id="15394" name="Text Box 41"/>
          <p:cNvSpPr txBox="1">
            <a:spLocks noChangeArrowheads="1"/>
          </p:cNvSpPr>
          <p:nvPr/>
        </p:nvSpPr>
        <p:spPr bwMode="auto">
          <a:xfrm>
            <a:off x="8229600" y="4343401"/>
            <a:ext cx="372218" cy="4616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/>
              <a:t>h</a:t>
            </a:r>
          </a:p>
        </p:txBody>
      </p:sp>
      <p:sp>
        <p:nvSpPr>
          <p:cNvPr id="15395" name="Text Box 42"/>
          <p:cNvSpPr txBox="1">
            <a:spLocks noChangeArrowheads="1"/>
          </p:cNvSpPr>
          <p:nvPr/>
        </p:nvSpPr>
        <p:spPr bwMode="auto">
          <a:xfrm>
            <a:off x="8094663" y="5334001"/>
            <a:ext cx="644728" cy="4616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/>
              <a:t>n-1</a:t>
            </a:r>
          </a:p>
        </p:txBody>
      </p:sp>
      <p:sp>
        <p:nvSpPr>
          <p:cNvPr id="15396" name="Rectangle 43"/>
          <p:cNvSpPr>
            <a:spLocks noChangeArrowheads="1"/>
          </p:cNvSpPr>
          <p:nvPr/>
        </p:nvSpPr>
        <p:spPr bwMode="auto">
          <a:xfrm>
            <a:off x="5334000" y="5257800"/>
            <a:ext cx="1600200" cy="533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buNone/>
            </a:pPr>
            <a:r>
              <a:rPr lang="en-US" sz="2400"/>
              <a:t>hash(key)</a:t>
            </a:r>
          </a:p>
        </p:txBody>
      </p:sp>
      <p:sp>
        <p:nvSpPr>
          <p:cNvPr id="15397" name="Line 44"/>
          <p:cNvSpPr>
            <a:spLocks noChangeShapeType="1"/>
          </p:cNvSpPr>
          <p:nvPr/>
        </p:nvSpPr>
        <p:spPr bwMode="auto">
          <a:xfrm>
            <a:off x="4572000" y="5486400"/>
            <a:ext cx="6858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 sz="2400"/>
          </a:p>
        </p:txBody>
      </p:sp>
      <p:sp>
        <p:nvSpPr>
          <p:cNvPr id="15398" name="Text Box 45"/>
          <p:cNvSpPr txBox="1">
            <a:spLocks noChangeArrowheads="1"/>
          </p:cNvSpPr>
          <p:nvPr/>
        </p:nvSpPr>
        <p:spPr bwMode="auto">
          <a:xfrm>
            <a:off x="3938589" y="5221289"/>
            <a:ext cx="704039" cy="4616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/>
              <a:t>key</a:t>
            </a:r>
          </a:p>
        </p:txBody>
      </p:sp>
      <p:sp>
        <p:nvSpPr>
          <p:cNvPr id="15399" name="Freeform 47"/>
          <p:cNvSpPr>
            <a:spLocks/>
          </p:cNvSpPr>
          <p:nvPr/>
        </p:nvSpPr>
        <p:spPr bwMode="auto">
          <a:xfrm>
            <a:off x="6935788" y="4572000"/>
            <a:ext cx="1370012" cy="954088"/>
          </a:xfrm>
          <a:custGeom>
            <a:avLst/>
            <a:gdLst>
              <a:gd name="T0" fmla="*/ 0 w 784"/>
              <a:gd name="T1" fmla="*/ 2147483647 h 561"/>
              <a:gd name="T2" fmla="*/ 2147483647 w 784"/>
              <a:gd name="T3" fmla="*/ 2147483647 h 561"/>
              <a:gd name="T4" fmla="*/ 2147483647 w 784"/>
              <a:gd name="T5" fmla="*/ 2147483647 h 561"/>
              <a:gd name="T6" fmla="*/ 2147483647 w 784"/>
              <a:gd name="T7" fmla="*/ 2147483647 h 561"/>
              <a:gd name="T8" fmla="*/ 2147483647 w 784"/>
              <a:gd name="T9" fmla="*/ 2147483647 h 561"/>
              <a:gd name="T10" fmla="*/ 2147483647 w 784"/>
              <a:gd name="T11" fmla="*/ 2147483647 h 56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84"/>
              <a:gd name="T19" fmla="*/ 0 h 561"/>
              <a:gd name="T20" fmla="*/ 784 w 784"/>
              <a:gd name="T21" fmla="*/ 561 h 56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84" h="561">
                <a:moveTo>
                  <a:pt x="0" y="555"/>
                </a:moveTo>
                <a:cubicBezTo>
                  <a:pt x="132" y="549"/>
                  <a:pt x="197" y="561"/>
                  <a:pt x="302" y="527"/>
                </a:cubicBezTo>
                <a:cubicBezTo>
                  <a:pt x="321" y="514"/>
                  <a:pt x="347" y="508"/>
                  <a:pt x="359" y="489"/>
                </a:cubicBezTo>
                <a:cubicBezTo>
                  <a:pt x="371" y="470"/>
                  <a:pt x="396" y="432"/>
                  <a:pt x="396" y="432"/>
                </a:cubicBezTo>
                <a:cubicBezTo>
                  <a:pt x="419" y="325"/>
                  <a:pt x="382" y="154"/>
                  <a:pt x="491" y="83"/>
                </a:cubicBezTo>
                <a:cubicBezTo>
                  <a:pt x="545" y="0"/>
                  <a:pt x="701" y="17"/>
                  <a:pt x="784" y="17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 sz="2400"/>
          </a:p>
        </p:txBody>
      </p:sp>
      <p:sp>
        <p:nvSpPr>
          <p:cNvPr id="15400" name="Text Box 49"/>
          <p:cNvSpPr txBox="1">
            <a:spLocks noChangeArrowheads="1"/>
          </p:cNvSpPr>
          <p:nvPr/>
        </p:nvSpPr>
        <p:spPr bwMode="auto">
          <a:xfrm>
            <a:off x="5715001" y="4876801"/>
            <a:ext cx="849913" cy="4616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b="1" i="1">
                <a:solidFill>
                  <a:srgbClr val="0000FF"/>
                </a:solidFill>
              </a:rPr>
              <a:t>O(1)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 Collision</a:t>
            </a:r>
            <a:endParaRPr lang="en-GB" sz="4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752600"/>
            <a:ext cx="7772400" cy="4343400"/>
          </a:xfrm>
          <a:noFill/>
        </p:spPr>
        <p:txBody>
          <a:bodyPr/>
          <a:lstStyle/>
          <a:p>
            <a:pPr eaLnBrk="1" hangingPunct="1"/>
            <a:r>
              <a:rPr lang="en-US" sz="2400" b="1" dirty="0"/>
              <a:t>Two keys might hash to the same position, e.g., a table of size 11 and two keys, 55 and 66: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/>
              <a:t>	55 % 11 </a:t>
            </a:r>
            <a:r>
              <a:rPr lang="en-US" sz="2400" b="1" dirty="0">
                <a:sym typeface="Symbol" pitchFamily="18" charset="2"/>
              </a:rPr>
              <a:t> 0 and 66 % 11  0</a:t>
            </a:r>
          </a:p>
          <a:p>
            <a:pPr eaLnBrk="1" hangingPunct="1"/>
            <a:r>
              <a:rPr lang="en-US" sz="2400" b="1" dirty="0">
                <a:sym typeface="Symbol" pitchFamily="18" charset="2"/>
              </a:rPr>
              <a:t>Two distinct keys mapped to the same location are called “</a:t>
            </a:r>
            <a:r>
              <a:rPr lang="en-US" sz="2400" b="1" i="1" dirty="0">
                <a:solidFill>
                  <a:srgbClr val="0000FF"/>
                </a:solidFill>
                <a:sym typeface="Symbol" pitchFamily="18" charset="2"/>
              </a:rPr>
              <a:t>synonyms</a:t>
            </a:r>
            <a:r>
              <a:rPr lang="en-US" sz="2400" b="1" dirty="0">
                <a:sym typeface="Symbol" pitchFamily="18" charset="2"/>
              </a:rPr>
              <a:t>” and the situation is called “</a:t>
            </a:r>
            <a:r>
              <a:rPr lang="en-US" sz="2400" b="1" i="1" dirty="0">
                <a:solidFill>
                  <a:srgbClr val="0000FF"/>
                </a:solidFill>
                <a:sym typeface="Symbol" pitchFamily="18" charset="2"/>
              </a:rPr>
              <a:t>collision</a:t>
            </a:r>
            <a:r>
              <a:rPr lang="en-US" sz="2400" b="1" dirty="0">
                <a:sym typeface="Symbol" pitchFamily="18" charset="2"/>
              </a:rPr>
              <a:t>”</a:t>
            </a:r>
          </a:p>
          <a:p>
            <a:pPr eaLnBrk="1" hangingPunct="1"/>
            <a:r>
              <a:rPr lang="en-US" sz="2400" b="1" dirty="0">
                <a:sym typeface="Symbol" pitchFamily="18" charset="2"/>
              </a:rPr>
              <a:t>There are different ways to handle collisions. One of them is called “</a:t>
            </a:r>
            <a:r>
              <a:rPr lang="en-US" sz="2400" b="1" i="1" dirty="0">
                <a:solidFill>
                  <a:srgbClr val="0000FF"/>
                </a:solidFill>
                <a:sym typeface="Symbol" pitchFamily="18" charset="2"/>
              </a:rPr>
              <a:t>open addressing</a:t>
            </a:r>
            <a:r>
              <a:rPr lang="en-US" sz="2400" b="1" dirty="0">
                <a:sym typeface="Symbol" pitchFamily="18" charset="2"/>
              </a:rPr>
              <a:t>” or “</a:t>
            </a:r>
            <a:r>
              <a:rPr lang="en-US" sz="2400" b="1" i="1" dirty="0">
                <a:solidFill>
                  <a:srgbClr val="0000FF"/>
                </a:solidFill>
                <a:sym typeface="Symbol" pitchFamily="18" charset="2"/>
              </a:rPr>
              <a:t>Linear Probing</a:t>
            </a:r>
            <a:r>
              <a:rPr lang="en-US" sz="2400" b="1" dirty="0">
                <a:sym typeface="Symbol" pitchFamily="18" charset="2"/>
              </a:rPr>
              <a:t>”</a:t>
            </a:r>
          </a:p>
        </p:txBody>
      </p:sp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656F73-2643-4483-9A15-0C4E17377990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838200"/>
            <a:ext cx="7772400" cy="1066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3. Collision Handling: </a:t>
            </a:r>
            <a:b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Open Addressing </a:t>
            </a:r>
            <a:endParaRPr lang="en-GB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905000"/>
            <a:ext cx="7772400" cy="41910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>
                <a:sym typeface="Symbol" pitchFamily="18" charset="2"/>
              </a:rPr>
              <a:t> </a:t>
            </a:r>
          </a:p>
        </p:txBody>
      </p:sp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EFD956-5555-47C7-AE51-E4BED5E51C60}" type="slidenum">
              <a:rPr lang="en-GB" smtClean="0"/>
              <a:pPr/>
              <a:t>12</a:t>
            </a:fld>
            <a:endParaRPr lang="en-GB"/>
          </a:p>
        </p:txBody>
      </p:sp>
      <p:pic>
        <p:nvPicPr>
          <p:cNvPr id="17414" name="Picture 6" descr="D:\SC\210-321 Additions\Subject Pictures\collis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55235" y="1968500"/>
            <a:ext cx="7024530" cy="40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838200"/>
            <a:ext cx="7772400" cy="914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Collision Handling: Open Addressing / Linear Probing </a:t>
            </a:r>
            <a:endParaRPr lang="en-GB" sz="2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8437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752600"/>
            <a:ext cx="7772400" cy="4495800"/>
          </a:xfrm>
          <a:noFill/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b="1" i="1" u="sng" dirty="0">
                <a:sym typeface="Symbol" pitchFamily="18" charset="2"/>
              </a:rPr>
              <a:t>Open addressing</a:t>
            </a:r>
            <a:r>
              <a:rPr lang="en-US" sz="2800" dirty="0">
                <a:sym typeface="Symbol" pitchFamily="18" charset="2"/>
              </a:rPr>
              <a:t>: A simple rule to probe where to put a new item in case of collision.</a:t>
            </a:r>
          </a:p>
          <a:p>
            <a:pPr>
              <a:lnSpc>
                <a:spcPct val="80000"/>
              </a:lnSpc>
            </a:pPr>
            <a:r>
              <a:rPr lang="en-US" sz="2800" b="1" i="1" u="sng" dirty="0">
                <a:sym typeface="Symbol" pitchFamily="18" charset="2"/>
              </a:rPr>
              <a:t>Linear Probing</a:t>
            </a:r>
            <a:r>
              <a:rPr lang="en-US" sz="2800" dirty="0">
                <a:sym typeface="Symbol" pitchFamily="18" charset="2"/>
              </a:rPr>
              <a:t>: Popular,  always put the item in the next unoccupied cell.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sym typeface="Symbol" pitchFamily="18" charset="2"/>
              </a:rPr>
              <a:t>If slot </a:t>
            </a:r>
            <a:r>
              <a:rPr lang="en-US" sz="2800" b="1" i="1" dirty="0">
                <a:sym typeface="Symbol" pitchFamily="18" charset="2"/>
              </a:rPr>
              <a:t>h</a:t>
            </a:r>
            <a:r>
              <a:rPr lang="en-US" sz="2800" dirty="0">
                <a:sym typeface="Symbol" pitchFamily="18" charset="2"/>
              </a:rPr>
              <a:t> is occupied, the next slot to probe is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>
                <a:sym typeface="Symbol" pitchFamily="18" charset="2"/>
              </a:rPr>
              <a:t>	</a:t>
            </a:r>
            <a:r>
              <a:rPr lang="en-US" sz="2800" b="1" i="1" dirty="0">
                <a:solidFill>
                  <a:srgbClr val="0000FF"/>
                </a:solidFill>
                <a:sym typeface="Symbol" pitchFamily="18" charset="2"/>
              </a:rPr>
              <a:t>h = (h+1) mod </a:t>
            </a:r>
            <a:r>
              <a:rPr lang="en-US" sz="2800" b="1" i="1" dirty="0" err="1">
                <a:solidFill>
                  <a:srgbClr val="0000FF"/>
                </a:solidFill>
                <a:sym typeface="Symbol" pitchFamily="18" charset="2"/>
              </a:rPr>
              <a:t>maxsize</a:t>
            </a:r>
            <a:endParaRPr lang="en-US" sz="2800" b="1" i="1" dirty="0">
              <a:solidFill>
                <a:srgbClr val="0000FF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sym typeface="Symbol" pitchFamily="18" charset="2"/>
              </a:rPr>
              <a:t>On searching for a given item, we go to the intended location and search sequentially. If we find an empty cell before we find the item, it does not exist anywhere in the table.</a:t>
            </a:r>
          </a:p>
        </p:txBody>
      </p:sp>
      <p:sp>
        <p:nvSpPr>
          <p:cNvPr id="1843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B1A90A-AB02-4ACD-9670-82B2B4BB70CB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Example</a:t>
            </a:r>
            <a:endParaRPr lang="en-GB" sz="4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905000"/>
            <a:ext cx="7772400" cy="41910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b="1" dirty="0"/>
              <a:t>Inserting the following sequence of keys in a hash table of size n = 11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/>
              <a:t>	{55,35,66,76,59,48,84,70}</a:t>
            </a:r>
          </a:p>
          <a:p>
            <a:pPr eaLnBrk="1" hangingPunct="1">
              <a:lnSpc>
                <a:spcPct val="80000"/>
              </a:lnSpc>
            </a:pPr>
            <a:endParaRPr lang="en-US" sz="2400" b="1" dirty="0"/>
          </a:p>
          <a:p>
            <a:pPr eaLnBrk="1" hangingPunct="1">
              <a:lnSpc>
                <a:spcPct val="80000"/>
              </a:lnSpc>
            </a:pPr>
            <a:r>
              <a:rPr lang="en-US" sz="2400" b="1" dirty="0"/>
              <a:t>Assume a simple hashing function: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/>
              <a:t>	</a:t>
            </a:r>
            <a:r>
              <a:rPr lang="en-US" sz="2400" b="1" i="1" dirty="0">
                <a:solidFill>
                  <a:srgbClr val="0000FF"/>
                </a:solidFill>
              </a:rPr>
              <a:t>h = hash(key) = key % n</a:t>
            </a:r>
          </a:p>
          <a:p>
            <a:pPr eaLnBrk="1" hangingPunct="1">
              <a:lnSpc>
                <a:spcPct val="80000"/>
              </a:lnSpc>
            </a:pPr>
            <a:endParaRPr lang="en-US" sz="2400" b="1" dirty="0"/>
          </a:p>
          <a:p>
            <a:pPr eaLnBrk="1" hangingPunct="1">
              <a:lnSpc>
                <a:spcPct val="80000"/>
              </a:lnSpc>
            </a:pPr>
            <a:r>
              <a:rPr lang="en-US" sz="2400" b="1" dirty="0"/>
              <a:t>Assume the table to be initially empty.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ym typeface="Symbol" pitchFamily="18" charset="2"/>
              </a:rPr>
              <a:t>	We may use -1 as an empty symbol.</a:t>
            </a:r>
          </a:p>
        </p:txBody>
      </p:sp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183146-FFEF-4F5F-8546-AC6E3051E8FB}" type="slidenum">
              <a:rPr lang="en-GB" smtClean="0"/>
              <a:pPr/>
              <a:t>14</a:t>
            </a:fld>
            <a:endParaRPr lang="en-GB"/>
          </a:p>
        </p:txBody>
      </p:sp>
      <p:graphicFrame>
        <p:nvGraphicFramePr>
          <p:cNvPr id="353334" name="Group 54"/>
          <p:cNvGraphicFramePr>
            <a:graphicFrameLocks noGrp="1"/>
          </p:cNvGraphicFramePr>
          <p:nvPr/>
        </p:nvGraphicFramePr>
        <p:xfrm>
          <a:off x="9220200" y="2286000"/>
          <a:ext cx="609600" cy="373380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Example</a:t>
            </a:r>
            <a:endParaRPr lang="en-GB" sz="4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905000"/>
            <a:ext cx="7772400" cy="4191000"/>
          </a:xfrm>
          <a:noFill/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b="1" dirty="0">
                <a:sym typeface="Symbol" pitchFamily="18" charset="2"/>
              </a:rPr>
              <a:t>55  0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dirty="0">
                <a:sym typeface="Symbol" pitchFamily="18" charset="2"/>
              </a:rPr>
              <a:t>35  2</a:t>
            </a:r>
          </a:p>
        </p:txBody>
      </p:sp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76BAA0-E242-4510-BF6F-544DC699F033}" type="slidenum">
              <a:rPr lang="en-GB" smtClean="0"/>
              <a:pPr/>
              <a:t>15</a:t>
            </a:fld>
            <a:endParaRPr lang="en-GB"/>
          </a:p>
        </p:txBody>
      </p:sp>
      <p:graphicFrame>
        <p:nvGraphicFramePr>
          <p:cNvPr id="355359" name="Group 31"/>
          <p:cNvGraphicFramePr>
            <a:graphicFrameLocks noGrp="1"/>
          </p:cNvGraphicFramePr>
          <p:nvPr/>
        </p:nvGraphicFramePr>
        <p:xfrm>
          <a:off x="9220200" y="2286000"/>
          <a:ext cx="609600" cy="373380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0512" name="Line 32"/>
          <p:cNvSpPr>
            <a:spLocks noChangeShapeType="1"/>
          </p:cNvSpPr>
          <p:nvPr/>
        </p:nvSpPr>
        <p:spPr bwMode="auto">
          <a:xfrm>
            <a:off x="4800600" y="2133600"/>
            <a:ext cx="4343400" cy="304800"/>
          </a:xfrm>
          <a:prstGeom prst="line">
            <a:avLst/>
          </a:prstGeom>
          <a:noFill/>
          <a:ln w="38100" cap="sq">
            <a:solidFill>
              <a:srgbClr val="00CC00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513" name="Line 33"/>
          <p:cNvSpPr>
            <a:spLocks noChangeShapeType="1"/>
          </p:cNvSpPr>
          <p:nvPr/>
        </p:nvSpPr>
        <p:spPr bwMode="auto">
          <a:xfrm>
            <a:off x="4648200" y="2590800"/>
            <a:ext cx="4572000" cy="609600"/>
          </a:xfrm>
          <a:prstGeom prst="line">
            <a:avLst/>
          </a:prstGeom>
          <a:noFill/>
          <a:ln w="38100" cap="sq">
            <a:solidFill>
              <a:srgbClr val="00CC00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Example</a:t>
            </a:r>
            <a:endParaRPr lang="en-GB" sz="4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1509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905000"/>
            <a:ext cx="7772400" cy="41910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b="1" dirty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b="1" dirty="0">
                <a:sym typeface="Symbol" pitchFamily="18" charset="2"/>
              </a:rPr>
              <a:t>66  0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dirty="0">
                <a:sym typeface="Symbol" pitchFamily="18" charset="2"/>
              </a:rPr>
              <a:t>	collides with 55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b="1" dirty="0">
              <a:sym typeface="Symbol" pitchFamily="18" charset="2"/>
            </a:endParaRPr>
          </a:p>
        </p:txBody>
      </p:sp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E9107C-A1EE-4985-B505-622AC9BEC7FE}" type="slidenum">
              <a:rPr lang="en-GB" smtClean="0"/>
              <a:pPr/>
              <a:t>16</a:t>
            </a:fld>
            <a:endParaRPr lang="en-GB"/>
          </a:p>
        </p:txBody>
      </p:sp>
      <p:graphicFrame>
        <p:nvGraphicFramePr>
          <p:cNvPr id="356384" name="Group 32"/>
          <p:cNvGraphicFramePr>
            <a:graphicFrameLocks noGrp="1"/>
          </p:cNvGraphicFramePr>
          <p:nvPr/>
        </p:nvGraphicFramePr>
        <p:xfrm>
          <a:off x="9220200" y="2286000"/>
          <a:ext cx="609600" cy="373380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1536" name="Line 30"/>
          <p:cNvSpPr>
            <a:spLocks noChangeShapeType="1"/>
          </p:cNvSpPr>
          <p:nvPr/>
        </p:nvSpPr>
        <p:spPr bwMode="auto">
          <a:xfrm>
            <a:off x="4518212" y="2431228"/>
            <a:ext cx="4550483" cy="53788"/>
          </a:xfrm>
          <a:prstGeom prst="line">
            <a:avLst/>
          </a:prstGeom>
          <a:noFill/>
          <a:ln w="57150" cap="sq">
            <a:solidFill>
              <a:srgbClr val="FF3300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Example</a:t>
            </a:r>
            <a:endParaRPr lang="en-GB" sz="4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2533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905000"/>
            <a:ext cx="7772400" cy="41910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b="1" dirty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b="1" dirty="0">
                <a:sym typeface="Symbol" pitchFamily="18" charset="2"/>
              </a:rPr>
              <a:t>66  0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dirty="0">
                <a:sym typeface="Symbol" pitchFamily="18" charset="2"/>
              </a:rPr>
              <a:t>	so it is put in the next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dirty="0">
                <a:sym typeface="Symbol" pitchFamily="18" charset="2"/>
              </a:rPr>
              <a:t>	available slot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b="1" dirty="0">
              <a:sym typeface="Symbol" pitchFamily="18" charset="2"/>
            </a:endParaRPr>
          </a:p>
        </p:txBody>
      </p:sp>
      <p:sp>
        <p:nvSpPr>
          <p:cNvPr id="225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F37042-13A3-4CEB-9D78-D584E94C6F0E}" type="slidenum">
              <a:rPr lang="en-GB" smtClean="0"/>
              <a:pPr/>
              <a:t>17</a:t>
            </a:fld>
            <a:endParaRPr lang="en-GB"/>
          </a:p>
        </p:txBody>
      </p:sp>
      <p:graphicFrame>
        <p:nvGraphicFramePr>
          <p:cNvPr id="357409" name="Group 33"/>
          <p:cNvGraphicFramePr>
            <a:graphicFrameLocks noGrp="1"/>
          </p:cNvGraphicFramePr>
          <p:nvPr/>
        </p:nvGraphicFramePr>
        <p:xfrm>
          <a:off x="9220200" y="2286000"/>
          <a:ext cx="609600" cy="373380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2560" name="Line 30"/>
          <p:cNvSpPr>
            <a:spLocks noChangeShapeType="1"/>
          </p:cNvSpPr>
          <p:nvPr/>
        </p:nvSpPr>
        <p:spPr bwMode="auto">
          <a:xfrm>
            <a:off x="4453666" y="2420471"/>
            <a:ext cx="4766534" cy="408789"/>
          </a:xfrm>
          <a:prstGeom prst="line">
            <a:avLst/>
          </a:prstGeom>
          <a:noFill/>
          <a:ln w="38100" cap="sq">
            <a:solidFill>
              <a:srgbClr val="00CC00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Example</a:t>
            </a:r>
            <a:endParaRPr lang="en-GB" sz="4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3557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905000"/>
            <a:ext cx="7772400" cy="41910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dirty="0">
                <a:sym typeface="Symbol" pitchFamily="18" charset="2"/>
              </a:rPr>
              <a:t>76  10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dirty="0">
                <a:sym typeface="Symbol" pitchFamily="18" charset="2"/>
              </a:rPr>
              <a:t>59  4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sym typeface="Symbol" pitchFamily="18" charset="2"/>
              </a:rPr>
              <a:t>	</a:t>
            </a:r>
          </a:p>
        </p:txBody>
      </p:sp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9D33F2-BB12-4248-B941-EBDE9F0386EE}" type="slidenum">
              <a:rPr lang="en-GB" smtClean="0"/>
              <a:pPr/>
              <a:t>18</a:t>
            </a:fld>
            <a:endParaRPr lang="en-GB"/>
          </a:p>
        </p:txBody>
      </p:sp>
      <p:graphicFrame>
        <p:nvGraphicFramePr>
          <p:cNvPr id="358433" name="Group 33"/>
          <p:cNvGraphicFramePr>
            <a:graphicFrameLocks noGrp="1"/>
          </p:cNvGraphicFramePr>
          <p:nvPr/>
        </p:nvGraphicFramePr>
        <p:xfrm>
          <a:off x="9220200" y="2286000"/>
          <a:ext cx="609600" cy="373380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3584" name="Line 34"/>
          <p:cNvSpPr>
            <a:spLocks noChangeShapeType="1"/>
          </p:cNvSpPr>
          <p:nvPr/>
        </p:nvSpPr>
        <p:spPr bwMode="auto">
          <a:xfrm>
            <a:off x="4800600" y="2133600"/>
            <a:ext cx="4343400" cy="3733800"/>
          </a:xfrm>
          <a:prstGeom prst="line">
            <a:avLst/>
          </a:prstGeom>
          <a:noFill/>
          <a:ln w="38100" cap="sq">
            <a:solidFill>
              <a:srgbClr val="00CC00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85" name="Line 35"/>
          <p:cNvSpPr>
            <a:spLocks noChangeShapeType="1"/>
          </p:cNvSpPr>
          <p:nvPr/>
        </p:nvSpPr>
        <p:spPr bwMode="auto">
          <a:xfrm>
            <a:off x="4572000" y="2590800"/>
            <a:ext cx="4572000" cy="1219200"/>
          </a:xfrm>
          <a:prstGeom prst="line">
            <a:avLst/>
          </a:prstGeom>
          <a:noFill/>
          <a:ln w="38100" cap="sq">
            <a:solidFill>
              <a:srgbClr val="00CC00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Example</a:t>
            </a:r>
            <a:endParaRPr lang="en-GB" sz="4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4581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905000"/>
            <a:ext cx="7772400" cy="41910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dirty="0">
                <a:sym typeface="Symbol" pitchFamily="18" charset="2"/>
              </a:rPr>
              <a:t>48  4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dirty="0">
                <a:sym typeface="Symbol" pitchFamily="18" charset="2"/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dirty="0">
                <a:sym typeface="Symbol" pitchFamily="18" charset="2"/>
              </a:rPr>
              <a:t>	collides with 59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b="1" dirty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b="1" dirty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sym typeface="Symbol" pitchFamily="18" charset="2"/>
              </a:rPr>
              <a:t>	</a:t>
            </a:r>
          </a:p>
        </p:txBody>
      </p:sp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6B22BF-54F6-42B6-A0B4-C2B9DD392665}" type="slidenum">
              <a:rPr lang="en-GB" smtClean="0"/>
              <a:pPr/>
              <a:t>19</a:t>
            </a:fld>
            <a:endParaRPr lang="en-GB"/>
          </a:p>
        </p:txBody>
      </p:sp>
      <p:graphicFrame>
        <p:nvGraphicFramePr>
          <p:cNvPr id="359428" name="Group 4"/>
          <p:cNvGraphicFramePr>
            <a:graphicFrameLocks noGrp="1"/>
          </p:cNvGraphicFramePr>
          <p:nvPr/>
        </p:nvGraphicFramePr>
        <p:xfrm>
          <a:off x="9220200" y="2286000"/>
          <a:ext cx="609600" cy="373380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4608" name="Line 30"/>
          <p:cNvSpPr>
            <a:spLocks noChangeShapeType="1"/>
          </p:cNvSpPr>
          <p:nvPr/>
        </p:nvSpPr>
        <p:spPr bwMode="auto">
          <a:xfrm>
            <a:off x="4800600" y="2133600"/>
            <a:ext cx="4343400" cy="1676400"/>
          </a:xfrm>
          <a:prstGeom prst="line">
            <a:avLst/>
          </a:prstGeom>
          <a:noFill/>
          <a:ln w="38100" cap="sq">
            <a:solidFill>
              <a:srgbClr val="FF3300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Hash Tables</a:t>
            </a:r>
            <a:endParaRPr lang="en-GB" sz="4000" b="1" dirty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</p:txBody>
      </p:sp>
      <p:sp>
        <p:nvSpPr>
          <p:cNvPr id="614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533400" lvl="1" indent="-533400">
              <a:buClr>
                <a:schemeClr val="accent1">
                  <a:lumMod val="50000"/>
                </a:schemeClr>
              </a:buClr>
            </a:pPr>
            <a:r>
              <a:rPr lang="en-US" sz="2000" b="1" dirty="0"/>
              <a:t>Hash Tables as Dictionaries</a:t>
            </a:r>
          </a:p>
          <a:p>
            <a:pPr marL="533400" lvl="1" indent="-533400">
              <a:buClr>
                <a:schemeClr val="accent1">
                  <a:lumMod val="50000"/>
                </a:schemeClr>
              </a:buClr>
            </a:pPr>
            <a:r>
              <a:rPr lang="en-US" sz="2000" b="1" dirty="0"/>
              <a:t>Hashing Process</a:t>
            </a:r>
          </a:p>
          <a:p>
            <a:pPr marL="533400" lvl="1" indent="-533400">
              <a:buClr>
                <a:schemeClr val="accent1">
                  <a:lumMod val="50000"/>
                </a:schemeClr>
              </a:buClr>
            </a:pPr>
            <a:r>
              <a:rPr lang="en-US" sz="2000" b="1" dirty="0"/>
              <a:t>Collision Handling: Open Addressing</a:t>
            </a:r>
          </a:p>
          <a:p>
            <a:pPr marL="533400" lvl="1" indent="-533400">
              <a:buClr>
                <a:schemeClr val="accent1">
                  <a:lumMod val="50000"/>
                </a:schemeClr>
              </a:buClr>
            </a:pPr>
            <a:r>
              <a:rPr lang="en-US" sz="2000" b="1" dirty="0"/>
              <a:t>Collision Handling: Chaining</a:t>
            </a:r>
          </a:p>
          <a:p>
            <a:pPr marL="533400" lvl="1" indent="-533400">
              <a:buClr>
                <a:schemeClr val="accent1">
                  <a:lumMod val="50000"/>
                </a:schemeClr>
              </a:buClr>
            </a:pPr>
            <a:r>
              <a:rPr lang="en-US" sz="2000" b="1" dirty="0"/>
              <a:t>Properties of Hash Functions</a:t>
            </a:r>
          </a:p>
          <a:p>
            <a:pPr marL="533400" lvl="1" indent="-533400">
              <a:buClr>
                <a:schemeClr val="accent1">
                  <a:lumMod val="50000"/>
                </a:schemeClr>
              </a:buClr>
            </a:pPr>
            <a:r>
              <a:rPr lang="en-US" sz="2000" b="1" dirty="0"/>
              <a:t>ADT Hash Table</a:t>
            </a:r>
          </a:p>
          <a:p>
            <a:pPr marL="533400" lvl="1" indent="-533400">
              <a:buClr>
                <a:schemeClr val="accent1">
                  <a:lumMod val="50000"/>
                </a:schemeClr>
              </a:buClr>
            </a:pPr>
            <a:r>
              <a:rPr lang="en-US" sz="2000" b="1" dirty="0"/>
              <a:t>Template class hashTable</a:t>
            </a:r>
          </a:p>
          <a:p>
            <a:pPr marL="533400" lvl="1" indent="-533400">
              <a:buClr>
                <a:schemeClr val="accent1">
                  <a:lumMod val="50000"/>
                </a:schemeClr>
              </a:buClr>
            </a:pPr>
            <a:r>
              <a:rPr lang="en-US" sz="2000" b="1" dirty="0"/>
              <a:t>Performance</a:t>
            </a:r>
          </a:p>
        </p:txBody>
      </p:sp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1B500B-0FB4-4D8B-BC93-841A541D080F}" type="slidenum">
              <a:rPr lang="en-GB" smtClean="0"/>
              <a:pPr/>
              <a:t>2</a:t>
            </a:fld>
            <a:endParaRPr lang="en-GB"/>
          </a:p>
        </p:txBody>
      </p:sp>
      <p:pic>
        <p:nvPicPr>
          <p:cNvPr id="6150" name="Picture 5" descr="Hashed number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1" y="3352800"/>
            <a:ext cx="293052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Example</a:t>
            </a:r>
            <a:endParaRPr lang="en-GB" sz="4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5605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905000"/>
            <a:ext cx="7772400" cy="4191000"/>
          </a:xfrm>
          <a:noFill/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600" b="1" dirty="0">
                <a:sym typeface="Symbol" pitchFamily="18" charset="2"/>
              </a:rPr>
              <a:t>48  4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600" b="1" dirty="0">
                <a:sym typeface="Symbol" pitchFamily="18" charset="2"/>
              </a:rPr>
              <a:t>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600" b="1" dirty="0">
                <a:sym typeface="Symbol" pitchFamily="18" charset="2"/>
              </a:rPr>
              <a:t>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600" b="1" dirty="0">
                <a:sym typeface="Symbol" pitchFamily="18" charset="2"/>
              </a:rPr>
              <a:t>   </a:t>
            </a:r>
            <a:r>
              <a:rPr lang="en-US" b="1" dirty="0">
                <a:sym typeface="Symbol" pitchFamily="18" charset="2"/>
              </a:rPr>
              <a:t>so it is put in the next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>
                <a:sym typeface="Symbol" pitchFamily="18" charset="2"/>
              </a:rPr>
              <a:t>	available slot</a:t>
            </a:r>
            <a:endParaRPr lang="en-US" sz="3600" b="1" dirty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3600" b="1" dirty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3600" b="1" dirty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600" b="1" dirty="0">
                <a:sym typeface="Symbol" pitchFamily="18" charset="2"/>
              </a:rPr>
              <a:t>	</a:t>
            </a:r>
          </a:p>
        </p:txBody>
      </p:sp>
      <p:sp>
        <p:nvSpPr>
          <p:cNvPr id="2560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870DCC-B60A-4DA8-8874-39D1AF0AC3C7}" type="slidenum">
              <a:rPr lang="en-GB" smtClean="0"/>
              <a:pPr/>
              <a:t>20</a:t>
            </a:fld>
            <a:endParaRPr lang="en-GB"/>
          </a:p>
        </p:txBody>
      </p:sp>
      <p:graphicFrame>
        <p:nvGraphicFramePr>
          <p:cNvPr id="360479" name="Group 31"/>
          <p:cNvGraphicFramePr>
            <a:graphicFrameLocks noGrp="1"/>
          </p:cNvGraphicFramePr>
          <p:nvPr/>
        </p:nvGraphicFramePr>
        <p:xfrm>
          <a:off x="9220200" y="2286000"/>
          <a:ext cx="609600" cy="373380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5632" name="Line 30"/>
          <p:cNvSpPr>
            <a:spLocks noChangeShapeType="1"/>
          </p:cNvSpPr>
          <p:nvPr/>
        </p:nvSpPr>
        <p:spPr bwMode="auto">
          <a:xfrm>
            <a:off x="4800600" y="2133600"/>
            <a:ext cx="4419600" cy="1981200"/>
          </a:xfrm>
          <a:prstGeom prst="line">
            <a:avLst/>
          </a:prstGeom>
          <a:noFill/>
          <a:ln w="38100" cap="sq">
            <a:solidFill>
              <a:srgbClr val="00CC00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Example</a:t>
            </a:r>
            <a:endParaRPr lang="en-GB" sz="4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6629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905000"/>
            <a:ext cx="7772400" cy="41910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dirty="0">
                <a:sym typeface="Symbol" pitchFamily="18" charset="2"/>
              </a:rPr>
              <a:t>84  7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sym typeface="Symbol" pitchFamily="18" charset="2"/>
              </a:rPr>
              <a:t>	</a:t>
            </a:r>
          </a:p>
        </p:txBody>
      </p:sp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643F8B-51E0-42F0-8C64-6C3C33DAFA9B}" type="slidenum">
              <a:rPr lang="en-GB" smtClean="0"/>
              <a:pPr/>
              <a:t>21</a:t>
            </a:fld>
            <a:endParaRPr lang="en-GB"/>
          </a:p>
        </p:txBody>
      </p:sp>
      <p:graphicFrame>
        <p:nvGraphicFramePr>
          <p:cNvPr id="361504" name="Group 32"/>
          <p:cNvGraphicFramePr>
            <a:graphicFrameLocks noGrp="1"/>
          </p:cNvGraphicFramePr>
          <p:nvPr/>
        </p:nvGraphicFramePr>
        <p:xfrm>
          <a:off x="9220200" y="2286000"/>
          <a:ext cx="609600" cy="373380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6656" name="Line 31"/>
          <p:cNvSpPr>
            <a:spLocks noChangeShapeType="1"/>
          </p:cNvSpPr>
          <p:nvPr/>
        </p:nvSpPr>
        <p:spPr bwMode="auto">
          <a:xfrm>
            <a:off x="4485939" y="2183802"/>
            <a:ext cx="4658061" cy="2616798"/>
          </a:xfrm>
          <a:prstGeom prst="line">
            <a:avLst/>
          </a:prstGeom>
          <a:noFill/>
          <a:ln w="38100" cap="sq">
            <a:solidFill>
              <a:srgbClr val="00CC00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Example</a:t>
            </a:r>
            <a:endParaRPr lang="en-GB" sz="4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7653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905000"/>
            <a:ext cx="7772400" cy="41910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dirty="0">
                <a:sym typeface="Symbol" pitchFamily="18" charset="2"/>
              </a:rPr>
              <a:t>70  4</a:t>
            </a:r>
          </a:p>
          <a:p>
            <a:pPr eaLnBrk="1" hangingPunct="1">
              <a:lnSpc>
                <a:spcPct val="80000"/>
              </a:lnSpc>
            </a:pPr>
            <a:endParaRPr lang="en-US" sz="2800" b="1" dirty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dirty="0">
                <a:sym typeface="Symbol" pitchFamily="18" charset="2"/>
              </a:rPr>
              <a:t>	collides with 59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sym typeface="Symbol" pitchFamily="18" charset="2"/>
              </a:rPr>
              <a:t>	</a:t>
            </a:r>
          </a:p>
        </p:txBody>
      </p:sp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79C17F-F052-4342-9358-D06A6B85A4E4}" type="slidenum">
              <a:rPr lang="en-GB" smtClean="0"/>
              <a:pPr/>
              <a:t>22</a:t>
            </a:fld>
            <a:endParaRPr lang="en-GB"/>
          </a:p>
        </p:txBody>
      </p:sp>
      <p:graphicFrame>
        <p:nvGraphicFramePr>
          <p:cNvPr id="362500" name="Group 4"/>
          <p:cNvGraphicFramePr>
            <a:graphicFrameLocks noGrp="1"/>
          </p:cNvGraphicFramePr>
          <p:nvPr/>
        </p:nvGraphicFramePr>
        <p:xfrm>
          <a:off x="9220200" y="2286000"/>
          <a:ext cx="609600" cy="373380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7680" name="Line 30"/>
          <p:cNvSpPr>
            <a:spLocks noChangeShapeType="1"/>
          </p:cNvSpPr>
          <p:nvPr/>
        </p:nvSpPr>
        <p:spPr bwMode="auto">
          <a:xfrm>
            <a:off x="4539727" y="2119256"/>
            <a:ext cx="4604273" cy="1690744"/>
          </a:xfrm>
          <a:prstGeom prst="line">
            <a:avLst/>
          </a:prstGeom>
          <a:noFill/>
          <a:ln w="38100" cap="sq">
            <a:solidFill>
              <a:srgbClr val="FF3300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Example</a:t>
            </a:r>
            <a:endParaRPr lang="en-GB" sz="4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8677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905000"/>
            <a:ext cx="7772400" cy="41910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600" b="1" dirty="0">
                <a:sym typeface="Symbol" pitchFamily="18" charset="2"/>
              </a:rPr>
              <a:t>70  4</a:t>
            </a:r>
          </a:p>
          <a:p>
            <a:pPr eaLnBrk="1" hangingPunct="1">
              <a:lnSpc>
                <a:spcPct val="80000"/>
              </a:lnSpc>
            </a:pPr>
            <a:endParaRPr lang="en-US" sz="3600" b="1" dirty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3600" b="1" dirty="0">
                <a:sym typeface="Symbol" pitchFamily="18" charset="2"/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sym typeface="Symbol" pitchFamily="18" charset="2"/>
              </a:rPr>
              <a:t>   so it is put in the next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sym typeface="Symbol" pitchFamily="18" charset="2"/>
              </a:rPr>
              <a:t>	available slot</a:t>
            </a:r>
            <a:endParaRPr lang="en-US" sz="3600" b="1" dirty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3600" b="1" dirty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3600" b="1" dirty="0">
                <a:sym typeface="Symbol" pitchFamily="18" charset="2"/>
              </a:rPr>
              <a:t>	</a:t>
            </a:r>
          </a:p>
        </p:txBody>
      </p:sp>
      <p:sp>
        <p:nvSpPr>
          <p:cNvPr id="2867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E856A5-9772-4757-86CB-9EB42940C584}" type="slidenum">
              <a:rPr lang="en-GB" smtClean="0"/>
              <a:pPr/>
              <a:t>23</a:t>
            </a:fld>
            <a:endParaRPr lang="en-GB"/>
          </a:p>
        </p:txBody>
      </p:sp>
      <p:graphicFrame>
        <p:nvGraphicFramePr>
          <p:cNvPr id="363551" name="Group 31"/>
          <p:cNvGraphicFramePr>
            <a:graphicFrameLocks noGrp="1"/>
          </p:cNvGraphicFramePr>
          <p:nvPr/>
        </p:nvGraphicFramePr>
        <p:xfrm>
          <a:off x="9220200" y="2286000"/>
          <a:ext cx="609600" cy="373380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8704" name="Line 30"/>
          <p:cNvSpPr>
            <a:spLocks noChangeShapeType="1"/>
          </p:cNvSpPr>
          <p:nvPr/>
        </p:nvSpPr>
        <p:spPr bwMode="auto">
          <a:xfrm>
            <a:off x="4800600" y="2133600"/>
            <a:ext cx="4419600" cy="2362200"/>
          </a:xfrm>
          <a:prstGeom prst="line">
            <a:avLst/>
          </a:prstGeom>
          <a:noFill/>
          <a:ln w="38100" cap="sq">
            <a:solidFill>
              <a:srgbClr val="00CC00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Example</a:t>
            </a:r>
            <a:endParaRPr lang="en-GB" sz="4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9701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905000"/>
            <a:ext cx="7772400" cy="41910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dirty="0">
                <a:sym typeface="Symbol" pitchFamily="18" charset="2"/>
              </a:rPr>
              <a:t>What happens if we have to probe beyond the end of the table?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dirty="0">
                <a:sym typeface="Symbol" pitchFamily="18" charset="2"/>
              </a:rPr>
              <a:t>For example 54  10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dirty="0">
                <a:sym typeface="Symbol" pitchFamily="18" charset="2"/>
              </a:rPr>
              <a:t>	collides with 76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sym typeface="Symbol" pitchFamily="18" charset="2"/>
              </a:rPr>
              <a:t>	</a:t>
            </a:r>
          </a:p>
        </p:txBody>
      </p:sp>
      <p:sp>
        <p:nvSpPr>
          <p:cNvPr id="296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76E812-EED5-45CC-9747-BBBFB628B0EF}" type="slidenum">
              <a:rPr lang="en-GB" smtClean="0"/>
              <a:pPr/>
              <a:t>24</a:t>
            </a:fld>
            <a:endParaRPr lang="en-GB"/>
          </a:p>
        </p:txBody>
      </p:sp>
      <p:graphicFrame>
        <p:nvGraphicFramePr>
          <p:cNvPr id="366623" name="Group 31"/>
          <p:cNvGraphicFramePr>
            <a:graphicFrameLocks noGrp="1"/>
          </p:cNvGraphicFramePr>
          <p:nvPr/>
        </p:nvGraphicFramePr>
        <p:xfrm>
          <a:off x="9220200" y="2286000"/>
          <a:ext cx="609600" cy="373380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9728" name="Line 30"/>
          <p:cNvSpPr>
            <a:spLocks noChangeShapeType="1"/>
          </p:cNvSpPr>
          <p:nvPr/>
        </p:nvSpPr>
        <p:spPr bwMode="auto">
          <a:xfrm>
            <a:off x="6927925" y="3065929"/>
            <a:ext cx="2292275" cy="2801471"/>
          </a:xfrm>
          <a:prstGeom prst="line">
            <a:avLst/>
          </a:prstGeom>
          <a:noFill/>
          <a:ln w="38100" cap="sq">
            <a:solidFill>
              <a:srgbClr val="FF3300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Example</a:t>
            </a:r>
            <a:endParaRPr lang="en-GB" sz="4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0725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905000"/>
            <a:ext cx="7772400" cy="41910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dirty="0">
                <a:sym typeface="Symbol" pitchFamily="18" charset="2"/>
              </a:rPr>
              <a:t>So, we do a circular search: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dirty="0">
                <a:sym typeface="Symbol" pitchFamily="18" charset="2"/>
              </a:rPr>
              <a:t>	</a:t>
            </a:r>
            <a:r>
              <a:rPr lang="en-US" sz="2800" b="1" dirty="0">
                <a:solidFill>
                  <a:srgbClr val="0000FF"/>
                </a:solidFill>
                <a:sym typeface="Symbol" pitchFamily="18" charset="2"/>
              </a:rPr>
              <a:t>h = (h+1) % n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dirty="0">
                <a:sym typeface="Symbol" pitchFamily="18" charset="2"/>
              </a:rPr>
              <a:t>54  10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sym typeface="Symbol" pitchFamily="18" charset="2"/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sym typeface="Symbol" pitchFamily="18" charset="2"/>
              </a:rPr>
              <a:t>	</a:t>
            </a:r>
          </a:p>
        </p:txBody>
      </p:sp>
      <p:sp>
        <p:nvSpPr>
          <p:cNvPr id="307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261931-262E-4203-84CA-E00A6F7E8388}" type="slidenum">
              <a:rPr lang="en-GB" smtClean="0"/>
              <a:pPr/>
              <a:t>25</a:t>
            </a:fld>
            <a:endParaRPr lang="en-GB"/>
          </a:p>
        </p:txBody>
      </p:sp>
      <p:graphicFrame>
        <p:nvGraphicFramePr>
          <p:cNvPr id="367648" name="Group 32"/>
          <p:cNvGraphicFramePr>
            <a:graphicFrameLocks noGrp="1"/>
          </p:cNvGraphicFramePr>
          <p:nvPr/>
        </p:nvGraphicFramePr>
        <p:xfrm>
          <a:off x="9220200" y="2286000"/>
          <a:ext cx="609600" cy="373380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0752" name="Line 30"/>
          <p:cNvSpPr>
            <a:spLocks noChangeShapeType="1"/>
          </p:cNvSpPr>
          <p:nvPr/>
        </p:nvSpPr>
        <p:spPr bwMode="auto">
          <a:xfrm>
            <a:off x="4876800" y="3124200"/>
            <a:ext cx="4267200" cy="381000"/>
          </a:xfrm>
          <a:prstGeom prst="line">
            <a:avLst/>
          </a:prstGeom>
          <a:noFill/>
          <a:ln w="38100" cap="sq">
            <a:solidFill>
              <a:srgbClr val="00CC00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53" name="Freeform 31"/>
          <p:cNvSpPr>
            <a:spLocks/>
          </p:cNvSpPr>
          <p:nvPr/>
        </p:nvSpPr>
        <p:spPr bwMode="auto">
          <a:xfrm>
            <a:off x="9553576" y="2006601"/>
            <a:ext cx="612775" cy="4106863"/>
          </a:xfrm>
          <a:custGeom>
            <a:avLst/>
            <a:gdLst>
              <a:gd name="T0" fmla="*/ 2147483647 w 386"/>
              <a:gd name="T1" fmla="*/ 2147483647 h 2587"/>
              <a:gd name="T2" fmla="*/ 2147483647 w 386"/>
              <a:gd name="T3" fmla="*/ 2147483647 h 2587"/>
              <a:gd name="T4" fmla="*/ 2147483647 w 386"/>
              <a:gd name="T5" fmla="*/ 2147483647 h 2587"/>
              <a:gd name="T6" fmla="*/ 2147483647 w 386"/>
              <a:gd name="T7" fmla="*/ 2147483647 h 2587"/>
              <a:gd name="T8" fmla="*/ 2147483647 w 386"/>
              <a:gd name="T9" fmla="*/ 2147483647 h 2587"/>
              <a:gd name="T10" fmla="*/ 2147483647 w 386"/>
              <a:gd name="T11" fmla="*/ 2147483647 h 2587"/>
              <a:gd name="T12" fmla="*/ 2147483647 w 386"/>
              <a:gd name="T13" fmla="*/ 0 h 2587"/>
              <a:gd name="T14" fmla="*/ 2147483647 w 386"/>
              <a:gd name="T15" fmla="*/ 2147483647 h 2587"/>
              <a:gd name="T16" fmla="*/ 2147483647 w 386"/>
              <a:gd name="T17" fmla="*/ 2147483647 h 258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86"/>
              <a:gd name="T28" fmla="*/ 0 h 2587"/>
              <a:gd name="T29" fmla="*/ 386 w 386"/>
              <a:gd name="T30" fmla="*/ 2587 h 258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86" h="2587">
                <a:moveTo>
                  <a:pt x="74" y="2544"/>
                </a:moveTo>
                <a:cubicBezTo>
                  <a:pt x="111" y="2557"/>
                  <a:pt x="142" y="2576"/>
                  <a:pt x="178" y="2587"/>
                </a:cubicBezTo>
                <a:cubicBezTo>
                  <a:pt x="207" y="2578"/>
                  <a:pt x="217" y="2566"/>
                  <a:pt x="238" y="2544"/>
                </a:cubicBezTo>
                <a:cubicBezTo>
                  <a:pt x="274" y="2436"/>
                  <a:pt x="254" y="2511"/>
                  <a:pt x="264" y="2312"/>
                </a:cubicBezTo>
                <a:cubicBezTo>
                  <a:pt x="269" y="1775"/>
                  <a:pt x="278" y="1241"/>
                  <a:pt x="289" y="705"/>
                </a:cubicBezTo>
                <a:cubicBezTo>
                  <a:pt x="288" y="627"/>
                  <a:pt x="386" y="243"/>
                  <a:pt x="246" y="103"/>
                </a:cubicBezTo>
                <a:cubicBezTo>
                  <a:pt x="230" y="49"/>
                  <a:pt x="204" y="16"/>
                  <a:pt x="152" y="0"/>
                </a:cubicBezTo>
                <a:cubicBezTo>
                  <a:pt x="115" y="4"/>
                  <a:pt x="22" y="4"/>
                  <a:pt x="6" y="60"/>
                </a:cubicBezTo>
                <a:cubicBezTo>
                  <a:pt x="0" y="79"/>
                  <a:pt x="6" y="100"/>
                  <a:pt x="6" y="120"/>
                </a:cubicBezTo>
              </a:path>
            </a:pathLst>
          </a:custGeom>
          <a:noFill/>
          <a:ln w="1270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Insertion Algorithm </a:t>
            </a:r>
            <a:endParaRPr lang="en-GB" sz="40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1749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752600"/>
            <a:ext cx="7772400" cy="4343400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 dirty="0">
                <a:latin typeface="Times New Roman" charset="0"/>
                <a:cs typeface="Times New Roman" charset="0"/>
                <a:sym typeface="Symbol" pitchFamily="18" charset="2"/>
              </a:rPr>
              <a:t>Only if the table is not full</a:t>
            </a:r>
          </a:p>
          <a:p>
            <a:pPr>
              <a:lnSpc>
                <a:spcPct val="80000"/>
              </a:lnSpc>
            </a:pPr>
            <a:r>
              <a:rPr lang="en-US" sz="2400" b="1" dirty="0">
                <a:latin typeface="Times New Roman" charset="0"/>
                <a:cs typeface="Times New Roman" charset="0"/>
                <a:sym typeface="Symbol" pitchFamily="18" charset="2"/>
              </a:rPr>
              <a:t>Hash key to slot </a:t>
            </a:r>
            <a:r>
              <a:rPr lang="en-US" sz="2400" b="1" i="1" dirty="0">
                <a:solidFill>
                  <a:srgbClr val="0000FF"/>
                </a:solidFill>
                <a:latin typeface="Times New Roman" charset="0"/>
                <a:cs typeface="Times New Roman" charset="0"/>
                <a:sym typeface="Symbol" pitchFamily="18" charset="2"/>
              </a:rPr>
              <a:t>h</a:t>
            </a:r>
            <a:r>
              <a:rPr lang="en-US" sz="2400" b="1" dirty="0">
                <a:latin typeface="Times New Roman" charset="0"/>
                <a:cs typeface="Times New Roman" charset="0"/>
                <a:sym typeface="Symbol" pitchFamily="18" charset="2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sz="2400" b="1" dirty="0">
                <a:latin typeface="Times New Roman" charset="0"/>
                <a:cs typeface="Times New Roman" charset="0"/>
                <a:sym typeface="Symbol" pitchFamily="18" charset="2"/>
              </a:rPr>
              <a:t>So long as slot </a:t>
            </a:r>
            <a:r>
              <a:rPr lang="en-US" sz="2400" b="1" i="1" dirty="0">
                <a:solidFill>
                  <a:srgbClr val="0000FF"/>
                </a:solidFill>
                <a:latin typeface="Times New Roman" charset="0"/>
                <a:cs typeface="Times New Roman" charset="0"/>
                <a:sym typeface="Symbol" pitchFamily="18" charset="2"/>
              </a:rPr>
              <a:t>h</a:t>
            </a:r>
            <a:r>
              <a:rPr lang="en-US" sz="2400" b="1" dirty="0">
                <a:latin typeface="Times New Roman" charset="0"/>
                <a:cs typeface="Times New Roman" charset="0"/>
                <a:sym typeface="Symbol" pitchFamily="18" charset="2"/>
              </a:rPr>
              <a:t> is not empty, do circular advance to next slot</a:t>
            </a:r>
          </a:p>
          <a:p>
            <a:pPr>
              <a:lnSpc>
                <a:spcPct val="80000"/>
              </a:lnSpc>
            </a:pPr>
            <a:r>
              <a:rPr lang="en-US" sz="2400" b="1" dirty="0">
                <a:latin typeface="Times New Roman" charset="0"/>
                <a:cs typeface="Times New Roman" charset="0"/>
                <a:sym typeface="Symbol" pitchFamily="18" charset="2"/>
              </a:rPr>
              <a:t>Insert at the empty slot</a:t>
            </a:r>
          </a:p>
        </p:txBody>
      </p:sp>
      <p:sp>
        <p:nvSpPr>
          <p:cNvPr id="317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9649AF-E3E7-4886-8599-2F77ED25AA46}" type="slidenum">
              <a:rPr lang="en-GB" smtClean="0"/>
              <a:pPr/>
              <a:t>26</a:t>
            </a:fld>
            <a:endParaRPr lang="en-GB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Insertion Algorithm </a:t>
            </a:r>
            <a:endParaRPr lang="en-GB" sz="4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1749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752600"/>
            <a:ext cx="7772400" cy="4343400"/>
          </a:xfrm>
          <a:noFill/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i="1" dirty="0">
                <a:latin typeface="Times New Roman" charset="0"/>
                <a:cs typeface="Times New Roman" charset="0"/>
                <a:sym typeface="Symbol" pitchFamily="18" charset="2"/>
              </a:rPr>
              <a:t>bool insert (key , data)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i="1" dirty="0">
                <a:latin typeface="Times New Roman" charset="0"/>
                <a:cs typeface="Times New Roman" charset="0"/>
                <a:sym typeface="Symbol" pitchFamily="18" charset="2"/>
              </a:rPr>
              <a:t>{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i="1" dirty="0">
                <a:latin typeface="Times New Roman" charset="0"/>
                <a:cs typeface="Times New Roman" charset="0"/>
                <a:sym typeface="Symbol" pitchFamily="18" charset="2"/>
              </a:rPr>
              <a:t>	if (table is not full)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i="1" dirty="0">
                <a:latin typeface="Times New Roman" charset="0"/>
                <a:cs typeface="Times New Roman" charset="0"/>
                <a:sym typeface="Symbol" pitchFamily="18" charset="2"/>
              </a:rPr>
              <a:t>	{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i="1" dirty="0">
                <a:latin typeface="Times New Roman" charset="0"/>
                <a:cs typeface="Times New Roman" charset="0"/>
                <a:sym typeface="Symbol" pitchFamily="18" charset="2"/>
              </a:rPr>
              <a:t>		h = hash(key);	</a:t>
            </a:r>
            <a:r>
              <a:rPr lang="en-US" sz="2400" b="1" i="1" dirty="0">
                <a:solidFill>
                  <a:srgbClr val="0000FF"/>
                </a:solidFill>
                <a:latin typeface="Times New Roman" charset="0"/>
                <a:cs typeface="Times New Roman" charset="0"/>
                <a:sym typeface="Symbol" pitchFamily="18" charset="2"/>
              </a:rPr>
              <a:t>// Hash key to slot h</a:t>
            </a:r>
            <a:r>
              <a:rPr lang="en-US" sz="2400" b="1" i="1" dirty="0">
                <a:latin typeface="Times New Roman" charset="0"/>
                <a:cs typeface="Times New Roman" charset="0"/>
                <a:sym typeface="Symbol" pitchFamily="18" charset="2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i="1" dirty="0">
                <a:latin typeface="Times New Roman" charset="0"/>
                <a:cs typeface="Times New Roman" charset="0"/>
                <a:sym typeface="Symbol" pitchFamily="18" charset="2"/>
              </a:rPr>
              <a:t>		while (slot h not empty)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i="1" dirty="0">
                <a:latin typeface="Times New Roman" charset="0"/>
                <a:cs typeface="Times New Roman" charset="0"/>
                <a:sym typeface="Symbol" pitchFamily="18" charset="2"/>
              </a:rPr>
              <a:t>		     h = (h+1) % </a:t>
            </a:r>
            <a:r>
              <a:rPr lang="en-US" sz="2400" b="1" i="1" dirty="0" err="1">
                <a:latin typeface="Times New Roman" charset="0"/>
                <a:cs typeface="Times New Roman" charset="0"/>
                <a:sym typeface="Symbol" pitchFamily="18" charset="2"/>
              </a:rPr>
              <a:t>MaxSize</a:t>
            </a:r>
            <a:r>
              <a:rPr lang="en-US" sz="2400" b="1" i="1" dirty="0">
                <a:latin typeface="Times New Roman" charset="0"/>
                <a:cs typeface="Times New Roman" charset="0"/>
                <a:sym typeface="Symbol" pitchFamily="18" charset="2"/>
              </a:rPr>
              <a:t>; </a:t>
            </a:r>
            <a:r>
              <a:rPr lang="en-US" sz="2400" b="1" i="1" dirty="0">
                <a:solidFill>
                  <a:srgbClr val="0000FF"/>
                </a:solidFill>
                <a:latin typeface="Times New Roman" charset="0"/>
                <a:cs typeface="Times New Roman" charset="0"/>
                <a:sym typeface="Symbol" pitchFamily="18" charset="2"/>
              </a:rPr>
              <a:t>// Circular Advance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i="1" dirty="0">
                <a:latin typeface="Times New Roman" charset="0"/>
                <a:cs typeface="Times New Roman" charset="0"/>
                <a:sym typeface="Symbol" pitchFamily="18" charset="2"/>
              </a:rPr>
              <a:t>		insert key and data at slot h;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i="1" dirty="0">
                <a:latin typeface="Times New Roman" charset="0"/>
                <a:cs typeface="Times New Roman" charset="0"/>
                <a:sym typeface="Symbol" pitchFamily="18" charset="2"/>
              </a:rPr>
              <a:t>		return true;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i="1" dirty="0">
                <a:latin typeface="Times New Roman" charset="0"/>
                <a:cs typeface="Times New Roman" charset="0"/>
                <a:sym typeface="Symbol" pitchFamily="18" charset="2"/>
              </a:rPr>
              <a:t>	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i="1" dirty="0">
                <a:latin typeface="Times New Roman" charset="0"/>
                <a:cs typeface="Times New Roman" charset="0"/>
                <a:sym typeface="Symbol" pitchFamily="18" charset="2"/>
              </a:rPr>
              <a:t>	else return false;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i="1" dirty="0">
                <a:latin typeface="Times New Roman" charset="0"/>
                <a:cs typeface="Times New Roman" charset="0"/>
                <a:sym typeface="Symbol" pitchFamily="18" charset="2"/>
              </a:rPr>
              <a:t>}</a:t>
            </a:r>
          </a:p>
        </p:txBody>
      </p:sp>
      <p:sp>
        <p:nvSpPr>
          <p:cNvPr id="317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9649AF-E3E7-4886-8599-2F77ED25AA46}" type="slidenum">
              <a:rPr lang="en-GB" smtClean="0"/>
              <a:pPr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3241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Search Algorithm </a:t>
            </a:r>
            <a:endParaRPr lang="en-GB" sz="4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2773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752600"/>
            <a:ext cx="7772400" cy="4343400"/>
          </a:xfrm>
          <a:noFill/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en-US" sz="2400" b="1" dirty="0">
                <a:sym typeface="Symbol" pitchFamily="18" charset="2"/>
              </a:rPr>
              <a:t>One of 3 situations when Searching for a key in a hash table:</a:t>
            </a:r>
          </a:p>
          <a:p>
            <a:pPr>
              <a:lnSpc>
                <a:spcPct val="80000"/>
              </a:lnSpc>
              <a:buNone/>
            </a:pPr>
            <a:endParaRPr lang="en-US" sz="2400" b="1" dirty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b="1" dirty="0">
                <a:sym typeface="Symbol" pitchFamily="18" charset="2"/>
              </a:rPr>
              <a:t>The slot </a:t>
            </a:r>
            <a:r>
              <a:rPr lang="en-US" sz="2400" b="1" i="1" dirty="0">
                <a:solidFill>
                  <a:srgbClr val="0000FF"/>
                </a:solidFill>
                <a:sym typeface="Symbol" pitchFamily="18" charset="2"/>
              </a:rPr>
              <a:t>h</a:t>
            </a:r>
            <a:r>
              <a:rPr lang="en-US" sz="2400" b="1" dirty="0">
                <a:sym typeface="Symbol" pitchFamily="18" charset="2"/>
              </a:rPr>
              <a:t> is empty, </a:t>
            </a:r>
            <a:r>
              <a:rPr lang="en-US" sz="2400" b="1" u="sng" dirty="0">
                <a:sym typeface="Symbol" pitchFamily="18" charset="2"/>
              </a:rPr>
              <a:t>key does not exist</a:t>
            </a:r>
          </a:p>
          <a:p>
            <a:pPr marL="0" indent="0">
              <a:lnSpc>
                <a:spcPct val="80000"/>
              </a:lnSpc>
              <a:buNone/>
            </a:pPr>
            <a:endParaRPr lang="en-US" sz="2400" b="1" dirty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b="1" dirty="0">
                <a:sym typeface="Symbol" pitchFamily="18" charset="2"/>
              </a:rPr>
              <a:t>A match at slot </a:t>
            </a:r>
            <a:r>
              <a:rPr lang="en-US" sz="2400" b="1" i="1" dirty="0">
                <a:solidFill>
                  <a:srgbClr val="0000FF"/>
                </a:solidFill>
                <a:sym typeface="Symbol" pitchFamily="18" charset="2"/>
              </a:rPr>
              <a:t>h</a:t>
            </a:r>
            <a:r>
              <a:rPr lang="en-US" sz="2400" b="1" dirty="0">
                <a:sym typeface="Symbol" pitchFamily="18" charset="2"/>
              </a:rPr>
              <a:t>, </a:t>
            </a:r>
            <a:r>
              <a:rPr lang="en-US" sz="2400" b="1" u="sng" dirty="0">
                <a:sym typeface="Symbol" pitchFamily="18" charset="2"/>
              </a:rPr>
              <a:t>key is found</a:t>
            </a:r>
          </a:p>
          <a:p>
            <a:pPr marL="0" indent="0">
              <a:lnSpc>
                <a:spcPct val="80000"/>
              </a:lnSpc>
              <a:buNone/>
            </a:pPr>
            <a:endParaRPr lang="en-US" sz="2400" b="1" dirty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b="1" dirty="0">
                <a:sym typeface="Symbol" pitchFamily="18" charset="2"/>
              </a:rPr>
              <a:t>Another key occupies slot </a:t>
            </a:r>
            <a:r>
              <a:rPr lang="en-US" sz="2400" b="1" i="1" dirty="0">
                <a:solidFill>
                  <a:srgbClr val="0000FF"/>
                </a:solidFill>
                <a:sym typeface="Symbol" pitchFamily="18" charset="2"/>
              </a:rPr>
              <a:t>h</a:t>
            </a:r>
            <a:r>
              <a:rPr lang="en-US" sz="2400" b="1" dirty="0">
                <a:sym typeface="Symbol" pitchFamily="18" charset="2"/>
              </a:rPr>
              <a:t>:</a:t>
            </a:r>
          </a:p>
          <a:p>
            <a:pPr marL="398463" indent="0">
              <a:lnSpc>
                <a:spcPct val="80000"/>
              </a:lnSpc>
              <a:buNone/>
            </a:pPr>
            <a:r>
              <a:rPr lang="en-US" sz="2400" b="1" dirty="0">
                <a:sym typeface="Symbol" pitchFamily="18" charset="2"/>
              </a:rPr>
              <a:t>We do a circular search until one of the above situations exists, or we return back to the starting point, in which case the key does not exist.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b="1" dirty="0">
              <a:sym typeface="Symbol" pitchFamily="18" charset="2"/>
            </a:endParaRPr>
          </a:p>
        </p:txBody>
      </p:sp>
      <p:sp>
        <p:nvSpPr>
          <p:cNvPr id="327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6573A8-C9FE-4176-B60E-27E96B3A407C}" type="slidenum">
              <a:rPr lang="en-GB" smtClean="0"/>
              <a:pPr/>
              <a:t>28</a:t>
            </a:fld>
            <a:endParaRPr lang="en-GB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914400"/>
            <a:ext cx="7772400" cy="457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Search Algorithm </a:t>
            </a:r>
            <a:endParaRPr lang="en-GB" sz="32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3797" name="Rectangle 3"/>
          <p:cNvSpPr>
            <a:spLocks noGrp="1" noChangeArrowheads="1"/>
          </p:cNvSpPr>
          <p:nvPr>
            <p:ph idx="1"/>
          </p:nvPr>
        </p:nvSpPr>
        <p:spPr>
          <a:xfrm>
            <a:off x="2743200" y="1447800"/>
            <a:ext cx="7772400" cy="4953000"/>
          </a:xfrm>
          <a:noFill/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i="1" dirty="0">
                <a:latin typeface="Times New Roman" charset="0"/>
                <a:cs typeface="Times New Roman" charset="0"/>
                <a:sym typeface="Symbol" pitchFamily="18" charset="2"/>
              </a:rPr>
              <a:t>bool search (key 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i="1" dirty="0">
                <a:latin typeface="Times New Roman" charset="0"/>
                <a:cs typeface="Times New Roman" charset="0"/>
                <a:sym typeface="Symbol" pitchFamily="18" charset="2"/>
              </a:rPr>
              <a:t>{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i="1" dirty="0">
                <a:latin typeface="Times New Roman" charset="0"/>
                <a:cs typeface="Times New Roman" charset="0"/>
                <a:sym typeface="Symbol" pitchFamily="18" charset="2"/>
              </a:rPr>
              <a:t>  	if (table is not empty) 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i="1" dirty="0">
                <a:latin typeface="Times New Roman" charset="0"/>
                <a:cs typeface="Times New Roman" charset="0"/>
                <a:sym typeface="Symbol" pitchFamily="18" charset="2"/>
              </a:rPr>
              <a:t>	{h = hash(k);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i="1" dirty="0">
                <a:solidFill>
                  <a:schemeClr val="tx2"/>
                </a:solidFill>
                <a:latin typeface="Times New Roman" charset="0"/>
                <a:cs typeface="Times New Roman" charset="0"/>
                <a:sym typeface="Symbol" pitchFamily="18" charset="2"/>
              </a:rPr>
              <a:t>			 </a:t>
            </a:r>
            <a:r>
              <a:rPr lang="en-US" sz="2000" b="1" i="1" dirty="0">
                <a:solidFill>
                  <a:srgbClr val="0000FF"/>
                </a:solidFill>
                <a:latin typeface="Times New Roman" charset="0"/>
                <a:cs typeface="Times New Roman" charset="0"/>
                <a:sym typeface="Symbol" pitchFamily="18" charset="2"/>
              </a:rPr>
              <a:t>// Hash key to slot h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i="1" dirty="0">
                <a:solidFill>
                  <a:schemeClr val="tx2"/>
                </a:solidFill>
                <a:latin typeface="Times New Roman" charset="0"/>
                <a:cs typeface="Times New Roman" charset="0"/>
                <a:sym typeface="Symbol" pitchFamily="18" charset="2"/>
              </a:rPr>
              <a:t>		</a:t>
            </a:r>
            <a:r>
              <a:rPr lang="en-US" sz="2000" b="1" i="1" dirty="0">
                <a:latin typeface="Times New Roman" charset="0"/>
                <a:cs typeface="Times New Roman" charset="0"/>
                <a:sym typeface="Symbol" pitchFamily="18" charset="2"/>
              </a:rPr>
              <a:t>start = h;</a:t>
            </a:r>
            <a:r>
              <a:rPr lang="en-US" sz="2000" b="1" i="1" dirty="0">
                <a:solidFill>
                  <a:schemeClr val="tx2"/>
                </a:solidFill>
                <a:latin typeface="Times New Roman" charset="0"/>
                <a:cs typeface="Times New Roman" charset="0"/>
                <a:sym typeface="Symbol" pitchFamily="18" charset="2"/>
              </a:rPr>
              <a:t>	</a:t>
            </a:r>
            <a:r>
              <a:rPr lang="en-US" sz="2000" b="1" i="1" dirty="0">
                <a:solidFill>
                  <a:srgbClr val="0000FF"/>
                </a:solidFill>
                <a:latin typeface="Times New Roman" charset="0"/>
                <a:cs typeface="Times New Roman" charset="0"/>
                <a:sym typeface="Symbol" pitchFamily="18" charset="2"/>
              </a:rPr>
              <a:t>// Starting Slot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i="1" dirty="0">
                <a:solidFill>
                  <a:schemeClr val="tx2"/>
                </a:solidFill>
                <a:latin typeface="Times New Roman" charset="0"/>
                <a:cs typeface="Times New Roman" charset="0"/>
                <a:sym typeface="Symbol" pitchFamily="18" charset="2"/>
              </a:rPr>
              <a:t>		</a:t>
            </a:r>
            <a:r>
              <a:rPr lang="en-US" sz="2000" b="1" i="1" dirty="0">
                <a:latin typeface="Times New Roman" charset="0"/>
                <a:cs typeface="Times New Roman" charset="0"/>
                <a:sym typeface="Symbol" pitchFamily="18" charset="2"/>
              </a:rPr>
              <a:t>while (true)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i="1" dirty="0">
                <a:solidFill>
                  <a:schemeClr val="tx2"/>
                </a:solidFill>
                <a:latin typeface="Times New Roman" charset="0"/>
                <a:cs typeface="Times New Roman" charset="0"/>
                <a:sym typeface="Symbol" pitchFamily="18" charset="2"/>
              </a:rPr>
              <a:t>		</a:t>
            </a:r>
            <a:r>
              <a:rPr lang="en-US" sz="2000" b="1" i="1" dirty="0">
                <a:latin typeface="Times New Roman" charset="0"/>
                <a:cs typeface="Times New Roman" charset="0"/>
                <a:sym typeface="Symbol" pitchFamily="18" charset="2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i="1" dirty="0">
                <a:latin typeface="Times New Roman" charset="0"/>
                <a:cs typeface="Times New Roman" charset="0"/>
                <a:sym typeface="Symbol" pitchFamily="18" charset="2"/>
              </a:rPr>
              <a:t>			if (slot h is Empty) return false;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i="1" dirty="0">
                <a:latin typeface="Times New Roman" charset="0"/>
                <a:cs typeface="Times New Roman" charset="0"/>
                <a:sym typeface="Symbol" pitchFamily="18" charset="2"/>
              </a:rPr>
              <a:t>			if (there is a match at h) return true;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i="1" dirty="0">
                <a:solidFill>
                  <a:schemeClr val="tx2"/>
                </a:solidFill>
                <a:latin typeface="Times New Roman" charset="0"/>
                <a:cs typeface="Times New Roman" charset="0"/>
                <a:sym typeface="Symbol" pitchFamily="18" charset="2"/>
              </a:rPr>
              <a:t>			</a:t>
            </a:r>
            <a:r>
              <a:rPr lang="en-US" sz="2000" b="1" i="1" dirty="0">
                <a:latin typeface="Times New Roman" charset="0"/>
                <a:cs typeface="Times New Roman" charset="0"/>
                <a:sym typeface="Symbol" pitchFamily="18" charset="2"/>
              </a:rPr>
              <a:t>h = (h+1) % </a:t>
            </a:r>
            <a:r>
              <a:rPr lang="en-US" sz="2000" b="1" i="1" dirty="0" err="1">
                <a:latin typeface="Times New Roman" charset="0"/>
                <a:cs typeface="Times New Roman" charset="0"/>
                <a:sym typeface="Symbol" pitchFamily="18" charset="2"/>
              </a:rPr>
              <a:t>MaxSize</a:t>
            </a:r>
            <a:r>
              <a:rPr lang="en-US" sz="2000" b="1" i="1" dirty="0">
                <a:latin typeface="Times New Roman" charset="0"/>
                <a:cs typeface="Times New Roman" charset="0"/>
                <a:sym typeface="Symbol" pitchFamily="18" charset="2"/>
              </a:rPr>
              <a:t>;</a:t>
            </a:r>
            <a:r>
              <a:rPr lang="en-US" sz="2000" b="1" i="1" dirty="0">
                <a:solidFill>
                  <a:schemeClr val="tx2"/>
                </a:solidFill>
                <a:latin typeface="Times New Roman" charset="0"/>
                <a:cs typeface="Times New Roman" charset="0"/>
                <a:sym typeface="Symbol" pitchFamily="18" charset="2"/>
              </a:rPr>
              <a:t>	 </a:t>
            </a:r>
            <a:r>
              <a:rPr lang="en-US" sz="2000" b="1" i="1" dirty="0">
                <a:solidFill>
                  <a:srgbClr val="0000FF"/>
                </a:solidFill>
                <a:latin typeface="Times New Roman" charset="0"/>
                <a:cs typeface="Times New Roman" charset="0"/>
                <a:sym typeface="Symbol" pitchFamily="18" charset="2"/>
              </a:rPr>
              <a:t>// Circular Advance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i="1" dirty="0">
                <a:solidFill>
                  <a:schemeClr val="tx2"/>
                </a:solidFill>
                <a:latin typeface="Times New Roman" charset="0"/>
                <a:cs typeface="Times New Roman" charset="0"/>
                <a:sym typeface="Symbol" pitchFamily="18" charset="2"/>
              </a:rPr>
              <a:t>			</a:t>
            </a:r>
            <a:r>
              <a:rPr lang="en-US" sz="2000" b="1" i="1" dirty="0">
                <a:latin typeface="Times New Roman" charset="0"/>
                <a:cs typeface="Times New Roman" charset="0"/>
                <a:sym typeface="Symbol" pitchFamily="18" charset="2"/>
              </a:rPr>
              <a:t>if (h == start) return false;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i="1" dirty="0">
                <a:latin typeface="Times New Roman" charset="0"/>
                <a:cs typeface="Times New Roman" charset="0"/>
                <a:sym typeface="Symbol" pitchFamily="18" charset="2"/>
              </a:rPr>
              <a:t>		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i="1" dirty="0">
                <a:latin typeface="Times New Roman" charset="0"/>
                <a:cs typeface="Times New Roman" charset="0"/>
                <a:sym typeface="Symbol" pitchFamily="18" charset="2"/>
              </a:rPr>
              <a:t>	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i="1" dirty="0">
                <a:latin typeface="Times New Roman" charset="0"/>
                <a:cs typeface="Times New Roman" charset="0"/>
                <a:sym typeface="Symbol" pitchFamily="18" charset="2"/>
              </a:rPr>
              <a:t>	else return false;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i="1" dirty="0">
                <a:latin typeface="Times New Roman" charset="0"/>
                <a:cs typeface="Times New Roman" charset="0"/>
                <a:sym typeface="Symbol" pitchFamily="18" charset="2"/>
              </a:rPr>
              <a:t>}</a:t>
            </a:r>
          </a:p>
        </p:txBody>
      </p:sp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13A47D-8629-4774-AC0F-265678054B2F}" type="slidenum">
              <a:rPr lang="en-GB" smtClean="0"/>
              <a:pPr/>
              <a:t>29</a:t>
            </a:fld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1. Hash Tables as Dictionaries </a:t>
            </a:r>
            <a:endParaRPr lang="en-GB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173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2133600"/>
            <a:ext cx="7772400" cy="3962400"/>
          </a:xfrm>
          <a:noFill/>
        </p:spPr>
        <p:txBody>
          <a:bodyPr/>
          <a:lstStyle/>
          <a:p>
            <a:pPr eaLnBrk="1" hangingPunct="1"/>
            <a:r>
              <a:rPr lang="en-US" sz="2400" dirty="0"/>
              <a:t>Simple containers such as tables, stacks and queues permit access of elements by </a:t>
            </a:r>
            <a:r>
              <a:rPr lang="en-US" sz="2400" u="sng" dirty="0"/>
              <a:t>position or order of insertion.</a:t>
            </a:r>
          </a:p>
          <a:p>
            <a:pPr eaLnBrk="1" hangingPunct="1"/>
            <a:endParaRPr lang="en-US" sz="2400" dirty="0"/>
          </a:p>
          <a:p>
            <a:pPr eaLnBrk="1" hangingPunct="1"/>
            <a:r>
              <a:rPr lang="en-US" sz="2400" dirty="0"/>
              <a:t>A </a:t>
            </a:r>
            <a:r>
              <a:rPr lang="en-US" sz="2400" b="1" i="1" dirty="0">
                <a:solidFill>
                  <a:srgbClr val="FF0066"/>
                </a:solidFill>
              </a:rPr>
              <a:t>Dictionary</a:t>
            </a:r>
            <a:r>
              <a:rPr lang="en-US" sz="2400" dirty="0"/>
              <a:t> is a form of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/>
              <a:t>	container that permits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/>
              <a:t>	access by </a:t>
            </a:r>
            <a:r>
              <a:rPr lang="en-US" sz="2400" u="sng" dirty="0"/>
              <a:t>content</a:t>
            </a:r>
            <a:r>
              <a:rPr lang="en-US" sz="2400" dirty="0"/>
              <a:t>.</a:t>
            </a:r>
          </a:p>
        </p:txBody>
      </p:sp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E25F73-2A6F-47AE-938E-EE8B792E40F6}" type="slidenum">
              <a:rPr lang="en-GB" smtClean="0"/>
              <a:pPr/>
              <a:t>3</a:t>
            </a:fld>
            <a:endParaRPr lang="en-GB"/>
          </a:p>
        </p:txBody>
      </p:sp>
      <p:pic>
        <p:nvPicPr>
          <p:cNvPr id="7174" name="Picture 5" descr="Dictionary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3032125"/>
            <a:ext cx="3124200" cy="305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4. Collision Handling: Chaining </a:t>
            </a:r>
            <a:endParaRPr lang="en-GB" sz="4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4821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752600"/>
            <a:ext cx="7772400" cy="4343400"/>
          </a:xfrm>
          <a:noFill/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</a:pPr>
            <a:endParaRPr lang="en-US" sz="2800" b="1" i="1" dirty="0">
              <a:solidFill>
                <a:srgbClr val="0000FF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endParaRPr lang="en-US" sz="2800" b="1" i="1" dirty="0">
              <a:solidFill>
                <a:srgbClr val="0000FF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b="1" i="1" dirty="0">
              <a:solidFill>
                <a:srgbClr val="0000FF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b="1" i="1" dirty="0">
                <a:solidFill>
                  <a:srgbClr val="0000FF"/>
                </a:solidFill>
                <a:sym typeface="Symbol" pitchFamily="18" charset="2"/>
              </a:rPr>
              <a:t>Chaining</a:t>
            </a:r>
            <a:r>
              <a:rPr lang="en-US" sz="2800" dirty="0">
                <a:sym typeface="Symbol" pitchFamily="18" charset="2"/>
              </a:rPr>
              <a:t> is a collision resolution mechanism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sym typeface="Symbol" pitchFamily="18" charset="2"/>
              </a:rPr>
              <a:t>A smaller table is used in which each location is associated with a linked list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sym typeface="Symbol" pitchFamily="18" charset="2"/>
              </a:rPr>
              <a:t>Synonyms of a key in slot are stored in the linked list associated with that slot.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sym typeface="Symbol" pitchFamily="18" charset="2"/>
              </a:rPr>
              <a:t>Searching is done by hashing the key to a main slot and if not found, a linear search is conducted in the associated linked list. </a:t>
            </a:r>
          </a:p>
        </p:txBody>
      </p:sp>
      <p:sp>
        <p:nvSpPr>
          <p:cNvPr id="348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3626EA-A110-4678-A535-3E94CE45A91C}" type="slidenum">
              <a:rPr lang="en-GB" smtClean="0"/>
              <a:pPr/>
              <a:t>30</a:t>
            </a:fld>
            <a:endParaRPr lang="en-GB"/>
          </a:p>
        </p:txBody>
      </p:sp>
      <p:pic>
        <p:nvPicPr>
          <p:cNvPr id="34822" name="Picture 6" descr="D:\SC\210-321 Additions\Subject Pictures\collision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34400" y="1752601"/>
            <a:ext cx="1981200" cy="133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7239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Example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752600"/>
            <a:ext cx="7772400" cy="4343400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/>
              <a:t> </a:t>
            </a:r>
          </a:p>
        </p:txBody>
      </p:sp>
      <p:sp>
        <p:nvSpPr>
          <p:cNvPr id="358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07CCC1-2F56-475C-BA74-3B329DF15BC5}" type="slidenum">
              <a:rPr lang="en-GB" smtClean="0"/>
              <a:pPr/>
              <a:t>31</a:t>
            </a:fld>
            <a:endParaRPr lang="en-GB"/>
          </a:p>
        </p:txBody>
      </p:sp>
      <p:sp>
        <p:nvSpPr>
          <p:cNvPr id="35846" name="Rectangle 4"/>
          <p:cNvSpPr>
            <a:spLocks noChangeArrowheads="1"/>
          </p:cNvSpPr>
          <p:nvPr/>
        </p:nvSpPr>
        <p:spPr bwMode="auto">
          <a:xfrm>
            <a:off x="3733800" y="44196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CCFF"/>
            </a:extrusionClr>
          </a:sp3d>
        </p:spPr>
        <p:txBody>
          <a:bodyPr wrap="none" anchor="ctr">
            <a:flatTx/>
          </a:bodyPr>
          <a:lstStyle/>
          <a:p>
            <a:pPr>
              <a:buNone/>
            </a:pPr>
            <a:r>
              <a:rPr lang="en-US" sz="2000" b="1"/>
              <a:t>60</a:t>
            </a:r>
          </a:p>
        </p:txBody>
      </p:sp>
      <p:sp>
        <p:nvSpPr>
          <p:cNvPr id="35847" name="Rectangle 5"/>
          <p:cNvSpPr>
            <a:spLocks noChangeArrowheads="1"/>
          </p:cNvSpPr>
          <p:nvPr/>
        </p:nvSpPr>
        <p:spPr bwMode="auto">
          <a:xfrm>
            <a:off x="4419600" y="4419600"/>
            <a:ext cx="228600" cy="3810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>
              <a:buNone/>
            </a:pPr>
            <a:endParaRPr lang="en-US" sz="2000" b="1"/>
          </a:p>
        </p:txBody>
      </p:sp>
      <p:sp>
        <p:nvSpPr>
          <p:cNvPr id="35848" name="Rectangle 6"/>
          <p:cNvSpPr>
            <a:spLocks noChangeArrowheads="1"/>
          </p:cNvSpPr>
          <p:nvPr/>
        </p:nvSpPr>
        <p:spPr bwMode="auto">
          <a:xfrm>
            <a:off x="5334000" y="2362200"/>
            <a:ext cx="457200" cy="228600"/>
          </a:xfrm>
          <a:prstGeom prst="rect">
            <a:avLst/>
          </a:prstGeom>
          <a:solidFill>
            <a:srgbClr val="66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CCFF"/>
            </a:extrusionClr>
          </a:sp3d>
        </p:spPr>
        <p:txBody>
          <a:bodyPr wrap="none" anchor="ctr">
            <a:flatTx/>
          </a:bodyPr>
          <a:lstStyle/>
          <a:p>
            <a:pPr>
              <a:buNone/>
            </a:pPr>
            <a:r>
              <a:rPr lang="en-US" sz="2000" b="1"/>
              <a:t>66</a:t>
            </a:r>
          </a:p>
        </p:txBody>
      </p:sp>
      <p:sp>
        <p:nvSpPr>
          <p:cNvPr id="35849" name="Rectangle 7"/>
          <p:cNvSpPr>
            <a:spLocks noChangeArrowheads="1"/>
          </p:cNvSpPr>
          <p:nvPr/>
        </p:nvSpPr>
        <p:spPr bwMode="auto">
          <a:xfrm>
            <a:off x="5791200" y="23622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>
              <a:buNone/>
            </a:pPr>
            <a:endParaRPr lang="en-US" sz="2000" b="1"/>
          </a:p>
        </p:txBody>
      </p:sp>
      <p:sp>
        <p:nvSpPr>
          <p:cNvPr id="35850" name="Rectangle 8"/>
          <p:cNvSpPr>
            <a:spLocks noChangeArrowheads="1"/>
          </p:cNvSpPr>
          <p:nvPr/>
        </p:nvSpPr>
        <p:spPr bwMode="auto">
          <a:xfrm>
            <a:off x="3733800" y="4038600"/>
            <a:ext cx="685800" cy="304800"/>
          </a:xfrm>
          <a:prstGeom prst="rect">
            <a:avLst/>
          </a:prstGeom>
          <a:solidFill>
            <a:srgbClr val="66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CCFF"/>
            </a:extrusionClr>
          </a:sp3d>
        </p:spPr>
        <p:txBody>
          <a:bodyPr wrap="none" anchor="ctr">
            <a:flatTx/>
          </a:bodyPr>
          <a:lstStyle/>
          <a:p>
            <a:pPr>
              <a:buNone/>
            </a:pPr>
            <a:r>
              <a:rPr lang="en-US" sz="2000" b="1"/>
              <a:t>59</a:t>
            </a:r>
          </a:p>
        </p:txBody>
      </p:sp>
      <p:sp>
        <p:nvSpPr>
          <p:cNvPr id="35851" name="Rectangle 9"/>
          <p:cNvSpPr>
            <a:spLocks noChangeArrowheads="1"/>
          </p:cNvSpPr>
          <p:nvPr/>
        </p:nvSpPr>
        <p:spPr bwMode="auto">
          <a:xfrm>
            <a:off x="4419600" y="4038600"/>
            <a:ext cx="228600" cy="304800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pPr>
              <a:buNone/>
            </a:pPr>
            <a:endParaRPr lang="en-US" sz="2000" b="1"/>
          </a:p>
        </p:txBody>
      </p:sp>
      <p:sp>
        <p:nvSpPr>
          <p:cNvPr id="35852" name="Line 10"/>
          <p:cNvSpPr>
            <a:spLocks noChangeShapeType="1"/>
          </p:cNvSpPr>
          <p:nvPr/>
        </p:nvSpPr>
        <p:spPr bwMode="auto">
          <a:xfrm>
            <a:off x="4724400" y="2438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 sz="2000" b="1"/>
          </a:p>
        </p:txBody>
      </p:sp>
      <p:sp>
        <p:nvSpPr>
          <p:cNvPr id="35853" name="Line 11"/>
          <p:cNvSpPr>
            <a:spLocks noChangeShapeType="1"/>
          </p:cNvSpPr>
          <p:nvPr/>
        </p:nvSpPr>
        <p:spPr bwMode="auto">
          <a:xfrm>
            <a:off x="6096000" y="2438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 sz="2000" b="1"/>
          </a:p>
        </p:txBody>
      </p:sp>
      <p:sp>
        <p:nvSpPr>
          <p:cNvPr id="35854" name="Line 12"/>
          <p:cNvSpPr>
            <a:spLocks noChangeShapeType="1"/>
          </p:cNvSpPr>
          <p:nvPr/>
        </p:nvSpPr>
        <p:spPr bwMode="auto">
          <a:xfrm>
            <a:off x="7391400" y="2438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 sz="2000" b="1"/>
          </a:p>
        </p:txBody>
      </p:sp>
      <p:sp>
        <p:nvSpPr>
          <p:cNvPr id="35855" name="Rectangle 13"/>
          <p:cNvSpPr>
            <a:spLocks noChangeArrowheads="1"/>
          </p:cNvSpPr>
          <p:nvPr/>
        </p:nvSpPr>
        <p:spPr bwMode="auto">
          <a:xfrm>
            <a:off x="3733800" y="35814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CCFF"/>
            </a:extrusionClr>
          </a:sp3d>
        </p:spPr>
        <p:txBody>
          <a:bodyPr wrap="none" anchor="ctr">
            <a:flatTx/>
          </a:bodyPr>
          <a:lstStyle/>
          <a:p>
            <a:pPr>
              <a:buNone/>
            </a:pPr>
            <a:r>
              <a:rPr lang="en-US" sz="2000" b="1"/>
              <a:t>47</a:t>
            </a:r>
          </a:p>
        </p:txBody>
      </p:sp>
      <p:sp>
        <p:nvSpPr>
          <p:cNvPr id="35856" name="Rectangle 14"/>
          <p:cNvSpPr>
            <a:spLocks noChangeArrowheads="1"/>
          </p:cNvSpPr>
          <p:nvPr/>
        </p:nvSpPr>
        <p:spPr bwMode="auto">
          <a:xfrm>
            <a:off x="4419600" y="3581400"/>
            <a:ext cx="228600" cy="3810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>
              <a:buNone/>
            </a:pPr>
            <a:endParaRPr lang="en-US" sz="2000" b="1"/>
          </a:p>
        </p:txBody>
      </p:sp>
      <p:sp>
        <p:nvSpPr>
          <p:cNvPr id="35857" name="Rectangle 15"/>
          <p:cNvSpPr>
            <a:spLocks noChangeArrowheads="1"/>
          </p:cNvSpPr>
          <p:nvPr/>
        </p:nvSpPr>
        <p:spPr bwMode="auto">
          <a:xfrm>
            <a:off x="3733800" y="3200400"/>
            <a:ext cx="685800" cy="304800"/>
          </a:xfrm>
          <a:prstGeom prst="rect">
            <a:avLst/>
          </a:prstGeom>
          <a:solidFill>
            <a:srgbClr val="66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CCFF"/>
            </a:extrusionClr>
          </a:sp3d>
        </p:spPr>
        <p:txBody>
          <a:bodyPr wrap="none" anchor="ctr">
            <a:flatTx/>
          </a:bodyPr>
          <a:lstStyle/>
          <a:p>
            <a:pPr>
              <a:buNone/>
            </a:pPr>
            <a:r>
              <a:rPr lang="en-US" sz="2000" b="1"/>
              <a:t>35</a:t>
            </a:r>
          </a:p>
        </p:txBody>
      </p:sp>
      <p:sp>
        <p:nvSpPr>
          <p:cNvPr id="35858" name="Rectangle 16"/>
          <p:cNvSpPr>
            <a:spLocks noChangeArrowheads="1"/>
          </p:cNvSpPr>
          <p:nvPr/>
        </p:nvSpPr>
        <p:spPr bwMode="auto">
          <a:xfrm>
            <a:off x="4419600" y="3200400"/>
            <a:ext cx="228600" cy="304800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pPr>
              <a:buNone/>
            </a:pPr>
            <a:endParaRPr lang="en-US" sz="2000" b="1"/>
          </a:p>
        </p:txBody>
      </p:sp>
      <p:sp>
        <p:nvSpPr>
          <p:cNvPr id="35859" name="Rectangle 17"/>
          <p:cNvSpPr>
            <a:spLocks noChangeArrowheads="1"/>
          </p:cNvSpPr>
          <p:nvPr/>
        </p:nvSpPr>
        <p:spPr bwMode="auto">
          <a:xfrm>
            <a:off x="3733800" y="27432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CCFF"/>
            </a:extrusionClr>
          </a:sp3d>
        </p:spPr>
        <p:txBody>
          <a:bodyPr wrap="none" anchor="ctr">
            <a:flatTx/>
          </a:bodyPr>
          <a:lstStyle/>
          <a:p>
            <a:pPr>
              <a:buNone/>
            </a:pPr>
            <a:r>
              <a:rPr lang="en-US" sz="2000" b="1"/>
              <a:t>89</a:t>
            </a:r>
          </a:p>
        </p:txBody>
      </p:sp>
      <p:sp>
        <p:nvSpPr>
          <p:cNvPr id="35860" name="Rectangle 18"/>
          <p:cNvSpPr>
            <a:spLocks noChangeArrowheads="1"/>
          </p:cNvSpPr>
          <p:nvPr/>
        </p:nvSpPr>
        <p:spPr bwMode="auto">
          <a:xfrm>
            <a:off x="4419600" y="2743200"/>
            <a:ext cx="228600" cy="3810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>
              <a:buNone/>
            </a:pPr>
            <a:endParaRPr lang="en-US" sz="2000" b="1"/>
          </a:p>
        </p:txBody>
      </p:sp>
      <p:sp>
        <p:nvSpPr>
          <p:cNvPr id="35861" name="Rectangle 19"/>
          <p:cNvSpPr>
            <a:spLocks noChangeArrowheads="1"/>
          </p:cNvSpPr>
          <p:nvPr/>
        </p:nvSpPr>
        <p:spPr bwMode="auto">
          <a:xfrm>
            <a:off x="3733800" y="2362200"/>
            <a:ext cx="685800" cy="304800"/>
          </a:xfrm>
          <a:prstGeom prst="rect">
            <a:avLst/>
          </a:prstGeom>
          <a:solidFill>
            <a:srgbClr val="66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CCFF"/>
            </a:extrusionClr>
          </a:sp3d>
        </p:spPr>
        <p:txBody>
          <a:bodyPr wrap="none" anchor="ctr">
            <a:flatTx/>
          </a:bodyPr>
          <a:lstStyle/>
          <a:p>
            <a:pPr>
              <a:buNone/>
            </a:pPr>
            <a:r>
              <a:rPr lang="en-US" sz="2000" b="1"/>
              <a:t>55</a:t>
            </a:r>
          </a:p>
        </p:txBody>
      </p:sp>
      <p:sp>
        <p:nvSpPr>
          <p:cNvPr id="35862" name="Rectangle 20"/>
          <p:cNvSpPr>
            <a:spLocks noChangeArrowheads="1"/>
          </p:cNvSpPr>
          <p:nvPr/>
        </p:nvSpPr>
        <p:spPr bwMode="auto">
          <a:xfrm>
            <a:off x="4419600" y="2362200"/>
            <a:ext cx="228600" cy="3048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>
              <a:buNone/>
            </a:pPr>
            <a:endParaRPr lang="en-US" sz="2000" b="1"/>
          </a:p>
        </p:txBody>
      </p:sp>
      <p:sp>
        <p:nvSpPr>
          <p:cNvPr id="35863" name="Rectangle 21"/>
          <p:cNvSpPr>
            <a:spLocks noChangeArrowheads="1"/>
          </p:cNvSpPr>
          <p:nvPr/>
        </p:nvSpPr>
        <p:spPr bwMode="auto">
          <a:xfrm>
            <a:off x="6629400" y="2362200"/>
            <a:ext cx="457200" cy="228600"/>
          </a:xfrm>
          <a:prstGeom prst="rect">
            <a:avLst/>
          </a:prstGeom>
          <a:solidFill>
            <a:srgbClr val="66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CCFF"/>
            </a:extrusionClr>
          </a:sp3d>
        </p:spPr>
        <p:txBody>
          <a:bodyPr wrap="none" anchor="ctr">
            <a:flatTx/>
          </a:bodyPr>
          <a:lstStyle/>
          <a:p>
            <a:pPr>
              <a:buNone/>
            </a:pPr>
            <a:r>
              <a:rPr lang="en-US" sz="2000" b="1"/>
              <a:t>44</a:t>
            </a:r>
          </a:p>
        </p:txBody>
      </p:sp>
      <p:sp>
        <p:nvSpPr>
          <p:cNvPr id="35864" name="Rectangle 22"/>
          <p:cNvSpPr>
            <a:spLocks noChangeArrowheads="1"/>
          </p:cNvSpPr>
          <p:nvPr/>
        </p:nvSpPr>
        <p:spPr bwMode="auto">
          <a:xfrm>
            <a:off x="7086600" y="23622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>
              <a:buNone/>
            </a:pPr>
            <a:endParaRPr lang="en-US" sz="2000" b="1"/>
          </a:p>
        </p:txBody>
      </p:sp>
      <p:sp>
        <p:nvSpPr>
          <p:cNvPr id="35865" name="Rectangle 23"/>
          <p:cNvSpPr>
            <a:spLocks noChangeArrowheads="1"/>
          </p:cNvSpPr>
          <p:nvPr/>
        </p:nvSpPr>
        <p:spPr bwMode="auto">
          <a:xfrm>
            <a:off x="8001000" y="2362200"/>
            <a:ext cx="457200" cy="228600"/>
          </a:xfrm>
          <a:prstGeom prst="rect">
            <a:avLst/>
          </a:prstGeom>
          <a:solidFill>
            <a:srgbClr val="66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CCFF"/>
            </a:extrusionClr>
          </a:sp3d>
        </p:spPr>
        <p:txBody>
          <a:bodyPr wrap="none" anchor="ctr">
            <a:flatTx/>
          </a:bodyPr>
          <a:lstStyle/>
          <a:p>
            <a:pPr>
              <a:buNone/>
            </a:pPr>
            <a:r>
              <a:rPr lang="en-US" sz="2000" b="1"/>
              <a:t>33</a:t>
            </a:r>
          </a:p>
        </p:txBody>
      </p:sp>
      <p:sp>
        <p:nvSpPr>
          <p:cNvPr id="35866" name="Rectangle 24"/>
          <p:cNvSpPr>
            <a:spLocks noChangeArrowheads="1"/>
          </p:cNvSpPr>
          <p:nvPr/>
        </p:nvSpPr>
        <p:spPr bwMode="auto">
          <a:xfrm>
            <a:off x="8458200" y="2362200"/>
            <a:ext cx="228600" cy="228600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pPr>
              <a:buNone/>
            </a:pPr>
            <a:endParaRPr lang="en-US" sz="2000" b="1"/>
          </a:p>
        </p:txBody>
      </p:sp>
      <p:sp>
        <p:nvSpPr>
          <p:cNvPr id="35867" name="Rectangle 25"/>
          <p:cNvSpPr>
            <a:spLocks noChangeArrowheads="1"/>
          </p:cNvSpPr>
          <p:nvPr/>
        </p:nvSpPr>
        <p:spPr bwMode="auto">
          <a:xfrm>
            <a:off x="5334000" y="2819400"/>
            <a:ext cx="457200" cy="228600"/>
          </a:xfrm>
          <a:prstGeom prst="rect">
            <a:avLst/>
          </a:prstGeom>
          <a:solidFill>
            <a:srgbClr val="66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CCFF"/>
            </a:extrusionClr>
          </a:sp3d>
        </p:spPr>
        <p:txBody>
          <a:bodyPr wrap="none" anchor="ctr">
            <a:flatTx/>
          </a:bodyPr>
          <a:lstStyle/>
          <a:p>
            <a:pPr>
              <a:buNone/>
            </a:pPr>
            <a:r>
              <a:rPr lang="en-US" sz="2000" b="1"/>
              <a:t>45</a:t>
            </a:r>
          </a:p>
        </p:txBody>
      </p:sp>
      <p:sp>
        <p:nvSpPr>
          <p:cNvPr id="35868" name="Rectangle 26"/>
          <p:cNvSpPr>
            <a:spLocks noChangeArrowheads="1"/>
          </p:cNvSpPr>
          <p:nvPr/>
        </p:nvSpPr>
        <p:spPr bwMode="auto">
          <a:xfrm>
            <a:off x="5791200" y="28194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>
              <a:buNone/>
            </a:pPr>
            <a:endParaRPr lang="en-US" sz="2000" b="1"/>
          </a:p>
        </p:txBody>
      </p:sp>
      <p:sp>
        <p:nvSpPr>
          <p:cNvPr id="35869" name="Line 27"/>
          <p:cNvSpPr>
            <a:spLocks noChangeShapeType="1"/>
          </p:cNvSpPr>
          <p:nvPr/>
        </p:nvSpPr>
        <p:spPr bwMode="auto">
          <a:xfrm>
            <a:off x="4724400" y="2895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 sz="2000" b="1"/>
          </a:p>
        </p:txBody>
      </p:sp>
      <p:sp>
        <p:nvSpPr>
          <p:cNvPr id="35870" name="Line 28"/>
          <p:cNvSpPr>
            <a:spLocks noChangeShapeType="1"/>
          </p:cNvSpPr>
          <p:nvPr/>
        </p:nvSpPr>
        <p:spPr bwMode="auto">
          <a:xfrm>
            <a:off x="6096000" y="2895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 sz="2000" b="1"/>
          </a:p>
        </p:txBody>
      </p:sp>
      <p:sp>
        <p:nvSpPr>
          <p:cNvPr id="35871" name="Rectangle 29"/>
          <p:cNvSpPr>
            <a:spLocks noChangeArrowheads="1"/>
          </p:cNvSpPr>
          <p:nvPr/>
        </p:nvSpPr>
        <p:spPr bwMode="auto">
          <a:xfrm>
            <a:off x="6705600" y="2819400"/>
            <a:ext cx="457200" cy="228600"/>
          </a:xfrm>
          <a:prstGeom prst="rect">
            <a:avLst/>
          </a:prstGeom>
          <a:solidFill>
            <a:srgbClr val="66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CCFF"/>
            </a:extrusionClr>
          </a:sp3d>
        </p:spPr>
        <p:txBody>
          <a:bodyPr wrap="none" anchor="ctr">
            <a:flatTx/>
          </a:bodyPr>
          <a:lstStyle/>
          <a:p>
            <a:pPr>
              <a:buNone/>
            </a:pPr>
            <a:r>
              <a:rPr lang="en-US" sz="2000" b="1"/>
              <a:t>67</a:t>
            </a:r>
          </a:p>
        </p:txBody>
      </p:sp>
      <p:sp>
        <p:nvSpPr>
          <p:cNvPr id="35872" name="Rectangle 30"/>
          <p:cNvSpPr>
            <a:spLocks noChangeArrowheads="1"/>
          </p:cNvSpPr>
          <p:nvPr/>
        </p:nvSpPr>
        <p:spPr bwMode="auto">
          <a:xfrm>
            <a:off x="7162800" y="2819400"/>
            <a:ext cx="228600" cy="228600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pPr>
              <a:buNone/>
            </a:pPr>
            <a:endParaRPr lang="en-US" sz="2000" b="1"/>
          </a:p>
        </p:txBody>
      </p:sp>
      <p:sp>
        <p:nvSpPr>
          <p:cNvPr id="35873" name="Rectangle 31"/>
          <p:cNvSpPr>
            <a:spLocks noChangeArrowheads="1"/>
          </p:cNvSpPr>
          <p:nvPr/>
        </p:nvSpPr>
        <p:spPr bwMode="auto">
          <a:xfrm>
            <a:off x="5410200" y="4419600"/>
            <a:ext cx="457200" cy="228600"/>
          </a:xfrm>
          <a:prstGeom prst="rect">
            <a:avLst/>
          </a:prstGeom>
          <a:solidFill>
            <a:srgbClr val="66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CCFF"/>
            </a:extrusionClr>
          </a:sp3d>
        </p:spPr>
        <p:txBody>
          <a:bodyPr wrap="none" anchor="ctr">
            <a:flatTx/>
          </a:bodyPr>
          <a:lstStyle/>
          <a:p>
            <a:pPr>
              <a:buNone/>
            </a:pPr>
            <a:r>
              <a:rPr lang="en-US" sz="2000" b="1"/>
              <a:t>38</a:t>
            </a:r>
          </a:p>
        </p:txBody>
      </p:sp>
      <p:sp>
        <p:nvSpPr>
          <p:cNvPr id="35874" name="Rectangle 32"/>
          <p:cNvSpPr>
            <a:spLocks noChangeArrowheads="1"/>
          </p:cNvSpPr>
          <p:nvPr/>
        </p:nvSpPr>
        <p:spPr bwMode="auto">
          <a:xfrm>
            <a:off x="5867400" y="44196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>
              <a:buNone/>
            </a:pPr>
            <a:endParaRPr lang="en-US" sz="2000" b="1"/>
          </a:p>
        </p:txBody>
      </p:sp>
      <p:sp>
        <p:nvSpPr>
          <p:cNvPr id="35875" name="Line 33"/>
          <p:cNvSpPr>
            <a:spLocks noChangeShapeType="1"/>
          </p:cNvSpPr>
          <p:nvPr/>
        </p:nvSpPr>
        <p:spPr bwMode="auto">
          <a:xfrm>
            <a:off x="4800600" y="4495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 sz="2000" b="1"/>
          </a:p>
        </p:txBody>
      </p:sp>
      <p:sp>
        <p:nvSpPr>
          <p:cNvPr id="35876" name="Line 34"/>
          <p:cNvSpPr>
            <a:spLocks noChangeShapeType="1"/>
          </p:cNvSpPr>
          <p:nvPr/>
        </p:nvSpPr>
        <p:spPr bwMode="auto">
          <a:xfrm>
            <a:off x="6172200" y="4495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 sz="2000" b="1"/>
          </a:p>
        </p:txBody>
      </p:sp>
      <p:sp>
        <p:nvSpPr>
          <p:cNvPr id="35877" name="Line 35"/>
          <p:cNvSpPr>
            <a:spLocks noChangeShapeType="1"/>
          </p:cNvSpPr>
          <p:nvPr/>
        </p:nvSpPr>
        <p:spPr bwMode="auto">
          <a:xfrm>
            <a:off x="7467600" y="4495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 sz="2000" b="1"/>
          </a:p>
        </p:txBody>
      </p:sp>
      <p:sp>
        <p:nvSpPr>
          <p:cNvPr id="35878" name="Rectangle 36"/>
          <p:cNvSpPr>
            <a:spLocks noChangeArrowheads="1"/>
          </p:cNvSpPr>
          <p:nvPr/>
        </p:nvSpPr>
        <p:spPr bwMode="auto">
          <a:xfrm>
            <a:off x="6705600" y="4419600"/>
            <a:ext cx="457200" cy="228600"/>
          </a:xfrm>
          <a:prstGeom prst="rect">
            <a:avLst/>
          </a:prstGeom>
          <a:solidFill>
            <a:srgbClr val="66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CCFF"/>
            </a:extrusionClr>
          </a:sp3d>
        </p:spPr>
        <p:txBody>
          <a:bodyPr wrap="none" anchor="ctr">
            <a:flatTx/>
          </a:bodyPr>
          <a:lstStyle/>
          <a:p>
            <a:pPr>
              <a:buNone/>
            </a:pPr>
            <a:r>
              <a:rPr lang="en-US" sz="2000" b="1"/>
              <a:t>71</a:t>
            </a:r>
          </a:p>
        </p:txBody>
      </p:sp>
      <p:sp>
        <p:nvSpPr>
          <p:cNvPr id="35879" name="Rectangle 37"/>
          <p:cNvSpPr>
            <a:spLocks noChangeArrowheads="1"/>
          </p:cNvSpPr>
          <p:nvPr/>
        </p:nvSpPr>
        <p:spPr bwMode="auto">
          <a:xfrm>
            <a:off x="7162800" y="44196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>
              <a:buNone/>
            </a:pPr>
            <a:endParaRPr lang="en-US" sz="2000" b="1"/>
          </a:p>
        </p:txBody>
      </p:sp>
      <p:sp>
        <p:nvSpPr>
          <p:cNvPr id="35880" name="Rectangle 38"/>
          <p:cNvSpPr>
            <a:spLocks noChangeArrowheads="1"/>
          </p:cNvSpPr>
          <p:nvPr/>
        </p:nvSpPr>
        <p:spPr bwMode="auto">
          <a:xfrm>
            <a:off x="8077200" y="4419600"/>
            <a:ext cx="457200" cy="228600"/>
          </a:xfrm>
          <a:prstGeom prst="rect">
            <a:avLst/>
          </a:prstGeom>
          <a:solidFill>
            <a:srgbClr val="66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CCFF"/>
            </a:extrusionClr>
          </a:sp3d>
        </p:spPr>
        <p:txBody>
          <a:bodyPr wrap="none" anchor="ctr">
            <a:flatTx/>
          </a:bodyPr>
          <a:lstStyle/>
          <a:p>
            <a:pPr>
              <a:buNone/>
            </a:pPr>
            <a:r>
              <a:rPr lang="en-US" sz="2000" b="1"/>
              <a:t>27</a:t>
            </a:r>
          </a:p>
        </p:txBody>
      </p:sp>
      <p:sp>
        <p:nvSpPr>
          <p:cNvPr id="35881" name="Rectangle 39"/>
          <p:cNvSpPr>
            <a:spLocks noChangeArrowheads="1"/>
          </p:cNvSpPr>
          <p:nvPr/>
        </p:nvSpPr>
        <p:spPr bwMode="auto">
          <a:xfrm>
            <a:off x="8534400" y="4419600"/>
            <a:ext cx="228600" cy="228600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pPr>
              <a:buNone/>
            </a:pPr>
            <a:endParaRPr lang="en-US" sz="2000" b="1"/>
          </a:p>
        </p:txBody>
      </p:sp>
      <p:sp>
        <p:nvSpPr>
          <p:cNvPr id="35882" name="Line 40"/>
          <p:cNvSpPr>
            <a:spLocks noChangeShapeType="1"/>
          </p:cNvSpPr>
          <p:nvPr/>
        </p:nvSpPr>
        <p:spPr bwMode="auto">
          <a:xfrm>
            <a:off x="4800600" y="3657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 sz="2000" b="1"/>
          </a:p>
        </p:txBody>
      </p:sp>
      <p:sp>
        <p:nvSpPr>
          <p:cNvPr id="35883" name="Rectangle 41"/>
          <p:cNvSpPr>
            <a:spLocks noChangeArrowheads="1"/>
          </p:cNvSpPr>
          <p:nvPr/>
        </p:nvSpPr>
        <p:spPr bwMode="auto">
          <a:xfrm>
            <a:off x="5410200" y="3581400"/>
            <a:ext cx="457200" cy="228600"/>
          </a:xfrm>
          <a:prstGeom prst="rect">
            <a:avLst/>
          </a:prstGeom>
          <a:solidFill>
            <a:srgbClr val="66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CCFF"/>
            </a:extrusionClr>
          </a:sp3d>
        </p:spPr>
        <p:txBody>
          <a:bodyPr wrap="none" anchor="ctr">
            <a:flatTx/>
          </a:bodyPr>
          <a:lstStyle/>
          <a:p>
            <a:pPr>
              <a:buNone/>
            </a:pPr>
            <a:r>
              <a:rPr lang="en-US" sz="2000" b="1"/>
              <a:t>36</a:t>
            </a:r>
          </a:p>
        </p:txBody>
      </p:sp>
      <p:sp>
        <p:nvSpPr>
          <p:cNvPr id="35884" name="Rectangle 42"/>
          <p:cNvSpPr>
            <a:spLocks noChangeArrowheads="1"/>
          </p:cNvSpPr>
          <p:nvPr/>
        </p:nvSpPr>
        <p:spPr bwMode="auto">
          <a:xfrm>
            <a:off x="5867400" y="3581400"/>
            <a:ext cx="228600" cy="228600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pPr>
              <a:buNone/>
            </a:pPr>
            <a:endParaRPr lang="en-US" sz="2000" b="1"/>
          </a:p>
        </p:txBody>
      </p:sp>
      <p:sp>
        <p:nvSpPr>
          <p:cNvPr id="35885" name="Text Box 43"/>
          <p:cNvSpPr txBox="1">
            <a:spLocks noChangeArrowheads="1"/>
          </p:cNvSpPr>
          <p:nvPr/>
        </p:nvSpPr>
        <p:spPr bwMode="auto">
          <a:xfrm>
            <a:off x="3886201" y="5181600"/>
            <a:ext cx="1752403" cy="40011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000" b="1"/>
              <a:t>h = key % 11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5. Properties of Hash Functions </a:t>
            </a:r>
            <a:endParaRPr lang="en-GB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6869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752600"/>
            <a:ext cx="7772400" cy="43434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>
                <a:sym typeface="Symbol" pitchFamily="18" charset="2"/>
              </a:rPr>
              <a:t>A hash function is usually specified in two steps: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>
                <a:sym typeface="Symbol" pitchFamily="18" charset="2"/>
              </a:rPr>
              <a:t>Hash code map</a:t>
            </a:r>
            <a:r>
              <a:rPr lang="en-US" sz="2400">
                <a:sym typeface="Symbol" pitchFamily="18" charset="2"/>
              </a:rPr>
              <a:t>: </a:t>
            </a:r>
            <a:r>
              <a:rPr lang="en-US" sz="2400" i="1">
                <a:sym typeface="Symbol" pitchFamily="18" charset="2"/>
              </a:rPr>
              <a:t>h</a:t>
            </a:r>
            <a:r>
              <a:rPr lang="en-US" sz="2400" i="1" baseline="-25000">
                <a:sym typeface="Symbol" pitchFamily="18" charset="2"/>
              </a:rPr>
              <a:t>1</a:t>
            </a:r>
            <a:r>
              <a:rPr lang="en-US" sz="2400" i="1">
                <a:sym typeface="Symbol" pitchFamily="18" charset="2"/>
              </a:rPr>
              <a:t>(key) -&gt; an integer (K)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>
                <a:sym typeface="Symbol" pitchFamily="18" charset="2"/>
              </a:rPr>
              <a:t>Compression Map</a:t>
            </a:r>
            <a:r>
              <a:rPr lang="en-US" sz="2400">
                <a:sym typeface="Symbol" pitchFamily="18" charset="2"/>
              </a:rPr>
              <a:t>: </a:t>
            </a:r>
            <a:r>
              <a:rPr lang="en-US" sz="2400" i="1">
                <a:sym typeface="Symbol" pitchFamily="18" charset="2"/>
              </a:rPr>
              <a:t>h</a:t>
            </a:r>
            <a:r>
              <a:rPr lang="en-US" sz="2400" i="1" baseline="-25000">
                <a:sym typeface="Symbol" pitchFamily="18" charset="2"/>
              </a:rPr>
              <a:t>2</a:t>
            </a:r>
            <a:r>
              <a:rPr lang="en-US" sz="2400" i="1">
                <a:sym typeface="Symbol" pitchFamily="18" charset="2"/>
              </a:rPr>
              <a:t>(K) -&gt; [0, N-1]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i="1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>
                <a:sym typeface="Symbol" pitchFamily="18" charset="2"/>
              </a:rPr>
              <a:t>i.e. </a:t>
            </a:r>
            <a:r>
              <a:rPr lang="en-US" sz="2800" b="1" i="1">
                <a:solidFill>
                  <a:schemeClr val="tx2"/>
                </a:solidFill>
                <a:latin typeface="Times New Roman" charset="0"/>
                <a:cs typeface="Times New Roman" charset="0"/>
                <a:sym typeface="Symbol" pitchFamily="18" charset="2"/>
              </a:rPr>
              <a:t>h(key) = h</a:t>
            </a:r>
            <a:r>
              <a:rPr lang="en-US" sz="2800" b="1" i="1" baseline="-25000">
                <a:solidFill>
                  <a:schemeClr val="tx2"/>
                </a:solidFill>
                <a:latin typeface="Times New Roman" charset="0"/>
                <a:cs typeface="Times New Roman" charset="0"/>
                <a:sym typeface="Symbol" pitchFamily="18" charset="2"/>
              </a:rPr>
              <a:t>2</a:t>
            </a:r>
            <a:r>
              <a:rPr lang="en-US" sz="2800" b="1" i="1">
                <a:solidFill>
                  <a:schemeClr val="tx2"/>
                </a:solidFill>
                <a:latin typeface="Times New Roman" charset="0"/>
                <a:cs typeface="Times New Roman" charset="0"/>
                <a:sym typeface="Symbol" pitchFamily="18" charset="2"/>
              </a:rPr>
              <a:t>(h</a:t>
            </a:r>
            <a:r>
              <a:rPr lang="en-US" sz="2800" b="1" i="1" baseline="-25000">
                <a:solidFill>
                  <a:schemeClr val="tx2"/>
                </a:solidFill>
                <a:latin typeface="Times New Roman" charset="0"/>
                <a:cs typeface="Times New Roman" charset="0"/>
                <a:sym typeface="Symbol" pitchFamily="18" charset="2"/>
              </a:rPr>
              <a:t>1</a:t>
            </a:r>
            <a:r>
              <a:rPr lang="en-US" sz="2800" b="1" i="1">
                <a:solidFill>
                  <a:schemeClr val="tx2"/>
                </a:solidFill>
                <a:latin typeface="Times New Roman" charset="0"/>
                <a:cs typeface="Times New Roman" charset="0"/>
                <a:sym typeface="Symbol" pitchFamily="18" charset="2"/>
              </a:rPr>
              <a:t>(key))</a:t>
            </a:r>
          </a:p>
        </p:txBody>
      </p:sp>
      <p:sp>
        <p:nvSpPr>
          <p:cNvPr id="368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29B5DF-7103-4F38-A574-56FCB1099691}" type="slidenum">
              <a:rPr lang="en-GB" smtClean="0"/>
              <a:pPr/>
              <a:t>32</a:t>
            </a:fld>
            <a:endParaRPr lang="en-GB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Properties of Hash Functions </a:t>
            </a:r>
            <a:endParaRPr lang="en-GB" sz="40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7893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752600"/>
            <a:ext cx="7772400" cy="43434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>
                <a:sym typeface="Symbol" pitchFamily="18" charset="2"/>
              </a:rPr>
              <a:t>A hash function should be simple, fast and single-valued</a:t>
            </a:r>
            <a:endParaRPr lang="en-US" dirty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sym typeface="Symbol" pitchFamily="18" charset="2"/>
              </a:rPr>
              <a:t>A hash function should scatter (h) over the range 0 to MaxSize-1, i.e. it </a:t>
            </a:r>
            <a:r>
              <a:rPr lang="en-US" sz="2800" dirty="0"/>
              <a:t>should provide a </a:t>
            </a:r>
            <a:r>
              <a:rPr lang="en-US" sz="2800" u="sng" dirty="0"/>
              <a:t>uniform distribution</a:t>
            </a:r>
            <a:r>
              <a:rPr lang="en-US" sz="2800" dirty="0"/>
              <a:t> of hash values</a:t>
            </a:r>
            <a:endParaRPr lang="en-US" sz="2800" dirty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sym typeface="Symbol" pitchFamily="18" charset="2"/>
              </a:rPr>
              <a:t>A hash function should not cluster keys in regions of the table. Using </a:t>
            </a:r>
            <a:r>
              <a:rPr lang="en-US" sz="2800" b="1" i="1" dirty="0" err="1">
                <a:sym typeface="Symbol" pitchFamily="18" charset="2"/>
              </a:rPr>
              <a:t>MaxSize</a:t>
            </a:r>
            <a:r>
              <a:rPr lang="en-US" sz="2800" dirty="0">
                <a:sym typeface="Symbol" pitchFamily="18" charset="2"/>
              </a:rPr>
              <a:t> as a </a:t>
            </a:r>
            <a:r>
              <a:rPr lang="en-US" sz="2800" u="sng" dirty="0">
                <a:sym typeface="Symbol" pitchFamily="18" charset="2"/>
              </a:rPr>
              <a:t>prime number</a:t>
            </a:r>
            <a:r>
              <a:rPr lang="en-US" sz="2800" dirty="0">
                <a:sym typeface="Symbol" pitchFamily="18" charset="2"/>
              </a:rPr>
              <a:t> reduces clustering.</a:t>
            </a:r>
            <a:endParaRPr lang="en-US" sz="2800" u="sng" dirty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 dirty="0">
                <a:sym typeface="Symbol" pitchFamily="18" charset="2"/>
              </a:rPr>
              <a:t>The key to efficiency is using a large-enough table that contains many holes.</a:t>
            </a:r>
          </a:p>
        </p:txBody>
      </p:sp>
      <p:sp>
        <p:nvSpPr>
          <p:cNvPr id="378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24CB9F-510B-4BCA-89CE-40F6B52C82C6}" type="slidenum">
              <a:rPr lang="en-GB" smtClean="0"/>
              <a:pPr/>
              <a:t>33</a:t>
            </a:fld>
            <a:endParaRPr lang="en-GB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7620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Common Hash Functions:</a:t>
            </a:r>
            <a:b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Numeric Keys </a:t>
            </a:r>
            <a:endParaRPr lang="en-GB" sz="32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8917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2057400"/>
            <a:ext cx="7772400" cy="4343400"/>
          </a:xfrm>
          <a:noFill/>
        </p:spPr>
        <p:txBody>
          <a:bodyPr/>
          <a:lstStyle/>
          <a:p>
            <a:pPr eaLnBrk="1" hangingPunct="1"/>
            <a:r>
              <a:rPr lang="en-US" sz="2400" dirty="0">
                <a:sym typeface="Symbol" pitchFamily="18" charset="2"/>
              </a:rPr>
              <a:t>There are many hash functions with varying performance.</a:t>
            </a:r>
          </a:p>
          <a:p>
            <a:pPr eaLnBrk="1" hangingPunct="1"/>
            <a:r>
              <a:rPr lang="en-US" sz="2400" dirty="0">
                <a:sym typeface="Symbol" pitchFamily="18" charset="2"/>
              </a:rPr>
              <a:t>For numeric keys, </a:t>
            </a:r>
            <a:r>
              <a:rPr lang="en-US" sz="2400" b="1" i="1" dirty="0">
                <a:solidFill>
                  <a:srgbClr val="0000FF"/>
                </a:solidFill>
                <a:sym typeface="Symbol" pitchFamily="18" charset="2"/>
              </a:rPr>
              <a:t>Random Hashing</a:t>
            </a:r>
            <a:r>
              <a:rPr lang="en-US" sz="2400" dirty="0">
                <a:sym typeface="Symbol" pitchFamily="18" charset="2"/>
              </a:rPr>
              <a:t> is very good: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>
                <a:sym typeface="Symbol" pitchFamily="18" charset="2"/>
              </a:rPr>
              <a:t>	If x is the key, then a </a:t>
            </a:r>
            <a:r>
              <a:rPr lang="en-US" sz="2400" u="sng" dirty="0">
                <a:sym typeface="Symbol" pitchFamily="18" charset="2"/>
              </a:rPr>
              <a:t>large integer</a:t>
            </a:r>
            <a:r>
              <a:rPr lang="en-US" sz="2400" dirty="0">
                <a:sym typeface="Symbol" pitchFamily="18" charset="2"/>
              </a:rPr>
              <a:t> is obtained as: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>
                <a:sym typeface="Symbol" pitchFamily="18" charset="2"/>
              </a:rPr>
              <a:t>			</a:t>
            </a:r>
            <a:r>
              <a:rPr lang="en-US" sz="2400" b="1" i="1" dirty="0">
                <a:solidFill>
                  <a:schemeClr val="tx2"/>
                </a:solidFill>
                <a:latin typeface="Times New Roman" charset="0"/>
                <a:cs typeface="Times New Roman" charset="0"/>
                <a:sym typeface="Symbol" pitchFamily="18" charset="2"/>
              </a:rPr>
              <a:t>K = (</a:t>
            </a:r>
            <a:r>
              <a:rPr lang="el-GR" sz="2400" b="1" i="1" dirty="0">
                <a:solidFill>
                  <a:schemeClr val="tx2"/>
                </a:solidFill>
                <a:latin typeface="Times New Roman" charset="0"/>
                <a:cs typeface="Times New Roman" charset="0"/>
                <a:sym typeface="Symbol" pitchFamily="18" charset="2"/>
              </a:rPr>
              <a:t>α</a:t>
            </a:r>
            <a:r>
              <a:rPr lang="en-US" sz="2400" b="1" i="1" dirty="0">
                <a:solidFill>
                  <a:schemeClr val="tx2"/>
                </a:solidFill>
                <a:latin typeface="Times New Roman" charset="0"/>
                <a:cs typeface="Times New Roman" charset="0"/>
                <a:sym typeface="Symbol" pitchFamily="18" charset="2"/>
              </a:rPr>
              <a:t> x + </a:t>
            </a:r>
            <a:r>
              <a:rPr lang="el-GR" sz="2400" b="1" i="1" dirty="0">
                <a:solidFill>
                  <a:schemeClr val="tx2"/>
                </a:solidFill>
                <a:latin typeface="Times New Roman" charset="0"/>
                <a:cs typeface="Times New Roman" charset="0"/>
                <a:sym typeface="Symbol" pitchFamily="18" charset="2"/>
              </a:rPr>
              <a:t>β</a:t>
            </a:r>
            <a:r>
              <a:rPr lang="en-US" sz="2400" b="1" i="1" dirty="0">
                <a:solidFill>
                  <a:schemeClr val="tx2"/>
                </a:solidFill>
                <a:latin typeface="Times New Roman" charset="0"/>
                <a:cs typeface="Times New Roman" charset="0"/>
                <a:sym typeface="Symbol" pitchFamily="18" charset="2"/>
              </a:rPr>
              <a:t>) % m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>
                <a:cs typeface="Arial" charset="0"/>
                <a:sym typeface="Symbol" pitchFamily="18" charset="2"/>
              </a:rPr>
              <a:t>	</a:t>
            </a:r>
            <a:r>
              <a:rPr lang="el-GR" sz="2400" dirty="0">
                <a:cs typeface="Arial" charset="0"/>
                <a:sym typeface="Symbol" pitchFamily="18" charset="2"/>
              </a:rPr>
              <a:t>α</a:t>
            </a:r>
            <a:r>
              <a:rPr lang="en-US" sz="2400" dirty="0">
                <a:cs typeface="Arial" charset="0"/>
                <a:sym typeface="Symbol" pitchFamily="18" charset="2"/>
              </a:rPr>
              <a:t> = 25173     </a:t>
            </a:r>
            <a:r>
              <a:rPr lang="el-GR" sz="2400" dirty="0">
                <a:cs typeface="Arial" charset="0"/>
                <a:sym typeface="Symbol" pitchFamily="18" charset="2"/>
              </a:rPr>
              <a:t>β</a:t>
            </a:r>
            <a:r>
              <a:rPr lang="en-US" sz="2400" dirty="0">
                <a:cs typeface="Arial" charset="0"/>
                <a:sym typeface="Symbol" pitchFamily="18" charset="2"/>
              </a:rPr>
              <a:t> = 13849    m = 65536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>
                <a:cs typeface="Arial" charset="0"/>
                <a:sym typeface="Symbol" pitchFamily="18" charset="2"/>
              </a:rPr>
              <a:t>	The hashed value is then computed as: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>
                <a:cs typeface="Arial" charset="0"/>
                <a:sym typeface="Symbol" pitchFamily="18" charset="2"/>
              </a:rPr>
              <a:t>			</a:t>
            </a:r>
            <a:r>
              <a:rPr lang="en-US" sz="2400" b="1" i="1" dirty="0">
                <a:solidFill>
                  <a:schemeClr val="tx2"/>
                </a:solidFill>
                <a:latin typeface="Times New Roman" charset="0"/>
                <a:cs typeface="Times New Roman" charset="0"/>
                <a:sym typeface="Symbol" pitchFamily="18" charset="2"/>
              </a:rPr>
              <a:t>h = K % </a:t>
            </a:r>
            <a:r>
              <a:rPr lang="en-US" sz="2400" b="1" i="1" dirty="0" err="1">
                <a:solidFill>
                  <a:schemeClr val="tx2"/>
                </a:solidFill>
                <a:latin typeface="Times New Roman" charset="0"/>
                <a:cs typeface="Times New Roman" charset="0"/>
                <a:sym typeface="Symbol" pitchFamily="18" charset="2"/>
              </a:rPr>
              <a:t>MaxSize</a:t>
            </a:r>
            <a:endParaRPr lang="el-GR" sz="2400" b="1" i="1" dirty="0">
              <a:solidFill>
                <a:schemeClr val="tx2"/>
              </a:solidFill>
              <a:latin typeface="Times New Roman" charset="0"/>
              <a:cs typeface="Times New Roman" charset="0"/>
              <a:sym typeface="Symbol" pitchFamily="18" charset="2"/>
            </a:endParaRPr>
          </a:p>
        </p:txBody>
      </p:sp>
      <p:sp>
        <p:nvSpPr>
          <p:cNvPr id="389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7727B0-3020-4A0D-9286-136C1A9DC8AB}" type="slidenum">
              <a:rPr lang="en-GB" smtClean="0"/>
              <a:pPr/>
              <a:t>34</a:t>
            </a:fld>
            <a:endParaRPr lang="en-GB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7620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Common Hash Functions:</a:t>
            </a:r>
            <a:b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String Keys </a:t>
            </a:r>
            <a:endParaRPr lang="en-GB" sz="32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30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866900"/>
            <a:ext cx="7772400" cy="4343400"/>
          </a:xfrm>
          <a:noFill/>
        </p:spPr>
        <p:txBody>
          <a:bodyPr/>
          <a:lstStyle/>
          <a:p>
            <a:pPr eaLnBrk="1" hangingPunct="1"/>
            <a:r>
              <a:rPr lang="en-US" sz="2400" dirty="0">
                <a:sym typeface="Symbol" pitchFamily="18" charset="2"/>
              </a:rPr>
              <a:t>For a string key (S) consisting of characters {S</a:t>
            </a:r>
            <a:r>
              <a:rPr lang="en-US" sz="2400" baseline="-25000" dirty="0">
                <a:sym typeface="Symbol" pitchFamily="18" charset="2"/>
              </a:rPr>
              <a:t>0</a:t>
            </a:r>
            <a:r>
              <a:rPr lang="en-US" sz="2400" dirty="0">
                <a:sym typeface="Symbol" pitchFamily="18" charset="2"/>
              </a:rPr>
              <a:t> S</a:t>
            </a:r>
            <a:r>
              <a:rPr lang="en-US" sz="2400" baseline="-25000" dirty="0">
                <a:sym typeface="Symbol" pitchFamily="18" charset="2"/>
              </a:rPr>
              <a:t>1</a:t>
            </a:r>
            <a:r>
              <a:rPr lang="en-US" sz="2400" dirty="0">
                <a:sym typeface="Symbol" pitchFamily="18" charset="2"/>
              </a:rPr>
              <a:t>...S</a:t>
            </a:r>
            <a:r>
              <a:rPr lang="en-US" sz="2400" baseline="-25000" dirty="0">
                <a:sym typeface="Symbol" pitchFamily="18" charset="2"/>
              </a:rPr>
              <a:t>L-1</a:t>
            </a:r>
            <a:r>
              <a:rPr lang="en-US" sz="2400" dirty="0">
                <a:sym typeface="Symbol" pitchFamily="18" charset="2"/>
              </a:rPr>
              <a:t> } we may use one of the following: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2000" dirty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el-GR" sz="2400" dirty="0">
              <a:cs typeface="Arial" charset="0"/>
              <a:sym typeface="Symbol" pitchFamily="18" charset="2"/>
            </a:endParaRPr>
          </a:p>
        </p:txBody>
      </p:sp>
      <p:sp>
        <p:nvSpPr>
          <p:cNvPr id="10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0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4AEB10-2363-4FEE-B952-727262C9783F}" type="slidenum">
              <a:rPr lang="en-GB" smtClean="0"/>
              <a:pPr/>
              <a:t>35</a:t>
            </a:fld>
            <a:endParaRPr lang="en-GB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3417245"/>
              </p:ext>
            </p:extLst>
          </p:nvPr>
        </p:nvGraphicFramePr>
        <p:xfrm>
          <a:off x="3048000" y="3276600"/>
          <a:ext cx="6248400" cy="2795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4" imgW="2895480" imgH="1295280" progId="Equation.DSMT4">
                  <p:embed/>
                </p:oleObj>
              </mc:Choice>
              <mc:Fallback>
                <p:oleObj name="Equation" r:id="rId4" imgW="2895480" imgH="1295280" progId="Equation.DSMT4">
                  <p:embed/>
                  <p:pic>
                    <p:nvPicPr>
                      <p:cNvPr id="102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276600"/>
                        <a:ext cx="6248400" cy="279558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6. ADT HashTable </a:t>
            </a:r>
            <a:endParaRPr lang="en-GB" sz="40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0965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752600"/>
            <a:ext cx="7772400" cy="4343400"/>
          </a:xfrm>
          <a:noFill/>
        </p:spPr>
        <p:txBody>
          <a:bodyPr/>
          <a:lstStyle/>
          <a:p>
            <a:pPr eaLnBrk="1" hangingPunct="1"/>
            <a:r>
              <a:rPr lang="en-US" sz="2400" dirty="0">
                <a:cs typeface="Arial" charset="0"/>
                <a:sym typeface="Symbol" pitchFamily="18" charset="2"/>
              </a:rPr>
              <a:t>As an example, we consider a </a:t>
            </a:r>
            <a:r>
              <a:rPr lang="en-US" sz="2400" b="1" i="1" dirty="0">
                <a:solidFill>
                  <a:srgbClr val="0000FF"/>
                </a:solidFill>
                <a:cs typeface="Arial" charset="0"/>
                <a:sym typeface="Symbol" pitchFamily="18" charset="2"/>
              </a:rPr>
              <a:t>hashTable</a:t>
            </a:r>
            <a:r>
              <a:rPr lang="en-US" sz="2400" dirty="0">
                <a:cs typeface="Arial" charset="0"/>
                <a:sym typeface="Symbol" pitchFamily="18" charset="2"/>
              </a:rPr>
              <a:t> ADT that supports most dictionary functions, but </a:t>
            </a:r>
            <a:r>
              <a:rPr lang="en-US" sz="2400" u="sng" dirty="0">
                <a:cs typeface="Arial" charset="0"/>
                <a:sym typeface="Symbol" pitchFamily="18" charset="2"/>
              </a:rPr>
              <a:t>not deletion</a:t>
            </a:r>
          </a:p>
          <a:p>
            <a:pPr eaLnBrk="1" hangingPunct="1"/>
            <a:r>
              <a:rPr lang="en-US" sz="2400" dirty="0">
                <a:cs typeface="Arial" charset="0"/>
                <a:sym typeface="Symbol" pitchFamily="18" charset="2"/>
              </a:rPr>
              <a:t>The table is implemented as a dynamic array.</a:t>
            </a:r>
          </a:p>
          <a:p>
            <a:pPr eaLnBrk="1" hangingPunct="1"/>
            <a:r>
              <a:rPr lang="en-US" sz="2400" dirty="0">
                <a:cs typeface="Arial" charset="0"/>
                <a:sym typeface="Symbol" pitchFamily="18" charset="2"/>
              </a:rPr>
              <a:t>We use a simple remainder hashing function</a:t>
            </a:r>
          </a:p>
          <a:p>
            <a:pPr eaLnBrk="1" hangingPunct="1"/>
            <a:r>
              <a:rPr lang="en-US" sz="2400" dirty="0">
                <a:cs typeface="Arial" charset="0"/>
                <a:sym typeface="Symbol" pitchFamily="18" charset="2"/>
              </a:rPr>
              <a:t>Linear probing is used for collision handling</a:t>
            </a:r>
          </a:p>
          <a:p>
            <a:pPr eaLnBrk="1" hangingPunct="1"/>
            <a:r>
              <a:rPr lang="en-US" sz="2400" dirty="0">
                <a:cs typeface="Arial" charset="0"/>
                <a:sym typeface="Symbol" pitchFamily="18" charset="2"/>
              </a:rPr>
              <a:t>ADT is implemented as a template class for key and data</a:t>
            </a:r>
            <a:endParaRPr lang="el-GR" sz="2400" dirty="0">
              <a:cs typeface="Arial" charset="0"/>
              <a:sym typeface="Symbol" pitchFamily="18" charset="2"/>
            </a:endParaRPr>
          </a:p>
        </p:txBody>
      </p:sp>
      <p:sp>
        <p:nvSpPr>
          <p:cNvPr id="409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866A8B-8B88-44BA-83E6-E67F90E0D0A9}" type="slidenum">
              <a:rPr lang="en-GB" smtClean="0"/>
              <a:pPr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86858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HashTable ADT Operations</a:t>
            </a:r>
            <a:endParaRPr lang="en-GB" sz="40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1989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752600"/>
            <a:ext cx="7772400" cy="43434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b="1" i="1" u="sng" dirty="0">
                <a:solidFill>
                  <a:srgbClr val="0000FF"/>
                </a:solidFill>
              </a:rPr>
              <a:t>constructor:</a:t>
            </a:r>
            <a:r>
              <a:rPr lang="en-US" sz="2000" dirty="0"/>
              <a:t>  </a:t>
            </a:r>
            <a:r>
              <a:rPr lang="en-US" sz="2000" dirty="0">
                <a:solidFill>
                  <a:schemeClr val="tx2"/>
                </a:solidFill>
              </a:rPr>
              <a:t>Construct an empty table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i="1" u="sng" dirty="0">
                <a:solidFill>
                  <a:srgbClr val="0000FF"/>
                </a:solidFill>
              </a:rPr>
              <a:t>Destructor:</a:t>
            </a:r>
            <a:r>
              <a:rPr lang="en-US" sz="2000" b="1" i="1" u="sng" dirty="0">
                <a:solidFill>
                  <a:schemeClr val="accent4"/>
                </a:solidFill>
              </a:rPr>
              <a:t> </a:t>
            </a:r>
            <a:r>
              <a:rPr lang="en-US" sz="2000" dirty="0">
                <a:solidFill>
                  <a:schemeClr val="tx2"/>
                </a:solidFill>
              </a:rPr>
              <a:t>Destroy table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i="1" u="sng" dirty="0" err="1">
                <a:solidFill>
                  <a:srgbClr val="0000FF"/>
                </a:solidFill>
              </a:rPr>
              <a:t>tableIsEmpty</a:t>
            </a:r>
            <a:r>
              <a:rPr lang="en-US" sz="2000" b="1" i="1" u="sng" dirty="0">
                <a:solidFill>
                  <a:srgbClr val="0000FF"/>
                </a:solidFill>
                <a:sym typeface="Wingdings" pitchFamily="2" charset="2"/>
              </a:rPr>
              <a:t> </a:t>
            </a:r>
            <a:r>
              <a:rPr lang="en-US" sz="2000" b="1" dirty="0"/>
              <a:t>: </a:t>
            </a:r>
            <a:r>
              <a:rPr lang="en-US" sz="2000" dirty="0">
                <a:solidFill>
                  <a:schemeClr val="tx2"/>
                </a:solidFill>
              </a:rPr>
              <a:t>Return True if table is empty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i="1" u="sng" dirty="0" err="1">
                <a:solidFill>
                  <a:srgbClr val="0000FF"/>
                </a:solidFill>
              </a:rPr>
              <a:t>tableIsFull</a:t>
            </a:r>
            <a:r>
              <a:rPr lang="en-US" sz="2000" b="1" i="1" u="sng" dirty="0">
                <a:solidFill>
                  <a:srgbClr val="0000FF"/>
                </a:solidFill>
              </a:rPr>
              <a:t> </a:t>
            </a:r>
            <a:r>
              <a:rPr lang="en-US" sz="2000" b="1" dirty="0"/>
              <a:t>: </a:t>
            </a:r>
            <a:r>
              <a:rPr lang="en-US" sz="2000" dirty="0">
                <a:solidFill>
                  <a:schemeClr val="tx2"/>
                </a:solidFill>
              </a:rPr>
              <a:t>Return True if table is full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i="1" u="sng" dirty="0">
                <a:solidFill>
                  <a:srgbClr val="0000FF"/>
                </a:solidFill>
              </a:rPr>
              <a:t>occupancy: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>
                <a:solidFill>
                  <a:schemeClr val="tx2"/>
                </a:solidFill>
              </a:rPr>
              <a:t>Return number of occupied slots</a:t>
            </a:r>
            <a:endParaRPr lang="en-US" sz="2000" b="1" i="1" dirty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b="1" i="1" u="sng" dirty="0">
                <a:solidFill>
                  <a:srgbClr val="0000FF"/>
                </a:solidFill>
              </a:rPr>
              <a:t>insert: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tx2"/>
                </a:solidFill>
              </a:rPr>
              <a:t>Insert key and data in a slot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i="1" u="sng" dirty="0">
                <a:solidFill>
                  <a:srgbClr val="0000FF"/>
                </a:solidFill>
              </a:rPr>
              <a:t>search: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tx2"/>
                </a:solidFill>
              </a:rPr>
              <a:t>Search for a key</a:t>
            </a:r>
          </a:p>
          <a:p>
            <a:pPr>
              <a:lnSpc>
                <a:spcPct val="90000"/>
              </a:lnSpc>
            </a:pPr>
            <a:r>
              <a:rPr lang="en-US" sz="2000" b="1" i="1" u="sng" dirty="0">
                <a:solidFill>
                  <a:srgbClr val="0000FF"/>
                </a:solidFill>
              </a:rPr>
              <a:t>updateData</a:t>
            </a:r>
            <a:r>
              <a:rPr lang="en-US" sz="2000" b="1" i="1" u="sng" dirty="0"/>
              <a:t>:</a:t>
            </a:r>
            <a:r>
              <a:rPr lang="en-US" sz="2000" b="1" i="1" dirty="0"/>
              <a:t> </a:t>
            </a:r>
            <a:r>
              <a:rPr lang="en-US" sz="2000" dirty="0">
                <a:solidFill>
                  <a:schemeClr val="tx2"/>
                </a:solidFill>
              </a:rPr>
              <a:t>Update the data part of the current slot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i="1" u="sng" dirty="0" err="1">
                <a:solidFill>
                  <a:srgbClr val="0000FF"/>
                </a:solidFill>
              </a:rPr>
              <a:t>retrieveData</a:t>
            </a:r>
            <a:r>
              <a:rPr lang="en-US" sz="2000" b="1" i="1" u="sng" dirty="0">
                <a:solidFill>
                  <a:srgbClr val="0000FF"/>
                </a:solidFill>
              </a:rPr>
              <a:t>: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tx2"/>
                </a:solidFill>
              </a:rPr>
              <a:t>Retrieve the data part of the current slot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i="1" u="sng" dirty="0">
                <a:solidFill>
                  <a:srgbClr val="0000FF"/>
                </a:solidFill>
              </a:rPr>
              <a:t>Traverse</a:t>
            </a:r>
            <a:r>
              <a:rPr lang="en-US" sz="2000" b="1" i="1" u="sng" dirty="0">
                <a:solidFill>
                  <a:schemeClr val="tx2"/>
                </a:solidFill>
              </a:rPr>
              <a:t>: </a:t>
            </a:r>
            <a:r>
              <a:rPr lang="en-US" sz="2000" dirty="0">
                <a:solidFill>
                  <a:schemeClr val="tx2"/>
                </a:solidFill>
              </a:rPr>
              <a:t>Traverse whole table</a:t>
            </a:r>
          </a:p>
        </p:txBody>
      </p:sp>
      <p:sp>
        <p:nvSpPr>
          <p:cNvPr id="419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ED4987-7106-4B24-98C3-407B9D17EFA3}" type="slidenum">
              <a:rPr lang="en-GB" smtClean="0"/>
              <a:pPr/>
              <a:t>37</a:t>
            </a:fld>
            <a:endParaRPr lang="en-GB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7620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7. Template Class hashTable: </a:t>
            </a:r>
            <a:b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Definition</a:t>
            </a:r>
            <a:endParaRPr lang="en-GB" sz="2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0965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752600"/>
            <a:ext cx="7772400" cy="4343400"/>
          </a:xfrm>
          <a:solidFill>
            <a:srgbClr val="FFFFCC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600" b="1" dirty="0">
                <a:solidFill>
                  <a:srgbClr val="0000FF"/>
                </a:solidFill>
                <a:cs typeface="Arial" charset="0"/>
                <a:sym typeface="Symbol" pitchFamily="18" charset="2"/>
              </a:rPr>
              <a:t>// File: </a:t>
            </a:r>
            <a:r>
              <a:rPr lang="en-US" sz="1600" b="1" dirty="0" err="1">
                <a:solidFill>
                  <a:srgbClr val="0000FF"/>
                </a:solidFill>
                <a:cs typeface="Arial" charset="0"/>
                <a:sym typeface="Symbol" pitchFamily="18" charset="2"/>
              </a:rPr>
              <a:t>hashTable.h</a:t>
            </a:r>
            <a:endParaRPr lang="en-US" sz="1600" b="1" dirty="0">
              <a:solidFill>
                <a:srgbClr val="0000FF"/>
              </a:solidFill>
              <a:cs typeface="Arial" charset="0"/>
              <a:sym typeface="Symbol" pitchFamily="18" charset="2"/>
            </a:endParaRPr>
          </a:p>
          <a:p>
            <a:pPr marL="0" indent="0">
              <a:buNone/>
            </a:pPr>
            <a:r>
              <a:rPr lang="en-US" sz="1600" b="1" dirty="0">
                <a:solidFill>
                  <a:srgbClr val="0000FF"/>
                </a:solidFill>
                <a:cs typeface="Arial" charset="0"/>
                <a:sym typeface="Symbol" pitchFamily="18" charset="2"/>
              </a:rPr>
              <a:t>// Definition of Hash Table Template Class</a:t>
            </a:r>
          </a:p>
          <a:p>
            <a:pPr marL="0" indent="0">
              <a:buNone/>
            </a:pP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cs typeface="Arial" charset="0"/>
                <a:sym typeface="Symbol" pitchFamily="18" charset="2"/>
              </a:rPr>
              <a:t>#</a:t>
            </a:r>
            <a:r>
              <a:rPr lang="en-US" sz="1600" b="1" dirty="0" err="1">
                <a:solidFill>
                  <a:schemeClr val="accent6">
                    <a:lumMod val="75000"/>
                  </a:schemeClr>
                </a:solidFill>
                <a:cs typeface="Arial" charset="0"/>
                <a:sym typeface="Symbol" pitchFamily="18" charset="2"/>
              </a:rPr>
              <a:t>ifndef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cs typeface="Arial" charset="0"/>
                <a:sym typeface="Symbol" pitchFamily="18" charset="2"/>
              </a:rPr>
              <a:t> HASH_TABLE_H</a:t>
            </a:r>
          </a:p>
          <a:p>
            <a:pPr marL="0" indent="0">
              <a:buNone/>
            </a:pP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cs typeface="Arial" charset="0"/>
                <a:sym typeface="Symbol" pitchFamily="18" charset="2"/>
              </a:rPr>
              <a:t>#define HASH_TABLE_H</a:t>
            </a:r>
          </a:p>
          <a:p>
            <a:pPr marL="0" indent="0">
              <a:buNone/>
            </a:pPr>
            <a:r>
              <a:rPr lang="en-US" sz="1600" b="1" dirty="0">
                <a:solidFill>
                  <a:srgbClr val="0000FF"/>
                </a:solidFill>
                <a:cs typeface="Arial" charset="0"/>
                <a:sym typeface="Symbol" pitchFamily="18" charset="2"/>
              </a:rPr>
              <a:t>// Specification of the class</a:t>
            </a:r>
          </a:p>
          <a:p>
            <a:pPr marL="0" indent="0">
              <a:buNone/>
            </a:pPr>
            <a:r>
              <a:rPr lang="en-US" sz="1600" b="1" dirty="0">
                <a:solidFill>
                  <a:srgbClr val="339933"/>
                </a:solidFill>
                <a:cs typeface="Arial" charset="0"/>
                <a:sym typeface="Symbol" pitchFamily="18" charset="2"/>
              </a:rPr>
              <a:t>template &lt;class </a:t>
            </a:r>
            <a:r>
              <a:rPr lang="en-US" sz="1600" b="1" dirty="0" err="1">
                <a:solidFill>
                  <a:srgbClr val="339933"/>
                </a:solidFill>
                <a:cs typeface="Arial" charset="0"/>
                <a:sym typeface="Symbol" pitchFamily="18" charset="2"/>
              </a:rPr>
              <a:t>keyType</a:t>
            </a:r>
            <a:r>
              <a:rPr lang="en-US" sz="1600" b="1" dirty="0">
                <a:solidFill>
                  <a:srgbClr val="339933"/>
                </a:solidFill>
                <a:cs typeface="Arial" charset="0"/>
                <a:sym typeface="Symbol" pitchFamily="18" charset="2"/>
              </a:rPr>
              <a:t>, class </a:t>
            </a:r>
            <a:r>
              <a:rPr lang="en-US" sz="1600" b="1" dirty="0" err="1">
                <a:solidFill>
                  <a:srgbClr val="339933"/>
                </a:solidFill>
                <a:cs typeface="Arial" charset="0"/>
                <a:sym typeface="Symbol" pitchFamily="18" charset="2"/>
              </a:rPr>
              <a:t>dataType</a:t>
            </a:r>
            <a:r>
              <a:rPr lang="en-US" sz="1600" b="1" dirty="0">
                <a:solidFill>
                  <a:srgbClr val="339933"/>
                </a:solidFill>
                <a:cs typeface="Arial" charset="0"/>
                <a:sym typeface="Symbol" pitchFamily="18" charset="2"/>
              </a:rPr>
              <a:t>&gt;</a:t>
            </a:r>
          </a:p>
          <a:p>
            <a:pPr marL="0" indent="0">
              <a:buNone/>
            </a:pPr>
            <a:r>
              <a:rPr lang="en-US" sz="1600" b="1" dirty="0">
                <a:cs typeface="Arial" charset="0"/>
                <a:sym typeface="Symbol" pitchFamily="18" charset="2"/>
              </a:rPr>
              <a:t>class hashTable</a:t>
            </a:r>
          </a:p>
          <a:p>
            <a:pPr marL="0" indent="0">
              <a:buNone/>
            </a:pPr>
            <a:r>
              <a:rPr lang="en-US" sz="1600" b="1" dirty="0">
                <a:cs typeface="Arial" charset="0"/>
                <a:sym typeface="Symbol" pitchFamily="18" charset="2"/>
              </a:rPr>
              <a:t>{</a:t>
            </a:r>
          </a:p>
          <a:p>
            <a:pPr marL="0" indent="0">
              <a:buNone/>
            </a:pPr>
            <a:r>
              <a:rPr lang="en-US" sz="1600" b="1" dirty="0">
                <a:cs typeface="Arial" charset="0"/>
                <a:sym typeface="Symbol" pitchFamily="18" charset="2"/>
              </a:rPr>
              <a:t>  public: </a:t>
            </a:r>
          </a:p>
          <a:p>
            <a:pPr marL="0" indent="0">
              <a:buNone/>
            </a:pPr>
            <a:r>
              <a:rPr lang="en-US" sz="1600" b="1" dirty="0">
                <a:cs typeface="Arial" charset="0"/>
                <a:sym typeface="Symbol" pitchFamily="18" charset="2"/>
              </a:rPr>
              <a:t>   </a:t>
            </a:r>
            <a:r>
              <a:rPr lang="en-US" sz="1600" b="1" dirty="0">
                <a:solidFill>
                  <a:srgbClr val="0000FF"/>
                </a:solidFill>
                <a:cs typeface="Arial" charset="0"/>
                <a:sym typeface="Symbol" pitchFamily="18" charset="2"/>
              </a:rPr>
              <a:t>// Member Functions</a:t>
            </a:r>
          </a:p>
          <a:p>
            <a:pPr marL="0" indent="0">
              <a:buNone/>
            </a:pPr>
            <a:r>
              <a:rPr lang="en-US" sz="1600" b="1" dirty="0">
                <a:cs typeface="Arial" charset="0"/>
                <a:sym typeface="Symbol" pitchFamily="18" charset="2"/>
              </a:rPr>
              <a:t>      </a:t>
            </a:r>
            <a:r>
              <a:rPr lang="en-US" sz="1600" b="1" dirty="0">
                <a:solidFill>
                  <a:srgbClr val="0000FF"/>
                </a:solidFill>
                <a:cs typeface="Arial" charset="0"/>
                <a:sym typeface="Symbol" pitchFamily="18" charset="2"/>
              </a:rPr>
              <a:t>// Constructor with two arguments, </a:t>
            </a:r>
          </a:p>
          <a:p>
            <a:pPr marL="0" indent="0">
              <a:buNone/>
            </a:pPr>
            <a:r>
              <a:rPr lang="en-US" sz="1600" b="1" dirty="0">
                <a:solidFill>
                  <a:srgbClr val="0000FF"/>
                </a:solidFill>
                <a:cs typeface="Arial" charset="0"/>
                <a:sym typeface="Symbol" pitchFamily="18" charset="2"/>
              </a:rPr>
              <a:t>      // Table size is </a:t>
            </a:r>
            <a:r>
              <a:rPr lang="en-US" sz="1600" b="1" dirty="0" err="1">
                <a:solidFill>
                  <a:srgbClr val="0000FF"/>
                </a:solidFill>
                <a:cs typeface="Arial" charset="0"/>
                <a:sym typeface="Symbol" pitchFamily="18" charset="2"/>
              </a:rPr>
              <a:t>nelements</a:t>
            </a:r>
            <a:r>
              <a:rPr lang="en-US" sz="1600" b="1" dirty="0">
                <a:solidFill>
                  <a:srgbClr val="0000FF"/>
                </a:solidFill>
                <a:cs typeface="Arial" charset="0"/>
                <a:sym typeface="Symbol" pitchFamily="18" charset="2"/>
              </a:rPr>
              <a:t>, k is "empty" value of </a:t>
            </a:r>
            <a:r>
              <a:rPr lang="en-US" sz="1600" b="1" dirty="0" err="1">
                <a:solidFill>
                  <a:srgbClr val="0000FF"/>
                </a:solidFill>
                <a:cs typeface="Arial" charset="0"/>
                <a:sym typeface="Symbol" pitchFamily="18" charset="2"/>
              </a:rPr>
              <a:t>keyType</a:t>
            </a:r>
            <a:endParaRPr lang="en-US" sz="1600" b="1" dirty="0">
              <a:solidFill>
                <a:srgbClr val="0000FF"/>
              </a:solidFill>
              <a:cs typeface="Arial" charset="0"/>
              <a:sym typeface="Symbol" pitchFamily="18" charset="2"/>
            </a:endParaRPr>
          </a:p>
          <a:p>
            <a:pPr marL="0" indent="0">
              <a:buNone/>
            </a:pPr>
            <a:r>
              <a:rPr lang="en-US" sz="1600" b="1" dirty="0">
                <a:cs typeface="Arial" charset="0"/>
                <a:sym typeface="Symbol" pitchFamily="18" charset="2"/>
              </a:rPr>
              <a:t>      hashTable(</a:t>
            </a:r>
            <a:r>
              <a:rPr lang="en-US" sz="1600" b="1" dirty="0" err="1">
                <a:cs typeface="Arial" charset="0"/>
                <a:sym typeface="Symbol" pitchFamily="18" charset="2"/>
              </a:rPr>
              <a:t>int</a:t>
            </a:r>
            <a:r>
              <a:rPr lang="en-US" sz="1600" b="1" dirty="0">
                <a:cs typeface="Arial" charset="0"/>
                <a:sym typeface="Symbol" pitchFamily="18" charset="2"/>
              </a:rPr>
              <a:t> </a:t>
            </a:r>
            <a:r>
              <a:rPr lang="en-US" sz="1600" b="1" dirty="0" err="1">
                <a:cs typeface="Arial" charset="0"/>
                <a:sym typeface="Symbol" pitchFamily="18" charset="2"/>
              </a:rPr>
              <a:t>nelements</a:t>
            </a:r>
            <a:r>
              <a:rPr lang="en-US" sz="1600" b="1" dirty="0">
                <a:cs typeface="Arial" charset="0"/>
                <a:sym typeface="Symbol" pitchFamily="18" charset="2"/>
              </a:rPr>
              <a:t>, </a:t>
            </a:r>
            <a:r>
              <a:rPr lang="en-US" sz="1600" b="1" dirty="0" err="1">
                <a:cs typeface="Arial" charset="0"/>
                <a:sym typeface="Symbol" pitchFamily="18" charset="2"/>
              </a:rPr>
              <a:t>const</a:t>
            </a:r>
            <a:r>
              <a:rPr lang="en-US" sz="1600" b="1" dirty="0">
                <a:cs typeface="Arial" charset="0"/>
                <a:sym typeface="Symbol" pitchFamily="18" charset="2"/>
              </a:rPr>
              <a:t> </a:t>
            </a:r>
            <a:r>
              <a:rPr lang="en-US" sz="1600" b="1" dirty="0" err="1">
                <a:cs typeface="Arial" charset="0"/>
                <a:sym typeface="Symbol" pitchFamily="18" charset="2"/>
              </a:rPr>
              <a:t>keyType</a:t>
            </a:r>
            <a:r>
              <a:rPr lang="en-US" sz="1600" b="1" dirty="0">
                <a:cs typeface="Arial" charset="0"/>
                <a:sym typeface="Symbol" pitchFamily="18" charset="2"/>
              </a:rPr>
              <a:t> &amp;k);	</a:t>
            </a:r>
          </a:p>
          <a:p>
            <a:pPr marL="0" indent="0">
              <a:buNone/>
            </a:pPr>
            <a:r>
              <a:rPr lang="en-US" sz="1600" b="1" dirty="0">
                <a:cs typeface="Arial" charset="0"/>
                <a:sym typeface="Symbol" pitchFamily="18" charset="2"/>
              </a:rPr>
              <a:t>      ~hashTable();			</a:t>
            </a:r>
            <a:r>
              <a:rPr lang="en-US" sz="1600" b="1" dirty="0">
                <a:solidFill>
                  <a:srgbClr val="0000FF"/>
                </a:solidFill>
                <a:cs typeface="Arial" charset="0"/>
                <a:sym typeface="Symbol" pitchFamily="18" charset="2"/>
              </a:rPr>
              <a:t>// Destructor</a:t>
            </a:r>
            <a:endParaRPr lang="el-GR" sz="1600" b="1" dirty="0">
              <a:solidFill>
                <a:srgbClr val="0000F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409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866A8B-8B88-44BA-83E6-E67F90E0D0A9}" type="slidenum">
              <a:rPr lang="en-GB" smtClean="0"/>
              <a:pPr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29187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Class hashTable Definition</a:t>
            </a:r>
            <a:endParaRPr lang="en-GB" sz="40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0965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752600"/>
            <a:ext cx="7772400" cy="4343400"/>
          </a:xfrm>
          <a:solidFill>
            <a:srgbClr val="FFFFCC"/>
          </a:solidFill>
        </p:spPr>
        <p:txBody>
          <a:bodyPr>
            <a:normAutofit fontScale="92500" lnSpcReduction="20000"/>
          </a:bodyPr>
          <a:lstStyle/>
          <a:p>
            <a:pPr marL="282575" indent="0">
              <a:buNone/>
            </a:pPr>
            <a:r>
              <a:rPr lang="en-US" sz="1600" b="1" dirty="0">
                <a:solidFill>
                  <a:srgbClr val="0000FF"/>
                </a:solidFill>
                <a:cs typeface="Arial" charset="0"/>
                <a:sym typeface="Symbol" pitchFamily="18" charset="2"/>
              </a:rPr>
              <a:t>// Functions Prototype Definitions</a:t>
            </a:r>
          </a:p>
          <a:p>
            <a:pPr marL="282575" indent="0">
              <a:buNone/>
            </a:pPr>
            <a:r>
              <a:rPr lang="en-US" sz="1600" b="1" dirty="0">
                <a:cs typeface="Arial" charset="0"/>
                <a:sym typeface="Symbol" pitchFamily="18" charset="2"/>
              </a:rPr>
              <a:t>bool </a:t>
            </a:r>
            <a:r>
              <a:rPr lang="en-US" sz="1600" b="1" dirty="0" err="1">
                <a:cs typeface="Arial" charset="0"/>
                <a:sym typeface="Symbol" pitchFamily="18" charset="2"/>
              </a:rPr>
              <a:t>tableIsEmpty</a:t>
            </a:r>
            <a:r>
              <a:rPr lang="en-US" sz="1600" b="1" dirty="0">
                <a:cs typeface="Arial" charset="0"/>
                <a:sym typeface="Symbol" pitchFamily="18" charset="2"/>
              </a:rPr>
              <a:t>() </a:t>
            </a:r>
            <a:r>
              <a:rPr lang="en-US" sz="1600" b="1" dirty="0" err="1">
                <a:cs typeface="Arial" charset="0"/>
                <a:sym typeface="Symbol" pitchFamily="18" charset="2"/>
              </a:rPr>
              <a:t>const</a:t>
            </a:r>
            <a:r>
              <a:rPr lang="en-US" sz="1600" b="1" dirty="0">
                <a:cs typeface="Arial" charset="0"/>
                <a:sym typeface="Symbol" pitchFamily="18" charset="2"/>
              </a:rPr>
              <a:t>;	</a:t>
            </a:r>
            <a:r>
              <a:rPr lang="en-US" sz="1600" b="1" dirty="0">
                <a:solidFill>
                  <a:srgbClr val="0000FF"/>
                </a:solidFill>
                <a:cs typeface="Arial" charset="0"/>
                <a:sym typeface="Symbol" pitchFamily="18" charset="2"/>
              </a:rPr>
              <a:t>// return True if table is empty</a:t>
            </a:r>
          </a:p>
          <a:p>
            <a:pPr marL="282575" indent="0">
              <a:buNone/>
            </a:pPr>
            <a:r>
              <a:rPr lang="en-US" sz="1600" b="1" dirty="0">
                <a:cs typeface="Arial" charset="0"/>
                <a:sym typeface="Symbol" pitchFamily="18" charset="2"/>
              </a:rPr>
              <a:t>bool </a:t>
            </a:r>
            <a:r>
              <a:rPr lang="en-US" sz="1600" b="1" dirty="0" err="1">
                <a:cs typeface="Arial" charset="0"/>
                <a:sym typeface="Symbol" pitchFamily="18" charset="2"/>
              </a:rPr>
              <a:t>tableIsFull</a:t>
            </a:r>
            <a:r>
              <a:rPr lang="en-US" sz="1600" b="1" dirty="0">
                <a:cs typeface="Arial" charset="0"/>
                <a:sym typeface="Symbol" pitchFamily="18" charset="2"/>
              </a:rPr>
              <a:t>() </a:t>
            </a:r>
            <a:r>
              <a:rPr lang="en-US" sz="1600" b="1" dirty="0" err="1">
                <a:cs typeface="Arial" charset="0"/>
                <a:sym typeface="Symbol" pitchFamily="18" charset="2"/>
              </a:rPr>
              <a:t>const</a:t>
            </a:r>
            <a:r>
              <a:rPr lang="en-US" sz="1600" b="1" dirty="0">
                <a:cs typeface="Arial" charset="0"/>
                <a:sym typeface="Symbol" pitchFamily="18" charset="2"/>
              </a:rPr>
              <a:t>;		</a:t>
            </a:r>
            <a:r>
              <a:rPr lang="en-US" sz="1600" b="1" dirty="0">
                <a:solidFill>
                  <a:srgbClr val="0000FF"/>
                </a:solidFill>
                <a:cs typeface="Arial" charset="0"/>
                <a:sym typeface="Symbol" pitchFamily="18" charset="2"/>
              </a:rPr>
              <a:t>// return True if table is full</a:t>
            </a:r>
          </a:p>
          <a:p>
            <a:pPr marL="282575" indent="0">
              <a:buNone/>
            </a:pPr>
            <a:r>
              <a:rPr lang="en-US" sz="1600" b="1" dirty="0" err="1">
                <a:cs typeface="Arial" charset="0"/>
                <a:sym typeface="Symbol" pitchFamily="18" charset="2"/>
              </a:rPr>
              <a:t>int</a:t>
            </a:r>
            <a:r>
              <a:rPr lang="en-US" sz="1600" b="1" dirty="0">
                <a:cs typeface="Arial" charset="0"/>
                <a:sym typeface="Symbol" pitchFamily="18" charset="2"/>
              </a:rPr>
              <a:t>  occupancy() </a:t>
            </a:r>
            <a:r>
              <a:rPr lang="en-US" sz="1600" b="1" dirty="0" err="1">
                <a:cs typeface="Arial" charset="0"/>
                <a:sym typeface="Symbol" pitchFamily="18" charset="2"/>
              </a:rPr>
              <a:t>const</a:t>
            </a:r>
            <a:r>
              <a:rPr lang="en-US" sz="1600" b="1" dirty="0">
                <a:cs typeface="Arial" charset="0"/>
                <a:sym typeface="Symbol" pitchFamily="18" charset="2"/>
              </a:rPr>
              <a:t>;		</a:t>
            </a:r>
            <a:r>
              <a:rPr lang="en-US" sz="1600" b="1" dirty="0">
                <a:solidFill>
                  <a:srgbClr val="0000FF"/>
                </a:solidFill>
                <a:cs typeface="Arial" charset="0"/>
                <a:sym typeface="Symbol" pitchFamily="18" charset="2"/>
              </a:rPr>
              <a:t>// return no. of occupied slots</a:t>
            </a:r>
          </a:p>
          <a:p>
            <a:pPr marL="282575" indent="0">
              <a:buNone/>
            </a:pPr>
            <a:r>
              <a:rPr lang="en-US" sz="1600" b="1" dirty="0">
                <a:solidFill>
                  <a:srgbClr val="0000FF"/>
                </a:solidFill>
                <a:cs typeface="Arial" charset="0"/>
                <a:sym typeface="Symbol" pitchFamily="18" charset="2"/>
              </a:rPr>
              <a:t>// insert key and data at a hashed slot, return true if successful</a:t>
            </a:r>
          </a:p>
          <a:p>
            <a:pPr marL="282575" indent="0">
              <a:buNone/>
            </a:pPr>
            <a:r>
              <a:rPr lang="en-US" sz="1600" b="1" dirty="0">
                <a:cs typeface="Arial" charset="0"/>
                <a:sym typeface="Symbol" pitchFamily="18" charset="2"/>
              </a:rPr>
              <a:t>bool insert(</a:t>
            </a:r>
            <a:r>
              <a:rPr lang="en-US" sz="1600" b="1" dirty="0" err="1">
                <a:cs typeface="Arial" charset="0"/>
                <a:sym typeface="Symbol" pitchFamily="18" charset="2"/>
              </a:rPr>
              <a:t>const</a:t>
            </a:r>
            <a:r>
              <a:rPr lang="en-US" sz="1600" b="1" dirty="0">
                <a:cs typeface="Arial" charset="0"/>
                <a:sym typeface="Symbol" pitchFamily="18" charset="2"/>
              </a:rPr>
              <a:t> </a:t>
            </a:r>
            <a:r>
              <a:rPr lang="en-US" sz="1600" b="1" dirty="0" err="1">
                <a:cs typeface="Arial" charset="0"/>
                <a:sym typeface="Symbol" pitchFamily="18" charset="2"/>
              </a:rPr>
              <a:t>keyType</a:t>
            </a:r>
            <a:r>
              <a:rPr lang="en-US" sz="1600" b="1" dirty="0">
                <a:cs typeface="Arial" charset="0"/>
                <a:sym typeface="Symbol" pitchFamily="18" charset="2"/>
              </a:rPr>
              <a:t> &amp;, </a:t>
            </a:r>
            <a:r>
              <a:rPr lang="en-US" sz="1600" b="1" dirty="0" err="1">
                <a:cs typeface="Arial" charset="0"/>
                <a:sym typeface="Symbol" pitchFamily="18" charset="2"/>
              </a:rPr>
              <a:t>const</a:t>
            </a:r>
            <a:r>
              <a:rPr lang="en-US" sz="1600" b="1" dirty="0">
                <a:cs typeface="Arial" charset="0"/>
                <a:sym typeface="Symbol" pitchFamily="18" charset="2"/>
              </a:rPr>
              <a:t> </a:t>
            </a:r>
            <a:r>
              <a:rPr lang="en-US" sz="1600" b="1" dirty="0" err="1">
                <a:cs typeface="Arial" charset="0"/>
                <a:sym typeface="Symbol" pitchFamily="18" charset="2"/>
              </a:rPr>
              <a:t>dataType</a:t>
            </a:r>
            <a:r>
              <a:rPr lang="en-US" sz="1600" b="1" dirty="0">
                <a:cs typeface="Arial" charset="0"/>
                <a:sym typeface="Symbol" pitchFamily="18" charset="2"/>
              </a:rPr>
              <a:t> &amp; );</a:t>
            </a:r>
          </a:p>
          <a:p>
            <a:pPr marL="282575" indent="0">
              <a:buNone/>
            </a:pPr>
            <a:r>
              <a:rPr lang="en-US" sz="1600" b="1" dirty="0">
                <a:solidFill>
                  <a:srgbClr val="0000FF"/>
                </a:solidFill>
                <a:cs typeface="Arial" charset="0"/>
                <a:sym typeface="Symbol" pitchFamily="18" charset="2"/>
              </a:rPr>
              <a:t>// Search the table for the slot that matches key. </a:t>
            </a:r>
          </a:p>
          <a:p>
            <a:pPr marL="282575" indent="0">
              <a:buNone/>
            </a:pPr>
            <a:r>
              <a:rPr lang="en-US" sz="1600" b="1" dirty="0">
                <a:solidFill>
                  <a:srgbClr val="0000FF"/>
                </a:solidFill>
                <a:cs typeface="Arial" charset="0"/>
                <a:sym typeface="Symbol" pitchFamily="18" charset="2"/>
              </a:rPr>
              <a:t>// If found, return True, set current position to slot</a:t>
            </a:r>
          </a:p>
          <a:p>
            <a:pPr marL="282575" indent="0">
              <a:buNone/>
            </a:pPr>
            <a:r>
              <a:rPr lang="en-US" sz="1600" b="1" dirty="0">
                <a:cs typeface="Arial" charset="0"/>
                <a:sym typeface="Symbol" pitchFamily="18" charset="2"/>
              </a:rPr>
              <a:t>bool search(</a:t>
            </a:r>
            <a:r>
              <a:rPr lang="en-US" sz="1600" b="1" dirty="0" err="1">
                <a:cs typeface="Arial" charset="0"/>
                <a:sym typeface="Symbol" pitchFamily="18" charset="2"/>
              </a:rPr>
              <a:t>const</a:t>
            </a:r>
            <a:r>
              <a:rPr lang="en-US" sz="1600" b="1" dirty="0">
                <a:cs typeface="Arial" charset="0"/>
                <a:sym typeface="Symbol" pitchFamily="18" charset="2"/>
              </a:rPr>
              <a:t> </a:t>
            </a:r>
            <a:r>
              <a:rPr lang="en-US" sz="1600" b="1" dirty="0" err="1">
                <a:cs typeface="Arial" charset="0"/>
                <a:sym typeface="Symbol" pitchFamily="18" charset="2"/>
              </a:rPr>
              <a:t>keyType</a:t>
            </a:r>
            <a:r>
              <a:rPr lang="en-US" sz="1600" b="1" dirty="0">
                <a:cs typeface="Arial" charset="0"/>
                <a:sym typeface="Symbol" pitchFamily="18" charset="2"/>
              </a:rPr>
              <a:t> &amp; ); </a:t>
            </a:r>
          </a:p>
          <a:p>
            <a:pPr marL="282575" indent="0">
              <a:buNone/>
            </a:pPr>
            <a:r>
              <a:rPr lang="en-US" sz="1600" b="1" dirty="0">
                <a:solidFill>
                  <a:srgbClr val="0000FF"/>
                </a:solidFill>
                <a:cs typeface="Arial" charset="0"/>
                <a:sym typeface="Symbol" pitchFamily="18" charset="2"/>
              </a:rPr>
              <a:t>// Update data part of the current slot</a:t>
            </a:r>
          </a:p>
          <a:p>
            <a:pPr marL="282575" indent="0">
              <a:buNone/>
            </a:pPr>
            <a:r>
              <a:rPr lang="en-US" sz="1600" b="1" dirty="0">
                <a:cs typeface="Arial" charset="0"/>
                <a:sym typeface="Symbol" pitchFamily="18" charset="2"/>
              </a:rPr>
              <a:t>void updateData(</a:t>
            </a:r>
            <a:r>
              <a:rPr lang="en-US" sz="1600" b="1" dirty="0" err="1">
                <a:cs typeface="Arial" charset="0"/>
                <a:sym typeface="Symbol" pitchFamily="18" charset="2"/>
              </a:rPr>
              <a:t>const</a:t>
            </a:r>
            <a:r>
              <a:rPr lang="en-US" sz="1600" b="1" dirty="0">
                <a:cs typeface="Arial" charset="0"/>
                <a:sym typeface="Symbol" pitchFamily="18" charset="2"/>
              </a:rPr>
              <a:t> </a:t>
            </a:r>
            <a:r>
              <a:rPr lang="en-US" sz="1600" b="1" dirty="0" err="1">
                <a:cs typeface="Arial" charset="0"/>
                <a:sym typeface="Symbol" pitchFamily="18" charset="2"/>
              </a:rPr>
              <a:t>dataType</a:t>
            </a:r>
            <a:r>
              <a:rPr lang="en-US" sz="1600" b="1" dirty="0">
                <a:cs typeface="Arial" charset="0"/>
                <a:sym typeface="Symbol" pitchFamily="18" charset="2"/>
              </a:rPr>
              <a:t> &amp; ); </a:t>
            </a:r>
          </a:p>
          <a:p>
            <a:pPr marL="282575" indent="0">
              <a:buNone/>
            </a:pPr>
            <a:r>
              <a:rPr lang="en-US" sz="1600" b="1" dirty="0">
                <a:solidFill>
                  <a:srgbClr val="0000FF"/>
                </a:solidFill>
                <a:cs typeface="Arial" charset="0"/>
                <a:sym typeface="Symbol" pitchFamily="18" charset="2"/>
              </a:rPr>
              <a:t>// Retrieve data part of the current slot</a:t>
            </a:r>
          </a:p>
          <a:p>
            <a:pPr marL="282575" indent="0">
              <a:buNone/>
            </a:pPr>
            <a:r>
              <a:rPr lang="en-US" sz="1600" b="1" dirty="0">
                <a:cs typeface="Arial" charset="0"/>
                <a:sym typeface="Symbol" pitchFamily="18" charset="2"/>
              </a:rPr>
              <a:t>void </a:t>
            </a:r>
            <a:r>
              <a:rPr lang="en-US" sz="1600" b="1" dirty="0" err="1">
                <a:cs typeface="Arial" charset="0"/>
                <a:sym typeface="Symbol" pitchFamily="18" charset="2"/>
              </a:rPr>
              <a:t>retrieveData</a:t>
            </a:r>
            <a:r>
              <a:rPr lang="en-US" sz="1600" b="1" dirty="0">
                <a:cs typeface="Arial" charset="0"/>
                <a:sym typeface="Symbol" pitchFamily="18" charset="2"/>
              </a:rPr>
              <a:t>(</a:t>
            </a:r>
            <a:r>
              <a:rPr lang="en-US" sz="1600" b="1" dirty="0" err="1">
                <a:cs typeface="Arial" charset="0"/>
                <a:sym typeface="Symbol" pitchFamily="18" charset="2"/>
              </a:rPr>
              <a:t>dataType</a:t>
            </a:r>
            <a:r>
              <a:rPr lang="en-US" sz="1600" b="1" dirty="0">
                <a:cs typeface="Arial" charset="0"/>
                <a:sym typeface="Symbol" pitchFamily="18" charset="2"/>
              </a:rPr>
              <a:t> &amp;) </a:t>
            </a:r>
            <a:r>
              <a:rPr lang="en-US" sz="1600" b="1" dirty="0" err="1">
                <a:cs typeface="Arial" charset="0"/>
                <a:sym typeface="Symbol" pitchFamily="18" charset="2"/>
              </a:rPr>
              <a:t>const</a:t>
            </a:r>
            <a:r>
              <a:rPr lang="en-US" sz="1600" b="1" dirty="0">
                <a:cs typeface="Arial" charset="0"/>
                <a:sym typeface="Symbol" pitchFamily="18" charset="2"/>
              </a:rPr>
              <a:t>;</a:t>
            </a:r>
          </a:p>
          <a:p>
            <a:pPr marL="282575" indent="0">
              <a:buNone/>
            </a:pPr>
            <a:r>
              <a:rPr lang="en-US" sz="1600" b="1" dirty="0">
                <a:cs typeface="Arial" charset="0"/>
                <a:sym typeface="Symbol" pitchFamily="18" charset="2"/>
              </a:rPr>
              <a:t>void traverse() </a:t>
            </a:r>
            <a:r>
              <a:rPr lang="en-US" sz="1600" b="1" dirty="0" err="1">
                <a:cs typeface="Arial" charset="0"/>
                <a:sym typeface="Symbol" pitchFamily="18" charset="2"/>
              </a:rPr>
              <a:t>const</a:t>
            </a:r>
            <a:r>
              <a:rPr lang="en-US" sz="1600" b="1" dirty="0">
                <a:cs typeface="Arial" charset="0"/>
                <a:sym typeface="Symbol" pitchFamily="18" charset="2"/>
              </a:rPr>
              <a:t>;		      </a:t>
            </a:r>
            <a:r>
              <a:rPr lang="en-US" sz="1600" b="1" dirty="0">
                <a:solidFill>
                  <a:srgbClr val="0000FF"/>
                </a:solidFill>
                <a:cs typeface="Arial" charset="0"/>
                <a:sym typeface="Symbol" pitchFamily="18" charset="2"/>
              </a:rPr>
              <a:t>// Traverse whole table</a:t>
            </a:r>
            <a:endParaRPr lang="el-GR" sz="1600" b="1" dirty="0">
              <a:solidFill>
                <a:srgbClr val="0000F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409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866A8B-8B88-44BA-83E6-E67F90E0D0A9}" type="slidenum">
              <a:rPr lang="en-GB" smtClean="0"/>
              <a:pPr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099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The Dictionary Data Structure</a:t>
            </a:r>
            <a:endParaRPr lang="en-GB" sz="32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8197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2133600"/>
            <a:ext cx="7772400" cy="3962400"/>
          </a:xfrm>
          <a:noFill/>
        </p:spPr>
        <p:txBody>
          <a:bodyPr/>
          <a:lstStyle/>
          <a:p>
            <a:pPr eaLnBrk="1" hangingPunct="1"/>
            <a:r>
              <a:rPr lang="en-US" sz="2400"/>
              <a:t>A dictionary DS should support the following main operations:</a:t>
            </a:r>
          </a:p>
          <a:p>
            <a:pPr lvl="1" eaLnBrk="1" hangingPunct="1"/>
            <a:r>
              <a:rPr lang="en-US" sz="2400" b="1">
                <a:solidFill>
                  <a:srgbClr val="0000FF"/>
                </a:solidFill>
              </a:rPr>
              <a:t>Insert (D,x):</a:t>
            </a:r>
            <a:r>
              <a:rPr lang="en-US" sz="2400"/>
              <a:t> Insert item x in dictionary D</a:t>
            </a:r>
          </a:p>
          <a:p>
            <a:pPr lvl="1" eaLnBrk="1" hangingPunct="1"/>
            <a:r>
              <a:rPr lang="en-US" sz="2400" b="1">
                <a:solidFill>
                  <a:srgbClr val="0000FF"/>
                </a:solidFill>
              </a:rPr>
              <a:t>Delete (D,x):</a:t>
            </a:r>
            <a:r>
              <a:rPr lang="en-US" sz="2400"/>
              <a:t> Delete item x from D</a:t>
            </a:r>
          </a:p>
          <a:p>
            <a:pPr lvl="1" eaLnBrk="1" hangingPunct="1"/>
            <a:r>
              <a:rPr lang="en-US" sz="2400" b="1">
                <a:solidFill>
                  <a:srgbClr val="0000FF"/>
                </a:solidFill>
              </a:rPr>
              <a:t>Search (D,k):</a:t>
            </a:r>
            <a:r>
              <a:rPr lang="en-US" sz="2400"/>
              <a:t> search for key k in D</a:t>
            </a:r>
          </a:p>
        </p:txBody>
      </p:sp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26B744-D0ED-410C-8CA8-B41CD25816ED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Class hashTable Definition</a:t>
            </a:r>
            <a:endParaRPr lang="en-GB" sz="40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0965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524000"/>
            <a:ext cx="7772400" cy="4611808"/>
          </a:xfrm>
          <a:solidFill>
            <a:srgbClr val="FFFFCC"/>
          </a:solidFill>
        </p:spPr>
        <p:txBody>
          <a:bodyPr>
            <a:normAutofit fontScale="77500" lnSpcReduction="20000"/>
          </a:bodyPr>
          <a:lstStyle/>
          <a:p>
            <a:pPr marL="282575" indent="0">
              <a:buNone/>
            </a:pPr>
            <a:r>
              <a:rPr lang="en-US" sz="1600" b="1" dirty="0">
                <a:cs typeface="Arial" charset="0"/>
                <a:sym typeface="Symbol" pitchFamily="18" charset="2"/>
              </a:rPr>
              <a:t>private:</a:t>
            </a:r>
          </a:p>
          <a:p>
            <a:pPr marL="457200" indent="0">
              <a:buNone/>
            </a:pPr>
            <a:r>
              <a:rPr lang="en-US" sz="1600" b="1" dirty="0">
                <a:solidFill>
                  <a:srgbClr val="0000FF"/>
                </a:solidFill>
                <a:cs typeface="Arial" charset="0"/>
                <a:sym typeface="Symbol" pitchFamily="18" charset="2"/>
              </a:rPr>
              <a:t>// Slot Class</a:t>
            </a:r>
          </a:p>
          <a:p>
            <a:pPr marL="457200" indent="0">
              <a:buNone/>
            </a:pPr>
            <a:r>
              <a:rPr lang="en-US" sz="1600" b="1" dirty="0">
                <a:cs typeface="Arial" charset="0"/>
                <a:sym typeface="Symbol" pitchFamily="18" charset="2"/>
              </a:rPr>
              <a:t>class slot</a:t>
            </a:r>
          </a:p>
          <a:p>
            <a:pPr marL="457200" indent="0">
              <a:buNone/>
            </a:pPr>
            <a:r>
              <a:rPr lang="en-US" sz="1600" b="1" dirty="0">
                <a:cs typeface="Arial" charset="0"/>
                <a:sym typeface="Symbol" pitchFamily="18" charset="2"/>
              </a:rPr>
              <a:t>{</a:t>
            </a:r>
          </a:p>
          <a:p>
            <a:pPr marL="457200" indent="0">
              <a:buNone/>
            </a:pPr>
            <a:r>
              <a:rPr lang="en-US" sz="1600" b="1" dirty="0">
                <a:cs typeface="Arial" charset="0"/>
                <a:sym typeface="Symbol" pitchFamily="18" charset="2"/>
              </a:rPr>
              <a:t>   public:</a:t>
            </a:r>
          </a:p>
          <a:p>
            <a:pPr marL="457200" indent="0">
              <a:buNone/>
            </a:pPr>
            <a:r>
              <a:rPr lang="en-US" sz="1600" b="1" dirty="0">
                <a:cs typeface="Arial" charset="0"/>
                <a:sym typeface="Symbol" pitchFamily="18" charset="2"/>
              </a:rPr>
              <a:t>      </a:t>
            </a:r>
            <a:r>
              <a:rPr lang="en-US" sz="1600" b="1" dirty="0" err="1">
                <a:cs typeface="Arial" charset="0"/>
                <a:sym typeface="Symbol" pitchFamily="18" charset="2"/>
              </a:rPr>
              <a:t>keyType</a:t>
            </a:r>
            <a:r>
              <a:rPr lang="en-US" sz="1600" b="1" dirty="0">
                <a:cs typeface="Arial" charset="0"/>
                <a:sym typeface="Symbol" pitchFamily="18" charset="2"/>
              </a:rPr>
              <a:t> key;         </a:t>
            </a:r>
            <a:r>
              <a:rPr lang="en-US" sz="1600" b="1" dirty="0" err="1">
                <a:cs typeface="Arial" charset="0"/>
                <a:sym typeface="Symbol" pitchFamily="18" charset="2"/>
              </a:rPr>
              <a:t>dataType</a:t>
            </a:r>
            <a:r>
              <a:rPr lang="en-US" sz="1600" b="1" dirty="0">
                <a:cs typeface="Arial" charset="0"/>
                <a:sym typeface="Symbol" pitchFamily="18" charset="2"/>
              </a:rPr>
              <a:t> data;	</a:t>
            </a:r>
            <a:r>
              <a:rPr lang="en-US" sz="1600" b="1" dirty="0">
                <a:solidFill>
                  <a:srgbClr val="0000FF"/>
                </a:solidFill>
                <a:cs typeface="Arial" charset="0"/>
                <a:sym typeface="Symbol" pitchFamily="18" charset="2"/>
              </a:rPr>
              <a:t>// Key and Data</a:t>
            </a:r>
          </a:p>
          <a:p>
            <a:pPr marL="457200" indent="0">
              <a:buNone/>
            </a:pPr>
            <a:r>
              <a:rPr lang="en-US" sz="1600" b="1" dirty="0">
                <a:cs typeface="Arial" charset="0"/>
                <a:sym typeface="Symbol" pitchFamily="18" charset="2"/>
              </a:rPr>
              <a:t>}; </a:t>
            </a:r>
            <a:r>
              <a:rPr lang="en-US" sz="1600" b="1" dirty="0">
                <a:solidFill>
                  <a:srgbClr val="0000FF"/>
                </a:solidFill>
                <a:cs typeface="Arial" charset="0"/>
                <a:sym typeface="Symbol" pitchFamily="18" charset="2"/>
              </a:rPr>
              <a:t>// end of class slot declaration</a:t>
            </a:r>
          </a:p>
          <a:p>
            <a:pPr marL="457200" indent="0">
              <a:buNone/>
            </a:pPr>
            <a:r>
              <a:rPr lang="en-US" sz="1600" b="1" dirty="0">
                <a:cs typeface="Arial" charset="0"/>
                <a:sym typeface="Symbol" pitchFamily="18" charset="2"/>
              </a:rPr>
              <a:t>slot *T;</a:t>
            </a:r>
            <a:r>
              <a:rPr lang="en-US" sz="1600" b="1" dirty="0">
                <a:solidFill>
                  <a:srgbClr val="0000FF"/>
                </a:solidFill>
                <a:cs typeface="Arial" charset="0"/>
                <a:sym typeface="Symbol" pitchFamily="18" charset="2"/>
              </a:rPr>
              <a:t>		// Pointer to Storage Array</a:t>
            </a:r>
          </a:p>
          <a:p>
            <a:pPr marL="457200" indent="0">
              <a:buNone/>
            </a:pPr>
            <a:r>
              <a:rPr lang="en-US" sz="1600" b="1" dirty="0" err="1">
                <a:cs typeface="Arial" charset="0"/>
                <a:sym typeface="Symbol" pitchFamily="18" charset="2"/>
              </a:rPr>
              <a:t>int</a:t>
            </a:r>
            <a:r>
              <a:rPr lang="en-US" sz="1600" b="1" dirty="0">
                <a:cs typeface="Arial" charset="0"/>
                <a:sym typeface="Symbol" pitchFamily="18" charset="2"/>
              </a:rPr>
              <a:t> h;</a:t>
            </a:r>
            <a:r>
              <a:rPr lang="en-US" sz="1600" b="1" dirty="0">
                <a:solidFill>
                  <a:srgbClr val="0000FF"/>
                </a:solidFill>
                <a:cs typeface="Arial" charset="0"/>
                <a:sym typeface="Symbol" pitchFamily="18" charset="2"/>
              </a:rPr>
              <a:t>		// Index to a slot</a:t>
            </a:r>
          </a:p>
          <a:p>
            <a:pPr marL="457200" indent="0">
              <a:buNone/>
            </a:pPr>
            <a:r>
              <a:rPr lang="en-US" sz="1600" b="1" dirty="0" err="1">
                <a:cs typeface="Arial" charset="0"/>
                <a:sym typeface="Symbol" pitchFamily="18" charset="2"/>
              </a:rPr>
              <a:t>int</a:t>
            </a:r>
            <a:r>
              <a:rPr lang="en-US" sz="1600" b="1" dirty="0">
                <a:cs typeface="Arial" charset="0"/>
                <a:sym typeface="Symbol" pitchFamily="18" charset="2"/>
              </a:rPr>
              <a:t> </a:t>
            </a:r>
            <a:r>
              <a:rPr lang="en-US" sz="1600" b="1" dirty="0" err="1">
                <a:cs typeface="Arial" charset="0"/>
                <a:sym typeface="Symbol" pitchFamily="18" charset="2"/>
              </a:rPr>
              <a:t>MaxSize</a:t>
            </a:r>
            <a:r>
              <a:rPr lang="en-US" sz="1600" b="1" dirty="0">
                <a:cs typeface="Arial" charset="0"/>
                <a:sym typeface="Symbol" pitchFamily="18" charset="2"/>
              </a:rPr>
              <a:t>, </a:t>
            </a:r>
            <a:r>
              <a:rPr lang="en-US" sz="1600" b="1" dirty="0" err="1">
                <a:cs typeface="Arial" charset="0"/>
                <a:sym typeface="Symbol" pitchFamily="18" charset="2"/>
              </a:rPr>
              <a:t>csize</a:t>
            </a:r>
            <a:r>
              <a:rPr lang="en-US" sz="1600" b="1" dirty="0">
                <a:cs typeface="Arial" charset="0"/>
                <a:sym typeface="Symbol" pitchFamily="18" charset="2"/>
              </a:rPr>
              <a:t>;</a:t>
            </a:r>
            <a:r>
              <a:rPr lang="en-US" sz="1600" b="1" dirty="0">
                <a:solidFill>
                  <a:srgbClr val="0000FF"/>
                </a:solidFill>
                <a:cs typeface="Arial" charset="0"/>
                <a:sym typeface="Symbol" pitchFamily="18" charset="2"/>
              </a:rPr>
              <a:t>	// Maximum and Current Sizes</a:t>
            </a:r>
          </a:p>
          <a:p>
            <a:pPr marL="457200" indent="0">
              <a:buNone/>
            </a:pPr>
            <a:r>
              <a:rPr lang="en-US" sz="1600" b="1" dirty="0" err="1">
                <a:cs typeface="Arial" charset="0"/>
                <a:sym typeface="Symbol" pitchFamily="18" charset="2"/>
              </a:rPr>
              <a:t>keyType</a:t>
            </a:r>
            <a:r>
              <a:rPr lang="en-US" sz="1600" b="1" dirty="0">
                <a:cs typeface="Arial" charset="0"/>
                <a:sym typeface="Symbol" pitchFamily="18" charset="2"/>
              </a:rPr>
              <a:t> Empty;</a:t>
            </a:r>
            <a:r>
              <a:rPr lang="en-US" sz="1600" b="1" dirty="0">
                <a:solidFill>
                  <a:srgbClr val="0000FF"/>
                </a:solidFill>
                <a:cs typeface="Arial" charset="0"/>
                <a:sym typeface="Symbol" pitchFamily="18" charset="2"/>
              </a:rPr>
              <a:t>	// Key value to consider as "Empty“</a:t>
            </a:r>
          </a:p>
          <a:p>
            <a:pPr marL="457200" indent="0">
              <a:buNone/>
            </a:pPr>
            <a:r>
              <a:rPr lang="en-US" sz="1600" b="1" dirty="0">
                <a:solidFill>
                  <a:srgbClr val="0000FF"/>
                </a:solidFill>
                <a:cs typeface="Arial" charset="0"/>
                <a:sym typeface="Symbol" pitchFamily="18" charset="2"/>
              </a:rPr>
              <a:t>// Private Member function (hashing function)</a:t>
            </a:r>
          </a:p>
          <a:p>
            <a:pPr marL="457200" indent="0">
              <a:buNone/>
            </a:pPr>
            <a:r>
              <a:rPr lang="en-US" sz="1600" b="1" dirty="0" err="1">
                <a:cs typeface="Arial" charset="0"/>
                <a:sym typeface="Symbol" pitchFamily="18" charset="2"/>
              </a:rPr>
              <a:t>int</a:t>
            </a:r>
            <a:r>
              <a:rPr lang="en-US" sz="1600" b="1" dirty="0">
                <a:cs typeface="Arial" charset="0"/>
                <a:sym typeface="Symbol" pitchFamily="18" charset="2"/>
              </a:rPr>
              <a:t> hash(</a:t>
            </a:r>
            <a:r>
              <a:rPr lang="en-US" sz="1600" b="1" dirty="0" err="1">
                <a:cs typeface="Arial" charset="0"/>
                <a:sym typeface="Symbol" pitchFamily="18" charset="2"/>
              </a:rPr>
              <a:t>const</a:t>
            </a:r>
            <a:r>
              <a:rPr lang="en-US" sz="1600" b="1" dirty="0">
                <a:cs typeface="Arial" charset="0"/>
                <a:sym typeface="Symbol" pitchFamily="18" charset="2"/>
              </a:rPr>
              <a:t> </a:t>
            </a:r>
            <a:r>
              <a:rPr lang="en-US" sz="1600" b="1" dirty="0" err="1">
                <a:cs typeface="Arial" charset="0"/>
                <a:sym typeface="Symbol" pitchFamily="18" charset="2"/>
              </a:rPr>
              <a:t>keyType</a:t>
            </a:r>
            <a:r>
              <a:rPr lang="en-US" sz="1600" b="1" dirty="0">
                <a:cs typeface="Arial" charset="0"/>
                <a:sym typeface="Symbol" pitchFamily="18" charset="2"/>
              </a:rPr>
              <a:t> &amp; ) </a:t>
            </a:r>
            <a:r>
              <a:rPr lang="en-US" sz="1600" b="1" dirty="0" err="1">
                <a:cs typeface="Arial" charset="0"/>
                <a:sym typeface="Symbol" pitchFamily="18" charset="2"/>
              </a:rPr>
              <a:t>const</a:t>
            </a:r>
            <a:r>
              <a:rPr lang="en-US" sz="1600" b="1" dirty="0">
                <a:cs typeface="Arial" charset="0"/>
                <a:sym typeface="Symbol" pitchFamily="18" charset="2"/>
              </a:rPr>
              <a:t>;</a:t>
            </a:r>
          </a:p>
          <a:p>
            <a:pPr marL="282575" indent="0">
              <a:buNone/>
            </a:pPr>
            <a:r>
              <a:rPr lang="en-US" sz="1600" b="1" dirty="0">
                <a:cs typeface="Arial" charset="0"/>
                <a:sym typeface="Symbol" pitchFamily="18" charset="2"/>
              </a:rPr>
              <a:t>}; </a:t>
            </a:r>
            <a:r>
              <a:rPr lang="en-US" sz="1600" b="1" dirty="0">
                <a:solidFill>
                  <a:srgbClr val="0000FF"/>
                </a:solidFill>
                <a:cs typeface="Arial" charset="0"/>
                <a:sym typeface="Symbol" pitchFamily="18" charset="2"/>
              </a:rPr>
              <a:t>// end of class hashTable definition</a:t>
            </a:r>
          </a:p>
          <a:p>
            <a:pPr marL="282575" indent="0">
              <a:buNone/>
            </a:pP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cs typeface="Arial" charset="0"/>
                <a:sym typeface="Symbol" pitchFamily="18" charset="2"/>
              </a:rPr>
              <a:t>#</a:t>
            </a:r>
            <a:r>
              <a:rPr lang="en-US" sz="1600" b="1" dirty="0" err="1">
                <a:solidFill>
                  <a:schemeClr val="accent6">
                    <a:lumMod val="75000"/>
                  </a:schemeClr>
                </a:solidFill>
                <a:cs typeface="Arial" charset="0"/>
                <a:sym typeface="Symbol" pitchFamily="18" charset="2"/>
              </a:rPr>
              <a:t>endif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cs typeface="Arial" charset="0"/>
                <a:sym typeface="Symbol" pitchFamily="18" charset="2"/>
              </a:rPr>
              <a:t> </a:t>
            </a:r>
            <a:r>
              <a:rPr lang="en-US" sz="1600" b="1" dirty="0">
                <a:solidFill>
                  <a:srgbClr val="0000FF"/>
                </a:solidFill>
                <a:cs typeface="Arial" charset="0"/>
                <a:sym typeface="Symbol" pitchFamily="18" charset="2"/>
              </a:rPr>
              <a:t>// HASH_TABLE_H</a:t>
            </a:r>
          </a:p>
          <a:p>
            <a:pPr marL="282575" indent="0">
              <a:buNone/>
            </a:pP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cs typeface="Arial" charset="0"/>
                <a:sym typeface="Symbol" pitchFamily="18" charset="2"/>
              </a:rPr>
              <a:t>#include "hashTable.cpp"</a:t>
            </a:r>
            <a:endParaRPr lang="el-GR" sz="1600" b="1" dirty="0">
              <a:solidFill>
                <a:schemeClr val="accent6">
                  <a:lumMod val="75000"/>
                </a:schemeClr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409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866A8B-8B88-44BA-83E6-E67F90E0D0A9}" type="slidenum">
              <a:rPr lang="en-GB" smtClean="0"/>
              <a:pPr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3306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C45531-0F6E-47E9-B6D0-02A90611BDE2}" type="slidenum">
              <a:rPr lang="en-GB" smtClean="0"/>
              <a:pPr/>
              <a:t>41</a:t>
            </a:fld>
            <a:endParaRPr lang="en-GB"/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title"/>
          </p:nvPr>
        </p:nvSpPr>
        <p:spPr>
          <a:xfrm>
            <a:off x="1640156" y="628122"/>
            <a:ext cx="8911687" cy="128089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Implementation Files</a:t>
            </a:r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11581" y="2133600"/>
            <a:ext cx="10880419" cy="3777622"/>
          </a:xfrm>
          <a:noFill/>
        </p:spPr>
        <p:txBody>
          <a:bodyPr>
            <a:normAutofit/>
          </a:bodyPr>
          <a:lstStyle/>
          <a:p>
            <a:pPr lvl="1"/>
            <a:r>
              <a:rPr lang="en-US" sz="2400" b="1" dirty="0">
                <a:solidFill>
                  <a:schemeClr val="tx1"/>
                </a:solidFill>
              </a:rPr>
              <a:t>A Full implementation of the </a:t>
            </a:r>
            <a:r>
              <a:rPr lang="en-US" sz="2400" b="1" dirty="0" err="1">
                <a:solidFill>
                  <a:schemeClr val="tx1"/>
                </a:solidFill>
              </a:rPr>
              <a:t>Hashtable</a:t>
            </a:r>
            <a:r>
              <a:rPr lang="en-US" sz="2400" b="1" dirty="0">
                <a:solidFill>
                  <a:schemeClr val="tx1"/>
                </a:solidFill>
              </a:rPr>
              <a:t> class is found at:</a:t>
            </a:r>
            <a:endParaRPr lang="en-US" sz="2400" b="1" dirty="0">
              <a:solidFill>
                <a:schemeClr val="tx1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lvl="1">
              <a:buNone/>
            </a:pPr>
            <a:r>
              <a:rPr lang="en-US" sz="2400" b="1" dirty="0">
                <a:solidFill>
                  <a:srgbClr val="00B0F0"/>
                </a:solidFill>
                <a:ea typeface="Calibri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http://www1.aucegypt.edu/faculty/cse/goneid/csce2211/codes.rar</a:t>
            </a:r>
            <a:endParaRPr lang="en-US" b="1" dirty="0">
              <a:solidFill>
                <a:srgbClr val="00B0F0"/>
              </a:solidFill>
            </a:endParaRPr>
          </a:p>
          <a:p>
            <a:pPr lvl="1" eaLnBrk="1" hangingPunct="1">
              <a:buFont typeface="Wingdings" pitchFamily="2" charset="2"/>
              <a:buNone/>
            </a:pPr>
            <a:endParaRPr lang="en-US" b="1" dirty="0">
              <a:solidFill>
                <a:srgbClr val="00B0F0"/>
              </a:solidFill>
            </a:endParaRPr>
          </a:p>
          <a:p>
            <a:pPr lvl="1" eaLnBrk="1" hangingPunct="1">
              <a:buFont typeface="Wingdings" pitchFamily="2" charset="2"/>
              <a:buNone/>
            </a:pPr>
            <a:endParaRPr lang="en-US" b="1" dirty="0">
              <a:solidFill>
                <a:srgbClr val="CC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36990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8. Performance : Linear Probing </a:t>
            </a:r>
            <a:endParaRPr lang="en-GB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9157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752600"/>
            <a:ext cx="7772400" cy="4343400"/>
          </a:xfrm>
          <a:noFill/>
        </p:spPr>
        <p:txBody>
          <a:bodyPr>
            <a:normAutofit fontScale="92500" lnSpcReduction="20000"/>
          </a:bodyPr>
          <a:lstStyle/>
          <a:p>
            <a:r>
              <a:rPr lang="en-US" sz="2000" b="1" dirty="0">
                <a:cs typeface="Arial" charset="0"/>
                <a:sym typeface="Symbol" pitchFamily="18" charset="2"/>
              </a:rPr>
              <a:t>Although searching in a hash table is supposed to be of complexity </a:t>
            </a:r>
            <a:r>
              <a:rPr lang="en-US" sz="2000" b="1" i="1" dirty="0">
                <a:solidFill>
                  <a:srgbClr val="0000FF"/>
                </a:solidFill>
                <a:cs typeface="Arial" charset="0"/>
                <a:sym typeface="Symbol" pitchFamily="18" charset="2"/>
              </a:rPr>
              <a:t>O(1)</a:t>
            </a:r>
            <a:r>
              <a:rPr lang="en-US" sz="2000" b="1" dirty="0">
                <a:cs typeface="Arial" charset="0"/>
                <a:sym typeface="Symbol" pitchFamily="18" charset="2"/>
              </a:rPr>
              <a:t>, collision will increase search cost.</a:t>
            </a:r>
          </a:p>
          <a:p>
            <a:pPr marL="0" indent="0">
              <a:buNone/>
            </a:pPr>
            <a:endParaRPr lang="en-US" sz="2000" dirty="0">
              <a:cs typeface="Arial" charset="0"/>
              <a:sym typeface="Symbol" pitchFamily="18" charset="2"/>
            </a:endParaRPr>
          </a:p>
          <a:p>
            <a:pPr eaLnBrk="1" hangingPunct="1"/>
            <a:r>
              <a:rPr lang="en-US" sz="2000" b="1" dirty="0">
                <a:cs typeface="Arial" charset="0"/>
                <a:sym typeface="Symbol" pitchFamily="18" charset="2"/>
              </a:rPr>
              <a:t>An important factor is the </a:t>
            </a:r>
            <a:r>
              <a:rPr lang="en-US" sz="2000" b="1" i="1" dirty="0">
                <a:solidFill>
                  <a:srgbClr val="0000FF"/>
                </a:solidFill>
                <a:cs typeface="Arial" charset="0"/>
                <a:sym typeface="Symbol" pitchFamily="18" charset="2"/>
              </a:rPr>
              <a:t>Load Factor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>
                <a:cs typeface="Arial" charset="0"/>
                <a:sym typeface="Symbol" pitchFamily="18" charset="2"/>
              </a:rPr>
              <a:t>		</a:t>
            </a:r>
            <a:r>
              <a:rPr lang="el-GR" sz="2000" b="1" dirty="0">
                <a:cs typeface="Arial" charset="0"/>
                <a:sym typeface="Symbol" pitchFamily="18" charset="2"/>
              </a:rPr>
              <a:t>α</a:t>
            </a:r>
            <a:r>
              <a:rPr lang="en-US" sz="2000" b="1" dirty="0">
                <a:cs typeface="Arial" charset="0"/>
                <a:sym typeface="Symbol" pitchFamily="18" charset="2"/>
              </a:rPr>
              <a:t> = No. of Keys / </a:t>
            </a:r>
            <a:r>
              <a:rPr lang="en-US" sz="2000" b="1" dirty="0" err="1">
                <a:cs typeface="Arial" charset="0"/>
                <a:sym typeface="Symbol" pitchFamily="18" charset="2"/>
              </a:rPr>
              <a:t>MaxSize</a:t>
            </a:r>
            <a:endParaRPr lang="el-GR" sz="2000" b="1" u="sng" dirty="0">
              <a:cs typeface="Arial" charset="0"/>
              <a:sym typeface="Symbol" pitchFamily="18" charset="2"/>
            </a:endParaRPr>
          </a:p>
          <a:p>
            <a:pPr eaLnBrk="1" hangingPunct="1"/>
            <a:endParaRPr lang="en-US" sz="2000" b="1" dirty="0">
              <a:cs typeface="Arial" charset="0"/>
              <a:sym typeface="Symbol" pitchFamily="18" charset="2"/>
            </a:endParaRPr>
          </a:p>
          <a:p>
            <a:pPr eaLnBrk="1" hangingPunct="1"/>
            <a:r>
              <a:rPr lang="en-US" sz="2000" b="1" dirty="0">
                <a:cs typeface="Arial" charset="0"/>
                <a:sym typeface="Symbol" pitchFamily="18" charset="2"/>
              </a:rPr>
              <a:t>Let S(</a:t>
            </a:r>
            <a:r>
              <a:rPr lang="el-GR" sz="2000" b="1" dirty="0"/>
              <a:t>α</a:t>
            </a:r>
            <a:r>
              <a:rPr lang="en-US" sz="2000" b="1" dirty="0"/>
              <a:t>) be the average cost of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/>
              <a:t>	successful search for a key,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/>
              <a:t>	and U(</a:t>
            </a:r>
            <a:r>
              <a:rPr lang="el-GR" sz="2000" b="1" dirty="0"/>
              <a:t>α</a:t>
            </a:r>
            <a:r>
              <a:rPr lang="en-US" sz="2000" b="1" dirty="0"/>
              <a:t>) be that for unsuccessful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/>
              <a:t>	search. The problem of deriving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/>
              <a:t>	these costs was solved by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/>
              <a:t>	Donald Knuth in 1962.</a:t>
            </a:r>
          </a:p>
          <a:p>
            <a:pPr eaLnBrk="1" hangingPunct="1">
              <a:buFont typeface="Wingdings" pitchFamily="2" charset="2"/>
              <a:buNone/>
            </a:pPr>
            <a:endParaRPr lang="en-US" sz="2000" b="1" dirty="0">
              <a:cs typeface="Arial" charset="0"/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el-GR" sz="2000" b="1" dirty="0">
              <a:cs typeface="Arial" charset="0"/>
              <a:sym typeface="Symbol" pitchFamily="18" charset="2"/>
            </a:endParaRPr>
          </a:p>
        </p:txBody>
      </p:sp>
      <p:sp>
        <p:nvSpPr>
          <p:cNvPr id="4915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491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140306-96BE-4F4B-9286-B9140A7DC984}" type="slidenum">
              <a:rPr lang="en-GB" smtClean="0"/>
              <a:pPr/>
              <a:t>42</a:t>
            </a:fld>
            <a:endParaRPr lang="en-GB"/>
          </a:p>
        </p:txBody>
      </p:sp>
      <p:pic>
        <p:nvPicPr>
          <p:cNvPr id="49158" name="Picture 23" descr="knuth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3581400"/>
            <a:ext cx="2692400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Performance : Linear Probing </a:t>
            </a:r>
            <a:endParaRPr lang="en-GB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0181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427181"/>
            <a:ext cx="7772400" cy="4575586"/>
          </a:xfrm>
          <a:noFill/>
        </p:spPr>
        <p:txBody>
          <a:bodyPr/>
          <a:lstStyle/>
          <a:p>
            <a:pPr eaLnBrk="1" hangingPunct="1"/>
            <a:r>
              <a:rPr lang="en-US" sz="2000" b="1" dirty="0"/>
              <a:t>The solution is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/>
              <a:t>         </a:t>
            </a:r>
            <a:r>
              <a:rPr lang="en-US" sz="2400" b="1" i="1" dirty="0">
                <a:solidFill>
                  <a:schemeClr val="tx2"/>
                </a:solidFill>
                <a:latin typeface="Times New Roman" charset="0"/>
                <a:cs typeface="Times New Roman" charset="0"/>
              </a:rPr>
              <a:t>S(</a:t>
            </a:r>
            <a:r>
              <a:rPr lang="en-US" sz="2400" b="1" i="1" dirty="0">
                <a:solidFill>
                  <a:schemeClr val="tx2"/>
                </a:solidFill>
                <a:latin typeface="Times New Roman" charset="0"/>
                <a:cs typeface="Times New Roman" charset="0"/>
                <a:sym typeface="Symbol" pitchFamily="18" charset="2"/>
              </a:rPr>
              <a:t></a:t>
            </a:r>
            <a:r>
              <a:rPr lang="en-US" sz="2400" b="1" i="1" dirty="0">
                <a:solidFill>
                  <a:schemeClr val="tx2"/>
                </a:solidFill>
                <a:latin typeface="Times New Roman" charset="0"/>
                <a:cs typeface="Times New Roman" charset="0"/>
              </a:rPr>
              <a:t>) ≈ ( 1/2 ) ( 1 + x )</a:t>
            </a:r>
            <a:r>
              <a:rPr lang="en-US" sz="2000" b="1" i="1" dirty="0">
                <a:solidFill>
                  <a:schemeClr val="tx2"/>
                </a:solidFill>
                <a:latin typeface="Times New Roman" charset="0"/>
                <a:cs typeface="Times New Roman" charset="0"/>
              </a:rPr>
              <a:t>		for successful search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i="1" dirty="0">
                <a:solidFill>
                  <a:schemeClr val="tx2"/>
                </a:solidFill>
                <a:latin typeface="Times New Roman" charset="0"/>
                <a:cs typeface="Times New Roman" charset="0"/>
              </a:rPr>
              <a:t>         </a:t>
            </a:r>
            <a:r>
              <a:rPr lang="en-US" sz="2400" b="1" i="1" dirty="0">
                <a:solidFill>
                  <a:schemeClr val="tx2"/>
                </a:solidFill>
                <a:latin typeface="Times New Roman" charset="0"/>
                <a:cs typeface="Times New Roman" charset="0"/>
              </a:rPr>
              <a:t>U(</a:t>
            </a:r>
            <a:r>
              <a:rPr lang="en-US" sz="2400" b="1" i="1" dirty="0">
                <a:solidFill>
                  <a:schemeClr val="tx2"/>
                </a:solidFill>
                <a:latin typeface="Times New Roman" charset="0"/>
                <a:cs typeface="Times New Roman" charset="0"/>
                <a:sym typeface="Symbol" pitchFamily="18" charset="2"/>
              </a:rPr>
              <a:t></a:t>
            </a:r>
            <a:r>
              <a:rPr lang="en-US" sz="2400" b="1" i="1" dirty="0">
                <a:solidFill>
                  <a:schemeClr val="tx2"/>
                </a:solidFill>
                <a:latin typeface="Times New Roman" charset="0"/>
                <a:cs typeface="Times New Roman" charset="0"/>
              </a:rPr>
              <a:t>) ≈ ( 1/2 ) ( 1 + x</a:t>
            </a:r>
            <a:r>
              <a:rPr lang="en-US" sz="2400" b="1" i="1" baseline="30000" dirty="0">
                <a:solidFill>
                  <a:schemeClr val="tx2"/>
                </a:solidFill>
                <a:latin typeface="Times New Roman" charset="0"/>
                <a:cs typeface="Times New Roman" charset="0"/>
              </a:rPr>
              <a:t>2</a:t>
            </a:r>
            <a:r>
              <a:rPr lang="en-US" sz="2400" b="1" i="1" dirty="0">
                <a:solidFill>
                  <a:schemeClr val="tx2"/>
                </a:solidFill>
                <a:latin typeface="Times New Roman" charset="0"/>
                <a:cs typeface="Times New Roman" charset="0"/>
              </a:rPr>
              <a:t> )</a:t>
            </a:r>
            <a:r>
              <a:rPr lang="en-US" sz="2000" b="1" i="1" dirty="0">
                <a:solidFill>
                  <a:schemeClr val="tx2"/>
                </a:solidFill>
                <a:latin typeface="Times New Roman" charset="0"/>
                <a:cs typeface="Times New Roman" charset="0"/>
              </a:rPr>
              <a:t>	         for unsuccessful search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/>
              <a:t>	where </a:t>
            </a:r>
            <a:r>
              <a:rPr lang="en-US" sz="2400" b="1" i="1" dirty="0">
                <a:solidFill>
                  <a:schemeClr val="tx2"/>
                </a:solidFill>
                <a:latin typeface="Times New Roman" charset="0"/>
                <a:cs typeface="Times New Roman" charset="0"/>
              </a:rPr>
              <a:t>x = 1/(1- </a:t>
            </a:r>
            <a:r>
              <a:rPr lang="en-US" sz="2400" b="1" i="1" dirty="0">
                <a:solidFill>
                  <a:schemeClr val="tx2"/>
                </a:solidFill>
                <a:latin typeface="Times New Roman" charset="0"/>
                <a:cs typeface="Times New Roman" charset="0"/>
                <a:sym typeface="Symbol" pitchFamily="18" charset="2"/>
              </a:rPr>
              <a:t></a:t>
            </a:r>
            <a:r>
              <a:rPr lang="en-US" sz="2400" b="1" i="1" dirty="0">
                <a:solidFill>
                  <a:schemeClr val="tx2"/>
                </a:solidFill>
                <a:latin typeface="Times New Roman" charset="0"/>
                <a:cs typeface="Times New Roman" charset="0"/>
              </a:rPr>
              <a:t>)  </a:t>
            </a:r>
            <a:r>
              <a:rPr lang="en-US" sz="2000" b="1" dirty="0"/>
              <a:t>and </a:t>
            </a:r>
            <a:r>
              <a:rPr lang="en-US" sz="2000" b="1" dirty="0">
                <a:sym typeface="Symbol" pitchFamily="18" charset="2"/>
              </a:rPr>
              <a:t></a:t>
            </a:r>
            <a:r>
              <a:rPr lang="en-US" sz="2000" b="1" dirty="0"/>
              <a:t> is the load factor.</a:t>
            </a:r>
          </a:p>
          <a:p>
            <a:pPr eaLnBrk="1" hangingPunct="1">
              <a:buFont typeface="Wingdings" pitchFamily="2" charset="2"/>
              <a:buNone/>
            </a:pPr>
            <a:endParaRPr lang="en-US" sz="2000" b="1" dirty="0"/>
          </a:p>
          <a:p>
            <a:pPr eaLnBrk="1" hangingPunct="1"/>
            <a:r>
              <a:rPr lang="en-US" sz="2000" b="1" dirty="0"/>
              <a:t>The following table shows how the costs are affected by the load factor: </a:t>
            </a:r>
          </a:p>
          <a:p>
            <a:pPr eaLnBrk="1" hangingPunct="1">
              <a:buFont typeface="Wingdings" pitchFamily="2" charset="2"/>
              <a:buNone/>
            </a:pPr>
            <a:endParaRPr lang="en-US" sz="2000" b="1" dirty="0">
              <a:cs typeface="Arial" charset="0"/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el-GR" sz="2000" b="1" dirty="0">
              <a:cs typeface="Arial" charset="0"/>
              <a:sym typeface="Symbol" pitchFamily="18" charset="2"/>
            </a:endParaRPr>
          </a:p>
        </p:txBody>
      </p:sp>
      <p:sp>
        <p:nvSpPr>
          <p:cNvPr id="5017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501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C38C36-A123-4D7C-B221-75F565F2617F}" type="slidenum">
              <a:rPr lang="en-GB" smtClean="0"/>
              <a:pPr/>
              <a:t>43</a:t>
            </a:fld>
            <a:endParaRPr lang="en-GB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067178"/>
              </p:ext>
            </p:extLst>
          </p:nvPr>
        </p:nvGraphicFramePr>
        <p:xfrm>
          <a:off x="4876800" y="4419600"/>
          <a:ext cx="5105400" cy="1411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6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6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6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6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  <a:sym typeface="Symbol"/>
                        </a:rPr>
                        <a:t>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2"/>
                          </a:solidFill>
                        </a:rPr>
                        <a:t>66%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2"/>
                          </a:solidFill>
                        </a:rPr>
                        <a:t>90%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pPr algn="ctr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</a:pPr>
                      <a:r>
                        <a:rPr lang="en-US" sz="1800" b="1" i="1" dirty="0">
                          <a:solidFill>
                            <a:schemeClr val="tx2"/>
                          </a:solidFill>
                        </a:rPr>
                        <a:t>S(</a:t>
                      </a:r>
                      <a:r>
                        <a:rPr lang="el-GR" sz="1800" b="1" i="1" dirty="0">
                          <a:solidFill>
                            <a:schemeClr val="tx2"/>
                          </a:solidFill>
                        </a:rPr>
                        <a:t>α</a:t>
                      </a:r>
                      <a:r>
                        <a:rPr lang="en-US" sz="1800" b="1" i="1" dirty="0">
                          <a:solidFill>
                            <a:schemeClr val="tx2"/>
                          </a:solidFill>
                        </a:rPr>
                        <a:t>)</a:t>
                      </a:r>
                      <a:endParaRPr lang="en-GB" sz="1800" b="1" i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5.5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165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>
                          <a:solidFill>
                            <a:schemeClr val="tx2"/>
                          </a:solidFill>
                          <a:sym typeface="Symbol" pitchFamily="18" charset="2"/>
                        </a:rPr>
                        <a:t>U(</a:t>
                      </a:r>
                      <a:r>
                        <a:rPr lang="el-GR" sz="1800" b="1" i="1" dirty="0">
                          <a:solidFill>
                            <a:schemeClr val="tx2"/>
                          </a:solidFill>
                        </a:rPr>
                        <a:t>α</a:t>
                      </a:r>
                      <a:r>
                        <a:rPr lang="en-US" sz="1800" b="1" i="1" dirty="0">
                          <a:solidFill>
                            <a:schemeClr val="tx2"/>
                          </a:solidFill>
                          <a:sym typeface="Symbol" pitchFamily="18" charset="2"/>
                        </a:rPr>
                        <a:t>)</a:t>
                      </a:r>
                      <a:endParaRPr lang="en-US" b="1" i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8.5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50.5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495301"/>
            <a:ext cx="7772400" cy="762000"/>
          </a:xfrm>
        </p:spPr>
        <p:txBody>
          <a:bodyPr/>
          <a:lstStyle/>
          <a:p>
            <a:pPr>
              <a:defRPr/>
            </a:pP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Performance: Double Hashing</a:t>
            </a:r>
            <a:endParaRPr lang="en-GB" sz="40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1205" name="Rectangle 3"/>
          <p:cNvSpPr>
            <a:spLocks noGrp="1" noChangeArrowheads="1"/>
          </p:cNvSpPr>
          <p:nvPr>
            <p:ph idx="1"/>
          </p:nvPr>
        </p:nvSpPr>
        <p:spPr>
          <a:xfrm>
            <a:off x="2895600" y="1262917"/>
            <a:ext cx="7620000" cy="4714875"/>
          </a:xfrm>
          <a:noFill/>
        </p:spPr>
        <p:txBody>
          <a:bodyPr/>
          <a:lstStyle/>
          <a:p>
            <a:r>
              <a:rPr lang="en-US" sz="2400" dirty="0"/>
              <a:t>In case of collision, a second hashing function is used to hash key to the next probe position.</a:t>
            </a:r>
          </a:p>
          <a:p>
            <a:pPr>
              <a:buFont typeface="Wingdings" pitchFamily="2" charset="2"/>
              <a:buNone/>
            </a:pPr>
            <a:r>
              <a:rPr lang="en-US" sz="2400" dirty="0"/>
              <a:t>	</a:t>
            </a:r>
            <a:r>
              <a:rPr lang="en-US" sz="24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h = [h</a:t>
            </a:r>
            <a:r>
              <a:rPr lang="en-US" sz="2400" b="1" i="1" baseline="-25000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1</a:t>
            </a:r>
            <a:r>
              <a:rPr lang="en-US" sz="24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(key)+ h</a:t>
            </a:r>
            <a:r>
              <a:rPr lang="en-US" sz="2400" b="1" i="1" baseline="-25000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2</a:t>
            </a:r>
            <a:r>
              <a:rPr lang="en-US" sz="24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(key)] mod </a:t>
            </a:r>
            <a:r>
              <a:rPr lang="en-US" sz="2400" b="1" i="1" dirty="0" err="1">
                <a:solidFill>
                  <a:srgbClr val="0000FF"/>
                </a:solidFill>
                <a:latin typeface="Times New Roman" charset="0"/>
                <a:cs typeface="Times New Roman" charset="0"/>
              </a:rPr>
              <a:t>Maxsize</a:t>
            </a:r>
            <a:r>
              <a:rPr lang="en-US" sz="2400" b="1" i="1" dirty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 </a:t>
            </a:r>
          </a:p>
          <a:p>
            <a:r>
              <a:rPr lang="en-US" sz="2400" dirty="0">
                <a:sym typeface="Symbol" pitchFamily="18" charset="2"/>
              </a:rPr>
              <a:t>Average Case Analysis (Knuth):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sz="2400" dirty="0">
                <a:sym typeface="Symbol" pitchFamily="18" charset="2"/>
              </a:rPr>
              <a:t>Example:</a:t>
            </a:r>
          </a:p>
          <a:p>
            <a:pPr>
              <a:buFont typeface="Wingdings" pitchFamily="2" charset="2"/>
              <a:buNone/>
            </a:pPr>
            <a:endParaRPr lang="en-GB" dirty="0"/>
          </a:p>
        </p:txBody>
      </p:sp>
      <p:sp>
        <p:nvSpPr>
          <p:cNvPr id="5120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512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D8B27C-66FA-4248-9FFC-D3FA7D9E6DC5}" type="slidenum">
              <a:rPr lang="en-GB" smtClean="0"/>
              <a:pPr/>
              <a:t>44</a:t>
            </a:fld>
            <a:endParaRPr lang="en-GB" dirty="0"/>
          </a:p>
        </p:txBody>
      </p:sp>
      <p:grpSp>
        <p:nvGrpSpPr>
          <p:cNvPr id="51206" name="Group 4"/>
          <p:cNvGrpSpPr>
            <a:grpSpLocks/>
          </p:cNvGrpSpPr>
          <p:nvPr/>
        </p:nvGrpSpPr>
        <p:grpSpPr bwMode="auto">
          <a:xfrm>
            <a:off x="4876801" y="4267201"/>
            <a:ext cx="3890963" cy="1552575"/>
            <a:chOff x="960" y="2692"/>
            <a:chExt cx="2451" cy="978"/>
          </a:xfrm>
        </p:grpSpPr>
        <p:sp>
          <p:nvSpPr>
            <p:cNvPr id="51208" name="Rectangle 5"/>
            <p:cNvSpPr>
              <a:spLocks noChangeArrowheads="1"/>
            </p:cNvSpPr>
            <p:nvPr/>
          </p:nvSpPr>
          <p:spPr bwMode="auto">
            <a:xfrm>
              <a:off x="2594" y="3344"/>
              <a:ext cx="817" cy="326"/>
            </a:xfrm>
            <a:prstGeom prst="rect">
              <a:avLst/>
            </a:prstGeom>
            <a:solidFill>
              <a:srgbClr val="66FF3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None/>
              </a:pPr>
              <a:r>
                <a:rPr lang="en-US" sz="2800"/>
                <a:t>  </a:t>
              </a:r>
              <a:r>
                <a:rPr lang="en-US" sz="2800" b="1"/>
                <a:t>10</a:t>
              </a:r>
              <a:endParaRPr lang="en-GB" sz="2800" b="1"/>
            </a:p>
          </p:txBody>
        </p:sp>
        <p:sp>
          <p:nvSpPr>
            <p:cNvPr id="51209" name="Rectangle 6"/>
            <p:cNvSpPr>
              <a:spLocks noChangeArrowheads="1"/>
            </p:cNvSpPr>
            <p:nvPr/>
          </p:nvSpPr>
          <p:spPr bwMode="auto">
            <a:xfrm>
              <a:off x="1777" y="3344"/>
              <a:ext cx="817" cy="326"/>
            </a:xfrm>
            <a:prstGeom prst="rect">
              <a:avLst/>
            </a:prstGeom>
            <a:solidFill>
              <a:srgbClr val="66FF3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None/>
              </a:pPr>
              <a:r>
                <a:rPr lang="en-US" sz="2800"/>
                <a:t>     </a:t>
              </a:r>
              <a:r>
                <a:rPr lang="en-US" sz="2800" b="1"/>
                <a:t>3</a:t>
              </a:r>
              <a:endParaRPr lang="en-GB" sz="2800" b="1"/>
            </a:p>
          </p:txBody>
        </p:sp>
        <p:sp>
          <p:nvSpPr>
            <p:cNvPr id="51210" name="Rectangle 7"/>
            <p:cNvSpPr>
              <a:spLocks noChangeArrowheads="1"/>
            </p:cNvSpPr>
            <p:nvPr/>
          </p:nvSpPr>
          <p:spPr bwMode="auto">
            <a:xfrm>
              <a:off x="960" y="3344"/>
              <a:ext cx="817" cy="326"/>
            </a:xfrm>
            <a:prstGeom prst="rect">
              <a:avLst/>
            </a:prstGeom>
            <a:solidFill>
              <a:srgbClr val="66FF3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None/>
              </a:pPr>
              <a:r>
                <a:rPr lang="en-US" sz="2800" dirty="0">
                  <a:sym typeface="Symbol" pitchFamily="18" charset="2"/>
                </a:rPr>
                <a:t>  </a:t>
              </a:r>
              <a:r>
                <a:rPr lang="en-US" sz="2800" b="1" i="1" dirty="0">
                  <a:sym typeface="Symbol" pitchFamily="18" charset="2"/>
                </a:rPr>
                <a:t>U(</a:t>
              </a:r>
              <a:r>
                <a:rPr lang="en-US" sz="2800" b="1" i="1" dirty="0">
                  <a:solidFill>
                    <a:schemeClr val="tx2"/>
                  </a:solidFill>
                  <a:latin typeface="Times New Roman" charset="0"/>
                  <a:cs typeface="Times New Roman" charset="0"/>
                  <a:sym typeface="Symbol" pitchFamily="18" charset="2"/>
                </a:rPr>
                <a:t> </a:t>
              </a:r>
              <a:r>
                <a:rPr lang="en-US" sz="2800" b="1" i="1" dirty="0">
                  <a:sym typeface="Symbol" pitchFamily="18" charset="2"/>
                </a:rPr>
                <a:t>)</a:t>
              </a:r>
              <a:endParaRPr lang="en-GB" sz="2800" b="1" i="1" dirty="0">
                <a:sym typeface="Symbol" pitchFamily="18" charset="2"/>
              </a:endParaRPr>
            </a:p>
          </p:txBody>
        </p:sp>
        <p:sp>
          <p:nvSpPr>
            <p:cNvPr id="51211" name="Rectangle 8"/>
            <p:cNvSpPr>
              <a:spLocks noChangeArrowheads="1"/>
            </p:cNvSpPr>
            <p:nvPr/>
          </p:nvSpPr>
          <p:spPr bwMode="auto">
            <a:xfrm>
              <a:off x="2594" y="3018"/>
              <a:ext cx="817" cy="326"/>
            </a:xfrm>
            <a:prstGeom prst="rect">
              <a:avLst/>
            </a:prstGeom>
            <a:solidFill>
              <a:srgbClr val="66FF3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None/>
              </a:pPr>
              <a:r>
                <a:rPr lang="en-US" sz="2800"/>
                <a:t>  </a:t>
              </a:r>
              <a:r>
                <a:rPr lang="en-US" sz="2800" b="1"/>
                <a:t>2.55</a:t>
              </a:r>
              <a:endParaRPr lang="en-GB" sz="2800" b="1"/>
            </a:p>
          </p:txBody>
        </p:sp>
        <p:sp>
          <p:nvSpPr>
            <p:cNvPr id="51212" name="Rectangle 9"/>
            <p:cNvSpPr>
              <a:spLocks noChangeArrowheads="1"/>
            </p:cNvSpPr>
            <p:nvPr/>
          </p:nvSpPr>
          <p:spPr bwMode="auto">
            <a:xfrm>
              <a:off x="1777" y="3018"/>
              <a:ext cx="817" cy="326"/>
            </a:xfrm>
            <a:prstGeom prst="rect">
              <a:avLst/>
            </a:prstGeom>
            <a:solidFill>
              <a:srgbClr val="66FF3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None/>
              </a:pPr>
              <a:r>
                <a:rPr lang="en-US" sz="2800"/>
                <a:t>    </a:t>
              </a:r>
              <a:r>
                <a:rPr lang="en-US" sz="2800" b="1"/>
                <a:t>1.6</a:t>
              </a:r>
              <a:endParaRPr lang="en-GB" sz="2800" b="1"/>
            </a:p>
          </p:txBody>
        </p:sp>
        <p:sp>
          <p:nvSpPr>
            <p:cNvPr id="51213" name="Rectangle 10"/>
            <p:cNvSpPr>
              <a:spLocks noChangeArrowheads="1"/>
            </p:cNvSpPr>
            <p:nvPr/>
          </p:nvSpPr>
          <p:spPr bwMode="auto">
            <a:xfrm>
              <a:off x="960" y="3018"/>
              <a:ext cx="817" cy="326"/>
            </a:xfrm>
            <a:prstGeom prst="rect">
              <a:avLst/>
            </a:prstGeom>
            <a:solidFill>
              <a:srgbClr val="66FF3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None/>
              </a:pPr>
              <a:r>
                <a:rPr lang="en-US" sz="2800" dirty="0"/>
                <a:t>  </a:t>
              </a:r>
              <a:r>
                <a:rPr lang="en-US" sz="2800" b="1" i="1" dirty="0"/>
                <a:t>S(</a:t>
              </a:r>
              <a:r>
                <a:rPr lang="en-US" sz="2800" b="1" i="1" dirty="0">
                  <a:solidFill>
                    <a:schemeClr val="tx2"/>
                  </a:solidFill>
                  <a:latin typeface="Times New Roman" charset="0"/>
                  <a:cs typeface="Times New Roman" charset="0"/>
                  <a:sym typeface="Symbol" pitchFamily="18" charset="2"/>
                </a:rPr>
                <a:t> </a:t>
              </a:r>
              <a:r>
                <a:rPr lang="en-US" sz="2800" b="1" i="1" dirty="0"/>
                <a:t>)</a:t>
              </a:r>
              <a:endParaRPr lang="en-GB" sz="2800" b="1" i="1" dirty="0"/>
            </a:p>
          </p:txBody>
        </p:sp>
        <p:sp>
          <p:nvSpPr>
            <p:cNvPr id="51214" name="Rectangle 11"/>
            <p:cNvSpPr>
              <a:spLocks noChangeArrowheads="1"/>
            </p:cNvSpPr>
            <p:nvPr/>
          </p:nvSpPr>
          <p:spPr bwMode="auto">
            <a:xfrm>
              <a:off x="2594" y="2692"/>
              <a:ext cx="817" cy="326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None/>
              </a:pPr>
              <a:r>
                <a:rPr lang="en-US" sz="2800"/>
                <a:t>  </a:t>
              </a:r>
              <a:r>
                <a:rPr lang="en-US" sz="2800" b="1"/>
                <a:t>0.9</a:t>
              </a:r>
              <a:endParaRPr lang="en-GB" sz="2800" b="1"/>
            </a:p>
          </p:txBody>
        </p:sp>
        <p:sp>
          <p:nvSpPr>
            <p:cNvPr id="51215" name="Rectangle 12"/>
            <p:cNvSpPr>
              <a:spLocks noChangeArrowheads="1"/>
            </p:cNvSpPr>
            <p:nvPr/>
          </p:nvSpPr>
          <p:spPr bwMode="auto">
            <a:xfrm>
              <a:off x="1777" y="2692"/>
              <a:ext cx="817" cy="326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None/>
              </a:pPr>
              <a:r>
                <a:rPr lang="en-US" sz="2800"/>
                <a:t>  </a:t>
              </a:r>
              <a:r>
                <a:rPr lang="en-US" sz="2800" b="1"/>
                <a:t>2/3</a:t>
              </a:r>
              <a:r>
                <a:rPr lang="en-US" sz="2800"/>
                <a:t> </a:t>
              </a:r>
              <a:endParaRPr lang="en-GB" sz="2800"/>
            </a:p>
          </p:txBody>
        </p:sp>
        <p:sp>
          <p:nvSpPr>
            <p:cNvPr id="51216" name="Rectangle 13"/>
            <p:cNvSpPr>
              <a:spLocks noChangeArrowheads="1"/>
            </p:cNvSpPr>
            <p:nvPr/>
          </p:nvSpPr>
          <p:spPr bwMode="auto">
            <a:xfrm>
              <a:off x="960" y="2692"/>
              <a:ext cx="817" cy="326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None/>
              </a:pPr>
              <a:r>
                <a:rPr lang="en-US" sz="2800" dirty="0">
                  <a:sym typeface="Symbol" pitchFamily="18" charset="2"/>
                </a:rPr>
                <a:t>   </a:t>
              </a:r>
              <a:r>
                <a:rPr lang="en-US" sz="2800" b="1" i="1" dirty="0">
                  <a:sym typeface="Symbol" pitchFamily="18" charset="2"/>
                </a:rPr>
                <a:t></a:t>
              </a:r>
              <a:endParaRPr lang="en-GB" sz="2800" b="1" i="1" dirty="0">
                <a:sym typeface="Symbol" pitchFamily="18" charset="2"/>
              </a:endParaRPr>
            </a:p>
          </p:txBody>
        </p:sp>
        <p:sp>
          <p:nvSpPr>
            <p:cNvPr id="51217" name="Line 14"/>
            <p:cNvSpPr>
              <a:spLocks noChangeShapeType="1"/>
            </p:cNvSpPr>
            <p:nvPr/>
          </p:nvSpPr>
          <p:spPr bwMode="auto">
            <a:xfrm>
              <a:off x="960" y="2692"/>
              <a:ext cx="2451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8" name="Line 15"/>
            <p:cNvSpPr>
              <a:spLocks noChangeShapeType="1"/>
            </p:cNvSpPr>
            <p:nvPr/>
          </p:nvSpPr>
          <p:spPr bwMode="auto">
            <a:xfrm>
              <a:off x="960" y="3018"/>
              <a:ext cx="24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9" name="Line 16"/>
            <p:cNvSpPr>
              <a:spLocks noChangeShapeType="1"/>
            </p:cNvSpPr>
            <p:nvPr/>
          </p:nvSpPr>
          <p:spPr bwMode="auto">
            <a:xfrm>
              <a:off x="960" y="3344"/>
              <a:ext cx="24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20" name="Line 17"/>
            <p:cNvSpPr>
              <a:spLocks noChangeShapeType="1"/>
            </p:cNvSpPr>
            <p:nvPr/>
          </p:nvSpPr>
          <p:spPr bwMode="auto">
            <a:xfrm>
              <a:off x="960" y="3670"/>
              <a:ext cx="2451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21" name="Line 18"/>
            <p:cNvSpPr>
              <a:spLocks noChangeShapeType="1"/>
            </p:cNvSpPr>
            <p:nvPr/>
          </p:nvSpPr>
          <p:spPr bwMode="auto">
            <a:xfrm>
              <a:off x="960" y="2692"/>
              <a:ext cx="0" cy="97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22" name="Line 19"/>
            <p:cNvSpPr>
              <a:spLocks noChangeShapeType="1"/>
            </p:cNvSpPr>
            <p:nvPr/>
          </p:nvSpPr>
          <p:spPr bwMode="auto">
            <a:xfrm>
              <a:off x="1777" y="2692"/>
              <a:ext cx="0" cy="9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23" name="Line 20"/>
            <p:cNvSpPr>
              <a:spLocks noChangeShapeType="1"/>
            </p:cNvSpPr>
            <p:nvPr/>
          </p:nvSpPr>
          <p:spPr bwMode="auto">
            <a:xfrm>
              <a:off x="2594" y="2692"/>
              <a:ext cx="0" cy="9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24" name="Line 21"/>
            <p:cNvSpPr>
              <a:spLocks noChangeShapeType="1"/>
            </p:cNvSpPr>
            <p:nvPr/>
          </p:nvSpPr>
          <p:spPr bwMode="auto">
            <a:xfrm>
              <a:off x="3411" y="2692"/>
              <a:ext cx="0" cy="97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07" name="Rectangle 23"/>
          <p:cNvSpPr>
            <a:spLocks noChangeArrowheads="1"/>
          </p:cNvSpPr>
          <p:nvPr/>
        </p:nvSpPr>
        <p:spPr bwMode="auto">
          <a:xfrm>
            <a:off x="3048000" y="3048000"/>
            <a:ext cx="7162800" cy="9906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b="1" dirty="0"/>
          </a:p>
          <a:p>
            <a:pPr>
              <a:buNone/>
            </a:pPr>
            <a:r>
              <a:rPr lang="en-US" sz="2400" b="1" i="1" dirty="0">
                <a:latin typeface="Times New Roman" charset="0"/>
                <a:cs typeface="Times New Roman" charset="0"/>
              </a:rPr>
              <a:t>Successful Search  	      S(</a:t>
            </a:r>
            <a:r>
              <a:rPr lang="en-US" sz="2400" b="1" i="1" dirty="0">
                <a:latin typeface="Times New Roman" charset="0"/>
                <a:cs typeface="Times New Roman" charset="0"/>
                <a:sym typeface="Symbol" pitchFamily="18" charset="2"/>
              </a:rPr>
              <a:t> </a:t>
            </a:r>
            <a:r>
              <a:rPr lang="en-US" sz="2400" b="1" i="1" dirty="0">
                <a:latin typeface="Times New Roman" charset="0"/>
                <a:cs typeface="Times New Roman" charset="0"/>
              </a:rPr>
              <a:t>) = - ln (1 - </a:t>
            </a:r>
            <a:r>
              <a:rPr lang="en-US" sz="2400" b="1" i="1" dirty="0">
                <a:latin typeface="Times New Roman" charset="0"/>
                <a:cs typeface="Times New Roman" charset="0"/>
                <a:sym typeface="Symbol" pitchFamily="18" charset="2"/>
              </a:rPr>
              <a:t>)/ </a:t>
            </a:r>
          </a:p>
          <a:p>
            <a:pPr>
              <a:buNone/>
            </a:pPr>
            <a:r>
              <a:rPr lang="en-US" sz="2400" b="1" i="1" dirty="0">
                <a:latin typeface="Times New Roman" charset="0"/>
                <a:cs typeface="Times New Roman" charset="0"/>
                <a:sym typeface="Symbol" pitchFamily="18" charset="2"/>
              </a:rPr>
              <a:t>Unsuccessful Search       U( ) </a:t>
            </a:r>
            <a:r>
              <a:rPr lang="en-US" sz="2400" b="1" i="1" dirty="0">
                <a:latin typeface="Times New Roman" charset="0"/>
                <a:cs typeface="Times New Roman" charset="0"/>
              </a:rPr>
              <a:t>= 1/(1 - </a:t>
            </a:r>
            <a:r>
              <a:rPr lang="en-US" sz="2400" b="1" i="1" dirty="0">
                <a:latin typeface="Times New Roman" charset="0"/>
                <a:cs typeface="Times New Roman" charset="0"/>
                <a:sym typeface="Symbol" pitchFamily="18" charset="2"/>
              </a:rPr>
              <a:t>)</a:t>
            </a:r>
            <a:endParaRPr lang="en-GB" sz="2400" b="1" i="1" dirty="0">
              <a:latin typeface="Times New Roman" charset="0"/>
              <a:cs typeface="Times New Roman" charset="0"/>
              <a:sym typeface="Symbol" pitchFamily="18" charset="2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2791028" y="714375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Performance: Chaining</a:t>
            </a:r>
            <a:endParaRPr lang="en-GB" sz="40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2229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524000"/>
            <a:ext cx="7772400" cy="45720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>
                <a:latin typeface="Times New Roman" charset="0"/>
                <a:cs typeface="Times New Roman" charset="0"/>
              </a:rPr>
              <a:t>n = total number of keys</a:t>
            </a:r>
          </a:p>
          <a:p>
            <a:pPr>
              <a:lnSpc>
                <a:spcPct val="90000"/>
              </a:lnSpc>
            </a:pPr>
            <a:r>
              <a:rPr lang="en-US" sz="2400" b="1" dirty="0">
                <a:latin typeface="Times New Roman" charset="0"/>
                <a:cs typeface="Times New Roman" charset="0"/>
              </a:rPr>
              <a:t>Q = number of main slots</a:t>
            </a:r>
          </a:p>
          <a:p>
            <a:pPr>
              <a:lnSpc>
                <a:spcPct val="90000"/>
              </a:lnSpc>
            </a:pPr>
            <a:r>
              <a:rPr lang="en-US" sz="2400" b="1" dirty="0">
                <a:latin typeface="Times New Roman" charset="0"/>
                <a:cs typeface="Times New Roman" charset="0"/>
              </a:rPr>
              <a:t>For n &gt;&gt; Q then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latin typeface="Times New Roman" charset="0"/>
                <a:cs typeface="Times New Roman" charset="0"/>
              </a:rPr>
              <a:t>	the average chain length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latin typeface="Times New Roman" charset="0"/>
                <a:cs typeface="Times New Roman" charset="0"/>
              </a:rPr>
              <a:t>	is L = n/Q</a:t>
            </a:r>
          </a:p>
          <a:p>
            <a:pPr>
              <a:lnSpc>
                <a:spcPct val="90000"/>
              </a:lnSpc>
            </a:pPr>
            <a:r>
              <a:rPr lang="en-US" sz="2400" b="1" i="1" dirty="0">
                <a:latin typeface="Times New Roman" charset="0"/>
                <a:cs typeface="Times New Roman" charset="0"/>
              </a:rPr>
              <a:t>Best Case:  T(n) = 1</a:t>
            </a:r>
          </a:p>
          <a:p>
            <a:pPr>
              <a:lnSpc>
                <a:spcPct val="90000"/>
              </a:lnSpc>
            </a:pPr>
            <a:r>
              <a:rPr lang="en-US" sz="2400" b="1" i="1" dirty="0">
                <a:latin typeface="Times New Roman" charset="0"/>
                <a:cs typeface="Times New Roman" charset="0"/>
              </a:rPr>
              <a:t>Worst Case: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i="1" dirty="0">
                <a:latin typeface="Times New Roman" charset="0"/>
                <a:cs typeface="Times New Roman" charset="0"/>
              </a:rPr>
              <a:t>	T(n) = L + 1 = n/Q + 1</a:t>
            </a:r>
          </a:p>
          <a:p>
            <a:pPr>
              <a:lnSpc>
                <a:spcPct val="90000"/>
              </a:lnSpc>
            </a:pPr>
            <a:r>
              <a:rPr lang="en-US" sz="2400" b="1" i="1" dirty="0">
                <a:latin typeface="Times New Roman" charset="0"/>
                <a:cs typeface="Times New Roman" charset="0"/>
              </a:rPr>
              <a:t>Average case: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i="1" dirty="0">
                <a:latin typeface="Times New Roman" charset="0"/>
                <a:cs typeface="Times New Roman" charset="0"/>
              </a:rPr>
              <a:t>	T(n) = n/(2Q) + 1</a:t>
            </a:r>
            <a:endParaRPr lang="en-GB" sz="2400" b="1" i="1" dirty="0">
              <a:latin typeface="Times New Roman" charset="0"/>
              <a:cs typeface="Times New Roman" charset="0"/>
            </a:endParaRPr>
          </a:p>
        </p:txBody>
      </p:sp>
      <p:sp>
        <p:nvSpPr>
          <p:cNvPr id="5222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522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7131F7-3027-47B8-B736-D19BFAD33B37}" type="slidenum">
              <a:rPr lang="en-GB" smtClean="0"/>
              <a:pPr/>
              <a:t>45</a:t>
            </a:fld>
            <a:endParaRPr lang="en-GB"/>
          </a:p>
        </p:txBody>
      </p:sp>
      <p:sp>
        <p:nvSpPr>
          <p:cNvPr id="52230" name="Text Box 36"/>
          <p:cNvSpPr txBox="1">
            <a:spLocks noChangeArrowheads="1"/>
          </p:cNvSpPr>
          <p:nvPr/>
        </p:nvSpPr>
        <p:spPr bwMode="auto">
          <a:xfrm>
            <a:off x="8610601" y="1524001"/>
            <a:ext cx="35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None/>
            </a:pPr>
            <a:r>
              <a:rPr lang="en-US" sz="2000" b="1" dirty="0">
                <a:latin typeface="Times New Roman" charset="0"/>
              </a:rPr>
              <a:t>L</a:t>
            </a:r>
            <a:endParaRPr lang="en-GB" sz="2000" b="1" dirty="0">
              <a:latin typeface="Times New Roman" charset="0"/>
            </a:endParaRPr>
          </a:p>
        </p:txBody>
      </p:sp>
      <p:sp>
        <p:nvSpPr>
          <p:cNvPr id="52231" name="Text Box 37"/>
          <p:cNvSpPr txBox="1">
            <a:spLocks noChangeArrowheads="1"/>
          </p:cNvSpPr>
          <p:nvPr/>
        </p:nvSpPr>
        <p:spPr bwMode="auto">
          <a:xfrm>
            <a:off x="6705600" y="2667001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None/>
            </a:pPr>
            <a:r>
              <a:rPr lang="en-US" sz="2000" b="1" dirty="0">
                <a:latin typeface="Times New Roman" charset="0"/>
              </a:rPr>
              <a:t>Q</a:t>
            </a:r>
            <a:endParaRPr lang="en-GB" sz="2000" b="1" dirty="0">
              <a:latin typeface="Times New Roman" charset="0"/>
            </a:endParaRPr>
          </a:p>
        </p:txBody>
      </p:sp>
      <p:pic>
        <p:nvPicPr>
          <p:cNvPr id="52232" name="Picture 3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1" y="1981200"/>
            <a:ext cx="3382963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33" name="Line 40"/>
          <p:cNvSpPr>
            <a:spLocks noChangeShapeType="1"/>
          </p:cNvSpPr>
          <p:nvPr/>
        </p:nvSpPr>
        <p:spPr bwMode="auto">
          <a:xfrm flipV="1">
            <a:off x="6858000" y="2057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4" name="Line 41"/>
          <p:cNvSpPr>
            <a:spLocks noChangeShapeType="1"/>
          </p:cNvSpPr>
          <p:nvPr/>
        </p:nvSpPr>
        <p:spPr bwMode="auto">
          <a:xfrm>
            <a:off x="6858000" y="3048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5" name="Line 42"/>
          <p:cNvSpPr>
            <a:spLocks noChangeShapeType="1"/>
          </p:cNvSpPr>
          <p:nvPr/>
        </p:nvSpPr>
        <p:spPr bwMode="auto">
          <a:xfrm>
            <a:off x="8915400" y="17526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6" name="Line 43"/>
          <p:cNvSpPr>
            <a:spLocks noChangeShapeType="1"/>
          </p:cNvSpPr>
          <p:nvPr/>
        </p:nvSpPr>
        <p:spPr bwMode="auto">
          <a:xfrm flipH="1">
            <a:off x="7239000" y="1752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Learn on your own about:</a:t>
            </a:r>
            <a:endParaRPr lang="en-GB" sz="4000" b="1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</p:txBody>
      </p:sp>
      <p:sp>
        <p:nvSpPr>
          <p:cNvPr id="53253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752600"/>
            <a:ext cx="7772400" cy="4343400"/>
          </a:xfrm>
          <a:noFill/>
        </p:spPr>
        <p:txBody>
          <a:bodyPr/>
          <a:lstStyle/>
          <a:p>
            <a:pPr eaLnBrk="1" hangingPunct="1"/>
            <a:r>
              <a:rPr lang="en-US" sz="2800" b="1">
                <a:cs typeface="Times New Roman" charset="0"/>
              </a:rPr>
              <a:t>Hashing Functions</a:t>
            </a:r>
          </a:p>
          <a:p>
            <a:pPr eaLnBrk="1" hangingPunct="1"/>
            <a:r>
              <a:rPr lang="en-US" sz="2800" b="1">
                <a:cs typeface="Times New Roman" charset="0"/>
              </a:rPr>
              <a:t>Buckets and Chaining</a:t>
            </a:r>
          </a:p>
          <a:p>
            <a:pPr eaLnBrk="1" hangingPunct="1"/>
            <a:r>
              <a:rPr lang="en-US" sz="2800" b="1">
                <a:cs typeface="Times New Roman" charset="0"/>
              </a:rPr>
              <a:t>Double hashing</a:t>
            </a:r>
          </a:p>
        </p:txBody>
      </p:sp>
      <p:sp>
        <p:nvSpPr>
          <p:cNvPr id="532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532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F84B00-ECAD-4BDC-8550-00B98043851C}" type="slidenum">
              <a:rPr lang="en-GB" smtClean="0"/>
              <a:pPr/>
              <a:t>46</a:t>
            </a:fld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The Dictionary Data Structure</a:t>
            </a:r>
            <a:endParaRPr lang="en-GB" sz="4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21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2133600"/>
            <a:ext cx="7772400" cy="39624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/>
              <a:t>Examples: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>
                <a:solidFill>
                  <a:srgbClr val="0000FF"/>
                </a:solidFill>
              </a:rPr>
              <a:t>Unsorted arrays and Linked Lists:</a:t>
            </a:r>
            <a:r>
              <a:rPr lang="en-US" sz="2400" b="1" dirty="0"/>
              <a:t> </a:t>
            </a:r>
            <a:r>
              <a:rPr lang="en-US" sz="2400" dirty="0"/>
              <a:t>permit linear search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>
                <a:solidFill>
                  <a:srgbClr val="0000FF"/>
                </a:solidFill>
              </a:rPr>
              <a:t>Sorted arrays:</a:t>
            </a:r>
            <a:r>
              <a:rPr lang="en-US" sz="2400" b="1" dirty="0"/>
              <a:t> </a:t>
            </a:r>
            <a:r>
              <a:rPr lang="en-US" sz="2400" dirty="0"/>
              <a:t>permit Binary search</a:t>
            </a:r>
            <a:endParaRPr lang="en-US" sz="2400" b="1" dirty="0"/>
          </a:p>
          <a:p>
            <a:pPr lvl="1" eaLnBrk="1" hangingPunct="1">
              <a:lnSpc>
                <a:spcPct val="80000"/>
              </a:lnSpc>
            </a:pPr>
            <a:r>
              <a:rPr lang="en-US" sz="2400" b="1" dirty="0">
                <a:solidFill>
                  <a:srgbClr val="0000FF"/>
                </a:solidFill>
              </a:rPr>
              <a:t>Ordered Lists:</a:t>
            </a:r>
            <a:r>
              <a:rPr lang="en-US" sz="2400" b="1" dirty="0"/>
              <a:t> </a:t>
            </a:r>
            <a:r>
              <a:rPr lang="en-US" sz="2400" dirty="0"/>
              <a:t>permit linear search</a:t>
            </a:r>
            <a:endParaRPr lang="en-US" sz="2400" b="1" dirty="0"/>
          </a:p>
          <a:p>
            <a:pPr lvl="1" eaLnBrk="1" hangingPunct="1">
              <a:lnSpc>
                <a:spcPct val="80000"/>
              </a:lnSpc>
            </a:pPr>
            <a:r>
              <a:rPr lang="en-US" sz="2400" b="1" dirty="0">
                <a:solidFill>
                  <a:srgbClr val="0000FF"/>
                </a:solidFill>
              </a:rPr>
              <a:t>Binary Search Trees (BST):</a:t>
            </a:r>
            <a:r>
              <a:rPr lang="en-US" sz="2400" dirty="0"/>
              <a:t> fast support of all dictionary operations.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>
                <a:solidFill>
                  <a:srgbClr val="0000FF"/>
                </a:solidFill>
              </a:rPr>
              <a:t>Hash Tables:</a:t>
            </a:r>
            <a:r>
              <a:rPr lang="en-US" sz="2400" dirty="0"/>
              <a:t> Fast retrieval by hashing key </a:t>
            </a:r>
            <a:r>
              <a:rPr lang="en-US" sz="2400" u="sng" dirty="0"/>
              <a:t>directly</a:t>
            </a:r>
            <a:r>
              <a:rPr lang="en-US" sz="2400" dirty="0"/>
              <a:t> to a position.</a:t>
            </a:r>
          </a:p>
        </p:txBody>
      </p:sp>
      <p:sp>
        <p:nvSpPr>
          <p:cNvPr id="92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F72700-AFB6-41D9-A3DE-428EE61CD359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The Dictionary Data Structure</a:t>
            </a:r>
            <a:endParaRPr lang="en-GB" sz="4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245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676400"/>
            <a:ext cx="7772400" cy="4343400"/>
          </a:xfrm>
          <a:noFill/>
        </p:spPr>
        <p:txBody>
          <a:bodyPr>
            <a:normAutofit fontScale="925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400" b="1" u="sng" dirty="0"/>
              <a:t>3 types of dictionaries:</a:t>
            </a:r>
          </a:p>
          <a:p>
            <a:pPr eaLnBrk="1" hangingPunct="1"/>
            <a:r>
              <a:rPr lang="en-US" sz="2400" b="1" u="sng" dirty="0"/>
              <a:t>Static Dictionaries</a:t>
            </a:r>
            <a:r>
              <a:rPr lang="en-US" sz="2400" dirty="0"/>
              <a:t> </a:t>
            </a:r>
          </a:p>
          <a:p>
            <a:pPr marL="914400">
              <a:buFont typeface="Wingdings" panose="05000000000000000000" pitchFamily="2" charset="2"/>
              <a:buChar char="q"/>
            </a:pPr>
            <a:r>
              <a:rPr lang="en-US" sz="2400" dirty="0"/>
              <a:t>built once and never change. </a:t>
            </a:r>
          </a:p>
          <a:p>
            <a:pPr marL="914400">
              <a:buFont typeface="Wingdings" panose="05000000000000000000" pitchFamily="2" charset="2"/>
              <a:buChar char="q"/>
            </a:pPr>
            <a:r>
              <a:rPr lang="en-US" sz="2400" dirty="0"/>
              <a:t>support search, but not insertion or deletion.</a:t>
            </a:r>
          </a:p>
          <a:p>
            <a:pPr marL="914400">
              <a:buFont typeface="Wingdings" panose="05000000000000000000" pitchFamily="2" charset="2"/>
              <a:buChar char="q"/>
            </a:pPr>
            <a:r>
              <a:rPr lang="en-US" sz="2400" dirty="0"/>
              <a:t>implemented using arrays or Hash tables </a:t>
            </a:r>
          </a:p>
          <a:p>
            <a:r>
              <a:rPr lang="en-US" sz="2400" b="1" u="sng" dirty="0"/>
              <a:t>Semi-dynamic Dictionaries</a:t>
            </a:r>
            <a:r>
              <a:rPr lang="en-US" sz="2400" dirty="0"/>
              <a:t> </a:t>
            </a:r>
          </a:p>
          <a:p>
            <a:pPr marL="914400">
              <a:buFont typeface="Wingdings" panose="05000000000000000000" pitchFamily="2" charset="2"/>
              <a:buChar char="q"/>
            </a:pPr>
            <a:r>
              <a:rPr lang="en-US" sz="2400" dirty="0"/>
              <a:t>support insertion and search </a:t>
            </a:r>
          </a:p>
          <a:p>
            <a:pPr marL="914400">
              <a:buFont typeface="Wingdings" panose="05000000000000000000" pitchFamily="2" charset="2"/>
              <a:buChar char="q"/>
            </a:pPr>
            <a:r>
              <a:rPr lang="en-US" sz="2400" dirty="0"/>
              <a:t>no deletion. </a:t>
            </a:r>
          </a:p>
          <a:p>
            <a:pPr marL="914400">
              <a:buFont typeface="Wingdings" panose="05000000000000000000" pitchFamily="2" charset="2"/>
              <a:buChar char="q"/>
            </a:pPr>
            <a:r>
              <a:rPr lang="en-US" sz="2400" dirty="0"/>
              <a:t>implemented as arrays, linked lists or Hash tables</a:t>
            </a:r>
          </a:p>
        </p:txBody>
      </p:sp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AFDEC8-9289-4A99-B4D7-5C9BB9ECB5BF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The Dictionary Data Structure</a:t>
            </a:r>
            <a:endParaRPr lang="en-GB" sz="4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1269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2133600"/>
            <a:ext cx="7772400" cy="3962400"/>
          </a:xfrm>
          <a:noFill/>
        </p:spPr>
        <p:txBody>
          <a:bodyPr/>
          <a:lstStyle/>
          <a:p>
            <a:pPr eaLnBrk="1" hangingPunct="1"/>
            <a:r>
              <a:rPr lang="en-US" sz="2400" b="1" u="sng" dirty="0"/>
              <a:t>Fully Dynamic Dictionaries</a:t>
            </a:r>
            <a:r>
              <a:rPr lang="en-US" sz="2400" dirty="0"/>
              <a:t> </a:t>
            </a:r>
          </a:p>
          <a:p>
            <a:pPr marL="914400">
              <a:buFont typeface="Wingdings" panose="05000000000000000000" pitchFamily="2" charset="2"/>
              <a:buChar char="q"/>
            </a:pPr>
            <a:r>
              <a:rPr lang="en-US" sz="2400" dirty="0"/>
              <a:t>need fast support of all dictionary operations.</a:t>
            </a:r>
          </a:p>
          <a:p>
            <a:pPr marL="914400">
              <a:buFont typeface="Wingdings" panose="05000000000000000000" pitchFamily="2" charset="2"/>
              <a:buChar char="q"/>
            </a:pPr>
            <a:r>
              <a:rPr lang="en-US" sz="2400" dirty="0"/>
              <a:t>Binary Search Trees are best. </a:t>
            </a:r>
          </a:p>
          <a:p>
            <a:pPr marL="914400">
              <a:buFont typeface="Wingdings" panose="05000000000000000000" pitchFamily="2" charset="2"/>
              <a:buChar char="q"/>
            </a:pPr>
            <a:r>
              <a:rPr lang="en-US" sz="2400" dirty="0"/>
              <a:t>Hash tables are also great.</a:t>
            </a:r>
          </a:p>
        </p:txBody>
      </p:sp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CFBC8C-5944-4F25-BA53-33EB86218395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Hash Tables as Dictionaries </a:t>
            </a:r>
            <a:endParaRPr lang="en-GB" sz="40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317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905000"/>
            <a:ext cx="7772400" cy="41910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u="sng" dirty="0"/>
              <a:t>Linked lists</a:t>
            </a:r>
            <a:r>
              <a:rPr lang="en-US" sz="2800" b="1" dirty="0"/>
              <a:t>: Linear search costs </a:t>
            </a:r>
            <a:r>
              <a:rPr lang="en-US" sz="2800" b="1" i="1" dirty="0">
                <a:solidFill>
                  <a:srgbClr val="0000FF"/>
                </a:solidFill>
              </a:rPr>
              <a:t>O(n)</a:t>
            </a:r>
            <a:r>
              <a:rPr lang="en-US" sz="2800" b="1" dirty="0"/>
              <a:t> comparisons.</a:t>
            </a:r>
          </a:p>
          <a:p>
            <a:pPr eaLnBrk="1" hangingPunct="1">
              <a:lnSpc>
                <a:spcPct val="80000"/>
              </a:lnSpc>
            </a:pPr>
            <a:endParaRPr lang="en-US" sz="2800" b="1" u="sng" dirty="0"/>
          </a:p>
          <a:p>
            <a:pPr eaLnBrk="1" hangingPunct="1">
              <a:lnSpc>
                <a:spcPct val="80000"/>
              </a:lnSpc>
            </a:pPr>
            <a:r>
              <a:rPr lang="en-US" sz="2800" b="1" u="sng" dirty="0"/>
              <a:t>Binary Search Trees (BST)</a:t>
            </a:r>
            <a:r>
              <a:rPr lang="en-US" sz="2800" b="1" dirty="0"/>
              <a:t>: Search costs </a:t>
            </a:r>
            <a:r>
              <a:rPr lang="en-US" sz="2800" b="1" i="1" dirty="0">
                <a:solidFill>
                  <a:srgbClr val="0000FF"/>
                </a:solidFill>
              </a:rPr>
              <a:t>O(log n).</a:t>
            </a:r>
          </a:p>
          <a:p>
            <a:pPr eaLnBrk="1" hangingPunct="1">
              <a:lnSpc>
                <a:spcPct val="80000"/>
              </a:lnSpc>
            </a:pPr>
            <a:endParaRPr lang="en-US" sz="2800" b="1" u="sng" dirty="0"/>
          </a:p>
          <a:p>
            <a:pPr eaLnBrk="1" hangingPunct="1">
              <a:lnSpc>
                <a:spcPct val="80000"/>
              </a:lnSpc>
            </a:pPr>
            <a:r>
              <a:rPr lang="en-US" sz="2800" b="1" u="sng" dirty="0"/>
              <a:t>Hash Tables</a:t>
            </a:r>
            <a:r>
              <a:rPr lang="en-US" sz="2800" b="1" dirty="0"/>
              <a:t>: Faster search </a:t>
            </a:r>
            <a:r>
              <a:rPr lang="en-US" sz="2800" b="1" i="1" dirty="0">
                <a:solidFill>
                  <a:srgbClr val="0000FF"/>
                </a:solidFill>
              </a:rPr>
              <a:t>O(1) particularly if deletion need not be supported.</a:t>
            </a:r>
          </a:p>
        </p:txBody>
      </p:sp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19166C-A71D-4108-AF9E-C94329970C0B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Hash Tables as Dictionaries</a:t>
            </a:r>
            <a:endParaRPr lang="en-GB" sz="40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4341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2133600"/>
            <a:ext cx="7772400" cy="3962400"/>
          </a:xfrm>
          <a:noFill/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400" b="1" dirty="0"/>
              <a:t>Hashing applies a function to the search key so we can determine where the item will appear in an array (</a:t>
            </a:r>
            <a:r>
              <a:rPr lang="en-US" sz="2400" b="1" i="1" dirty="0">
                <a:solidFill>
                  <a:srgbClr val="0000FF"/>
                </a:solidFill>
              </a:rPr>
              <a:t>Hash Table</a:t>
            </a:r>
            <a:r>
              <a:rPr lang="en-US" sz="2400" b="1" dirty="0"/>
              <a:t>) </a:t>
            </a:r>
            <a:r>
              <a:rPr lang="en-US" sz="2400" b="1" u="sng" dirty="0"/>
              <a:t>without looking at the other items (Direct Search).</a:t>
            </a:r>
          </a:p>
          <a:p>
            <a:pPr eaLnBrk="1" hangingPunct="1"/>
            <a:r>
              <a:rPr lang="en-US" sz="2400" b="1" u="sng" dirty="0"/>
              <a:t>Also, we do not care about the sorting order of the keys</a:t>
            </a:r>
          </a:p>
          <a:p>
            <a:pPr eaLnBrk="1" hangingPunct="1"/>
            <a:r>
              <a:rPr lang="en-US" sz="2400" b="1" dirty="0"/>
              <a:t>The function to use is called a </a:t>
            </a:r>
            <a:r>
              <a:rPr lang="en-US" sz="2400" b="1" i="1" dirty="0">
                <a:solidFill>
                  <a:srgbClr val="0000FF"/>
                </a:solidFill>
              </a:rPr>
              <a:t>“Hash Function”</a:t>
            </a:r>
          </a:p>
          <a:p>
            <a:pPr eaLnBrk="1" hangingPunct="1"/>
            <a:r>
              <a:rPr lang="en-US" sz="2400" b="1" dirty="0"/>
              <a:t>Under ideal circumstances the cost of search is constant, independent of the size (n) of keys, i.e. it is </a:t>
            </a:r>
            <a:r>
              <a:rPr lang="en-US" sz="2400" b="1" i="1" dirty="0">
                <a:solidFill>
                  <a:srgbClr val="0000FF"/>
                </a:solidFill>
              </a:rPr>
              <a:t>O(1)</a:t>
            </a:r>
          </a:p>
        </p:txBody>
      </p:sp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59A162-5F32-4CFB-A107-8E84F577ED6B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1151</TotalTime>
  <Words>2987</Words>
  <Application>Microsoft Office PowerPoint</Application>
  <PresentationFormat>Widescreen</PresentationFormat>
  <Paragraphs>646</Paragraphs>
  <Slides>46</Slides>
  <Notes>42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7" baseType="lpstr">
      <vt:lpstr>Arial</vt:lpstr>
      <vt:lpstr>Calibri</vt:lpstr>
      <vt:lpstr>Calibri Light</vt:lpstr>
      <vt:lpstr>Century Gothic</vt:lpstr>
      <vt:lpstr>Symbol</vt:lpstr>
      <vt:lpstr>Times New Roman</vt:lpstr>
      <vt:lpstr>Wingdings</vt:lpstr>
      <vt:lpstr>Wingdings 3</vt:lpstr>
      <vt:lpstr>Wisp</vt:lpstr>
      <vt:lpstr>Custom Design</vt:lpstr>
      <vt:lpstr>Equation</vt:lpstr>
      <vt:lpstr>CSCE 2211  Applied Data Structures</vt:lpstr>
      <vt:lpstr>Hash Tables</vt:lpstr>
      <vt:lpstr>1. Hash Tables as Dictionaries </vt:lpstr>
      <vt:lpstr>The Dictionary Data Structure</vt:lpstr>
      <vt:lpstr>The Dictionary Data Structure</vt:lpstr>
      <vt:lpstr>The Dictionary Data Structure</vt:lpstr>
      <vt:lpstr>The Dictionary Data Structure</vt:lpstr>
      <vt:lpstr>Hash Tables as Dictionaries </vt:lpstr>
      <vt:lpstr>Hash Tables as Dictionaries</vt:lpstr>
      <vt:lpstr>2. Hashing Process</vt:lpstr>
      <vt:lpstr> Collision</vt:lpstr>
      <vt:lpstr>3. Collision Handling:  Open Addressing </vt:lpstr>
      <vt:lpstr>Collision Handling: Open Addressing / Linear Probing 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Insertion Algorithm </vt:lpstr>
      <vt:lpstr>Insertion Algorithm </vt:lpstr>
      <vt:lpstr>Search Algorithm </vt:lpstr>
      <vt:lpstr>Search Algorithm </vt:lpstr>
      <vt:lpstr>4. Collision Handling: Chaining </vt:lpstr>
      <vt:lpstr>Example</vt:lpstr>
      <vt:lpstr>5. Properties of Hash Functions </vt:lpstr>
      <vt:lpstr>Properties of Hash Functions </vt:lpstr>
      <vt:lpstr>Common Hash Functions: Numeric Keys </vt:lpstr>
      <vt:lpstr>Common Hash Functions: String Keys </vt:lpstr>
      <vt:lpstr>6. ADT HashTable </vt:lpstr>
      <vt:lpstr>HashTable ADT Operations</vt:lpstr>
      <vt:lpstr>7. Template Class hashTable:  Definition</vt:lpstr>
      <vt:lpstr>Class hashTable Definition</vt:lpstr>
      <vt:lpstr>Class hashTable Definition</vt:lpstr>
      <vt:lpstr>Implementation Files</vt:lpstr>
      <vt:lpstr>8. Performance : Linear Probing </vt:lpstr>
      <vt:lpstr>Performance : Linear Probing </vt:lpstr>
      <vt:lpstr>Performance: Double Hashing</vt:lpstr>
      <vt:lpstr>Performance: Chaining</vt:lpstr>
      <vt:lpstr>Learn on your own about: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4xxx Introduction to Information Theory</dc:title>
  <dc:creator>auc</dc:creator>
  <cp:lastModifiedBy>Dr. Goneid</cp:lastModifiedBy>
  <cp:revision>132</cp:revision>
  <dcterms:created xsi:type="dcterms:W3CDTF">2019-11-03T10:18:00Z</dcterms:created>
  <dcterms:modified xsi:type="dcterms:W3CDTF">2023-08-12T20:34:02Z</dcterms:modified>
</cp:coreProperties>
</file>