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82" r:id="rId3"/>
    <p:sldId id="257" r:id="rId4"/>
    <p:sldId id="258" r:id="rId5"/>
    <p:sldId id="259" r:id="rId6"/>
    <p:sldId id="260" r:id="rId7"/>
    <p:sldId id="261" r:id="rId8"/>
    <p:sldId id="262" r:id="rId9"/>
    <p:sldId id="263" r:id="rId10"/>
    <p:sldId id="264" r:id="rId11"/>
    <p:sldId id="266" r:id="rId12"/>
    <p:sldId id="265" r:id="rId13"/>
    <p:sldId id="267" r:id="rId14"/>
    <p:sldId id="268" r:id="rId15"/>
    <p:sldId id="269" r:id="rId16"/>
    <p:sldId id="270" r:id="rId17"/>
    <p:sldId id="271" r:id="rId18"/>
    <p:sldId id="272" r:id="rId19"/>
    <p:sldId id="274" r:id="rId20"/>
    <p:sldId id="275" r:id="rId21"/>
    <p:sldId id="276" r:id="rId22"/>
    <p:sldId id="277" r:id="rId23"/>
    <p:sldId id="278" r:id="rId24"/>
    <p:sldId id="279" r:id="rId25"/>
    <p:sldId id="280" r:id="rId26"/>
    <p:sldId id="281" r:id="rId2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60"/>
  </p:normalViewPr>
  <p:slideViewPr>
    <p:cSldViewPr snapToGrid="0">
      <p:cViewPr varScale="1">
        <p:scale>
          <a:sx n="116" d="100"/>
          <a:sy n="116" d="100"/>
        </p:scale>
        <p:origin x="39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3.bin"/><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fr-FR"/>
              <a:t>Trend</a:t>
            </a:r>
            <a:r>
              <a:rPr lang="fr-FR" baseline="0"/>
              <a:t> </a:t>
            </a:r>
            <a:endParaRPr lang="fr-F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Feuil1!$E$20</c:f>
              <c:strCache>
                <c:ptCount val="1"/>
                <c:pt idx="0">
                  <c:v>OVERALL GOVERNANCE</c:v>
                </c:pt>
              </c:strCache>
            </c:strRef>
          </c:tx>
          <c:spPr>
            <a:ln w="28575" cap="rnd">
              <a:solidFill>
                <a:schemeClr val="accent1"/>
              </a:solidFill>
              <a:round/>
            </a:ln>
            <a:effectLst/>
          </c:spPr>
          <c:marker>
            <c:symbol val="none"/>
          </c:marker>
          <c:cat>
            <c:numRef>
              <c:f>Feuil1!$D$21:$D$30</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Feuil1!$E$21:$E$30</c:f>
              <c:numCache>
                <c:formatCode>General</c:formatCode>
                <c:ptCount val="10"/>
                <c:pt idx="0">
                  <c:v>43.9</c:v>
                </c:pt>
                <c:pt idx="1">
                  <c:v>44.5</c:v>
                </c:pt>
                <c:pt idx="2">
                  <c:v>45.3</c:v>
                </c:pt>
                <c:pt idx="3">
                  <c:v>46.1</c:v>
                </c:pt>
                <c:pt idx="4">
                  <c:v>46.7</c:v>
                </c:pt>
                <c:pt idx="5">
                  <c:v>47.2</c:v>
                </c:pt>
                <c:pt idx="6">
                  <c:v>49.5</c:v>
                </c:pt>
                <c:pt idx="7">
                  <c:v>49.4</c:v>
                </c:pt>
                <c:pt idx="8">
                  <c:v>50.5</c:v>
                </c:pt>
                <c:pt idx="9">
                  <c:v>49.1</c:v>
                </c:pt>
              </c:numCache>
            </c:numRef>
          </c:val>
          <c:smooth val="0"/>
          <c:extLst xmlns:c16r2="http://schemas.microsoft.com/office/drawing/2015/06/chart">
            <c:ext xmlns:c16="http://schemas.microsoft.com/office/drawing/2014/chart" uri="{C3380CC4-5D6E-409C-BE32-E72D297353CC}">
              <c16:uniqueId val="{00000000-A18F-4C07-991F-1FB568FFEDED}"/>
            </c:ext>
          </c:extLst>
        </c:ser>
        <c:ser>
          <c:idx val="1"/>
          <c:order val="1"/>
          <c:tx>
            <c:strRef>
              <c:f>Feuil1!$F$20</c:f>
              <c:strCache>
                <c:ptCount val="1"/>
                <c:pt idx="0">
                  <c:v>HUMAN DEVELOPMENT</c:v>
                </c:pt>
              </c:strCache>
            </c:strRef>
          </c:tx>
          <c:spPr>
            <a:ln w="28575" cap="rnd">
              <a:solidFill>
                <a:schemeClr val="accent2"/>
              </a:solidFill>
              <a:round/>
            </a:ln>
            <a:effectLst/>
          </c:spPr>
          <c:marker>
            <c:symbol val="none"/>
          </c:marker>
          <c:cat>
            <c:numRef>
              <c:f>Feuil1!$D$21:$D$30</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Feuil1!$F$21:$F$30</c:f>
              <c:numCache>
                <c:formatCode>General</c:formatCode>
                <c:ptCount val="10"/>
                <c:pt idx="0">
                  <c:v>42.4</c:v>
                </c:pt>
                <c:pt idx="1">
                  <c:v>43.3</c:v>
                </c:pt>
                <c:pt idx="2">
                  <c:v>44.9</c:v>
                </c:pt>
                <c:pt idx="3">
                  <c:v>46.6</c:v>
                </c:pt>
                <c:pt idx="4">
                  <c:v>47.7</c:v>
                </c:pt>
                <c:pt idx="5">
                  <c:v>48.9</c:v>
                </c:pt>
                <c:pt idx="6">
                  <c:v>51.7</c:v>
                </c:pt>
                <c:pt idx="7">
                  <c:v>51.4</c:v>
                </c:pt>
                <c:pt idx="8">
                  <c:v>52.6</c:v>
                </c:pt>
                <c:pt idx="9">
                  <c:v>51.8</c:v>
                </c:pt>
              </c:numCache>
            </c:numRef>
          </c:val>
          <c:smooth val="0"/>
          <c:extLst xmlns:c16r2="http://schemas.microsoft.com/office/drawing/2015/06/chart">
            <c:ext xmlns:c16="http://schemas.microsoft.com/office/drawing/2014/chart" uri="{C3380CC4-5D6E-409C-BE32-E72D297353CC}">
              <c16:uniqueId val="{00000001-A18F-4C07-991F-1FB568FFEDED}"/>
            </c:ext>
          </c:extLst>
        </c:ser>
        <c:ser>
          <c:idx val="2"/>
          <c:order val="2"/>
          <c:tx>
            <c:strRef>
              <c:f>Feuil1!$G$20</c:f>
              <c:strCache>
                <c:ptCount val="1"/>
                <c:pt idx="0">
                  <c:v>EDUCATION</c:v>
                </c:pt>
              </c:strCache>
            </c:strRef>
          </c:tx>
          <c:spPr>
            <a:ln w="28575" cap="rnd">
              <a:solidFill>
                <a:schemeClr val="accent3"/>
              </a:solidFill>
              <a:round/>
            </a:ln>
            <a:effectLst/>
          </c:spPr>
          <c:marker>
            <c:symbol val="none"/>
          </c:marker>
          <c:cat>
            <c:numRef>
              <c:f>Feuil1!$D$21:$D$30</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Feuil1!$G$21:$G$30</c:f>
              <c:numCache>
                <c:formatCode>General</c:formatCode>
                <c:ptCount val="10"/>
                <c:pt idx="0">
                  <c:v>41.6</c:v>
                </c:pt>
                <c:pt idx="1">
                  <c:v>41</c:v>
                </c:pt>
                <c:pt idx="2">
                  <c:v>42.6</c:v>
                </c:pt>
                <c:pt idx="3">
                  <c:v>44.3</c:v>
                </c:pt>
                <c:pt idx="4">
                  <c:v>43.8</c:v>
                </c:pt>
                <c:pt idx="5">
                  <c:v>44.7</c:v>
                </c:pt>
                <c:pt idx="6">
                  <c:v>47.2</c:v>
                </c:pt>
                <c:pt idx="7">
                  <c:v>47.6</c:v>
                </c:pt>
                <c:pt idx="8">
                  <c:v>47.2</c:v>
                </c:pt>
                <c:pt idx="9">
                  <c:v>46</c:v>
                </c:pt>
              </c:numCache>
            </c:numRef>
          </c:val>
          <c:smooth val="0"/>
          <c:extLst xmlns:c16r2="http://schemas.microsoft.com/office/drawing/2015/06/chart">
            <c:ext xmlns:c16="http://schemas.microsoft.com/office/drawing/2014/chart" uri="{C3380CC4-5D6E-409C-BE32-E72D297353CC}">
              <c16:uniqueId val="{00000002-A18F-4C07-991F-1FB568FFEDED}"/>
            </c:ext>
          </c:extLst>
        </c:ser>
        <c:ser>
          <c:idx val="3"/>
          <c:order val="3"/>
          <c:tx>
            <c:strRef>
              <c:f>Feuil1!$H$20</c:f>
              <c:strCache>
                <c:ptCount val="1"/>
                <c:pt idx="0">
                  <c:v>HEALTH</c:v>
                </c:pt>
              </c:strCache>
            </c:strRef>
          </c:tx>
          <c:spPr>
            <a:ln w="28575" cap="rnd">
              <a:solidFill>
                <a:schemeClr val="accent4"/>
              </a:solidFill>
              <a:round/>
            </a:ln>
            <a:effectLst/>
          </c:spPr>
          <c:marker>
            <c:symbol val="none"/>
          </c:marker>
          <c:cat>
            <c:numRef>
              <c:f>Feuil1!$D$21:$D$30</c:f>
              <c:numCache>
                <c:formatCode>General</c:formatCode>
                <c:ptCount val="10"/>
                <c:pt idx="0">
                  <c:v>2008</c:v>
                </c:pt>
                <c:pt idx="1">
                  <c:v>2009</c:v>
                </c:pt>
                <c:pt idx="2">
                  <c:v>2010</c:v>
                </c:pt>
                <c:pt idx="3">
                  <c:v>2011</c:v>
                </c:pt>
                <c:pt idx="4">
                  <c:v>2012</c:v>
                </c:pt>
                <c:pt idx="5">
                  <c:v>2013</c:v>
                </c:pt>
                <c:pt idx="6">
                  <c:v>2014</c:v>
                </c:pt>
                <c:pt idx="7">
                  <c:v>2015</c:v>
                </c:pt>
                <c:pt idx="8">
                  <c:v>2016</c:v>
                </c:pt>
                <c:pt idx="9">
                  <c:v>2017</c:v>
                </c:pt>
              </c:numCache>
            </c:numRef>
          </c:cat>
          <c:val>
            <c:numRef>
              <c:f>Feuil1!$H$21:$H$30</c:f>
              <c:numCache>
                <c:formatCode>General</c:formatCode>
                <c:ptCount val="10"/>
                <c:pt idx="0">
                  <c:v>48.8</c:v>
                </c:pt>
                <c:pt idx="1">
                  <c:v>52.3</c:v>
                </c:pt>
                <c:pt idx="2">
                  <c:v>54.1</c:v>
                </c:pt>
                <c:pt idx="3">
                  <c:v>56.8</c:v>
                </c:pt>
                <c:pt idx="4">
                  <c:v>58</c:v>
                </c:pt>
                <c:pt idx="5">
                  <c:v>59.5</c:v>
                </c:pt>
                <c:pt idx="6">
                  <c:v>62</c:v>
                </c:pt>
                <c:pt idx="7">
                  <c:v>62.9</c:v>
                </c:pt>
                <c:pt idx="8">
                  <c:v>64.5</c:v>
                </c:pt>
                <c:pt idx="9">
                  <c:v>63.7</c:v>
                </c:pt>
              </c:numCache>
            </c:numRef>
          </c:val>
          <c:smooth val="0"/>
          <c:extLst xmlns:c16r2="http://schemas.microsoft.com/office/drawing/2015/06/chart">
            <c:ext xmlns:c16="http://schemas.microsoft.com/office/drawing/2014/chart" uri="{C3380CC4-5D6E-409C-BE32-E72D297353CC}">
              <c16:uniqueId val="{00000003-A18F-4C07-991F-1FB568FFEDED}"/>
            </c:ext>
          </c:extLst>
        </c:ser>
        <c:dLbls>
          <c:showLegendKey val="0"/>
          <c:showVal val="0"/>
          <c:showCatName val="0"/>
          <c:showSerName val="0"/>
          <c:showPercent val="0"/>
          <c:showBubbleSize val="0"/>
        </c:dLbls>
        <c:smooth val="0"/>
        <c:axId val="154155872"/>
        <c:axId val="154156432"/>
      </c:lineChart>
      <c:catAx>
        <c:axId val="15415587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4156432"/>
        <c:crosses val="autoZero"/>
        <c:auto val="1"/>
        <c:lblAlgn val="ctr"/>
        <c:lblOffset val="100"/>
        <c:noMultiLvlLbl val="0"/>
      </c:catAx>
      <c:valAx>
        <c:axId val="15415643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415587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Feuil3!$I$3</c:f>
              <c:strCache>
                <c:ptCount val="1"/>
                <c:pt idx="0">
                  <c:v>Corruption Heritage Fondation</c:v>
                </c:pt>
              </c:strCache>
            </c:strRef>
          </c:tx>
          <c:spPr>
            <a:ln w="28575" cap="rnd">
              <a:solidFill>
                <a:schemeClr val="accent1"/>
              </a:solidFill>
              <a:round/>
            </a:ln>
            <a:effectLst/>
          </c:spPr>
          <c:marker>
            <c:symbol val="none"/>
          </c:marker>
          <c:cat>
            <c:numRef>
              <c:f>Feuil3!$H$4:$H$25</c:f>
              <c:numCache>
                <c:formatCode>General</c:formatCode>
                <c:ptCount val="22"/>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2012</c:v>
                </c:pt>
                <c:pt idx="19">
                  <c:v>2013</c:v>
                </c:pt>
                <c:pt idx="20">
                  <c:v>2014</c:v>
                </c:pt>
                <c:pt idx="21">
                  <c:v>2015</c:v>
                </c:pt>
              </c:numCache>
            </c:numRef>
          </c:cat>
          <c:val>
            <c:numRef>
              <c:f>Feuil3!$I$4:$I$25</c:f>
              <c:numCache>
                <c:formatCode>General</c:formatCode>
                <c:ptCount val="22"/>
                <c:pt idx="0">
                  <c:v>0</c:v>
                </c:pt>
                <c:pt idx="1">
                  <c:v>0</c:v>
                </c:pt>
                <c:pt idx="2">
                  <c:v>0</c:v>
                </c:pt>
                <c:pt idx="3">
                  <c:v>0</c:v>
                </c:pt>
                <c:pt idx="4">
                  <c:v>10</c:v>
                </c:pt>
                <c:pt idx="5">
                  <c:v>10</c:v>
                </c:pt>
                <c:pt idx="6">
                  <c:v>10</c:v>
                </c:pt>
                <c:pt idx="7">
                  <c:v>10</c:v>
                </c:pt>
                <c:pt idx="8">
                  <c:v>10</c:v>
                </c:pt>
                <c:pt idx="9">
                  <c:v>10</c:v>
                </c:pt>
                <c:pt idx="10">
                  <c:v>10</c:v>
                </c:pt>
                <c:pt idx="11">
                  <c:v>10</c:v>
                </c:pt>
                <c:pt idx="12">
                  <c:v>30</c:v>
                </c:pt>
                <c:pt idx="13">
                  <c:v>24</c:v>
                </c:pt>
                <c:pt idx="14">
                  <c:v>23</c:v>
                </c:pt>
                <c:pt idx="15">
                  <c:v>27</c:v>
                </c:pt>
                <c:pt idx="16">
                  <c:v>28</c:v>
                </c:pt>
                <c:pt idx="17">
                  <c:v>24</c:v>
                </c:pt>
                <c:pt idx="18">
                  <c:v>24</c:v>
                </c:pt>
                <c:pt idx="19">
                  <c:v>23.8</c:v>
                </c:pt>
                <c:pt idx="20">
                  <c:v>29</c:v>
                </c:pt>
                <c:pt idx="21">
                  <c:v>29</c:v>
                </c:pt>
              </c:numCache>
            </c:numRef>
          </c:val>
          <c:smooth val="0"/>
          <c:extLst xmlns:c16r2="http://schemas.microsoft.com/office/drawing/2015/06/chart">
            <c:ext xmlns:c16="http://schemas.microsoft.com/office/drawing/2014/chart" uri="{C3380CC4-5D6E-409C-BE32-E72D297353CC}">
              <c16:uniqueId val="{00000000-B8EE-40CD-A976-9E414BD88469}"/>
            </c:ext>
          </c:extLst>
        </c:ser>
        <c:dLbls>
          <c:showLegendKey val="0"/>
          <c:showVal val="0"/>
          <c:showCatName val="0"/>
          <c:showSerName val="0"/>
          <c:showPercent val="0"/>
          <c:showBubbleSize val="0"/>
        </c:dLbls>
        <c:smooth val="0"/>
        <c:axId val="155254432"/>
        <c:axId val="155254992"/>
      </c:lineChart>
      <c:catAx>
        <c:axId val="1552544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5254992"/>
        <c:crosses val="autoZero"/>
        <c:auto val="1"/>
        <c:lblAlgn val="ctr"/>
        <c:lblOffset val="100"/>
        <c:noMultiLvlLbl val="0"/>
      </c:catAx>
      <c:valAx>
        <c:axId val="1552549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5254432"/>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lineChart>
        <c:grouping val="standard"/>
        <c:varyColors val="0"/>
        <c:ser>
          <c:idx val="0"/>
          <c:order val="0"/>
          <c:tx>
            <c:strRef>
              <c:f>Feuil2!$E$4</c:f>
              <c:strCache>
                <c:ptCount val="1"/>
                <c:pt idx="0">
                  <c:v>Government expenditure on education, total (% of GDP)</c:v>
                </c:pt>
              </c:strCache>
            </c:strRef>
          </c:tx>
          <c:spPr>
            <a:ln w="28575" cap="rnd">
              <a:solidFill>
                <a:schemeClr val="accent1"/>
              </a:solidFill>
              <a:round/>
            </a:ln>
            <a:effectLst/>
          </c:spPr>
          <c:marker>
            <c:symbol val="none"/>
          </c:marker>
          <c:cat>
            <c:strRef>
              <c:f>Feuil2!$D$5:$D$19</c:f>
              <c:strCache>
                <c:ptCount val="15"/>
                <c:pt idx="0">
                  <c:v>2000</c:v>
                </c:pt>
                <c:pt idx="1">
                  <c:v>2001</c:v>
                </c:pt>
                <c:pt idx="2">
                  <c:v>2002</c:v>
                </c:pt>
                <c:pt idx="3">
                  <c:v>2003</c:v>
                </c:pt>
                <c:pt idx="4">
                  <c:v>2004</c:v>
                </c:pt>
                <c:pt idx="5">
                  <c:v>2005</c:v>
                </c:pt>
                <c:pt idx="6">
                  <c:v>2006</c:v>
                </c:pt>
                <c:pt idx="7">
                  <c:v>2007</c:v>
                </c:pt>
                <c:pt idx="8">
                  <c:v>2008</c:v>
                </c:pt>
                <c:pt idx="9">
                  <c:v>2009</c:v>
                </c:pt>
                <c:pt idx="10">
                  <c:v>2010</c:v>
                </c:pt>
                <c:pt idx="11">
                  <c:v>2011</c:v>
                </c:pt>
                <c:pt idx="12">
                  <c:v>2012</c:v>
                </c:pt>
                <c:pt idx="13">
                  <c:v>2013</c:v>
                </c:pt>
                <c:pt idx="14">
                  <c:v>2014</c:v>
                </c:pt>
              </c:strCache>
            </c:strRef>
          </c:cat>
          <c:val>
            <c:numRef>
              <c:f>Feuil2!$E$5:$E$19</c:f>
              <c:numCache>
                <c:formatCode>General</c:formatCode>
                <c:ptCount val="15"/>
                <c:pt idx="0">
                  <c:v>4.9505300521850604</c:v>
                </c:pt>
                <c:pt idx="1">
                  <c:v>3.47415995597839</c:v>
                </c:pt>
                <c:pt idx="2">
                  <c:v>3.58722996711731</c:v>
                </c:pt>
                <c:pt idx="3">
                  <c:v>3.2947800159454301</c:v>
                </c:pt>
                <c:pt idx="4">
                  <c:v>3.1415998935699498</c:v>
                </c:pt>
                <c:pt idx="5">
                  <c:v>2.8381900787353498</c:v>
                </c:pt>
                <c:pt idx="6">
                  <c:v>2.8381900787353498</c:v>
                </c:pt>
                <c:pt idx="7">
                  <c:v>2.5599000453949001</c:v>
                </c:pt>
                <c:pt idx="8">
                  <c:v>2.4131898880004901</c:v>
                </c:pt>
                <c:pt idx="9">
                  <c:v>2.7379500865936302</c:v>
                </c:pt>
                <c:pt idx="10">
                  <c:v>2.5527100563049299</c:v>
                </c:pt>
                <c:pt idx="11">
                  <c:v>2.6684100627899201</c:v>
                </c:pt>
                <c:pt idx="12">
                  <c:v>2.8747301101684601</c:v>
                </c:pt>
                <c:pt idx="13">
                  <c:v>2.3817598819732702</c:v>
                </c:pt>
                <c:pt idx="14">
                  <c:v>2.6616699695587198</c:v>
                </c:pt>
              </c:numCache>
            </c:numRef>
          </c:val>
          <c:smooth val="0"/>
          <c:extLst xmlns:c16r2="http://schemas.microsoft.com/office/drawing/2015/06/chart">
            <c:ext xmlns:c16="http://schemas.microsoft.com/office/drawing/2014/chart" uri="{C3380CC4-5D6E-409C-BE32-E72D297353CC}">
              <c16:uniqueId val="{00000000-5762-4AD9-8CBB-B7FD201C27A9}"/>
            </c:ext>
          </c:extLst>
        </c:ser>
        <c:dLbls>
          <c:showLegendKey val="0"/>
          <c:showVal val="0"/>
          <c:showCatName val="0"/>
          <c:showSerName val="0"/>
          <c:showPercent val="0"/>
          <c:showBubbleSize val="0"/>
        </c:dLbls>
        <c:smooth val="0"/>
        <c:axId val="154252624"/>
        <c:axId val="158447440"/>
      </c:lineChart>
      <c:catAx>
        <c:axId val="154252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8447440"/>
        <c:crosses val="autoZero"/>
        <c:auto val="1"/>
        <c:lblAlgn val="ctr"/>
        <c:lblOffset val="100"/>
        <c:noMultiLvlLbl val="0"/>
      </c:catAx>
      <c:valAx>
        <c:axId val="15844744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54252624"/>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fr-FR" smtClean="0"/>
              <a:t>Modifiez le style du titre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12/3/2019</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 panoramique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923A1CC3-2375-41D4-9E03-427CAF2A4C1A}" type="datetimeFigureOut">
              <a:rPr lang="en-US" dirty="0"/>
              <a:t>12/3/2019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re et légen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fr-FR" smtClean="0"/>
              <a:t>Modifiez le style du titre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FF16868-8199-4C2C-A5B1-63AEE139F88E}" type="datetimeFigureOut">
              <a:rPr lang="en-US" dirty="0"/>
              <a:t>12/3/2019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tion avec légende">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fr-FR" smtClean="0"/>
              <a:t>Modifiez le style du titre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AAD9FF7F-6988-44CC-821B-644E70CD2F73}" type="datetimeFigureOut">
              <a:rPr lang="en-US" dirty="0"/>
              <a:t>12/3/2019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e no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5C12C299-16B2-4475-990D-751901EACC14}" type="datetimeFigureOut">
              <a:rPr lang="en-US" dirty="0"/>
              <a:t>12/3/2019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s">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12/3/2019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s d’imag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fr-FR" smtClean="0"/>
              <a:t>Modifiez le style du titre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smtClean="0"/>
              <a:t>Cliquez sur l'icône pour ajouter une image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12/3/2019</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12/3/2019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fr-FR" smtClean="0"/>
              <a:t>Modifiez le style du titre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12/3/2019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12/3/2019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fr-FR" smtClean="0"/>
              <a:t>Modifiez le style du titre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F34E6425-0181-43F2-84FC-787E803FD2F8}" type="datetimeFigureOut">
              <a:rPr lang="en-US" dirty="0"/>
              <a:t>12/3/2019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12/3/2019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12/3/2019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12/3/2019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12/3/2019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fr-FR" smtClean="0"/>
              <a:t>Modifiez le style du titre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6E86A4C-8E40-4F87-A4F0-01A0687C5742}" type="datetimeFigureOut">
              <a:rPr lang="en-US" dirty="0"/>
              <a:t>12/3/2019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fr-FR" smtClean="0"/>
              <a:t>Cliquez sur l'icône pour ajouter une image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35E72C73-2D91-4E12-BA25-F0AA0C03599B}" type="datetimeFigureOut">
              <a:rPr lang="en-US" dirty="0"/>
              <a:t>12/3/2019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fr-FR" smtClean="0"/>
              <a:t>Modifiez le style du titre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12/3/2019</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akibodec@yahoo.f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hyperlink" Target="http://www.globalpartnership.org/fr/content/plan-sectoriel-education-togo"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411819" y="1046747"/>
            <a:ext cx="9209906" cy="2027649"/>
          </a:xfrm>
        </p:spPr>
        <p:txBody>
          <a:bodyPr/>
          <a:lstStyle/>
          <a:p>
            <a:pPr algn="ctr"/>
            <a:r>
              <a:rPr lang="fr-FR" sz="2800" dirty="0" smtClean="0"/>
              <a:t>The AUC International conference on Africa</a:t>
            </a:r>
            <a:br>
              <a:rPr lang="fr-FR" sz="2800" dirty="0" smtClean="0"/>
            </a:br>
            <a:r>
              <a:rPr lang="fr-FR" sz="2800" dirty="0" smtClean="0"/>
              <a:t>challenge </a:t>
            </a:r>
            <a:r>
              <a:rPr lang="fr-FR" sz="2800" b="1" dirty="0" smtClean="0"/>
              <a:t/>
            </a:r>
            <a:br>
              <a:rPr lang="fr-FR" sz="2800" b="1" dirty="0" smtClean="0"/>
            </a:br>
            <a:r>
              <a:rPr lang="fr-FR" sz="2600" b="1" dirty="0" smtClean="0"/>
              <a:t/>
            </a:r>
            <a:br>
              <a:rPr lang="fr-FR" sz="2600" b="1" dirty="0" smtClean="0"/>
            </a:br>
            <a:r>
              <a:rPr lang="fr-FR" sz="2400" b="1" dirty="0" smtClean="0"/>
              <a:t>Governance </a:t>
            </a:r>
            <a:r>
              <a:rPr lang="fr-FR" sz="2400" b="1" dirty="0"/>
              <a:t>and optimization of social spending in education in </a:t>
            </a:r>
            <a:r>
              <a:rPr lang="fr-FR" sz="2400" b="1" dirty="0" smtClean="0"/>
              <a:t>Togo</a:t>
            </a:r>
            <a:r>
              <a:rPr lang="fr-FR" sz="2400" dirty="0"/>
              <a:t/>
            </a:r>
            <a:br>
              <a:rPr lang="fr-FR" sz="2400" dirty="0"/>
            </a:br>
            <a:endParaRPr lang="fr-FR" sz="2600" dirty="0"/>
          </a:p>
        </p:txBody>
      </p:sp>
      <p:sp>
        <p:nvSpPr>
          <p:cNvPr id="3" name="Sous-titre 2"/>
          <p:cNvSpPr>
            <a:spLocks noGrp="1"/>
          </p:cNvSpPr>
          <p:nvPr>
            <p:ph type="subTitle" idx="1"/>
          </p:nvPr>
        </p:nvSpPr>
        <p:spPr>
          <a:xfrm>
            <a:off x="1703595" y="3161211"/>
            <a:ext cx="8825658" cy="2808515"/>
          </a:xfrm>
        </p:spPr>
        <p:txBody>
          <a:bodyPr>
            <a:noAutofit/>
          </a:bodyPr>
          <a:lstStyle/>
          <a:p>
            <a:pPr algn="ctr">
              <a:lnSpc>
                <a:spcPct val="107000"/>
              </a:lnSpc>
            </a:pPr>
            <a:r>
              <a:rPr lang="fr-FR" sz="1700" b="1" cap="none" dirty="0" smtClean="0">
                <a:solidFill>
                  <a:schemeClr val="bg2"/>
                </a:solidFill>
                <a:latin typeface="+mj-lt"/>
                <a:ea typeface="+mj-ea"/>
                <a:cs typeface="+mj-cs"/>
              </a:rPr>
              <a:t>AKIBODE </a:t>
            </a:r>
            <a:r>
              <a:rPr lang="fr-FR" sz="1700" b="1" cap="none" dirty="0">
                <a:solidFill>
                  <a:schemeClr val="bg2"/>
                </a:solidFill>
                <a:latin typeface="+mj-lt"/>
                <a:ea typeface="+mj-ea"/>
                <a:cs typeface="+mj-cs"/>
              </a:rPr>
              <a:t>A</a:t>
            </a:r>
            <a:r>
              <a:rPr lang="fr-FR" sz="1700" b="1" cap="none" dirty="0" smtClean="0">
                <a:solidFill>
                  <a:schemeClr val="bg2"/>
                </a:solidFill>
                <a:latin typeface="+mj-lt"/>
                <a:ea typeface="+mj-ea"/>
                <a:cs typeface="+mj-cs"/>
              </a:rPr>
              <a:t>fiavi </a:t>
            </a:r>
            <a:r>
              <a:rPr lang="fr-FR" sz="1700" b="1" cap="none" dirty="0">
                <a:solidFill>
                  <a:schemeClr val="bg2"/>
                </a:solidFill>
                <a:latin typeface="+mj-lt"/>
                <a:ea typeface="+mj-ea"/>
                <a:cs typeface="+mj-cs"/>
              </a:rPr>
              <a:t>C</a:t>
            </a:r>
            <a:r>
              <a:rPr lang="fr-FR" sz="1700" b="1" cap="none" dirty="0" smtClean="0">
                <a:solidFill>
                  <a:schemeClr val="bg2"/>
                </a:solidFill>
                <a:latin typeface="+mj-lt"/>
                <a:ea typeface="+mj-ea"/>
                <a:cs typeface="+mj-cs"/>
              </a:rPr>
              <a:t>aca</a:t>
            </a:r>
          </a:p>
          <a:p>
            <a:pPr algn="ctr">
              <a:lnSpc>
                <a:spcPct val="107000"/>
              </a:lnSpc>
            </a:pPr>
            <a:endParaRPr lang="fr-FR" sz="1700" b="1" cap="none" dirty="0" smtClean="0">
              <a:solidFill>
                <a:schemeClr val="bg2"/>
              </a:solidFill>
              <a:latin typeface="+mj-lt"/>
              <a:ea typeface="+mj-ea"/>
              <a:cs typeface="+mj-cs"/>
            </a:endParaRPr>
          </a:p>
          <a:p>
            <a:pPr algn="ctr">
              <a:lnSpc>
                <a:spcPct val="107000"/>
              </a:lnSpc>
            </a:pPr>
            <a:r>
              <a:rPr lang="fr-FR" sz="1700" b="1" cap="none" dirty="0" smtClean="0">
                <a:solidFill>
                  <a:schemeClr val="bg2"/>
                </a:solidFill>
                <a:latin typeface="+mj-lt"/>
                <a:ea typeface="+mj-ea"/>
                <a:cs typeface="+mj-cs"/>
              </a:rPr>
              <a:t>université de </a:t>
            </a:r>
            <a:r>
              <a:rPr lang="fr-FR" sz="1700" b="1" cap="none" dirty="0">
                <a:solidFill>
                  <a:schemeClr val="bg2"/>
                </a:solidFill>
                <a:latin typeface="+mj-lt"/>
                <a:ea typeface="+mj-ea"/>
                <a:cs typeface="+mj-cs"/>
              </a:rPr>
              <a:t>L</a:t>
            </a:r>
            <a:r>
              <a:rPr lang="fr-FR" sz="1700" b="1" cap="none" dirty="0" smtClean="0">
                <a:solidFill>
                  <a:schemeClr val="bg2"/>
                </a:solidFill>
                <a:latin typeface="+mj-lt"/>
                <a:ea typeface="+mj-ea"/>
                <a:cs typeface="+mj-cs"/>
              </a:rPr>
              <a:t>omé</a:t>
            </a:r>
          </a:p>
          <a:p>
            <a:pPr algn="ctr">
              <a:lnSpc>
                <a:spcPct val="107000"/>
              </a:lnSpc>
            </a:pPr>
            <a:endParaRPr lang="fr-FR" sz="1700" b="1" cap="none" dirty="0" smtClean="0">
              <a:solidFill>
                <a:schemeClr val="bg2"/>
              </a:solidFill>
              <a:latin typeface="+mj-lt"/>
              <a:ea typeface="+mj-ea"/>
              <a:cs typeface="+mj-cs"/>
            </a:endParaRPr>
          </a:p>
          <a:p>
            <a:pPr algn="ctr">
              <a:lnSpc>
                <a:spcPct val="107000"/>
              </a:lnSpc>
            </a:pPr>
            <a:r>
              <a:rPr lang="fr-FR" sz="1700" b="1" cap="none" dirty="0" smtClean="0">
                <a:solidFill>
                  <a:schemeClr val="bg2"/>
                </a:solidFill>
                <a:latin typeface="+mj-lt"/>
                <a:ea typeface="+mj-ea"/>
                <a:cs typeface="+mj-cs"/>
              </a:rPr>
              <a:t>email: </a:t>
            </a:r>
            <a:r>
              <a:rPr lang="fr-FR" sz="1700" b="1" cap="none" dirty="0" smtClean="0">
                <a:solidFill>
                  <a:schemeClr val="bg2"/>
                </a:solidFill>
                <a:latin typeface="+mj-lt"/>
                <a:ea typeface="+mj-ea"/>
                <a:cs typeface="+mj-cs"/>
                <a:hlinkClick r:id="rId2"/>
              </a:rPr>
              <a:t>akibodec@yahoo.fr</a:t>
            </a:r>
            <a:endParaRPr lang="fr-FR" sz="1700" b="1" cap="none" dirty="0" smtClean="0">
              <a:solidFill>
                <a:schemeClr val="bg2"/>
              </a:solidFill>
              <a:latin typeface="+mj-lt"/>
              <a:ea typeface="+mj-ea"/>
              <a:cs typeface="+mj-cs"/>
            </a:endParaRPr>
          </a:p>
          <a:p>
            <a:pPr algn="ctr">
              <a:lnSpc>
                <a:spcPct val="107000"/>
              </a:lnSpc>
            </a:pPr>
            <a:endParaRPr lang="fr-FR" sz="1700" b="1" cap="none" dirty="0" smtClean="0">
              <a:solidFill>
                <a:schemeClr val="bg2"/>
              </a:solidFill>
              <a:latin typeface="+mj-lt"/>
              <a:ea typeface="+mj-ea"/>
              <a:cs typeface="+mj-cs"/>
            </a:endParaRPr>
          </a:p>
          <a:p>
            <a:pPr algn="ctr">
              <a:lnSpc>
                <a:spcPct val="107000"/>
              </a:lnSpc>
            </a:pPr>
            <a:r>
              <a:rPr lang="fr-FR" sz="1700" b="1" cap="none" dirty="0">
                <a:solidFill>
                  <a:schemeClr val="bg2"/>
                </a:solidFill>
                <a:latin typeface="+mj-lt"/>
                <a:ea typeface="+mj-ea"/>
                <a:cs typeface="+mj-cs"/>
              </a:rPr>
              <a:t>T</a:t>
            </a:r>
            <a:r>
              <a:rPr lang="fr-FR" sz="1700" b="1" cap="none" dirty="0" smtClean="0">
                <a:solidFill>
                  <a:schemeClr val="bg2"/>
                </a:solidFill>
                <a:latin typeface="+mj-lt"/>
                <a:ea typeface="+mj-ea"/>
                <a:cs typeface="+mj-cs"/>
              </a:rPr>
              <a:t>él: (+228) 90 14 45 45</a:t>
            </a:r>
          </a:p>
          <a:p>
            <a:pPr algn="ctr">
              <a:lnSpc>
                <a:spcPct val="107000"/>
              </a:lnSpc>
            </a:pPr>
            <a:endParaRPr lang="fr-FR" sz="1600" b="1" dirty="0">
              <a:solidFill>
                <a:schemeClr val="bg2"/>
              </a:solidFill>
              <a:latin typeface="+mj-lt"/>
              <a:ea typeface="+mj-ea"/>
              <a:cs typeface="+mj-cs"/>
            </a:endParaRPr>
          </a:p>
          <a:p>
            <a:pPr algn="ctr">
              <a:lnSpc>
                <a:spcPct val="107000"/>
              </a:lnSpc>
            </a:pPr>
            <a:r>
              <a:rPr lang="fr-FR" sz="1600" b="1" dirty="0">
                <a:solidFill>
                  <a:schemeClr val="bg2"/>
                </a:solidFill>
                <a:latin typeface="+mj-lt"/>
                <a:ea typeface="+mj-ea"/>
                <a:cs typeface="+mj-cs"/>
              </a:rPr>
              <a:t> </a:t>
            </a:r>
          </a:p>
        </p:txBody>
      </p:sp>
    </p:spTree>
    <p:extLst>
      <p:ext uri="{BB962C8B-B14F-4D97-AF65-F5344CB8AC3E}">
        <p14:creationId xmlns:p14="http://schemas.microsoft.com/office/powerpoint/2010/main" val="24759105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2500" b="1" dirty="0">
                <a:solidFill>
                  <a:srgbClr val="EBEBEB"/>
                </a:solidFill>
              </a:rPr>
              <a:t>Governance and optimization of social spending in education in Togo</a:t>
            </a:r>
            <a:endParaRPr lang="fr-FR" dirty="0"/>
          </a:p>
        </p:txBody>
      </p:sp>
      <p:sp>
        <p:nvSpPr>
          <p:cNvPr id="3" name="Espace réservé du contenu 2"/>
          <p:cNvSpPr>
            <a:spLocks noGrp="1"/>
          </p:cNvSpPr>
          <p:nvPr>
            <p:ph idx="1"/>
          </p:nvPr>
        </p:nvSpPr>
        <p:spPr>
          <a:xfrm>
            <a:off x="235131" y="2603500"/>
            <a:ext cx="11756572" cy="4071620"/>
          </a:xfrm>
        </p:spPr>
        <p:txBody>
          <a:bodyPr>
            <a:normAutofit/>
          </a:bodyPr>
          <a:lstStyle/>
          <a:p>
            <a:pPr marL="0" indent="0" algn="just">
              <a:buNone/>
            </a:pPr>
            <a:endParaRPr lang="en-US" sz="2400" dirty="0" smtClean="0"/>
          </a:p>
          <a:p>
            <a:pPr marL="0" indent="0" algn="just">
              <a:buNone/>
            </a:pPr>
            <a:r>
              <a:rPr lang="en-US" sz="2400" dirty="0" smtClean="0"/>
              <a:t>As </a:t>
            </a:r>
            <a:r>
              <a:rPr lang="en-US" sz="2400" dirty="0"/>
              <a:t>Governance is one of the main objectives of the Togo education Plan, in regards to the evolution of education spending and the improvement in governance index or level</a:t>
            </a:r>
            <a:r>
              <a:rPr lang="en-US" sz="2400" dirty="0" smtClean="0"/>
              <a:t>,</a:t>
            </a:r>
          </a:p>
          <a:p>
            <a:pPr marL="0" indent="0" algn="just">
              <a:buNone/>
            </a:pPr>
            <a:r>
              <a:rPr lang="en-US" sz="2400" dirty="0" smtClean="0"/>
              <a:t> </a:t>
            </a:r>
          </a:p>
          <a:p>
            <a:pPr marL="0" indent="0" algn="just">
              <a:buNone/>
            </a:pPr>
            <a:r>
              <a:rPr lang="en-US" sz="2400" dirty="0" smtClean="0"/>
              <a:t>what </a:t>
            </a:r>
            <a:r>
              <a:rPr lang="en-US" sz="2400" dirty="0"/>
              <a:t>is the effect of governance on education spending in Togo? </a:t>
            </a:r>
            <a:endParaRPr lang="en-US" sz="2400" dirty="0" smtClean="0"/>
          </a:p>
          <a:p>
            <a:pPr marL="0" indent="0" algn="just">
              <a:buNone/>
            </a:pPr>
            <a:endParaRPr lang="en-US" sz="2400" dirty="0" smtClean="0"/>
          </a:p>
          <a:p>
            <a:pPr marL="0" indent="0" algn="just">
              <a:buNone/>
            </a:pPr>
            <a:r>
              <a:rPr lang="en-US" sz="2400" dirty="0" smtClean="0"/>
              <a:t>.</a:t>
            </a:r>
            <a:endParaRPr lang="fr-FR" sz="2400" dirty="0"/>
          </a:p>
        </p:txBody>
      </p:sp>
    </p:spTree>
    <p:extLst>
      <p:ext uri="{BB962C8B-B14F-4D97-AF65-F5344CB8AC3E}">
        <p14:creationId xmlns:p14="http://schemas.microsoft.com/office/powerpoint/2010/main" val="1288004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383554" y="865384"/>
            <a:ext cx="8761413" cy="706964"/>
          </a:xfrm>
        </p:spPr>
        <p:txBody>
          <a:bodyPr/>
          <a:lstStyle/>
          <a:p>
            <a:pPr algn="ctr"/>
            <a:r>
              <a:rPr lang="fr-FR" sz="2500" b="1" dirty="0">
                <a:solidFill>
                  <a:srgbClr val="EBEBEB"/>
                </a:solidFill>
              </a:rPr>
              <a:t>Governance and </a:t>
            </a:r>
            <a:r>
              <a:rPr lang="fr-FR" sz="2500" b="1" dirty="0" err="1">
                <a:solidFill>
                  <a:srgbClr val="EBEBEB"/>
                </a:solidFill>
              </a:rPr>
              <a:t>optimization</a:t>
            </a:r>
            <a:r>
              <a:rPr lang="fr-FR" sz="2500" b="1" dirty="0">
                <a:solidFill>
                  <a:srgbClr val="EBEBEB"/>
                </a:solidFill>
              </a:rPr>
              <a:t> of social spending in education in Togo</a:t>
            </a:r>
            <a:endParaRPr lang="fr-FR" dirty="0"/>
          </a:p>
        </p:txBody>
      </p:sp>
      <p:sp>
        <p:nvSpPr>
          <p:cNvPr id="3" name="Espace réservé du texte 2"/>
          <p:cNvSpPr>
            <a:spLocks noGrp="1"/>
          </p:cNvSpPr>
          <p:nvPr>
            <p:ph type="body" idx="1"/>
          </p:nvPr>
        </p:nvSpPr>
        <p:spPr>
          <a:xfrm>
            <a:off x="657534" y="2306492"/>
            <a:ext cx="4893149" cy="576262"/>
          </a:xfrm>
        </p:spPr>
        <p:txBody>
          <a:bodyPr/>
          <a:lstStyle/>
          <a:p>
            <a:pPr algn="ctr"/>
            <a:r>
              <a:rPr lang="fr-FR" sz="2800" b="1" dirty="0" smtClean="0"/>
              <a:t>Objectives </a:t>
            </a:r>
            <a:endParaRPr lang="fr-FR" sz="2800" b="1" dirty="0"/>
          </a:p>
        </p:txBody>
      </p:sp>
      <p:sp>
        <p:nvSpPr>
          <p:cNvPr id="4" name="Espace réservé du contenu 3"/>
          <p:cNvSpPr>
            <a:spLocks noGrp="1"/>
          </p:cNvSpPr>
          <p:nvPr>
            <p:ph sz="half" idx="2"/>
          </p:nvPr>
        </p:nvSpPr>
        <p:spPr>
          <a:xfrm>
            <a:off x="240631" y="2951162"/>
            <a:ext cx="5390147" cy="3642143"/>
          </a:xfrm>
        </p:spPr>
        <p:txBody>
          <a:bodyPr>
            <a:normAutofit/>
          </a:bodyPr>
          <a:lstStyle/>
          <a:p>
            <a:pPr marL="0" indent="0" algn="just">
              <a:buNone/>
            </a:pPr>
            <a:r>
              <a:rPr lang="en-US" b="1" dirty="0" smtClean="0"/>
              <a:t>The </a:t>
            </a:r>
            <a:r>
              <a:rPr lang="en-US" b="1" dirty="0"/>
              <a:t>main objective </a:t>
            </a:r>
            <a:r>
              <a:rPr lang="en-US" dirty="0"/>
              <a:t>of this paper is to analyze the effect </a:t>
            </a:r>
            <a:r>
              <a:rPr lang="en-US" dirty="0" smtClean="0"/>
              <a:t>of </a:t>
            </a:r>
            <a:r>
              <a:rPr lang="en-US" dirty="0"/>
              <a:t>governance on education </a:t>
            </a:r>
            <a:r>
              <a:rPr lang="en-US" dirty="0" smtClean="0"/>
              <a:t>expenditures</a:t>
            </a:r>
          </a:p>
          <a:p>
            <a:pPr marL="0" indent="0" algn="just">
              <a:buNone/>
            </a:pPr>
            <a:endParaRPr lang="en-US" dirty="0" smtClean="0"/>
          </a:p>
          <a:p>
            <a:pPr marL="0" indent="0" algn="just">
              <a:buNone/>
            </a:pPr>
            <a:r>
              <a:rPr lang="en-US" b="1" dirty="0"/>
              <a:t>Specifically we will </a:t>
            </a:r>
            <a:r>
              <a:rPr lang="en-US" b="1" dirty="0" smtClean="0"/>
              <a:t>analyze</a:t>
            </a:r>
            <a:r>
              <a:rPr lang="en-US" dirty="0" smtClean="0"/>
              <a:t>:</a:t>
            </a:r>
          </a:p>
          <a:p>
            <a:pPr algn="just">
              <a:buFont typeface="Wingdings" panose="05000000000000000000" pitchFamily="2" charset="2"/>
              <a:buChar char="ü"/>
            </a:pPr>
            <a:r>
              <a:rPr lang="en-US" dirty="0" smtClean="0"/>
              <a:t> </a:t>
            </a:r>
            <a:r>
              <a:rPr lang="en-US" dirty="0"/>
              <a:t>the evolution of education expenditure over the period 2000 -</a:t>
            </a:r>
            <a:r>
              <a:rPr lang="en-US" dirty="0" smtClean="0"/>
              <a:t>2015 in Togo</a:t>
            </a:r>
          </a:p>
          <a:p>
            <a:pPr algn="just">
              <a:buFont typeface="Wingdings" panose="05000000000000000000" pitchFamily="2" charset="2"/>
              <a:buChar char="ü"/>
            </a:pPr>
            <a:r>
              <a:rPr lang="en-US" dirty="0" smtClean="0"/>
              <a:t> </a:t>
            </a:r>
            <a:r>
              <a:rPr lang="en-US" dirty="0"/>
              <a:t>the effect </a:t>
            </a:r>
            <a:r>
              <a:rPr lang="en-US" dirty="0" smtClean="0"/>
              <a:t>of corruption on education spending</a:t>
            </a:r>
          </a:p>
          <a:p>
            <a:pPr algn="just">
              <a:buFont typeface="Wingdings" panose="05000000000000000000" pitchFamily="2" charset="2"/>
              <a:buChar char="ü"/>
            </a:pPr>
            <a:r>
              <a:rPr lang="en-US" dirty="0" smtClean="0"/>
              <a:t>the </a:t>
            </a:r>
            <a:r>
              <a:rPr lang="en-US" dirty="0"/>
              <a:t>quality of service offered in education</a:t>
            </a:r>
            <a:endParaRPr lang="fr-FR" dirty="0"/>
          </a:p>
        </p:txBody>
      </p:sp>
      <p:sp>
        <p:nvSpPr>
          <p:cNvPr id="5" name="Espace réservé du texte 4"/>
          <p:cNvSpPr>
            <a:spLocks noGrp="1"/>
          </p:cNvSpPr>
          <p:nvPr>
            <p:ph type="body" sz="quarter" idx="3"/>
          </p:nvPr>
        </p:nvSpPr>
        <p:spPr>
          <a:xfrm>
            <a:off x="5786846" y="2377650"/>
            <a:ext cx="5669280" cy="473834"/>
          </a:xfrm>
        </p:spPr>
        <p:txBody>
          <a:bodyPr/>
          <a:lstStyle/>
          <a:p>
            <a:pPr algn="ctr"/>
            <a:r>
              <a:rPr lang="fr-FR" sz="3200" dirty="0" smtClean="0"/>
              <a:t> </a:t>
            </a:r>
            <a:r>
              <a:rPr lang="fr-FR" sz="3200" b="1" dirty="0" smtClean="0"/>
              <a:t>Results </a:t>
            </a:r>
            <a:endParaRPr lang="fr-FR" sz="3200" b="1" dirty="0"/>
          </a:p>
        </p:txBody>
      </p:sp>
      <p:sp>
        <p:nvSpPr>
          <p:cNvPr id="6" name="Espace réservé du contenu 5"/>
          <p:cNvSpPr>
            <a:spLocks noGrp="1"/>
          </p:cNvSpPr>
          <p:nvPr>
            <p:ph sz="quarter" idx="4"/>
          </p:nvPr>
        </p:nvSpPr>
        <p:spPr>
          <a:xfrm>
            <a:off x="5763126" y="2959768"/>
            <a:ext cx="6148137" cy="3657600"/>
          </a:xfrm>
        </p:spPr>
        <p:txBody>
          <a:bodyPr>
            <a:normAutofit lnSpcReduction="10000"/>
          </a:bodyPr>
          <a:lstStyle/>
          <a:p>
            <a:pPr marL="0" indent="0">
              <a:buNone/>
            </a:pPr>
            <a:r>
              <a:rPr lang="en-US" dirty="0"/>
              <a:t>The result of our analysis shows that </a:t>
            </a:r>
            <a:endParaRPr lang="en-US" dirty="0" smtClean="0"/>
          </a:p>
          <a:p>
            <a:pPr>
              <a:buFont typeface="Wingdings" panose="05000000000000000000" pitchFamily="2" charset="2"/>
              <a:buChar char="ü"/>
            </a:pPr>
            <a:r>
              <a:rPr lang="en-US" dirty="0" smtClean="0"/>
              <a:t>The level of education expenditures is in perfect regression between 2000-2015 </a:t>
            </a:r>
          </a:p>
          <a:p>
            <a:pPr algn="just">
              <a:buFont typeface="Wingdings" panose="05000000000000000000" pitchFamily="2" charset="2"/>
              <a:buChar char="ü"/>
            </a:pPr>
            <a:r>
              <a:rPr lang="en-US" dirty="0" smtClean="0"/>
              <a:t>The level of this education expenditures vary with the level of corruption. Also a high level of corruption influence negatively the education spending. </a:t>
            </a:r>
          </a:p>
          <a:p>
            <a:pPr algn="just">
              <a:buFont typeface="Wingdings" panose="05000000000000000000" pitchFamily="2" charset="2"/>
              <a:buChar char="ü"/>
            </a:pPr>
            <a:r>
              <a:rPr lang="en-US" dirty="0" smtClean="0"/>
              <a:t>the </a:t>
            </a:r>
            <a:r>
              <a:rPr lang="en-US" dirty="0"/>
              <a:t>quality of the service in </a:t>
            </a:r>
            <a:r>
              <a:rPr lang="en-US" dirty="0" smtClean="0"/>
              <a:t>education: the </a:t>
            </a:r>
            <a:r>
              <a:rPr lang="en-US" dirty="0"/>
              <a:t>frequency of repetition, the lack of resources, teaching context (book availability, state of classroom, teachers salary etc. are factors that affect the quality of service in </a:t>
            </a:r>
            <a:r>
              <a:rPr lang="en-US" dirty="0" smtClean="0"/>
              <a:t>education in Togo.</a:t>
            </a:r>
            <a:endParaRPr lang="fr-FR" dirty="0"/>
          </a:p>
          <a:p>
            <a:pPr marL="0" indent="0">
              <a:buNone/>
            </a:pPr>
            <a:endParaRPr lang="fr-FR" dirty="0"/>
          </a:p>
        </p:txBody>
      </p:sp>
    </p:spTree>
    <p:extLst>
      <p:ext uri="{BB962C8B-B14F-4D97-AF65-F5344CB8AC3E}">
        <p14:creationId xmlns:p14="http://schemas.microsoft.com/office/powerpoint/2010/main" val="30457243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2500" b="1" dirty="0">
                <a:solidFill>
                  <a:srgbClr val="EBEBEB"/>
                </a:solidFill>
              </a:rPr>
              <a:t>Governance and optimization of social spending in education in Togo</a:t>
            </a:r>
            <a:endParaRPr lang="fr-FR" dirty="0"/>
          </a:p>
        </p:txBody>
      </p:sp>
      <p:sp>
        <p:nvSpPr>
          <p:cNvPr id="3" name="Espace réservé du contenu 2"/>
          <p:cNvSpPr>
            <a:spLocks noGrp="1"/>
          </p:cNvSpPr>
          <p:nvPr>
            <p:ph idx="1"/>
          </p:nvPr>
        </p:nvSpPr>
        <p:spPr>
          <a:xfrm>
            <a:off x="324854" y="2423025"/>
            <a:ext cx="11526252" cy="3785269"/>
          </a:xfrm>
        </p:spPr>
        <p:txBody>
          <a:bodyPr/>
          <a:lstStyle/>
          <a:p>
            <a:pPr marL="0" indent="0" algn="just">
              <a:buNone/>
            </a:pPr>
            <a:r>
              <a:rPr lang="fr-FR" sz="2000" dirty="0"/>
              <a:t>T</a:t>
            </a:r>
            <a:r>
              <a:rPr lang="fr-FR" sz="2000" dirty="0" smtClean="0"/>
              <a:t>his </a:t>
            </a:r>
            <a:r>
              <a:rPr lang="fr-FR" sz="2000" dirty="0"/>
              <a:t>paper </a:t>
            </a:r>
            <a:r>
              <a:rPr lang="fr-FR" sz="2000" dirty="0" smtClean="0"/>
              <a:t>which is an descriptive analysis is organized as follow </a:t>
            </a:r>
          </a:p>
          <a:p>
            <a:pPr marL="0" indent="0" algn="just">
              <a:buNone/>
            </a:pPr>
            <a:endParaRPr lang="fr-FR" sz="2000" dirty="0" smtClean="0"/>
          </a:p>
          <a:p>
            <a:pPr algn="just">
              <a:buFont typeface="Wingdings" panose="05000000000000000000" pitchFamily="2" charset="2"/>
              <a:buChar char="ü"/>
            </a:pPr>
            <a:r>
              <a:rPr lang="fr-FR" sz="2000" dirty="0" smtClean="0"/>
              <a:t>The </a:t>
            </a:r>
            <a:r>
              <a:rPr lang="fr-FR" sz="2000" dirty="0"/>
              <a:t>s</a:t>
            </a:r>
            <a:r>
              <a:rPr lang="fr-FR" sz="2000" dirty="0" smtClean="0"/>
              <a:t>ection </a:t>
            </a:r>
            <a:r>
              <a:rPr lang="fr-FR" sz="2000" dirty="0"/>
              <a:t>2 </a:t>
            </a:r>
            <a:r>
              <a:rPr lang="fr-FR" sz="2000" dirty="0" smtClean="0"/>
              <a:t>provide </a:t>
            </a:r>
            <a:r>
              <a:rPr lang="fr-FR" sz="2000" dirty="0"/>
              <a:t>a brief review of the links </a:t>
            </a:r>
            <a:r>
              <a:rPr lang="en-US" sz="2000" dirty="0" smtClean="0"/>
              <a:t>between</a:t>
            </a:r>
            <a:r>
              <a:rPr lang="fr-FR" sz="2000" dirty="0" smtClean="0"/>
              <a:t> </a:t>
            </a:r>
            <a:r>
              <a:rPr lang="fr-FR" sz="2000" dirty="0"/>
              <a:t>governance and social </a:t>
            </a:r>
            <a:r>
              <a:rPr lang="fr-FR" sz="2000" dirty="0" smtClean="0"/>
              <a:t>spending; </a:t>
            </a:r>
          </a:p>
          <a:p>
            <a:pPr algn="just">
              <a:buFont typeface="Wingdings" panose="05000000000000000000" pitchFamily="2" charset="2"/>
              <a:buChar char="ü"/>
            </a:pPr>
            <a:r>
              <a:rPr lang="fr-FR" sz="2000" dirty="0" smtClean="0"/>
              <a:t>The sections </a:t>
            </a:r>
            <a:r>
              <a:rPr lang="fr-FR" sz="2000" dirty="0"/>
              <a:t>3 </a:t>
            </a:r>
            <a:r>
              <a:rPr lang="fr-FR" sz="2000" dirty="0" smtClean="0"/>
              <a:t>discuss </a:t>
            </a:r>
            <a:r>
              <a:rPr lang="fr-FR" sz="2000" dirty="0"/>
              <a:t>the </a:t>
            </a:r>
            <a:r>
              <a:rPr lang="en-US" sz="2000" dirty="0" smtClean="0"/>
              <a:t>evolution</a:t>
            </a:r>
            <a:r>
              <a:rPr lang="fr-FR" sz="2000" dirty="0" smtClean="0"/>
              <a:t> </a:t>
            </a:r>
            <a:r>
              <a:rPr lang="fr-FR" sz="2000" dirty="0"/>
              <a:t>of social spending and the effect of corruption on social spending in Togo by </a:t>
            </a:r>
            <a:r>
              <a:rPr lang="en-US" sz="2000" dirty="0"/>
              <a:t>giving an overview concerning the ECOWAS </a:t>
            </a:r>
            <a:r>
              <a:rPr lang="en-US" sz="2000" dirty="0" smtClean="0"/>
              <a:t>countries; </a:t>
            </a:r>
          </a:p>
          <a:p>
            <a:pPr algn="just">
              <a:buFont typeface="Wingdings" panose="05000000000000000000" pitchFamily="2" charset="2"/>
              <a:buChar char="ü"/>
            </a:pPr>
            <a:r>
              <a:rPr lang="en-US" sz="2000" dirty="0" smtClean="0"/>
              <a:t>The </a:t>
            </a:r>
            <a:r>
              <a:rPr lang="en-US" sz="2000" dirty="0"/>
              <a:t>section 4 </a:t>
            </a:r>
            <a:r>
              <a:rPr lang="en-US" sz="2000" dirty="0" smtClean="0"/>
              <a:t>provides</a:t>
            </a:r>
            <a:r>
              <a:rPr lang="fr-FR" sz="2000" dirty="0" smtClean="0"/>
              <a:t> </a:t>
            </a:r>
            <a:r>
              <a:rPr lang="fr-FR" sz="2000" dirty="0"/>
              <a:t>a brief summary regarding the </a:t>
            </a:r>
            <a:r>
              <a:rPr lang="en-US" sz="2000" dirty="0"/>
              <a:t>quality of services offered in relation to expenditures made in </a:t>
            </a:r>
            <a:r>
              <a:rPr lang="en-US" sz="2000" dirty="0" smtClean="0"/>
              <a:t>education</a:t>
            </a:r>
            <a:r>
              <a:rPr lang="fr-FR" sz="2000" dirty="0"/>
              <a:t>;</a:t>
            </a:r>
            <a:r>
              <a:rPr lang="fr-FR" sz="2000" dirty="0" smtClean="0"/>
              <a:t> </a:t>
            </a:r>
          </a:p>
          <a:p>
            <a:pPr algn="just">
              <a:buFont typeface="Wingdings" panose="05000000000000000000" pitchFamily="2" charset="2"/>
              <a:buChar char="ü"/>
            </a:pPr>
            <a:r>
              <a:rPr lang="en-US" sz="2000" dirty="0" smtClean="0"/>
              <a:t>We </a:t>
            </a:r>
            <a:r>
              <a:rPr lang="en-US" sz="2000" dirty="0"/>
              <a:t>finally conclude in section 5. </a:t>
            </a:r>
            <a:endParaRPr lang="fr-FR" dirty="0"/>
          </a:p>
        </p:txBody>
      </p:sp>
    </p:spTree>
    <p:extLst>
      <p:ext uri="{BB962C8B-B14F-4D97-AF65-F5344CB8AC3E}">
        <p14:creationId xmlns:p14="http://schemas.microsoft.com/office/powerpoint/2010/main" val="152738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66986" y="853351"/>
            <a:ext cx="8761413" cy="831069"/>
          </a:xfrm>
        </p:spPr>
        <p:txBody>
          <a:bodyPr/>
          <a:lstStyle/>
          <a:p>
            <a:pPr algn="ctr"/>
            <a:r>
              <a:rPr lang="fr-FR" sz="2500" b="1" dirty="0">
                <a:solidFill>
                  <a:srgbClr val="EBEBEB"/>
                </a:solidFill>
              </a:rPr>
              <a:t>Governance and </a:t>
            </a:r>
            <a:r>
              <a:rPr lang="fr-FR" sz="2500" b="1" dirty="0" err="1">
                <a:solidFill>
                  <a:srgbClr val="EBEBEB"/>
                </a:solidFill>
              </a:rPr>
              <a:t>optimization</a:t>
            </a:r>
            <a:r>
              <a:rPr lang="fr-FR" sz="2500" b="1" dirty="0">
                <a:solidFill>
                  <a:srgbClr val="EBEBEB"/>
                </a:solidFill>
              </a:rPr>
              <a:t> of social spending in education in Togo</a:t>
            </a:r>
            <a:endParaRPr lang="en-US" sz="2500" dirty="0"/>
          </a:p>
        </p:txBody>
      </p:sp>
      <p:sp>
        <p:nvSpPr>
          <p:cNvPr id="3" name="Espace réservé du contenu 2"/>
          <p:cNvSpPr>
            <a:spLocks noGrp="1"/>
          </p:cNvSpPr>
          <p:nvPr>
            <p:ph idx="1"/>
          </p:nvPr>
        </p:nvSpPr>
        <p:spPr>
          <a:xfrm>
            <a:off x="228599" y="2423025"/>
            <a:ext cx="11550316" cy="4134186"/>
          </a:xfrm>
        </p:spPr>
        <p:txBody>
          <a:bodyPr>
            <a:normAutofit/>
          </a:bodyPr>
          <a:lstStyle/>
          <a:p>
            <a:pPr marL="0" indent="0" algn="just">
              <a:buNone/>
            </a:pPr>
            <a:r>
              <a:rPr lang="fr-FR" sz="2400" b="1" dirty="0" smtClean="0"/>
              <a:t>2.Literature review</a:t>
            </a:r>
            <a:endParaRPr lang="fr-FR" sz="2400" b="1" dirty="0"/>
          </a:p>
          <a:p>
            <a:pPr marL="0" indent="0" algn="just">
              <a:buNone/>
            </a:pPr>
            <a:r>
              <a:rPr lang="fr-FR" dirty="0" err="1" smtClean="0"/>
              <a:t>Recent</a:t>
            </a:r>
            <a:r>
              <a:rPr lang="fr-FR" dirty="0" smtClean="0"/>
              <a:t> </a:t>
            </a:r>
            <a:r>
              <a:rPr lang="fr-FR" dirty="0"/>
              <a:t>work has </a:t>
            </a:r>
            <a:r>
              <a:rPr lang="fr-FR" dirty="0" err="1"/>
              <a:t>identified</a:t>
            </a:r>
            <a:r>
              <a:rPr lang="fr-FR" dirty="0"/>
              <a:t> good governance as a factor in the </a:t>
            </a:r>
            <a:r>
              <a:rPr lang="fr-FR" dirty="0" err="1"/>
              <a:t>efficiency</a:t>
            </a:r>
            <a:r>
              <a:rPr lang="fr-FR" dirty="0"/>
              <a:t> of public social spending on social indicators and </a:t>
            </a:r>
            <a:r>
              <a:rPr lang="fr-FR" dirty="0" err="1"/>
              <a:t>growth</a:t>
            </a:r>
            <a:r>
              <a:rPr lang="fr-FR" dirty="0"/>
              <a:t> (Mauro, 1998). </a:t>
            </a:r>
            <a:endParaRPr lang="fr-FR" dirty="0" smtClean="0"/>
          </a:p>
          <a:p>
            <a:pPr marL="0" indent="0" algn="just">
              <a:buNone/>
            </a:pPr>
            <a:endParaRPr lang="fr-FR" dirty="0" smtClean="0"/>
          </a:p>
          <a:p>
            <a:pPr marL="0" indent="0" algn="just">
              <a:buNone/>
            </a:pPr>
            <a:r>
              <a:rPr lang="fr-FR" dirty="0" err="1" smtClean="0"/>
              <a:t>Rajkumar</a:t>
            </a:r>
            <a:r>
              <a:rPr lang="fr-FR" dirty="0" smtClean="0"/>
              <a:t> </a:t>
            </a:r>
            <a:r>
              <a:rPr lang="fr-FR" dirty="0"/>
              <a:t>and </a:t>
            </a:r>
            <a:r>
              <a:rPr lang="fr-FR" dirty="0" err="1"/>
              <a:t>Swaroop</a:t>
            </a:r>
            <a:r>
              <a:rPr lang="fr-FR" dirty="0"/>
              <a:t> (2002) have </a:t>
            </a:r>
            <a:r>
              <a:rPr lang="fr-FR" dirty="0" err="1"/>
              <a:t>shown</a:t>
            </a:r>
            <a:r>
              <a:rPr lang="fr-FR" dirty="0"/>
              <a:t> through an international </a:t>
            </a:r>
            <a:r>
              <a:rPr lang="fr-FR" dirty="0" err="1"/>
              <a:t>comparison</a:t>
            </a:r>
            <a:r>
              <a:rPr lang="fr-FR" dirty="0"/>
              <a:t> and an </a:t>
            </a:r>
            <a:r>
              <a:rPr lang="fr-FR" dirty="0" err="1"/>
              <a:t>estimate</a:t>
            </a:r>
            <a:r>
              <a:rPr lang="fr-FR" dirty="0"/>
              <a:t> on panel data </a:t>
            </a:r>
            <a:r>
              <a:rPr lang="fr-FR" dirty="0" err="1"/>
              <a:t>covering</a:t>
            </a:r>
            <a:r>
              <a:rPr lang="fr-FR" dirty="0"/>
              <a:t> the </a:t>
            </a:r>
            <a:r>
              <a:rPr lang="fr-FR" dirty="0" err="1"/>
              <a:t>period</a:t>
            </a:r>
            <a:r>
              <a:rPr lang="fr-FR" dirty="0"/>
              <a:t> 1990-1997, that good governance (</a:t>
            </a:r>
            <a:r>
              <a:rPr lang="fr-FR" dirty="0" err="1"/>
              <a:t>measured</a:t>
            </a:r>
            <a:r>
              <a:rPr lang="fr-FR" dirty="0"/>
              <a:t> by the degree of corruption and the </a:t>
            </a:r>
            <a:r>
              <a:rPr lang="fr-FR" dirty="0" err="1"/>
              <a:t>quality</a:t>
            </a:r>
            <a:r>
              <a:rPr lang="fr-FR" dirty="0"/>
              <a:t> of </a:t>
            </a:r>
            <a:r>
              <a:rPr lang="fr-FR" dirty="0" err="1"/>
              <a:t>bureaucracy</a:t>
            </a:r>
            <a:r>
              <a:rPr lang="fr-FR" dirty="0"/>
              <a:t>) has a positive impact on the </a:t>
            </a:r>
            <a:r>
              <a:rPr lang="fr-FR" dirty="0" err="1"/>
              <a:t>efficiency</a:t>
            </a:r>
            <a:r>
              <a:rPr lang="fr-FR" dirty="0"/>
              <a:t> of public investment spending</a:t>
            </a:r>
            <a:r>
              <a:rPr lang="fr-FR" dirty="0" smtClean="0"/>
              <a:t>.</a:t>
            </a:r>
          </a:p>
          <a:p>
            <a:pPr marL="0" indent="0" algn="just">
              <a:buNone/>
            </a:pPr>
            <a:endParaRPr lang="fr-FR" dirty="0" smtClean="0"/>
          </a:p>
          <a:p>
            <a:pPr marL="0" indent="0" algn="just">
              <a:buNone/>
            </a:pPr>
            <a:r>
              <a:rPr lang="fr-FR" dirty="0" smtClean="0"/>
              <a:t> </a:t>
            </a:r>
            <a:r>
              <a:rPr lang="fr-FR" dirty="0" err="1"/>
              <a:t>Delavallade</a:t>
            </a:r>
            <a:r>
              <a:rPr lang="fr-FR" dirty="0"/>
              <a:t> (2007) </a:t>
            </a:r>
            <a:r>
              <a:rPr lang="fr-FR" dirty="0" err="1"/>
              <a:t>goes</a:t>
            </a:r>
            <a:r>
              <a:rPr lang="fr-FR" dirty="0"/>
              <a:t> further by </a:t>
            </a:r>
            <a:r>
              <a:rPr lang="fr-FR" dirty="0" err="1"/>
              <a:t>showing</a:t>
            </a:r>
            <a:r>
              <a:rPr lang="fr-FR" dirty="0"/>
              <a:t> that </a:t>
            </a:r>
            <a:r>
              <a:rPr lang="fr-FR" dirty="0" err="1"/>
              <a:t>bad</a:t>
            </a:r>
            <a:r>
              <a:rPr lang="fr-FR" dirty="0"/>
              <a:t> governance in addition to </a:t>
            </a:r>
            <a:r>
              <a:rPr lang="fr-FR" dirty="0" err="1"/>
              <a:t>undermining</a:t>
            </a:r>
            <a:r>
              <a:rPr lang="fr-FR" dirty="0"/>
              <a:t> the </a:t>
            </a:r>
            <a:r>
              <a:rPr lang="fr-FR" dirty="0" err="1"/>
              <a:t>execution</a:t>
            </a:r>
            <a:r>
              <a:rPr lang="fr-FR" dirty="0"/>
              <a:t> of public </a:t>
            </a:r>
            <a:r>
              <a:rPr lang="fr-FR" dirty="0" err="1"/>
              <a:t>expenditures</a:t>
            </a:r>
            <a:r>
              <a:rPr lang="fr-FR" dirty="0"/>
              <a:t> through </a:t>
            </a:r>
            <a:r>
              <a:rPr lang="fr-FR" dirty="0" err="1"/>
              <a:t>leaks</a:t>
            </a:r>
            <a:r>
              <a:rPr lang="fr-FR" dirty="0"/>
              <a:t> and diversions also </a:t>
            </a:r>
            <a:r>
              <a:rPr lang="fr-FR" dirty="0" err="1"/>
              <a:t>introduces</a:t>
            </a:r>
            <a:r>
              <a:rPr lang="fr-FR" dirty="0"/>
              <a:t> </a:t>
            </a:r>
            <a:r>
              <a:rPr lang="fr-FR" dirty="0" err="1"/>
              <a:t>distortions</a:t>
            </a:r>
            <a:r>
              <a:rPr lang="fr-FR" dirty="0"/>
              <a:t> in the budget </a:t>
            </a:r>
            <a:r>
              <a:rPr lang="fr-FR" dirty="0" err="1"/>
              <a:t>preparation</a:t>
            </a:r>
            <a:r>
              <a:rPr lang="fr-FR" dirty="0"/>
              <a:t> phase. </a:t>
            </a:r>
            <a:r>
              <a:rPr lang="fr-FR" dirty="0" smtClean="0"/>
              <a:t>This </a:t>
            </a:r>
            <a:r>
              <a:rPr lang="fr-FR" dirty="0"/>
              <a:t>affect the allocation expenses and their </a:t>
            </a:r>
            <a:r>
              <a:rPr lang="fr-FR" dirty="0" err="1" smtClean="0"/>
              <a:t>effectiveness</a:t>
            </a:r>
            <a:endParaRPr lang="fr-FR" dirty="0" smtClean="0"/>
          </a:p>
        </p:txBody>
      </p:sp>
    </p:spTree>
    <p:extLst>
      <p:ext uri="{BB962C8B-B14F-4D97-AF65-F5344CB8AC3E}">
        <p14:creationId xmlns:p14="http://schemas.microsoft.com/office/powerpoint/2010/main" val="32652401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2500" b="1" dirty="0">
                <a:solidFill>
                  <a:srgbClr val="EBEBEB"/>
                </a:solidFill>
              </a:rPr>
              <a:t>Governance and </a:t>
            </a:r>
            <a:r>
              <a:rPr lang="fr-FR" sz="2500" b="1" dirty="0" err="1">
                <a:solidFill>
                  <a:srgbClr val="EBEBEB"/>
                </a:solidFill>
              </a:rPr>
              <a:t>optimization</a:t>
            </a:r>
            <a:r>
              <a:rPr lang="fr-FR" sz="2500" b="1" dirty="0">
                <a:solidFill>
                  <a:srgbClr val="EBEBEB"/>
                </a:solidFill>
              </a:rPr>
              <a:t> of social spending in education in Togo</a:t>
            </a:r>
            <a:endParaRPr lang="en-US" sz="2500" dirty="0"/>
          </a:p>
        </p:txBody>
      </p:sp>
      <p:sp>
        <p:nvSpPr>
          <p:cNvPr id="3" name="Espace réservé du contenu 2"/>
          <p:cNvSpPr>
            <a:spLocks noGrp="1"/>
          </p:cNvSpPr>
          <p:nvPr>
            <p:ph idx="1"/>
          </p:nvPr>
        </p:nvSpPr>
        <p:spPr>
          <a:xfrm>
            <a:off x="252663" y="2338804"/>
            <a:ext cx="11622505" cy="4254501"/>
          </a:xfrm>
        </p:spPr>
        <p:txBody>
          <a:bodyPr/>
          <a:lstStyle/>
          <a:p>
            <a:pPr marL="0" indent="0" algn="just">
              <a:buNone/>
            </a:pPr>
            <a:endParaRPr lang="fr-FR" dirty="0" smtClean="0"/>
          </a:p>
          <a:p>
            <a:pPr marL="0" indent="0" algn="just">
              <a:buNone/>
            </a:pPr>
            <a:r>
              <a:rPr lang="fr-FR" sz="2000" dirty="0"/>
              <a:t>Putnam (1993), Mauro (1995), La Porta (1999) and </a:t>
            </a:r>
            <a:r>
              <a:rPr lang="fr-FR" sz="2000" dirty="0" err="1"/>
              <a:t>Hauner</a:t>
            </a:r>
            <a:r>
              <a:rPr lang="fr-FR" sz="2000" dirty="0"/>
              <a:t> (2008) have </a:t>
            </a:r>
            <a:r>
              <a:rPr lang="fr-FR" sz="2000" dirty="0" err="1"/>
              <a:t>examined</a:t>
            </a:r>
            <a:r>
              <a:rPr lang="fr-FR" sz="2000" dirty="0"/>
              <a:t> the </a:t>
            </a:r>
            <a:r>
              <a:rPr lang="fr-FR" sz="2000" dirty="0" err="1"/>
              <a:t>determinants</a:t>
            </a:r>
            <a:r>
              <a:rPr lang="fr-FR" sz="2000" dirty="0"/>
              <a:t> of the </a:t>
            </a:r>
            <a:r>
              <a:rPr lang="fr-FR" sz="2000" dirty="0" err="1"/>
              <a:t>efficiency</a:t>
            </a:r>
            <a:r>
              <a:rPr lang="fr-FR" sz="2000" dirty="0"/>
              <a:t> of these resources  </a:t>
            </a:r>
            <a:r>
              <a:rPr lang="fr-FR" sz="2000" dirty="0" err="1"/>
              <a:t>asserted</a:t>
            </a:r>
            <a:r>
              <a:rPr lang="fr-FR" sz="2000" dirty="0"/>
              <a:t> that the </a:t>
            </a:r>
            <a:r>
              <a:rPr lang="fr-FR" sz="2000" dirty="0" err="1"/>
              <a:t>level</a:t>
            </a:r>
            <a:r>
              <a:rPr lang="fr-FR" sz="2000" dirty="0"/>
              <a:t> of </a:t>
            </a:r>
            <a:r>
              <a:rPr lang="fr-FR" sz="2000" dirty="0" err="1"/>
              <a:t>economic</a:t>
            </a:r>
            <a:r>
              <a:rPr lang="fr-FR" sz="2000" dirty="0"/>
              <a:t> development of a country has an effect on the </a:t>
            </a:r>
            <a:r>
              <a:rPr lang="fr-FR" sz="2000" dirty="0" err="1"/>
              <a:t>efficiency</a:t>
            </a:r>
            <a:r>
              <a:rPr lang="fr-FR" sz="2000" dirty="0"/>
              <a:t> of the </a:t>
            </a:r>
            <a:r>
              <a:rPr lang="fr-FR" sz="2000" dirty="0" err="1"/>
              <a:t>expenditures</a:t>
            </a:r>
            <a:r>
              <a:rPr lang="fr-FR" sz="2000" dirty="0"/>
              <a:t> </a:t>
            </a:r>
            <a:r>
              <a:rPr lang="fr-FR" sz="2000" dirty="0" err="1"/>
              <a:t>allocated</a:t>
            </a:r>
            <a:r>
              <a:rPr lang="fr-FR" sz="2000" dirty="0"/>
              <a:t> to the education </a:t>
            </a:r>
            <a:r>
              <a:rPr lang="fr-FR" sz="2000" dirty="0" smtClean="0"/>
              <a:t>sector.</a:t>
            </a:r>
          </a:p>
          <a:p>
            <a:pPr marL="0" indent="0" algn="just">
              <a:buNone/>
            </a:pPr>
            <a:endParaRPr lang="fr-FR" sz="2000" dirty="0"/>
          </a:p>
          <a:p>
            <a:pPr marL="0" indent="0" algn="just">
              <a:buNone/>
            </a:pPr>
            <a:r>
              <a:rPr lang="fr-FR" sz="2000" dirty="0" smtClean="0"/>
              <a:t>Becker </a:t>
            </a:r>
            <a:r>
              <a:rPr lang="fr-FR" sz="2000" dirty="0"/>
              <a:t>(2008) argues that countries with favorable </a:t>
            </a:r>
            <a:r>
              <a:rPr lang="fr-FR" sz="2000" dirty="0" err="1"/>
              <a:t>regulatory</a:t>
            </a:r>
            <a:r>
              <a:rPr lang="fr-FR" sz="2000" dirty="0"/>
              <a:t> </a:t>
            </a:r>
            <a:r>
              <a:rPr lang="fr-FR" sz="2000" dirty="0" err="1"/>
              <a:t>environments</a:t>
            </a:r>
            <a:r>
              <a:rPr lang="fr-FR" sz="2000" dirty="0"/>
              <a:t> show </a:t>
            </a:r>
            <a:r>
              <a:rPr lang="fr-FR" sz="2000" dirty="0" err="1"/>
              <a:t>greater</a:t>
            </a:r>
            <a:r>
              <a:rPr lang="fr-FR" sz="2000" dirty="0"/>
              <a:t> </a:t>
            </a:r>
            <a:r>
              <a:rPr lang="fr-FR" sz="2000" dirty="0" err="1" smtClean="0"/>
              <a:t>efficiency</a:t>
            </a:r>
            <a:r>
              <a:rPr lang="fr-FR" sz="2000" dirty="0" smtClean="0"/>
              <a:t> </a:t>
            </a:r>
            <a:r>
              <a:rPr lang="fr-FR" sz="2000" dirty="0"/>
              <a:t>and </a:t>
            </a:r>
            <a:r>
              <a:rPr lang="fr-FR" sz="2000" dirty="0" err="1"/>
              <a:t>effectiveness</a:t>
            </a:r>
            <a:r>
              <a:rPr lang="fr-FR" sz="2000" dirty="0"/>
              <a:t> in using spending in the education </a:t>
            </a:r>
            <a:r>
              <a:rPr lang="fr-FR" sz="2000" dirty="0" smtClean="0"/>
              <a:t>sector.</a:t>
            </a:r>
          </a:p>
          <a:p>
            <a:pPr marL="0" indent="0" algn="just">
              <a:buNone/>
            </a:pPr>
            <a:endParaRPr lang="fr-FR" sz="2000" dirty="0" smtClean="0"/>
          </a:p>
          <a:p>
            <a:pPr marL="0" indent="0" algn="just">
              <a:buNone/>
            </a:pPr>
            <a:r>
              <a:rPr lang="fr-FR" sz="2000" dirty="0"/>
              <a:t>In </a:t>
            </a:r>
            <a:r>
              <a:rPr lang="fr-FR" sz="2000" dirty="0" err="1"/>
              <a:t>other</a:t>
            </a:r>
            <a:r>
              <a:rPr lang="fr-FR" sz="2000" dirty="0"/>
              <a:t> hand, corruption </a:t>
            </a:r>
            <a:r>
              <a:rPr lang="fr-FR" sz="2000" dirty="0" err="1"/>
              <a:t>provides</a:t>
            </a:r>
            <a:r>
              <a:rPr lang="fr-FR" sz="2000" dirty="0"/>
              <a:t> more </a:t>
            </a:r>
            <a:r>
              <a:rPr lang="fr-FR" sz="2000" dirty="0" err="1"/>
              <a:t>difficulties</a:t>
            </a:r>
            <a:r>
              <a:rPr lang="fr-FR" sz="2000" dirty="0"/>
              <a:t> for </a:t>
            </a:r>
            <a:r>
              <a:rPr lang="fr-FR" sz="2000" dirty="0" err="1"/>
              <a:t>governments</a:t>
            </a:r>
            <a:r>
              <a:rPr lang="fr-FR" sz="2000" dirty="0"/>
              <a:t> to provide basic services, </a:t>
            </a:r>
            <a:r>
              <a:rPr lang="fr-FR" sz="2000" dirty="0" err="1"/>
              <a:t>such</a:t>
            </a:r>
            <a:r>
              <a:rPr lang="fr-FR" sz="2000" dirty="0"/>
              <a:t> as public education services. </a:t>
            </a:r>
            <a:endParaRPr lang="en-US" sz="2000" dirty="0"/>
          </a:p>
        </p:txBody>
      </p:sp>
    </p:spTree>
    <p:extLst>
      <p:ext uri="{BB962C8B-B14F-4D97-AF65-F5344CB8AC3E}">
        <p14:creationId xmlns:p14="http://schemas.microsoft.com/office/powerpoint/2010/main" val="1681720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56533" y="937573"/>
            <a:ext cx="8761413" cy="706964"/>
          </a:xfrm>
        </p:spPr>
        <p:txBody>
          <a:bodyPr/>
          <a:lstStyle/>
          <a:p>
            <a:pPr algn="ctr"/>
            <a:r>
              <a:rPr lang="fr-FR" sz="2500" b="1" dirty="0">
                <a:solidFill>
                  <a:srgbClr val="EBEBEB"/>
                </a:solidFill>
              </a:rPr>
              <a:t>Governance and </a:t>
            </a:r>
            <a:r>
              <a:rPr lang="fr-FR" sz="2500" b="1" dirty="0" err="1">
                <a:solidFill>
                  <a:srgbClr val="EBEBEB"/>
                </a:solidFill>
              </a:rPr>
              <a:t>optimization</a:t>
            </a:r>
            <a:r>
              <a:rPr lang="fr-FR" sz="2500" b="1" dirty="0">
                <a:solidFill>
                  <a:srgbClr val="EBEBEB"/>
                </a:solidFill>
              </a:rPr>
              <a:t> of social spending in education in Togo</a:t>
            </a:r>
            <a:endParaRPr lang="en-US" dirty="0"/>
          </a:p>
        </p:txBody>
      </p:sp>
      <p:sp>
        <p:nvSpPr>
          <p:cNvPr id="3" name="Espace réservé du contenu 2"/>
          <p:cNvSpPr>
            <a:spLocks noGrp="1"/>
          </p:cNvSpPr>
          <p:nvPr>
            <p:ph idx="1"/>
          </p:nvPr>
        </p:nvSpPr>
        <p:spPr>
          <a:xfrm>
            <a:off x="264695" y="2362867"/>
            <a:ext cx="11694695" cy="4049963"/>
          </a:xfrm>
        </p:spPr>
        <p:txBody>
          <a:bodyPr>
            <a:normAutofit fontScale="92500" lnSpcReduction="10000"/>
          </a:bodyPr>
          <a:lstStyle/>
          <a:p>
            <a:pPr marL="0" indent="0" algn="just">
              <a:buNone/>
            </a:pPr>
            <a:endParaRPr lang="en-US" dirty="0" smtClean="0"/>
          </a:p>
          <a:p>
            <a:pPr marL="0" indent="0" algn="just">
              <a:buNone/>
            </a:pPr>
            <a:r>
              <a:rPr lang="fr-FR" sz="2000" dirty="0"/>
              <a:t>This situation has an impact on </a:t>
            </a:r>
            <a:r>
              <a:rPr lang="fr-FR" sz="2000" dirty="0" err="1"/>
              <a:t>poor</a:t>
            </a:r>
            <a:r>
              <a:rPr lang="fr-FR" sz="2000" dirty="0"/>
              <a:t> population, </a:t>
            </a:r>
            <a:r>
              <a:rPr lang="fr-FR" sz="2000" dirty="0" err="1"/>
              <a:t>who</a:t>
            </a:r>
            <a:r>
              <a:rPr lang="fr-FR" sz="2000" dirty="0"/>
              <a:t> need public services </a:t>
            </a:r>
            <a:r>
              <a:rPr lang="fr-FR" sz="2000" dirty="0" err="1"/>
              <a:t>including</a:t>
            </a:r>
            <a:r>
              <a:rPr lang="fr-FR" sz="2000" dirty="0"/>
              <a:t> education services. In this perspective, corruption </a:t>
            </a:r>
            <a:r>
              <a:rPr lang="fr-FR" sz="2000" dirty="0" err="1"/>
              <a:t>could</a:t>
            </a:r>
            <a:r>
              <a:rPr lang="fr-FR" sz="2000" dirty="0"/>
              <a:t> </a:t>
            </a:r>
            <a:r>
              <a:rPr lang="fr-FR" sz="2000" dirty="0" err="1"/>
              <a:t>results</a:t>
            </a:r>
            <a:r>
              <a:rPr lang="fr-FR" sz="2000" dirty="0"/>
              <a:t> in </a:t>
            </a:r>
            <a:r>
              <a:rPr lang="fr-FR" sz="2000" dirty="0" err="1"/>
              <a:t>decreased</a:t>
            </a:r>
            <a:r>
              <a:rPr lang="fr-FR" sz="2000" dirty="0"/>
              <a:t> ability to </a:t>
            </a:r>
            <a:r>
              <a:rPr lang="fr-FR" sz="2000" dirty="0" err="1"/>
              <a:t>invest</a:t>
            </a:r>
            <a:r>
              <a:rPr lang="fr-FR" sz="2000" dirty="0"/>
              <a:t> in education and </a:t>
            </a:r>
            <a:r>
              <a:rPr lang="fr-FR" sz="2000" dirty="0" err="1"/>
              <a:t>limited</a:t>
            </a:r>
            <a:r>
              <a:rPr lang="fr-FR" sz="2000" dirty="0"/>
              <a:t> </a:t>
            </a:r>
            <a:r>
              <a:rPr lang="fr-FR" sz="2000" dirty="0" err="1"/>
              <a:t>access</a:t>
            </a:r>
            <a:r>
              <a:rPr lang="fr-FR" sz="2000" dirty="0"/>
              <a:t> to </a:t>
            </a:r>
            <a:r>
              <a:rPr lang="fr-FR" sz="2000" dirty="0" err="1"/>
              <a:t>educational</a:t>
            </a:r>
            <a:r>
              <a:rPr lang="fr-FR" sz="2000" dirty="0"/>
              <a:t> services, </a:t>
            </a:r>
            <a:r>
              <a:rPr lang="fr-FR" sz="2000" dirty="0" err="1"/>
              <a:t>leading</a:t>
            </a:r>
            <a:r>
              <a:rPr lang="fr-FR" sz="2000" dirty="0"/>
              <a:t> to a </a:t>
            </a:r>
            <a:r>
              <a:rPr lang="fr-FR" sz="2000" dirty="0" err="1"/>
              <a:t>lower</a:t>
            </a:r>
            <a:r>
              <a:rPr lang="fr-FR" sz="2000" dirty="0"/>
              <a:t> </a:t>
            </a:r>
            <a:r>
              <a:rPr lang="fr-FR" sz="2000" dirty="0" err="1"/>
              <a:t>human</a:t>
            </a:r>
            <a:r>
              <a:rPr lang="fr-FR" sz="2000" dirty="0"/>
              <a:t> capital accumulation. </a:t>
            </a:r>
            <a:endParaRPr lang="fr-FR" sz="2000" dirty="0" smtClean="0"/>
          </a:p>
          <a:p>
            <a:pPr marL="0" indent="0" algn="just">
              <a:buNone/>
            </a:pPr>
            <a:endParaRPr lang="en-US" sz="2000" dirty="0"/>
          </a:p>
          <a:p>
            <a:pPr marL="0" indent="0" algn="just">
              <a:buNone/>
            </a:pPr>
            <a:r>
              <a:rPr lang="en-US" sz="2000" dirty="0" smtClean="0"/>
              <a:t>Several </a:t>
            </a:r>
            <a:r>
              <a:rPr lang="en-US" sz="2000" dirty="0"/>
              <a:t>empirical analyses found that government spending on education is negatively and significantly associated with higher levels of corruption </a:t>
            </a:r>
            <a:r>
              <a:rPr lang="en-US" sz="2000" dirty="0" smtClean="0"/>
              <a:t>Mauro </a:t>
            </a:r>
            <a:r>
              <a:rPr lang="en-US" sz="2000" dirty="0"/>
              <a:t>(1998), </a:t>
            </a:r>
            <a:r>
              <a:rPr lang="en-US" sz="2000" dirty="0" err="1"/>
              <a:t>Delavallade</a:t>
            </a:r>
            <a:r>
              <a:rPr lang="en-US" sz="2000" dirty="0"/>
              <a:t> (2006</a:t>
            </a:r>
            <a:r>
              <a:rPr lang="en-US" sz="2000" dirty="0" smtClean="0"/>
              <a:t>).</a:t>
            </a:r>
          </a:p>
          <a:p>
            <a:pPr marL="0" indent="0" algn="just">
              <a:buNone/>
            </a:pPr>
            <a:endParaRPr lang="en-US" sz="2000" dirty="0" smtClean="0"/>
          </a:p>
          <a:p>
            <a:pPr marL="0" indent="0" algn="just">
              <a:buNone/>
            </a:pPr>
            <a:r>
              <a:rPr lang="en-US" sz="2000" dirty="0" smtClean="0"/>
              <a:t>De </a:t>
            </a:r>
            <a:r>
              <a:rPr lang="en-US" sz="2000" dirty="0"/>
              <a:t>la Croix and </a:t>
            </a:r>
            <a:r>
              <a:rPr lang="en-US" sz="2000" dirty="0" err="1"/>
              <a:t>Delavallade</a:t>
            </a:r>
            <a:r>
              <a:rPr lang="en-US" sz="2000" dirty="0"/>
              <a:t> (2007, 2009</a:t>
            </a:r>
            <a:r>
              <a:rPr lang="en-US" sz="2000" dirty="0" smtClean="0"/>
              <a:t>), </a:t>
            </a:r>
            <a:r>
              <a:rPr lang="en-US" sz="2000" dirty="0"/>
              <a:t>Kaufmann, Kraay and </a:t>
            </a:r>
            <a:r>
              <a:rPr lang="en-US" sz="2000" dirty="0" err="1"/>
              <a:t>Zoido-Lobaton</a:t>
            </a:r>
            <a:r>
              <a:rPr lang="en-US" sz="2000" dirty="0"/>
              <a:t> (1999) by investigating the relationship between a variety of governance indicators, including control of corruption and development outcomes, </a:t>
            </a:r>
            <a:r>
              <a:rPr lang="en-US" sz="2000" dirty="0" smtClean="0"/>
              <a:t>educational </a:t>
            </a:r>
            <a:r>
              <a:rPr lang="en-US" sz="2000" dirty="0"/>
              <a:t>outcomes provide the evidence that improved control of corruption leads to better adult literacy rates</a:t>
            </a:r>
            <a:r>
              <a:rPr lang="en-US" dirty="0"/>
              <a:t>.</a:t>
            </a:r>
          </a:p>
        </p:txBody>
      </p:sp>
    </p:spTree>
    <p:extLst>
      <p:ext uri="{BB962C8B-B14F-4D97-AF65-F5344CB8AC3E}">
        <p14:creationId xmlns:p14="http://schemas.microsoft.com/office/powerpoint/2010/main" val="6214694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15901" y="842211"/>
            <a:ext cx="8825659" cy="1022684"/>
          </a:xfrm>
        </p:spPr>
        <p:txBody>
          <a:bodyPr/>
          <a:lstStyle/>
          <a:p>
            <a:pPr algn="ctr"/>
            <a:r>
              <a:rPr lang="en-US" sz="2200" dirty="0" smtClean="0"/>
              <a:t/>
            </a:r>
            <a:br>
              <a:rPr lang="en-US" sz="2200" dirty="0" smtClean="0"/>
            </a:br>
            <a:r>
              <a:rPr lang="fr-FR" sz="2200" b="1" dirty="0"/>
              <a:t>3. The evolution of social spending and the effect of corruption on social expenditure in Togo with an overview of ECOWAS countries</a:t>
            </a:r>
            <a:r>
              <a:rPr lang="fr-FR" sz="2800" dirty="0"/>
              <a:t/>
            </a:r>
            <a:br>
              <a:rPr lang="fr-FR" sz="2800" dirty="0"/>
            </a:br>
            <a:r>
              <a:rPr lang="en-US" sz="2500" b="1" dirty="0" smtClean="0"/>
              <a:t/>
            </a:r>
            <a:br>
              <a:rPr lang="en-US" sz="2500" b="1" dirty="0" smtClean="0"/>
            </a:br>
            <a:endParaRPr lang="en-US" sz="2500" b="1" dirty="0"/>
          </a:p>
        </p:txBody>
      </p:sp>
      <p:sp>
        <p:nvSpPr>
          <p:cNvPr id="3" name="Espace réservé du texte 2"/>
          <p:cNvSpPr>
            <a:spLocks noGrp="1"/>
          </p:cNvSpPr>
          <p:nvPr>
            <p:ph type="body" idx="1"/>
          </p:nvPr>
        </p:nvSpPr>
        <p:spPr>
          <a:xfrm>
            <a:off x="0" y="2273967"/>
            <a:ext cx="4271211" cy="469233"/>
          </a:xfrm>
        </p:spPr>
        <p:txBody>
          <a:bodyPr/>
          <a:lstStyle/>
          <a:p>
            <a:pPr lvl="0"/>
            <a:endParaRPr lang="en-US" sz="1800" b="1" dirty="0" smtClean="0"/>
          </a:p>
          <a:p>
            <a:pPr lvl="0"/>
            <a:endParaRPr lang="en-US" sz="1800" b="1" dirty="0"/>
          </a:p>
          <a:p>
            <a:pPr lvl="0"/>
            <a:endParaRPr lang="en-US" sz="1800" b="1" dirty="0" smtClean="0"/>
          </a:p>
          <a:p>
            <a:pPr lvl="0"/>
            <a:endParaRPr lang="en-US" sz="1800" b="1" dirty="0"/>
          </a:p>
          <a:p>
            <a:pPr lvl="0"/>
            <a:endParaRPr lang="en-US" sz="1800" b="1" dirty="0" smtClean="0"/>
          </a:p>
          <a:p>
            <a:pPr lvl="0"/>
            <a:endParaRPr lang="en-US" sz="1800" b="1" dirty="0" smtClean="0"/>
          </a:p>
          <a:p>
            <a:pPr lvl="0"/>
            <a:endParaRPr lang="en-US" sz="1800" b="1" dirty="0"/>
          </a:p>
          <a:p>
            <a:pPr lvl="0"/>
            <a:endParaRPr lang="en-US" sz="1800" b="1" dirty="0" smtClean="0"/>
          </a:p>
          <a:p>
            <a:pPr lvl="0"/>
            <a:endParaRPr lang="en-US" sz="1800" b="1" dirty="0"/>
          </a:p>
          <a:p>
            <a:pPr marL="285750" lvl="0" indent="-285750" algn="ctr">
              <a:buFont typeface="Wingdings" panose="05000000000000000000" pitchFamily="2" charset="2"/>
              <a:buChar char="q"/>
            </a:pPr>
            <a:r>
              <a:rPr lang="en-US" sz="1800" b="1" dirty="0"/>
              <a:t>Descriptive Analysis in ECOWAS</a:t>
            </a:r>
            <a:endParaRPr lang="fr-FR" sz="1800" dirty="0"/>
          </a:p>
        </p:txBody>
      </p:sp>
      <p:sp>
        <p:nvSpPr>
          <p:cNvPr id="4" name="Espace réservé du texte 3"/>
          <p:cNvSpPr>
            <a:spLocks noGrp="1"/>
          </p:cNvSpPr>
          <p:nvPr>
            <p:ph type="body" sz="half" idx="15"/>
          </p:nvPr>
        </p:nvSpPr>
        <p:spPr>
          <a:xfrm>
            <a:off x="132347" y="2875547"/>
            <a:ext cx="4090738" cy="3850929"/>
          </a:xfrm>
        </p:spPr>
        <p:txBody>
          <a:bodyPr>
            <a:normAutofit fontScale="92500" lnSpcReduction="10000"/>
          </a:bodyPr>
          <a:lstStyle/>
          <a:p>
            <a:pPr algn="just"/>
            <a:r>
              <a:rPr lang="en-US" sz="1700" dirty="0"/>
              <a:t>To enrich our analysis a comparison has been made between Togo and the other ECOWAS countries in perspective analyze the situation of Togo in terms of corruption and expenditure on education compared to other countries of the communities</a:t>
            </a:r>
            <a:r>
              <a:rPr lang="en-US" sz="1700" dirty="0" smtClean="0"/>
              <a:t>.</a:t>
            </a:r>
          </a:p>
          <a:p>
            <a:pPr algn="just"/>
            <a:endParaRPr lang="fr-FR" sz="1600" dirty="0"/>
          </a:p>
          <a:p>
            <a:pPr algn="just"/>
            <a:r>
              <a:rPr lang="en-US" sz="1700" dirty="0"/>
              <a:t>For these countries, to reduce economic and social vulnerability and the impact of other shocks are a way to promote the productivity of household by raising their purchasing power and supporting child development particularly through education</a:t>
            </a:r>
          </a:p>
        </p:txBody>
      </p:sp>
      <p:sp>
        <p:nvSpPr>
          <p:cNvPr id="5" name="Espace réservé du texte 4"/>
          <p:cNvSpPr>
            <a:spLocks noGrp="1"/>
          </p:cNvSpPr>
          <p:nvPr>
            <p:ph type="body" sz="quarter" idx="3"/>
          </p:nvPr>
        </p:nvSpPr>
        <p:spPr>
          <a:xfrm>
            <a:off x="4451683" y="2286001"/>
            <a:ext cx="7447549" cy="481263"/>
          </a:xfrm>
        </p:spPr>
        <p:txBody>
          <a:bodyPr/>
          <a:lstStyle/>
          <a:p>
            <a:pPr lvl="0" algn="ctr"/>
            <a:endParaRPr lang="fr-FR" sz="1200" b="1" dirty="0" smtClean="0"/>
          </a:p>
          <a:p>
            <a:pPr lvl="0" algn="ctr"/>
            <a:r>
              <a:rPr lang="fr-FR" sz="1700" b="1" dirty="0" smtClean="0"/>
              <a:t>Graph </a:t>
            </a:r>
            <a:r>
              <a:rPr lang="fr-FR" sz="1700" b="1" dirty="0"/>
              <a:t>1  Mean of education expenditure ECOWAS Countries</a:t>
            </a:r>
            <a:endParaRPr lang="fr-FR" sz="1700" dirty="0"/>
          </a:p>
        </p:txBody>
      </p:sp>
      <p:sp>
        <p:nvSpPr>
          <p:cNvPr id="6" name="Espace réservé du texte 5"/>
          <p:cNvSpPr>
            <a:spLocks noGrp="1"/>
          </p:cNvSpPr>
          <p:nvPr>
            <p:ph type="body" sz="half" idx="16"/>
          </p:nvPr>
        </p:nvSpPr>
        <p:spPr>
          <a:xfrm>
            <a:off x="4199022" y="2983832"/>
            <a:ext cx="4018052" cy="3730119"/>
          </a:xfrm>
        </p:spPr>
        <p:txBody>
          <a:bodyPr/>
          <a:lstStyle/>
          <a:p>
            <a:endParaRPr lang="en-US" dirty="0"/>
          </a:p>
        </p:txBody>
      </p:sp>
      <p:sp>
        <p:nvSpPr>
          <p:cNvPr id="8" name="Espace réservé du texte 7"/>
          <p:cNvSpPr>
            <a:spLocks noGrp="1"/>
          </p:cNvSpPr>
          <p:nvPr>
            <p:ph type="body" sz="half" idx="17"/>
          </p:nvPr>
        </p:nvSpPr>
        <p:spPr>
          <a:xfrm>
            <a:off x="8534401" y="2935704"/>
            <a:ext cx="3657599" cy="3815823"/>
          </a:xfrm>
        </p:spPr>
        <p:txBody>
          <a:bodyPr>
            <a:noAutofit/>
          </a:bodyPr>
          <a:lstStyle/>
          <a:p>
            <a:pPr algn="just"/>
            <a:r>
              <a:rPr lang="en-US" sz="1600" dirty="0" smtClean="0"/>
              <a:t>The </a:t>
            </a:r>
            <a:r>
              <a:rPr lang="en-US" sz="1600" dirty="0"/>
              <a:t>analysis of this graph demonstrate that the social spending on education vary from one country to another. </a:t>
            </a:r>
            <a:endParaRPr lang="en-US" sz="1600" dirty="0" smtClean="0"/>
          </a:p>
          <a:p>
            <a:pPr algn="just"/>
            <a:r>
              <a:rPr lang="en-US" sz="1600" dirty="0" smtClean="0"/>
              <a:t>The </a:t>
            </a:r>
            <a:r>
              <a:rPr lang="en-US" sz="1600" dirty="0"/>
              <a:t>countries such as Ghana, </a:t>
            </a:r>
            <a:r>
              <a:rPr lang="en-US" sz="1600" dirty="0" err="1"/>
              <a:t>Cabo</a:t>
            </a:r>
            <a:r>
              <a:rPr lang="en-US" sz="1600" dirty="0"/>
              <a:t> </a:t>
            </a:r>
            <a:r>
              <a:rPr lang="en-US" sz="1600" dirty="0" err="1"/>
              <a:t>Verden</a:t>
            </a:r>
            <a:r>
              <a:rPr lang="en-US" sz="1600" dirty="0"/>
              <a:t> and Sierra Leone have the highest investment in term of social spending on education on average 6% followed by Burkina Faso, Ivory coast (4%). </a:t>
            </a:r>
            <a:endParaRPr lang="en-US" sz="1600" dirty="0" smtClean="0"/>
          </a:p>
          <a:p>
            <a:pPr algn="just"/>
            <a:r>
              <a:rPr lang="en-US" sz="1600" dirty="0" smtClean="0"/>
              <a:t>Togo </a:t>
            </a:r>
            <a:r>
              <a:rPr lang="en-US" sz="1600" dirty="0"/>
              <a:t>is among the countries that have made less expenditures in education after Mali and Benin.  </a:t>
            </a:r>
            <a:endParaRPr lang="fr-FR" sz="1600" dirty="0"/>
          </a:p>
          <a:p>
            <a:endParaRPr lang="en-US" sz="1600" dirty="0"/>
          </a:p>
        </p:txBody>
      </p:sp>
      <p:pic>
        <p:nvPicPr>
          <p:cNvPr id="9" name="Image 8"/>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403557" y="2947737"/>
            <a:ext cx="3963829" cy="3816318"/>
          </a:xfrm>
          <a:prstGeom prst="rect">
            <a:avLst/>
          </a:prstGeom>
          <a:noFill/>
          <a:ln>
            <a:noFill/>
          </a:ln>
        </p:spPr>
      </p:pic>
    </p:spTree>
    <p:extLst>
      <p:ext uri="{BB962C8B-B14F-4D97-AF65-F5344CB8AC3E}">
        <p14:creationId xmlns:p14="http://schemas.microsoft.com/office/powerpoint/2010/main" val="4955405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64027" y="541421"/>
            <a:ext cx="8761413" cy="1151242"/>
          </a:xfrm>
        </p:spPr>
        <p:txBody>
          <a:bodyPr/>
          <a:lstStyle/>
          <a:p>
            <a:pPr algn="ctr"/>
            <a:r>
              <a:rPr lang="fr-FR" sz="2200" b="1" dirty="0" smtClean="0"/>
              <a:t>3. </a:t>
            </a:r>
            <a:br>
              <a:rPr lang="fr-FR" sz="2200" b="1" dirty="0" smtClean="0"/>
            </a:br>
            <a:r>
              <a:rPr lang="fr-FR" sz="2200" b="1" dirty="0"/>
              <a:t/>
            </a:r>
            <a:br>
              <a:rPr lang="fr-FR" sz="2200" b="1" dirty="0"/>
            </a:br>
            <a:r>
              <a:rPr lang="fr-FR" sz="2200" b="1" dirty="0" smtClean="0"/>
              <a:t>3. The </a:t>
            </a:r>
            <a:r>
              <a:rPr lang="fr-FR" sz="2200" b="1" dirty="0"/>
              <a:t>evolution of social spending and the effect of corruption on social expenditure in Togo with an overview of ECOWAS countries</a:t>
            </a:r>
            <a:r>
              <a:rPr lang="fr-FR" sz="2000" dirty="0"/>
              <a:t/>
            </a:r>
            <a:br>
              <a:rPr lang="fr-FR" sz="2000" dirty="0"/>
            </a:br>
            <a:endParaRPr lang="en-US" sz="2000" dirty="0"/>
          </a:p>
        </p:txBody>
      </p:sp>
      <p:sp>
        <p:nvSpPr>
          <p:cNvPr id="3" name="Espace réservé du texte 2"/>
          <p:cNvSpPr>
            <a:spLocks noGrp="1"/>
          </p:cNvSpPr>
          <p:nvPr>
            <p:ph type="body" idx="1"/>
          </p:nvPr>
        </p:nvSpPr>
        <p:spPr>
          <a:xfrm>
            <a:off x="505327" y="2466475"/>
            <a:ext cx="11117179" cy="613609"/>
          </a:xfrm>
        </p:spPr>
        <p:txBody>
          <a:bodyPr/>
          <a:lstStyle/>
          <a:p>
            <a:pPr lvl="0"/>
            <a:endParaRPr lang="en-US" sz="1800" b="1" dirty="0" smtClean="0">
              <a:solidFill>
                <a:srgbClr val="B31166"/>
              </a:solidFill>
            </a:endParaRPr>
          </a:p>
          <a:p>
            <a:pPr lvl="0" algn="ctr"/>
            <a:r>
              <a:rPr lang="en-US" sz="1800" b="1" dirty="0" smtClean="0">
                <a:solidFill>
                  <a:srgbClr val="B31166"/>
                </a:solidFill>
              </a:rPr>
              <a:t>Graph </a:t>
            </a:r>
            <a:r>
              <a:rPr lang="en-US" sz="1800" b="1" dirty="0">
                <a:solidFill>
                  <a:srgbClr val="B31166"/>
                </a:solidFill>
              </a:rPr>
              <a:t>2 Mean of corruption index based on the data from Heritage foundation index </a:t>
            </a:r>
            <a:endParaRPr lang="fr-FR" sz="1800" dirty="0">
              <a:solidFill>
                <a:srgbClr val="B31166"/>
              </a:solidFill>
            </a:endParaRPr>
          </a:p>
          <a:p>
            <a:pPr algn="ctr"/>
            <a:endParaRPr lang="en-US" sz="1800" dirty="0"/>
          </a:p>
        </p:txBody>
      </p:sp>
      <p:sp>
        <p:nvSpPr>
          <p:cNvPr id="6" name="Espace réservé du contenu 5"/>
          <p:cNvSpPr>
            <a:spLocks noGrp="1"/>
          </p:cNvSpPr>
          <p:nvPr>
            <p:ph sz="quarter" idx="4"/>
          </p:nvPr>
        </p:nvSpPr>
        <p:spPr>
          <a:xfrm>
            <a:off x="5823285" y="2791326"/>
            <a:ext cx="6220326" cy="3970421"/>
          </a:xfrm>
        </p:spPr>
        <p:txBody>
          <a:bodyPr>
            <a:normAutofit fontScale="85000" lnSpcReduction="10000"/>
          </a:bodyPr>
          <a:lstStyle/>
          <a:p>
            <a:pPr marL="0" indent="0" algn="just">
              <a:buNone/>
            </a:pPr>
            <a:r>
              <a:rPr lang="en-US" sz="1900" dirty="0" smtClean="0"/>
              <a:t>The </a:t>
            </a:r>
            <a:r>
              <a:rPr lang="en-US" sz="1900" dirty="0"/>
              <a:t>Corruption Perception Index CPI is based on a 100-point scale in which a score of 10 indicates very little corruption and a score of 0 indicates a very corrupt government</a:t>
            </a:r>
            <a:endParaRPr lang="fr-FR" sz="1900" dirty="0"/>
          </a:p>
          <a:p>
            <a:pPr marL="0" indent="0" algn="just">
              <a:buNone/>
            </a:pPr>
            <a:r>
              <a:rPr lang="en-US" sz="1900" dirty="0"/>
              <a:t>The level of corruption vary from one country to another. The score of all of the country of ECOWAS is below the average (50) and the indices vary from 20 to 40</a:t>
            </a:r>
            <a:r>
              <a:rPr lang="en-US" sz="1900" dirty="0" smtClean="0"/>
              <a:t>.</a:t>
            </a:r>
          </a:p>
          <a:p>
            <a:pPr marL="0" indent="0" algn="just">
              <a:buNone/>
            </a:pPr>
            <a:r>
              <a:rPr lang="en-US" sz="1900" dirty="0" smtClean="0"/>
              <a:t>  </a:t>
            </a:r>
            <a:r>
              <a:rPr lang="en-US" sz="1900" dirty="0"/>
              <a:t>However, </a:t>
            </a:r>
            <a:r>
              <a:rPr lang="fr-FR" sz="1900" dirty="0" err="1"/>
              <a:t>it</a:t>
            </a:r>
            <a:r>
              <a:rPr lang="fr-FR" sz="1900" dirty="0"/>
              <a:t> </a:t>
            </a:r>
            <a:r>
              <a:rPr lang="fr-FR" sz="1900" dirty="0" err="1"/>
              <a:t>appear</a:t>
            </a:r>
            <a:r>
              <a:rPr lang="fr-FR" sz="1900" dirty="0"/>
              <a:t> that efforts are made to </a:t>
            </a:r>
            <a:r>
              <a:rPr lang="fr-FR" sz="1900" dirty="0" err="1"/>
              <a:t>improve</a:t>
            </a:r>
            <a:r>
              <a:rPr lang="fr-FR" sz="1900" dirty="0"/>
              <a:t> the </a:t>
            </a:r>
            <a:r>
              <a:rPr lang="fr-FR" sz="1900" dirty="0" err="1"/>
              <a:t>level</a:t>
            </a:r>
            <a:r>
              <a:rPr lang="fr-FR" sz="1900" dirty="0"/>
              <a:t> of corruption. </a:t>
            </a:r>
            <a:r>
              <a:rPr lang="fr-FR" sz="1900" dirty="0" err="1"/>
              <a:t>Cabo</a:t>
            </a:r>
            <a:r>
              <a:rPr lang="fr-FR" sz="1900" dirty="0"/>
              <a:t> </a:t>
            </a:r>
            <a:r>
              <a:rPr lang="fr-FR" sz="1900" dirty="0" err="1"/>
              <a:t>Verde</a:t>
            </a:r>
            <a:r>
              <a:rPr lang="fr-FR" sz="1900" dirty="0"/>
              <a:t> and Ghana have the highest indice with a score of 40 on </a:t>
            </a:r>
            <a:r>
              <a:rPr lang="fr-FR" sz="1900" dirty="0" err="1"/>
              <a:t>average</a:t>
            </a:r>
            <a:r>
              <a:rPr lang="fr-FR" sz="1900" dirty="0"/>
              <a:t> which </a:t>
            </a:r>
            <a:r>
              <a:rPr lang="fr-FR" sz="1900" dirty="0" err="1"/>
              <a:t>indicate</a:t>
            </a:r>
            <a:r>
              <a:rPr lang="fr-FR" sz="1900" dirty="0"/>
              <a:t> that these countries are </a:t>
            </a:r>
            <a:r>
              <a:rPr lang="fr-FR" sz="1900" dirty="0" err="1"/>
              <a:t>less</a:t>
            </a:r>
            <a:r>
              <a:rPr lang="fr-FR" sz="1900" dirty="0"/>
              <a:t> </a:t>
            </a:r>
            <a:r>
              <a:rPr lang="fr-FR" sz="1900" dirty="0" err="1"/>
              <a:t>corrupt</a:t>
            </a:r>
            <a:r>
              <a:rPr lang="fr-FR" sz="1900" dirty="0"/>
              <a:t> than </a:t>
            </a:r>
            <a:r>
              <a:rPr lang="fr-FR" sz="1900" dirty="0" err="1"/>
              <a:t>other</a:t>
            </a:r>
            <a:r>
              <a:rPr lang="fr-FR" sz="1900" dirty="0"/>
              <a:t> countries </a:t>
            </a:r>
            <a:r>
              <a:rPr lang="fr-FR" sz="1900" dirty="0" err="1"/>
              <a:t>like</a:t>
            </a:r>
            <a:r>
              <a:rPr lang="fr-FR" sz="1900" dirty="0"/>
              <a:t> </a:t>
            </a:r>
            <a:r>
              <a:rPr lang="fr-FR" sz="1900" dirty="0" err="1"/>
              <a:t>Senegal</a:t>
            </a:r>
            <a:r>
              <a:rPr lang="fr-FR" sz="1900" dirty="0"/>
              <a:t>, Benin Burkina Faso which score is </a:t>
            </a:r>
            <a:r>
              <a:rPr lang="fr-FR" sz="1900" dirty="0" err="1"/>
              <a:t>around</a:t>
            </a:r>
            <a:r>
              <a:rPr lang="fr-FR" sz="1900" dirty="0"/>
              <a:t> 30. Togo </a:t>
            </a:r>
            <a:r>
              <a:rPr lang="fr-FR" sz="1900" dirty="0" err="1"/>
              <a:t>occuped</a:t>
            </a:r>
            <a:r>
              <a:rPr lang="fr-FR" sz="1900" dirty="0"/>
              <a:t> the last position with a very </a:t>
            </a:r>
            <a:r>
              <a:rPr lang="fr-FR" sz="1900" dirty="0" err="1"/>
              <a:t>low</a:t>
            </a:r>
            <a:r>
              <a:rPr lang="fr-FR" sz="1900" dirty="0"/>
              <a:t> corruption index </a:t>
            </a:r>
            <a:r>
              <a:rPr lang="fr-FR" sz="1900" dirty="0" err="1"/>
              <a:t>after</a:t>
            </a:r>
            <a:r>
              <a:rPr lang="fr-FR" sz="1900" dirty="0"/>
              <a:t> Sierra Leone and Niger.  </a:t>
            </a:r>
            <a:endParaRPr lang="fr-FR" sz="1900" dirty="0" smtClean="0"/>
          </a:p>
          <a:p>
            <a:pPr marL="0" indent="0" algn="just">
              <a:buNone/>
            </a:pPr>
            <a:r>
              <a:rPr lang="fr-FR" sz="1900" dirty="0" smtClean="0"/>
              <a:t>This </a:t>
            </a:r>
            <a:r>
              <a:rPr lang="fr-FR" sz="1900" dirty="0" err="1"/>
              <a:t>mean</a:t>
            </a:r>
            <a:r>
              <a:rPr lang="fr-FR" sz="1900" dirty="0"/>
              <a:t> that the </a:t>
            </a:r>
            <a:r>
              <a:rPr lang="fr-FR" sz="1900" dirty="0" err="1"/>
              <a:t>level</a:t>
            </a:r>
            <a:r>
              <a:rPr lang="fr-FR" sz="1900" dirty="0"/>
              <a:t> of corruption is very high in the country.</a:t>
            </a:r>
            <a:r>
              <a:rPr lang="en-US" sz="1900" dirty="0"/>
              <a:t>  </a:t>
            </a:r>
            <a:endParaRPr lang="fr-FR" sz="1900" dirty="0"/>
          </a:p>
          <a:p>
            <a:pPr marL="0" indent="0">
              <a:buNone/>
            </a:pPr>
            <a:endParaRPr lang="en-US" dirty="0"/>
          </a:p>
        </p:txBody>
      </p:sp>
      <p:pic>
        <p:nvPicPr>
          <p:cNvPr id="7" name="Espace réservé du contenu 6"/>
          <p:cNvPicPr>
            <a:picLocks noGrp="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228600" y="3043989"/>
            <a:ext cx="5630779" cy="3308684"/>
          </a:xfrm>
          <a:prstGeom prst="rect">
            <a:avLst/>
          </a:prstGeom>
          <a:noFill/>
          <a:ln>
            <a:noFill/>
          </a:ln>
        </p:spPr>
      </p:pic>
    </p:spTree>
    <p:extLst>
      <p:ext uri="{BB962C8B-B14F-4D97-AF65-F5344CB8AC3E}">
        <p14:creationId xmlns:p14="http://schemas.microsoft.com/office/powerpoint/2010/main" val="19125934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44379" y="577516"/>
            <a:ext cx="11032958" cy="1167061"/>
          </a:xfrm>
        </p:spPr>
        <p:txBody>
          <a:bodyPr/>
          <a:lstStyle/>
          <a:p>
            <a:r>
              <a:rPr lang="en-US" dirty="0" smtClean="0"/>
              <a:t>    </a:t>
            </a:r>
            <a:endParaRPr lang="en-US" dirty="0"/>
          </a:p>
        </p:txBody>
      </p:sp>
      <p:sp>
        <p:nvSpPr>
          <p:cNvPr id="3" name="Espace réservé du texte 2"/>
          <p:cNvSpPr>
            <a:spLocks noGrp="1"/>
          </p:cNvSpPr>
          <p:nvPr>
            <p:ph type="body" idx="1"/>
          </p:nvPr>
        </p:nvSpPr>
        <p:spPr>
          <a:xfrm>
            <a:off x="252663" y="2346157"/>
            <a:ext cx="8085221" cy="806117"/>
          </a:xfrm>
        </p:spPr>
        <p:txBody>
          <a:bodyPr/>
          <a:lstStyle/>
          <a:p>
            <a:pPr lvl="0"/>
            <a:endParaRPr lang="fr-FR" b="1" dirty="0" smtClean="0"/>
          </a:p>
          <a:p>
            <a:pPr lvl="0"/>
            <a:endParaRPr lang="fr-FR" b="1" dirty="0"/>
          </a:p>
          <a:p>
            <a:pPr lvl="0"/>
            <a:endParaRPr lang="fr-FR" b="1" dirty="0" smtClean="0"/>
          </a:p>
          <a:p>
            <a:pPr lvl="0" algn="ctr"/>
            <a:r>
              <a:rPr lang="fr-FR" sz="1800" b="1" dirty="0" smtClean="0"/>
              <a:t>Graph</a:t>
            </a:r>
            <a:r>
              <a:rPr lang="en-US" sz="1800" b="1" dirty="0" smtClean="0"/>
              <a:t> 3 Mean of corruption index based on the data from ICRG index</a:t>
            </a:r>
            <a:endParaRPr lang="fr-FR" sz="1800" dirty="0" smtClean="0"/>
          </a:p>
          <a:p>
            <a:endParaRPr lang="en-US" dirty="0"/>
          </a:p>
        </p:txBody>
      </p:sp>
      <p:sp>
        <p:nvSpPr>
          <p:cNvPr id="4" name="Espace réservé du texte 3"/>
          <p:cNvSpPr>
            <a:spLocks noGrp="1"/>
          </p:cNvSpPr>
          <p:nvPr>
            <p:ph type="body" sz="half" idx="15"/>
          </p:nvPr>
        </p:nvSpPr>
        <p:spPr>
          <a:xfrm>
            <a:off x="168443" y="3179764"/>
            <a:ext cx="4128390" cy="3305257"/>
          </a:xfrm>
        </p:spPr>
        <p:txBody>
          <a:bodyPr/>
          <a:lstStyle/>
          <a:p>
            <a:endParaRPr lang="en-US" dirty="0"/>
          </a:p>
        </p:txBody>
      </p:sp>
      <p:sp>
        <p:nvSpPr>
          <p:cNvPr id="6" name="Espace réservé du texte 5"/>
          <p:cNvSpPr>
            <a:spLocks noGrp="1"/>
          </p:cNvSpPr>
          <p:nvPr>
            <p:ph type="body" sz="half" idx="16"/>
          </p:nvPr>
        </p:nvSpPr>
        <p:spPr>
          <a:xfrm>
            <a:off x="4319338" y="2803358"/>
            <a:ext cx="4884820" cy="3910263"/>
          </a:xfrm>
        </p:spPr>
        <p:txBody>
          <a:bodyPr>
            <a:normAutofit fontScale="92500" lnSpcReduction="10000"/>
          </a:bodyPr>
          <a:lstStyle/>
          <a:p>
            <a:pPr algn="just"/>
            <a:r>
              <a:rPr lang="en-US" sz="1600" dirty="0"/>
              <a:t>The Corruption Perception Index CPI is based on a 100-point scale in which a score of 10 indicates very little corruption and a score of 0 indicates a very corrupt </a:t>
            </a:r>
            <a:r>
              <a:rPr lang="en-US" sz="1600" dirty="0" smtClean="0"/>
              <a:t>government</a:t>
            </a:r>
          </a:p>
          <a:p>
            <a:pPr algn="just"/>
            <a:r>
              <a:rPr lang="fr-FR" sz="1600" dirty="0"/>
              <a:t>Most of these countries have the score between 2 and 2.5 </a:t>
            </a:r>
            <a:r>
              <a:rPr lang="fr-FR" sz="1600" dirty="0" err="1"/>
              <a:t>except</a:t>
            </a:r>
            <a:r>
              <a:rPr lang="fr-FR" sz="1600" dirty="0"/>
              <a:t> for Togo and Niger which indices is </a:t>
            </a:r>
            <a:r>
              <a:rPr lang="fr-FR" sz="1600" dirty="0" err="1"/>
              <a:t>less</a:t>
            </a:r>
            <a:r>
              <a:rPr lang="fr-FR" sz="1600" dirty="0"/>
              <a:t> than 2. </a:t>
            </a:r>
            <a:r>
              <a:rPr lang="fr-FR" sz="1600" dirty="0" err="1"/>
              <a:t>Gambia</a:t>
            </a:r>
            <a:r>
              <a:rPr lang="fr-FR" sz="1600" dirty="0"/>
              <a:t>, </a:t>
            </a:r>
            <a:r>
              <a:rPr lang="fr-FR" sz="1600" dirty="0" err="1"/>
              <a:t>Senegal</a:t>
            </a:r>
            <a:r>
              <a:rPr lang="fr-FR" sz="1600" dirty="0"/>
              <a:t>, </a:t>
            </a:r>
            <a:r>
              <a:rPr lang="fr-FR" sz="1600" dirty="0" err="1"/>
              <a:t>Guinea</a:t>
            </a:r>
            <a:r>
              <a:rPr lang="fr-FR" sz="1600" dirty="0"/>
              <a:t> are </a:t>
            </a:r>
            <a:r>
              <a:rPr lang="fr-FR" sz="1600" dirty="0" err="1"/>
              <a:t>less</a:t>
            </a:r>
            <a:r>
              <a:rPr lang="fr-FR" sz="1600" dirty="0"/>
              <a:t> </a:t>
            </a:r>
            <a:r>
              <a:rPr lang="fr-FR" sz="1600" dirty="0" err="1"/>
              <a:t>corrupt</a:t>
            </a:r>
            <a:r>
              <a:rPr lang="fr-FR" sz="1600" dirty="0"/>
              <a:t> than the </a:t>
            </a:r>
            <a:r>
              <a:rPr lang="fr-FR" sz="1600" dirty="0" err="1"/>
              <a:t>other</a:t>
            </a:r>
            <a:r>
              <a:rPr lang="fr-FR" sz="1600" dirty="0"/>
              <a:t> </a:t>
            </a:r>
            <a:r>
              <a:rPr lang="fr-FR" sz="1600" dirty="0" err="1"/>
              <a:t>such</a:t>
            </a:r>
            <a:r>
              <a:rPr lang="fr-FR" sz="1600" dirty="0"/>
              <a:t> us </a:t>
            </a:r>
            <a:r>
              <a:rPr lang="fr-FR" sz="1600" dirty="0" err="1"/>
              <a:t>Ivory</a:t>
            </a:r>
            <a:r>
              <a:rPr lang="fr-FR" sz="1600" dirty="0"/>
              <a:t> </a:t>
            </a:r>
            <a:r>
              <a:rPr lang="fr-FR" sz="1600" dirty="0" err="1"/>
              <a:t>coast</a:t>
            </a:r>
            <a:r>
              <a:rPr lang="fr-FR" sz="1600" dirty="0"/>
              <a:t>, Ghana Mali etc</a:t>
            </a:r>
            <a:r>
              <a:rPr lang="fr-FR" sz="1600" dirty="0" smtClean="0"/>
              <a:t>.</a:t>
            </a:r>
          </a:p>
          <a:p>
            <a:pPr algn="just"/>
            <a:r>
              <a:rPr lang="fr-FR" sz="1600" dirty="0" smtClean="0"/>
              <a:t> The </a:t>
            </a:r>
            <a:r>
              <a:rPr lang="fr-FR" sz="1600" dirty="0"/>
              <a:t>score of corruption </a:t>
            </a:r>
            <a:r>
              <a:rPr lang="fr-FR" sz="1600" dirty="0" err="1"/>
              <a:t>level</a:t>
            </a:r>
            <a:r>
              <a:rPr lang="fr-FR" sz="1600" dirty="0"/>
              <a:t> in Togo is </a:t>
            </a:r>
            <a:r>
              <a:rPr lang="fr-FR" sz="1600" dirty="0" err="1"/>
              <a:t>around</a:t>
            </a:r>
            <a:r>
              <a:rPr lang="fr-FR" sz="1600" dirty="0"/>
              <a:t> 1,5 which </a:t>
            </a:r>
            <a:r>
              <a:rPr lang="fr-FR" sz="1600" dirty="0" err="1"/>
              <a:t>classify</a:t>
            </a:r>
            <a:r>
              <a:rPr lang="fr-FR" sz="1600" dirty="0"/>
              <a:t> the country at 9</a:t>
            </a:r>
            <a:r>
              <a:rPr lang="fr-FR" sz="1600" baseline="30000" dirty="0"/>
              <a:t>th</a:t>
            </a:r>
            <a:r>
              <a:rPr lang="fr-FR" sz="1600" dirty="0"/>
              <a:t> position </a:t>
            </a:r>
            <a:r>
              <a:rPr lang="fr-FR" sz="1600" dirty="0" err="1"/>
              <a:t>after</a:t>
            </a:r>
            <a:r>
              <a:rPr lang="fr-FR" sz="1600" dirty="0"/>
              <a:t> the Burkina </a:t>
            </a:r>
            <a:r>
              <a:rPr lang="fr-FR" sz="1600" dirty="0" smtClean="0"/>
              <a:t>Faso. </a:t>
            </a:r>
            <a:r>
              <a:rPr lang="fr-FR" sz="1600" dirty="0"/>
              <a:t>Also this graph shows that corruption </a:t>
            </a:r>
            <a:r>
              <a:rPr lang="fr-FR" sz="1600" dirty="0" err="1"/>
              <a:t>level</a:t>
            </a:r>
            <a:r>
              <a:rPr lang="fr-FR" sz="1600" dirty="0"/>
              <a:t> in Togo is very high</a:t>
            </a:r>
            <a:r>
              <a:rPr lang="fr-FR" sz="1600" dirty="0" smtClean="0"/>
              <a:t>.</a:t>
            </a:r>
          </a:p>
          <a:p>
            <a:pPr algn="just"/>
            <a:r>
              <a:rPr lang="fr-FR" sz="1600" dirty="0" smtClean="0"/>
              <a:t> </a:t>
            </a:r>
            <a:r>
              <a:rPr lang="fr-FR" sz="1600" dirty="0"/>
              <a:t>The graph </a:t>
            </a:r>
            <a:r>
              <a:rPr lang="fr-FR" sz="1600" dirty="0" err="1"/>
              <a:t>did</a:t>
            </a:r>
            <a:r>
              <a:rPr lang="fr-FR" sz="1600" dirty="0"/>
              <a:t> not show the trend of corruption in </a:t>
            </a:r>
            <a:r>
              <a:rPr lang="fr-FR" sz="1600" dirty="0" err="1"/>
              <a:t>Cabo</a:t>
            </a:r>
            <a:r>
              <a:rPr lang="fr-FR" sz="1600" dirty="0"/>
              <a:t> </a:t>
            </a:r>
            <a:r>
              <a:rPr lang="fr-FR" sz="1600" dirty="0" err="1"/>
              <a:t>Verde</a:t>
            </a:r>
            <a:r>
              <a:rPr lang="fr-FR" sz="1600" dirty="0"/>
              <a:t> and Benin </a:t>
            </a:r>
            <a:r>
              <a:rPr lang="fr-FR" sz="1600" dirty="0" err="1"/>
              <a:t>because</a:t>
            </a:r>
            <a:r>
              <a:rPr lang="fr-FR" sz="1600" dirty="0"/>
              <a:t> of the </a:t>
            </a:r>
            <a:r>
              <a:rPr lang="fr-FR" sz="1600" dirty="0" err="1"/>
              <a:t>unavailability</a:t>
            </a:r>
            <a:r>
              <a:rPr lang="fr-FR" sz="1600" dirty="0"/>
              <a:t> of data.</a:t>
            </a:r>
          </a:p>
          <a:p>
            <a:pPr algn="just"/>
            <a:endParaRPr lang="en-US" dirty="0"/>
          </a:p>
        </p:txBody>
      </p:sp>
      <p:sp>
        <p:nvSpPr>
          <p:cNvPr id="7" name="Espace réservé du texte 6"/>
          <p:cNvSpPr>
            <a:spLocks noGrp="1"/>
          </p:cNvSpPr>
          <p:nvPr>
            <p:ph type="body" sz="quarter" idx="13"/>
          </p:nvPr>
        </p:nvSpPr>
        <p:spPr>
          <a:xfrm>
            <a:off x="8787064" y="2249905"/>
            <a:ext cx="3404936" cy="508754"/>
          </a:xfrm>
        </p:spPr>
        <p:txBody>
          <a:bodyPr/>
          <a:lstStyle/>
          <a:p>
            <a:pPr algn="ctr"/>
            <a:r>
              <a:rPr lang="en-US" sz="2200" b="1" dirty="0" smtClean="0"/>
              <a:t>Conclusion</a:t>
            </a:r>
            <a:endParaRPr lang="en-US" sz="2200" b="1" dirty="0"/>
          </a:p>
        </p:txBody>
      </p:sp>
      <p:sp>
        <p:nvSpPr>
          <p:cNvPr id="8" name="Espace réservé du texte 7"/>
          <p:cNvSpPr>
            <a:spLocks noGrp="1"/>
          </p:cNvSpPr>
          <p:nvPr>
            <p:ph type="body" sz="half" idx="17"/>
          </p:nvPr>
        </p:nvSpPr>
        <p:spPr>
          <a:xfrm>
            <a:off x="9324474" y="2791328"/>
            <a:ext cx="2767263" cy="3886198"/>
          </a:xfrm>
        </p:spPr>
        <p:txBody>
          <a:bodyPr>
            <a:noAutofit/>
          </a:bodyPr>
          <a:lstStyle/>
          <a:p>
            <a:pPr algn="just"/>
            <a:endParaRPr lang="fr-FR" sz="1600" dirty="0" smtClean="0"/>
          </a:p>
          <a:p>
            <a:pPr algn="just"/>
            <a:r>
              <a:rPr lang="fr-FR" sz="1600" dirty="0" smtClean="0"/>
              <a:t>The </a:t>
            </a:r>
            <a:r>
              <a:rPr lang="fr-FR" sz="1600" dirty="0"/>
              <a:t>analysis of the graph 2 and 3 based on the using of </a:t>
            </a:r>
            <a:r>
              <a:rPr lang="fr-FR" sz="1600" dirty="0" err="1"/>
              <a:t>Heritage</a:t>
            </a:r>
            <a:r>
              <a:rPr lang="fr-FR" sz="1600" dirty="0"/>
              <a:t> </a:t>
            </a:r>
            <a:r>
              <a:rPr lang="fr-FR" sz="1600" dirty="0" err="1"/>
              <a:t>Foundation</a:t>
            </a:r>
            <a:r>
              <a:rPr lang="fr-FR" sz="1600" dirty="0"/>
              <a:t> Index and ICRG index, lead us to </a:t>
            </a:r>
            <a:r>
              <a:rPr lang="fr-FR" sz="1600" dirty="0" err="1"/>
              <a:t>conclude</a:t>
            </a:r>
            <a:r>
              <a:rPr lang="fr-FR" sz="1600" dirty="0"/>
              <a:t> that, </a:t>
            </a:r>
            <a:r>
              <a:rPr lang="fr-FR" sz="1600" dirty="0" err="1"/>
              <a:t>although</a:t>
            </a:r>
            <a:r>
              <a:rPr lang="fr-FR" sz="1600" dirty="0"/>
              <a:t> the </a:t>
            </a:r>
            <a:r>
              <a:rPr lang="fr-FR" sz="1600" dirty="0" err="1"/>
              <a:t>level</a:t>
            </a:r>
            <a:r>
              <a:rPr lang="fr-FR" sz="1600" dirty="0"/>
              <a:t> of corruption is </a:t>
            </a:r>
            <a:r>
              <a:rPr lang="fr-FR" sz="1600" dirty="0" err="1"/>
              <a:t>improving</a:t>
            </a:r>
            <a:r>
              <a:rPr lang="fr-FR" sz="1600" dirty="0"/>
              <a:t> (30), the score is </a:t>
            </a:r>
            <a:r>
              <a:rPr lang="fr-FR" sz="1600" dirty="0" err="1"/>
              <a:t>still</a:t>
            </a:r>
            <a:r>
              <a:rPr lang="fr-FR" sz="1600" dirty="0"/>
              <a:t> </a:t>
            </a:r>
            <a:r>
              <a:rPr lang="fr-FR" sz="1600" dirty="0" err="1"/>
              <a:t>below</a:t>
            </a:r>
            <a:r>
              <a:rPr lang="fr-FR" sz="1600" dirty="0"/>
              <a:t> the </a:t>
            </a:r>
            <a:r>
              <a:rPr lang="fr-FR" sz="1600" dirty="0" err="1"/>
              <a:t>average</a:t>
            </a:r>
            <a:r>
              <a:rPr lang="fr-FR" sz="1600" dirty="0"/>
              <a:t> (50), which </a:t>
            </a:r>
            <a:r>
              <a:rPr lang="fr-FR" sz="1600" dirty="0" err="1"/>
              <a:t>means</a:t>
            </a:r>
            <a:r>
              <a:rPr lang="fr-FR" sz="1600" dirty="0"/>
              <a:t> that efforts </a:t>
            </a:r>
            <a:r>
              <a:rPr lang="fr-FR" sz="1600" dirty="0" err="1"/>
              <a:t>still</a:t>
            </a:r>
            <a:r>
              <a:rPr lang="fr-FR" sz="1600" dirty="0"/>
              <a:t> need to be made to </a:t>
            </a:r>
            <a:r>
              <a:rPr lang="fr-FR" sz="1600" dirty="0" err="1"/>
              <a:t>improve</a:t>
            </a:r>
            <a:r>
              <a:rPr lang="fr-FR" sz="1600" dirty="0"/>
              <a:t> the </a:t>
            </a:r>
            <a:r>
              <a:rPr lang="fr-FR" sz="1600" dirty="0" err="1"/>
              <a:t>level</a:t>
            </a:r>
            <a:r>
              <a:rPr lang="fr-FR" sz="1600" dirty="0"/>
              <a:t> of corruption</a:t>
            </a:r>
            <a:endParaRPr lang="en-US" sz="1600" dirty="0"/>
          </a:p>
        </p:txBody>
      </p:sp>
      <p:pic>
        <p:nvPicPr>
          <p:cNvPr id="9" name="Image 8"/>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4234" y="2875547"/>
            <a:ext cx="3906503" cy="3645569"/>
          </a:xfrm>
          <a:prstGeom prst="rect">
            <a:avLst/>
          </a:prstGeom>
          <a:noFill/>
          <a:ln>
            <a:noFill/>
          </a:ln>
        </p:spPr>
      </p:pic>
    </p:spTree>
    <p:extLst>
      <p:ext uri="{BB962C8B-B14F-4D97-AF65-F5344CB8AC3E}">
        <p14:creationId xmlns:p14="http://schemas.microsoft.com/office/powerpoint/2010/main" val="27236544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54954" y="878305"/>
            <a:ext cx="8761413" cy="1094873"/>
          </a:xfrm>
        </p:spPr>
        <p:txBody>
          <a:bodyPr/>
          <a:lstStyle/>
          <a:p>
            <a:pPr algn="ctr"/>
            <a:r>
              <a:rPr lang="fr-FR" sz="2000" b="1" dirty="0" smtClean="0"/>
              <a:t>3. The evolution of social spending and the </a:t>
            </a:r>
            <a:r>
              <a:rPr lang="fr-FR" sz="2000" b="1" dirty="0"/>
              <a:t>effect of corruption on social expenditure in Togo with an overview of ECOWAS countries</a:t>
            </a:r>
            <a:endParaRPr lang="en-US" sz="2000" dirty="0"/>
          </a:p>
        </p:txBody>
      </p:sp>
      <p:sp>
        <p:nvSpPr>
          <p:cNvPr id="3" name="Espace réservé du texte 2"/>
          <p:cNvSpPr>
            <a:spLocks noGrp="1"/>
          </p:cNvSpPr>
          <p:nvPr>
            <p:ph type="body" idx="1"/>
          </p:nvPr>
        </p:nvSpPr>
        <p:spPr>
          <a:xfrm>
            <a:off x="300712" y="2201779"/>
            <a:ext cx="4825157" cy="1311442"/>
          </a:xfrm>
        </p:spPr>
        <p:txBody>
          <a:bodyPr/>
          <a:lstStyle/>
          <a:p>
            <a:pPr lvl="0" algn="ctr"/>
            <a:endParaRPr lang="en-US" sz="1800" b="1" dirty="0" smtClean="0"/>
          </a:p>
          <a:p>
            <a:pPr lvl="0" algn="ctr"/>
            <a:endParaRPr lang="en-US" sz="1800" b="1" dirty="0"/>
          </a:p>
          <a:p>
            <a:pPr lvl="0" algn="ctr"/>
            <a:endParaRPr lang="en-US" sz="1800" b="1" dirty="0" smtClean="0"/>
          </a:p>
          <a:p>
            <a:pPr marL="285750" lvl="0" indent="-285750" algn="ctr">
              <a:buFont typeface="Wingdings" panose="05000000000000000000" pitchFamily="2" charset="2"/>
              <a:buChar char="q"/>
            </a:pPr>
            <a:r>
              <a:rPr lang="en-US" sz="1800" b="1" dirty="0" smtClean="0"/>
              <a:t>Corruption </a:t>
            </a:r>
            <a:r>
              <a:rPr lang="en-US" sz="1800" b="1" dirty="0"/>
              <a:t>and education expenditure in Togo</a:t>
            </a:r>
            <a:endParaRPr lang="fr-FR" sz="1800" dirty="0"/>
          </a:p>
          <a:p>
            <a:endParaRPr lang="en-US" dirty="0"/>
          </a:p>
        </p:txBody>
      </p:sp>
      <p:sp>
        <p:nvSpPr>
          <p:cNvPr id="4" name="Espace réservé du contenu 3"/>
          <p:cNvSpPr>
            <a:spLocks noGrp="1"/>
          </p:cNvSpPr>
          <p:nvPr>
            <p:ph sz="half" idx="2"/>
          </p:nvPr>
        </p:nvSpPr>
        <p:spPr>
          <a:xfrm>
            <a:off x="228523" y="3007896"/>
            <a:ext cx="5173656" cy="3597442"/>
          </a:xfrm>
        </p:spPr>
        <p:txBody>
          <a:bodyPr/>
          <a:lstStyle/>
          <a:p>
            <a:pPr marL="0" lvl="0" indent="0" algn="ctr">
              <a:buNone/>
            </a:pPr>
            <a:r>
              <a:rPr lang="en-US" b="1" dirty="0" smtClean="0"/>
              <a:t>Graph </a:t>
            </a:r>
            <a:r>
              <a:rPr lang="en-US" b="1" dirty="0"/>
              <a:t>4: </a:t>
            </a:r>
            <a:r>
              <a:rPr lang="en-US" b="1" dirty="0" smtClean="0"/>
              <a:t>Trend </a:t>
            </a:r>
            <a:r>
              <a:rPr lang="en-US" b="1" dirty="0"/>
              <a:t>of Corruption in Togo</a:t>
            </a:r>
            <a:endParaRPr lang="fr-FR" dirty="0"/>
          </a:p>
          <a:p>
            <a:pPr marL="0" indent="0">
              <a:buNone/>
            </a:pPr>
            <a:endParaRPr lang="en-US" dirty="0"/>
          </a:p>
        </p:txBody>
      </p:sp>
      <p:sp>
        <p:nvSpPr>
          <p:cNvPr id="6" name="Espace réservé du contenu 5"/>
          <p:cNvSpPr>
            <a:spLocks noGrp="1"/>
          </p:cNvSpPr>
          <p:nvPr>
            <p:ph sz="quarter" idx="4"/>
          </p:nvPr>
        </p:nvSpPr>
        <p:spPr>
          <a:xfrm>
            <a:off x="5317958" y="2370221"/>
            <a:ext cx="6737684" cy="4295273"/>
          </a:xfrm>
        </p:spPr>
        <p:txBody>
          <a:bodyPr>
            <a:normAutofit fontScale="85000" lnSpcReduction="10000"/>
          </a:bodyPr>
          <a:lstStyle/>
          <a:p>
            <a:r>
              <a:rPr lang="en-US" dirty="0"/>
              <a:t>The Corruption Perception Index CPI is based on a 100-point scale in which a score of 10 indicates very little corruption and a score of 0 indicates a very corrupt government.</a:t>
            </a:r>
            <a:endParaRPr lang="fr-FR" dirty="0"/>
          </a:p>
          <a:p>
            <a:r>
              <a:rPr lang="fr-FR" dirty="0"/>
              <a:t>The graph 4 shows the evolution of corruption </a:t>
            </a:r>
            <a:r>
              <a:rPr lang="fr-FR" dirty="0" err="1"/>
              <a:t>from</a:t>
            </a:r>
            <a:r>
              <a:rPr lang="fr-FR" dirty="0"/>
              <a:t> 1995 to 2015. </a:t>
            </a:r>
            <a:endParaRPr lang="fr-FR" dirty="0" smtClean="0"/>
          </a:p>
          <a:p>
            <a:r>
              <a:rPr lang="fr-FR" dirty="0" smtClean="0"/>
              <a:t>The </a:t>
            </a:r>
            <a:r>
              <a:rPr lang="fr-FR" dirty="0" err="1"/>
              <a:t>level</a:t>
            </a:r>
            <a:r>
              <a:rPr lang="fr-FR" dirty="0"/>
              <a:t> of corruption </a:t>
            </a:r>
            <a:r>
              <a:rPr lang="fr-FR" dirty="0" smtClean="0"/>
              <a:t>in this </a:t>
            </a:r>
            <a:r>
              <a:rPr lang="fr-FR" dirty="0" err="1" smtClean="0"/>
              <a:t>period</a:t>
            </a:r>
            <a:r>
              <a:rPr lang="fr-FR" dirty="0" smtClean="0"/>
              <a:t> the </a:t>
            </a:r>
            <a:r>
              <a:rPr lang="fr-FR" dirty="0" err="1" smtClean="0"/>
              <a:t>level</a:t>
            </a:r>
            <a:r>
              <a:rPr lang="fr-FR" dirty="0" smtClean="0"/>
              <a:t> of corruption has </a:t>
            </a:r>
            <a:r>
              <a:rPr lang="fr-FR" dirty="0" err="1"/>
              <a:t>improved</a:t>
            </a:r>
            <a:r>
              <a:rPr lang="fr-FR" dirty="0"/>
              <a:t> </a:t>
            </a:r>
            <a:r>
              <a:rPr lang="fr-FR" dirty="0" err="1"/>
              <a:t>even</a:t>
            </a:r>
            <a:r>
              <a:rPr lang="fr-FR" dirty="0"/>
              <a:t> </a:t>
            </a:r>
            <a:r>
              <a:rPr lang="fr-FR" dirty="0" err="1"/>
              <a:t>though</a:t>
            </a:r>
            <a:r>
              <a:rPr lang="fr-FR" dirty="0"/>
              <a:t> the score is </a:t>
            </a:r>
            <a:r>
              <a:rPr lang="fr-FR" dirty="0" err="1"/>
              <a:t>below</a:t>
            </a:r>
            <a:r>
              <a:rPr lang="fr-FR" dirty="0"/>
              <a:t> the </a:t>
            </a:r>
            <a:r>
              <a:rPr lang="fr-FR" dirty="0" err="1"/>
              <a:t>average</a:t>
            </a:r>
            <a:r>
              <a:rPr lang="fr-FR" dirty="0"/>
              <a:t> (50). </a:t>
            </a:r>
            <a:endParaRPr lang="fr-FR" dirty="0" smtClean="0"/>
          </a:p>
          <a:p>
            <a:r>
              <a:rPr lang="fr-FR" dirty="0" smtClean="0"/>
              <a:t>With </a:t>
            </a:r>
            <a:r>
              <a:rPr lang="fr-FR" dirty="0"/>
              <a:t>a score of </a:t>
            </a:r>
            <a:r>
              <a:rPr lang="fr-FR" dirty="0" err="1"/>
              <a:t>zero</a:t>
            </a:r>
            <a:r>
              <a:rPr lang="fr-FR" dirty="0"/>
              <a:t> in 1995, 1996 and 1997 which </a:t>
            </a:r>
            <a:r>
              <a:rPr lang="fr-FR" dirty="0" err="1"/>
              <a:t>mean</a:t>
            </a:r>
            <a:r>
              <a:rPr lang="fr-FR" dirty="0"/>
              <a:t> that the country is very </a:t>
            </a:r>
            <a:r>
              <a:rPr lang="fr-FR" dirty="0" err="1"/>
              <a:t>corrupt</a:t>
            </a:r>
            <a:r>
              <a:rPr lang="fr-FR" dirty="0"/>
              <a:t>, the </a:t>
            </a:r>
            <a:r>
              <a:rPr lang="fr-FR" dirty="0" err="1"/>
              <a:t>level</a:t>
            </a:r>
            <a:r>
              <a:rPr lang="fr-FR" dirty="0"/>
              <a:t> of corruption of Togo has </a:t>
            </a:r>
            <a:r>
              <a:rPr lang="fr-FR" dirty="0" err="1"/>
              <a:t>improved</a:t>
            </a:r>
            <a:r>
              <a:rPr lang="fr-FR" dirty="0"/>
              <a:t> a </a:t>
            </a:r>
            <a:r>
              <a:rPr lang="fr-FR" dirty="0" err="1"/>
              <a:t>little</a:t>
            </a:r>
            <a:r>
              <a:rPr lang="fr-FR" dirty="0"/>
              <a:t> </a:t>
            </a:r>
            <a:r>
              <a:rPr lang="fr-FR" dirty="0" err="1" smtClean="0"/>
              <a:t>from</a:t>
            </a:r>
            <a:r>
              <a:rPr lang="fr-FR" dirty="0" smtClean="0"/>
              <a:t> </a:t>
            </a:r>
            <a:r>
              <a:rPr lang="fr-FR" dirty="0"/>
              <a:t>1998 to 2006 with the </a:t>
            </a:r>
            <a:r>
              <a:rPr lang="fr-FR" dirty="0" smtClean="0"/>
              <a:t>score </a:t>
            </a:r>
            <a:r>
              <a:rPr lang="fr-FR" dirty="0"/>
              <a:t>(10) which </a:t>
            </a:r>
            <a:r>
              <a:rPr lang="fr-FR" dirty="0" err="1"/>
              <a:t>mean</a:t>
            </a:r>
            <a:r>
              <a:rPr lang="fr-FR" dirty="0"/>
              <a:t> </a:t>
            </a:r>
            <a:r>
              <a:rPr lang="fr-FR" dirty="0" err="1"/>
              <a:t>there</a:t>
            </a:r>
            <a:r>
              <a:rPr lang="fr-FR" dirty="0"/>
              <a:t> is a </a:t>
            </a:r>
            <a:r>
              <a:rPr lang="fr-FR" dirty="0" err="1"/>
              <a:t>little</a:t>
            </a:r>
            <a:r>
              <a:rPr lang="fr-FR" dirty="0"/>
              <a:t> corruption. </a:t>
            </a:r>
            <a:endParaRPr lang="fr-FR" dirty="0" smtClean="0"/>
          </a:p>
          <a:p>
            <a:r>
              <a:rPr lang="fr-FR" dirty="0" smtClean="0"/>
              <a:t>We </a:t>
            </a:r>
            <a:r>
              <a:rPr lang="fr-FR" dirty="0"/>
              <a:t>notice an important </a:t>
            </a:r>
            <a:r>
              <a:rPr lang="fr-FR" dirty="0" err="1"/>
              <a:t>improvement</a:t>
            </a:r>
            <a:r>
              <a:rPr lang="fr-FR" dirty="0"/>
              <a:t> between 2006-2007 with a score </a:t>
            </a:r>
            <a:r>
              <a:rPr lang="fr-FR" dirty="0" err="1"/>
              <a:t>ranging</a:t>
            </a:r>
            <a:r>
              <a:rPr lang="fr-FR" dirty="0"/>
              <a:t> </a:t>
            </a:r>
            <a:r>
              <a:rPr lang="fr-FR" dirty="0" err="1"/>
              <a:t>from</a:t>
            </a:r>
            <a:r>
              <a:rPr lang="fr-FR" dirty="0"/>
              <a:t> 10 to 30 </a:t>
            </a:r>
            <a:r>
              <a:rPr lang="fr-FR" dirty="0" err="1"/>
              <a:t>followed</a:t>
            </a:r>
            <a:r>
              <a:rPr lang="fr-FR" dirty="0"/>
              <a:t> by an </a:t>
            </a:r>
            <a:r>
              <a:rPr lang="fr-FR" dirty="0" err="1"/>
              <a:t>instability</a:t>
            </a:r>
            <a:r>
              <a:rPr lang="fr-FR" dirty="0"/>
              <a:t> of the </a:t>
            </a:r>
            <a:r>
              <a:rPr lang="fr-FR" dirty="0" err="1"/>
              <a:t>level</a:t>
            </a:r>
            <a:r>
              <a:rPr lang="fr-FR" dirty="0"/>
              <a:t> of corruption over the </a:t>
            </a:r>
            <a:r>
              <a:rPr lang="fr-FR" dirty="0" err="1"/>
              <a:t>rest</a:t>
            </a:r>
            <a:r>
              <a:rPr lang="fr-FR" dirty="0"/>
              <a:t> of the </a:t>
            </a:r>
            <a:r>
              <a:rPr lang="fr-FR" dirty="0" err="1"/>
              <a:t>period</a:t>
            </a:r>
            <a:r>
              <a:rPr lang="fr-FR" dirty="0"/>
              <a:t>.    </a:t>
            </a:r>
          </a:p>
          <a:p>
            <a:r>
              <a:rPr lang="fr-FR" dirty="0" err="1"/>
              <a:t>Globally</a:t>
            </a:r>
            <a:r>
              <a:rPr lang="fr-FR" dirty="0"/>
              <a:t> </a:t>
            </a:r>
            <a:r>
              <a:rPr lang="fr-FR" dirty="0" err="1"/>
              <a:t>we</a:t>
            </a:r>
            <a:r>
              <a:rPr lang="fr-FR" dirty="0"/>
              <a:t> </a:t>
            </a:r>
            <a:r>
              <a:rPr lang="fr-FR" dirty="0" err="1"/>
              <a:t>find</a:t>
            </a:r>
            <a:r>
              <a:rPr lang="fr-FR" dirty="0"/>
              <a:t> that the </a:t>
            </a:r>
            <a:r>
              <a:rPr lang="fr-FR" dirty="0" err="1"/>
              <a:t>level</a:t>
            </a:r>
            <a:r>
              <a:rPr lang="fr-FR" dirty="0"/>
              <a:t> of corruption in Togo </a:t>
            </a:r>
            <a:r>
              <a:rPr lang="fr-FR" dirty="0" err="1"/>
              <a:t>from</a:t>
            </a:r>
            <a:r>
              <a:rPr lang="fr-FR" dirty="0"/>
              <a:t> 1995 to 2015 has </a:t>
            </a:r>
            <a:r>
              <a:rPr lang="fr-FR" dirty="0" err="1"/>
              <a:t>improved</a:t>
            </a:r>
            <a:r>
              <a:rPr lang="fr-FR" dirty="0"/>
              <a:t> but the scores in the </a:t>
            </a:r>
            <a:r>
              <a:rPr lang="fr-FR" dirty="0" err="1"/>
              <a:t>period</a:t>
            </a:r>
            <a:r>
              <a:rPr lang="fr-FR" dirty="0"/>
              <a:t> </a:t>
            </a:r>
            <a:r>
              <a:rPr lang="fr-FR" dirty="0" err="1"/>
              <a:t>still</a:t>
            </a:r>
            <a:r>
              <a:rPr lang="fr-FR" dirty="0"/>
              <a:t> </a:t>
            </a:r>
            <a:r>
              <a:rPr lang="fr-FR" dirty="0" err="1"/>
              <a:t>below</a:t>
            </a:r>
            <a:r>
              <a:rPr lang="fr-FR" dirty="0"/>
              <a:t> the </a:t>
            </a:r>
            <a:r>
              <a:rPr lang="fr-FR" dirty="0" err="1"/>
              <a:t>average</a:t>
            </a:r>
            <a:r>
              <a:rPr lang="fr-FR" dirty="0"/>
              <a:t> (50). </a:t>
            </a:r>
          </a:p>
          <a:p>
            <a:endParaRPr lang="en-US" dirty="0"/>
          </a:p>
        </p:txBody>
      </p:sp>
      <p:graphicFrame>
        <p:nvGraphicFramePr>
          <p:cNvPr id="9" name="Graphique 8">
            <a:extLst>
              <a:ext uri="{FF2B5EF4-FFF2-40B4-BE49-F238E27FC236}">
                <a16:creationId xmlns:lc="http://schemas.openxmlformats.org/drawingml/2006/lockedCanvas" xmln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aink="http://schemas.microsoft.com/office/drawing/2016/ink" xmlns:am3d="http://schemas.microsoft.com/office/drawing/2017/model3d" xmlns:o="urn:schemas-microsoft-com:office:office" xmlns:v="urn:schemas-microsoft-com:vml" xmlns:w10="urn:schemas-microsoft-com:office:word" xmlns:w="http://schemas.openxmlformats.org/wordprocessingml/2006/main" xmlns:w16cid="http://schemas.microsoft.com/office/word/2016/wordml/cid" xmlns:w16se="http://schemas.microsoft.com/office/word/2015/wordml/symex" xmlns:a16="http://schemas.microsoft.com/office/drawing/2014/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id="{A4334FBD-9791-45AE-8C71-CC9040FB8062}"/>
              </a:ext>
            </a:extLst>
          </p:cNvPr>
          <p:cNvGraphicFramePr/>
          <p:nvPr>
            <p:extLst>
              <p:ext uri="{D42A27DB-BD31-4B8C-83A1-F6EECF244321}">
                <p14:modId xmlns:p14="http://schemas.microsoft.com/office/powerpoint/2010/main" val="3424537082"/>
              </p:ext>
            </p:extLst>
          </p:nvPr>
        </p:nvGraphicFramePr>
        <p:xfrm>
          <a:off x="308811" y="3599948"/>
          <a:ext cx="5021178" cy="28610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496998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56533" y="853353"/>
            <a:ext cx="8410151" cy="706964"/>
          </a:xfrm>
        </p:spPr>
        <p:txBody>
          <a:bodyPr/>
          <a:lstStyle/>
          <a:p>
            <a:pPr algn="ctr"/>
            <a:r>
              <a:rPr lang="en-US" b="1" dirty="0" smtClean="0"/>
              <a:t>Outline </a:t>
            </a:r>
            <a:endParaRPr lang="en-US" b="1" dirty="0"/>
          </a:p>
        </p:txBody>
      </p:sp>
      <p:sp>
        <p:nvSpPr>
          <p:cNvPr id="3" name="Rectangle 2"/>
          <p:cNvSpPr/>
          <p:nvPr/>
        </p:nvSpPr>
        <p:spPr>
          <a:xfrm>
            <a:off x="1122946" y="2797531"/>
            <a:ext cx="9861885" cy="3416320"/>
          </a:xfrm>
          <a:prstGeom prst="rect">
            <a:avLst/>
          </a:prstGeom>
        </p:spPr>
        <p:txBody>
          <a:bodyPr wrap="square">
            <a:spAutoFit/>
          </a:bodyPr>
          <a:lstStyle/>
          <a:p>
            <a:r>
              <a:rPr lang="en-US" dirty="0"/>
              <a:t>1. Introduction</a:t>
            </a:r>
          </a:p>
          <a:p>
            <a:endParaRPr lang="en-US" dirty="0"/>
          </a:p>
          <a:p>
            <a:r>
              <a:rPr lang="en-US" dirty="0"/>
              <a:t> </a:t>
            </a:r>
            <a:r>
              <a:rPr lang="fr-FR" dirty="0"/>
              <a:t>2.Literature review</a:t>
            </a:r>
          </a:p>
          <a:p>
            <a:endParaRPr lang="fr-FR" dirty="0"/>
          </a:p>
          <a:p>
            <a:r>
              <a:rPr lang="fr-FR" dirty="0"/>
              <a:t>3. The evolution of social spending and the effect of corruption on social expenditure in Togo with an overview of ECOWAS </a:t>
            </a:r>
            <a:r>
              <a:rPr lang="fr-FR" dirty="0" smtClean="0"/>
              <a:t>countries</a:t>
            </a:r>
          </a:p>
          <a:p>
            <a:endParaRPr lang="fr-FR" dirty="0"/>
          </a:p>
          <a:p>
            <a:pPr lvl="0"/>
            <a:r>
              <a:rPr lang="fr-FR" dirty="0"/>
              <a:t>4.</a:t>
            </a:r>
            <a:r>
              <a:rPr lang="en-US" dirty="0"/>
              <a:t> Quality of services and the education expenditures in Togo</a:t>
            </a:r>
          </a:p>
          <a:p>
            <a:pPr lvl="0"/>
            <a:endParaRPr lang="en-US" dirty="0"/>
          </a:p>
          <a:p>
            <a:r>
              <a:rPr lang="en-US" dirty="0"/>
              <a:t>5. Conclusion and policy implication</a:t>
            </a:r>
            <a:endParaRPr lang="fr-FR" dirty="0"/>
          </a:p>
          <a:p>
            <a:pPr lvl="0"/>
            <a:endParaRPr lang="fr-FR" dirty="0"/>
          </a:p>
          <a:p>
            <a:r>
              <a:rPr lang="fr-FR" b="1" dirty="0"/>
              <a:t> </a:t>
            </a:r>
          </a:p>
        </p:txBody>
      </p:sp>
    </p:spTree>
    <p:extLst>
      <p:ext uri="{BB962C8B-B14F-4D97-AF65-F5344CB8AC3E}">
        <p14:creationId xmlns:p14="http://schemas.microsoft.com/office/powerpoint/2010/main" val="21121113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54954" y="601578"/>
            <a:ext cx="8761413" cy="1179095"/>
          </a:xfrm>
        </p:spPr>
        <p:txBody>
          <a:bodyPr/>
          <a:lstStyle/>
          <a:p>
            <a:pPr algn="ctr"/>
            <a:r>
              <a:rPr lang="fr-FR" sz="2000" b="1" dirty="0" smtClean="0"/>
              <a:t>3. The </a:t>
            </a:r>
            <a:r>
              <a:rPr lang="fr-FR" sz="2000" b="1" dirty="0"/>
              <a:t>evolution of social spending and the effect of corruption on social expenditure in Togo with an overview of ECOWAS countries</a:t>
            </a:r>
            <a:endParaRPr lang="en-US" sz="2000" dirty="0"/>
          </a:p>
        </p:txBody>
      </p:sp>
      <p:sp>
        <p:nvSpPr>
          <p:cNvPr id="3" name="Espace réservé du texte 2"/>
          <p:cNvSpPr>
            <a:spLocks noGrp="1"/>
          </p:cNvSpPr>
          <p:nvPr>
            <p:ph type="body" idx="1"/>
          </p:nvPr>
        </p:nvSpPr>
        <p:spPr>
          <a:xfrm>
            <a:off x="312821" y="2382252"/>
            <a:ext cx="5366084" cy="673769"/>
          </a:xfrm>
        </p:spPr>
        <p:txBody>
          <a:bodyPr/>
          <a:lstStyle/>
          <a:p>
            <a:pPr marL="285750" indent="-285750" algn="ctr">
              <a:buFont typeface="Wingdings" panose="05000000000000000000" pitchFamily="2" charset="2"/>
              <a:buChar char="q"/>
            </a:pPr>
            <a:r>
              <a:rPr lang="en-US" sz="1600" b="1" dirty="0"/>
              <a:t>Corruption and education expenditure in Togo</a:t>
            </a:r>
            <a:endParaRPr lang="fr-FR" sz="1600" dirty="0"/>
          </a:p>
          <a:p>
            <a:pPr marL="285750" lvl="0" indent="-285750" algn="ctr">
              <a:buFont typeface="Wingdings" panose="05000000000000000000" pitchFamily="2" charset="2"/>
              <a:buChar char="q"/>
            </a:pPr>
            <a:endParaRPr lang="fr-FR" sz="1600" b="1" dirty="0" smtClean="0"/>
          </a:p>
        </p:txBody>
      </p:sp>
      <p:sp>
        <p:nvSpPr>
          <p:cNvPr id="4" name="Espace réservé du contenu 3"/>
          <p:cNvSpPr>
            <a:spLocks noGrp="1"/>
          </p:cNvSpPr>
          <p:nvPr>
            <p:ph sz="half" idx="2"/>
          </p:nvPr>
        </p:nvSpPr>
        <p:spPr>
          <a:xfrm>
            <a:off x="397043" y="2842878"/>
            <a:ext cx="5305926" cy="3377449"/>
          </a:xfrm>
        </p:spPr>
        <p:txBody>
          <a:bodyPr/>
          <a:lstStyle/>
          <a:p>
            <a:pPr marL="0" lvl="0" indent="0" algn="ctr">
              <a:buNone/>
            </a:pPr>
            <a:r>
              <a:rPr lang="fr-FR" b="1" dirty="0"/>
              <a:t>Graph 5: Mean of government expenditure on education </a:t>
            </a:r>
            <a:endParaRPr lang="fr-FR" dirty="0"/>
          </a:p>
          <a:p>
            <a:endParaRPr lang="en-US" dirty="0"/>
          </a:p>
        </p:txBody>
      </p:sp>
      <p:sp>
        <p:nvSpPr>
          <p:cNvPr id="6" name="Espace réservé du contenu 5"/>
          <p:cNvSpPr>
            <a:spLocks noGrp="1"/>
          </p:cNvSpPr>
          <p:nvPr>
            <p:ph sz="quarter" idx="4"/>
          </p:nvPr>
        </p:nvSpPr>
        <p:spPr>
          <a:xfrm>
            <a:off x="7327232" y="2502568"/>
            <a:ext cx="4511842" cy="4102769"/>
          </a:xfrm>
        </p:spPr>
        <p:txBody>
          <a:bodyPr/>
          <a:lstStyle/>
          <a:p>
            <a:pPr algn="just"/>
            <a:endParaRPr lang="fr-FR" dirty="0" smtClean="0"/>
          </a:p>
          <a:p>
            <a:pPr algn="just"/>
            <a:r>
              <a:rPr lang="fr-FR" dirty="0" smtClean="0"/>
              <a:t>By </a:t>
            </a:r>
            <a:r>
              <a:rPr lang="fr-FR" dirty="0" err="1"/>
              <a:t>analyzing</a:t>
            </a:r>
            <a:r>
              <a:rPr lang="fr-FR" dirty="0"/>
              <a:t> the evolution of government </a:t>
            </a:r>
            <a:r>
              <a:rPr lang="fr-FR" dirty="0" err="1" smtClean="0"/>
              <a:t>expenditures</a:t>
            </a:r>
            <a:r>
              <a:rPr lang="fr-FR" dirty="0" smtClean="0"/>
              <a:t> </a:t>
            </a:r>
            <a:r>
              <a:rPr lang="fr-FR" dirty="0"/>
              <a:t>on education in Togo, </a:t>
            </a:r>
            <a:r>
              <a:rPr lang="fr-FR" dirty="0" err="1"/>
              <a:t>we</a:t>
            </a:r>
            <a:r>
              <a:rPr lang="fr-FR" dirty="0"/>
              <a:t> </a:t>
            </a:r>
            <a:r>
              <a:rPr lang="fr-FR" dirty="0" err="1"/>
              <a:t>find</a:t>
            </a:r>
            <a:r>
              <a:rPr lang="fr-FR" dirty="0"/>
              <a:t> that </a:t>
            </a:r>
            <a:r>
              <a:rPr lang="fr-FR" dirty="0" err="1"/>
              <a:t>it</a:t>
            </a:r>
            <a:r>
              <a:rPr lang="fr-FR" dirty="0"/>
              <a:t> </a:t>
            </a:r>
            <a:r>
              <a:rPr lang="fr-FR" dirty="0" err="1"/>
              <a:t>decrease</a:t>
            </a:r>
            <a:r>
              <a:rPr lang="fr-FR" dirty="0"/>
              <a:t> </a:t>
            </a:r>
            <a:r>
              <a:rPr lang="fr-FR" dirty="0" err="1"/>
              <a:t>perfectly</a:t>
            </a:r>
            <a:r>
              <a:rPr lang="fr-FR" dirty="0"/>
              <a:t> </a:t>
            </a:r>
            <a:r>
              <a:rPr lang="fr-FR" dirty="0" err="1"/>
              <a:t>from</a:t>
            </a:r>
            <a:r>
              <a:rPr lang="fr-FR" dirty="0"/>
              <a:t> 2000 to 2005. </a:t>
            </a:r>
            <a:r>
              <a:rPr lang="fr-FR" dirty="0" err="1"/>
              <a:t>From</a:t>
            </a:r>
            <a:r>
              <a:rPr lang="fr-FR" dirty="0"/>
              <a:t> 2005 to 2014 education expenditure has been stable </a:t>
            </a:r>
            <a:r>
              <a:rPr lang="fr-FR" dirty="0" err="1"/>
              <a:t>around</a:t>
            </a:r>
            <a:r>
              <a:rPr lang="fr-FR" dirty="0"/>
              <a:t> 3% of GDP</a:t>
            </a:r>
          </a:p>
          <a:p>
            <a:pPr algn="just"/>
            <a:endParaRPr lang="en-US" dirty="0"/>
          </a:p>
        </p:txBody>
      </p:sp>
      <p:graphicFrame>
        <p:nvGraphicFramePr>
          <p:cNvPr id="7" name="Graphique 6">
            <a:extLst>
              <a:ext uri="{FF2B5EF4-FFF2-40B4-BE49-F238E27FC236}">
                <a16:creationId xmlns:lc="http://schemas.openxmlformats.org/drawingml/2006/lockedCanvas" xmlns="" xmlns:cx="http://schemas.microsoft.com/office/drawing/2014/chartex" xmlns:cx1="http://schemas.microsoft.com/office/drawing/2015/9/8/chartex" xmlns:cx2="http://schemas.microsoft.com/office/drawing/2015/10/21/chartex" xmlns:cx3="http://schemas.microsoft.com/office/drawing/2016/5/9/chartex" xmlns:cx4="http://schemas.microsoft.com/office/drawing/2016/5/10/chartex" xmlns:cx5="http://schemas.microsoft.com/office/drawing/2016/5/11/chartex" xmlns:cx6="http://schemas.microsoft.com/office/drawing/2016/5/12/chartex" xmlns:cx7="http://schemas.microsoft.com/office/drawing/2016/5/13/chartex" xmlns:cx8="http://schemas.microsoft.com/office/drawing/2016/5/14/chartex" xmlns:aink="http://schemas.microsoft.com/office/drawing/2016/ink" xmlns:am3d="http://schemas.microsoft.com/office/drawing/2017/model3d" xmlns:o="urn:schemas-microsoft-com:office:office" xmlns:v="urn:schemas-microsoft-com:vml" xmlns:w10="urn:schemas-microsoft-com:office:word" xmlns:w="http://schemas.openxmlformats.org/wordprocessingml/2006/main" xmlns:w16cid="http://schemas.microsoft.com/office/word/2016/wordml/cid" xmlns:w16se="http://schemas.microsoft.com/office/word/2015/wordml/symex" xmlns:a16="http://schemas.microsoft.com/office/drawing/2014/main" xmlns:wps="http://schemas.microsoft.com/office/word/2010/wordprocessingShape" xmlns:wne="http://schemas.microsoft.com/office/word/2006/wordml" xmlns:wpi="http://schemas.microsoft.com/office/word/2010/wordprocessingInk" xmlns:wpg="http://schemas.microsoft.com/office/word/2010/wordprocessingGroup" xmlns:w15="http://schemas.microsoft.com/office/word/2012/wordml" xmlns:w14="http://schemas.microsoft.com/office/word/2010/wordml" xmlns:wp="http://schemas.openxmlformats.org/drawingml/2006/wordprocessingDrawing" xmlns:wp14="http://schemas.microsoft.com/office/word/2010/wordprocessingDrawing" xmlns:m="http://schemas.openxmlformats.org/officeDocument/2006/math" xmlns:mc="http://schemas.openxmlformats.org/markup-compatibility/2006" xmlns:wpc="http://schemas.microsoft.com/office/word/2010/wordprocessingCanvas" id="{A5C99F57-4EC2-4DE3-B833-594A0CF60998}"/>
              </a:ext>
            </a:extLst>
          </p:cNvPr>
          <p:cNvGraphicFramePr/>
          <p:nvPr>
            <p:extLst>
              <p:ext uri="{D42A27DB-BD31-4B8C-83A1-F6EECF244321}">
                <p14:modId xmlns:p14="http://schemas.microsoft.com/office/powerpoint/2010/main" val="378792903"/>
              </p:ext>
            </p:extLst>
          </p:nvPr>
        </p:nvGraphicFramePr>
        <p:xfrm>
          <a:off x="240631" y="3597443"/>
          <a:ext cx="6545179" cy="305602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0830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54954" y="673768"/>
            <a:ext cx="8761413" cy="1155032"/>
          </a:xfrm>
        </p:spPr>
        <p:txBody>
          <a:bodyPr/>
          <a:lstStyle/>
          <a:p>
            <a:pPr algn="ctr"/>
            <a:r>
              <a:rPr lang="en-US" sz="2000" b="1" dirty="0" smtClean="0"/>
              <a:t/>
            </a:r>
            <a:br>
              <a:rPr lang="en-US" sz="2000" b="1" dirty="0" smtClean="0"/>
            </a:br>
            <a:r>
              <a:rPr lang="en-US" sz="2000" b="1" dirty="0" smtClean="0"/>
              <a:t/>
            </a:r>
            <a:br>
              <a:rPr lang="en-US" sz="2000" b="1" dirty="0" smtClean="0"/>
            </a:br>
            <a:r>
              <a:rPr lang="en-US" sz="2000" b="1" dirty="0" smtClean="0"/>
              <a:t>3</a:t>
            </a:r>
            <a:r>
              <a:rPr lang="en-US" sz="2000" b="1" dirty="0"/>
              <a:t>. </a:t>
            </a:r>
            <a:r>
              <a:rPr lang="fr-FR" sz="2000" b="1" dirty="0"/>
              <a:t>The evolution of social </a:t>
            </a:r>
            <a:r>
              <a:rPr lang="fr-FR" sz="2000" b="1" dirty="0" smtClean="0"/>
              <a:t>spending  on education and </a:t>
            </a:r>
            <a:r>
              <a:rPr lang="fr-FR" sz="2000" b="1" dirty="0"/>
              <a:t>the effect of corruption on social expenditure in Togo with an overview of ECOWAS countries</a:t>
            </a:r>
            <a:r>
              <a:rPr lang="fr-FR" sz="3200" dirty="0"/>
              <a:t/>
            </a:r>
            <a:br>
              <a:rPr lang="fr-FR" sz="3200" dirty="0"/>
            </a:br>
            <a:endParaRPr lang="en-US" dirty="0"/>
          </a:p>
        </p:txBody>
      </p:sp>
      <p:sp>
        <p:nvSpPr>
          <p:cNvPr id="3" name="Espace réservé du texte 2"/>
          <p:cNvSpPr>
            <a:spLocks noGrp="1"/>
          </p:cNvSpPr>
          <p:nvPr>
            <p:ph type="body" idx="1"/>
          </p:nvPr>
        </p:nvSpPr>
        <p:spPr>
          <a:xfrm>
            <a:off x="926353" y="2129590"/>
            <a:ext cx="4367541" cy="1206584"/>
          </a:xfrm>
        </p:spPr>
        <p:txBody>
          <a:bodyPr/>
          <a:lstStyle/>
          <a:p>
            <a:pPr marL="285750" indent="-285750" algn="ctr">
              <a:buFont typeface="Wingdings" panose="05000000000000000000" pitchFamily="2" charset="2"/>
              <a:buChar char="q"/>
            </a:pPr>
            <a:r>
              <a:rPr lang="en-US" sz="1800" b="1" dirty="0"/>
              <a:t>Corruption and education expenditure in Togo</a:t>
            </a:r>
            <a:endParaRPr lang="fr-FR" sz="1800" b="1" dirty="0"/>
          </a:p>
          <a:p>
            <a:endParaRPr lang="en-US" dirty="0"/>
          </a:p>
        </p:txBody>
      </p:sp>
      <p:sp>
        <p:nvSpPr>
          <p:cNvPr id="4" name="Espace réservé du contenu 3"/>
          <p:cNvSpPr>
            <a:spLocks noGrp="1"/>
          </p:cNvSpPr>
          <p:nvPr>
            <p:ph sz="half" idx="2"/>
          </p:nvPr>
        </p:nvSpPr>
        <p:spPr>
          <a:xfrm>
            <a:off x="360947" y="2935706"/>
            <a:ext cx="5619165" cy="3084096"/>
          </a:xfrm>
        </p:spPr>
        <p:txBody>
          <a:bodyPr>
            <a:normAutofit/>
          </a:bodyPr>
          <a:lstStyle/>
          <a:p>
            <a:pPr marL="0" lvl="0" indent="0" algn="ctr">
              <a:buNone/>
            </a:pPr>
            <a:r>
              <a:rPr lang="fr-FR" sz="1600" b="1" dirty="0"/>
              <a:t>Graph 6: The evolution of corruption and government expenditure per </a:t>
            </a:r>
            <a:r>
              <a:rPr lang="fr-FR" sz="1600" b="1" dirty="0" err="1"/>
              <a:t>year</a:t>
            </a:r>
            <a:r>
              <a:rPr lang="fr-FR" sz="1600" b="1" dirty="0"/>
              <a:t>.</a:t>
            </a:r>
            <a:endParaRPr lang="fr-FR" sz="1600" dirty="0"/>
          </a:p>
          <a:p>
            <a:pPr marL="0" indent="0">
              <a:buNone/>
            </a:pPr>
            <a:endParaRPr lang="en-US" sz="1600" dirty="0"/>
          </a:p>
        </p:txBody>
      </p:sp>
      <p:sp>
        <p:nvSpPr>
          <p:cNvPr id="6" name="Espace réservé du contenu 5"/>
          <p:cNvSpPr>
            <a:spLocks noGrp="1"/>
          </p:cNvSpPr>
          <p:nvPr>
            <p:ph sz="quarter" idx="4"/>
          </p:nvPr>
        </p:nvSpPr>
        <p:spPr>
          <a:xfrm>
            <a:off x="5859380" y="2370222"/>
            <a:ext cx="6112042" cy="4078704"/>
          </a:xfrm>
        </p:spPr>
        <p:txBody>
          <a:bodyPr>
            <a:normAutofit fontScale="92500" lnSpcReduction="10000"/>
          </a:bodyPr>
          <a:lstStyle/>
          <a:p>
            <a:pPr algn="just"/>
            <a:r>
              <a:rPr lang="fr-FR" dirty="0" smtClean="0"/>
              <a:t>We </a:t>
            </a:r>
            <a:r>
              <a:rPr lang="fr-FR" dirty="0" err="1"/>
              <a:t>analyze</a:t>
            </a:r>
            <a:r>
              <a:rPr lang="fr-FR" dirty="0"/>
              <a:t> this graph and </a:t>
            </a:r>
            <a:r>
              <a:rPr lang="fr-FR" dirty="0" err="1"/>
              <a:t>find</a:t>
            </a:r>
            <a:r>
              <a:rPr lang="fr-FR" dirty="0"/>
              <a:t> that the </a:t>
            </a:r>
            <a:r>
              <a:rPr lang="fr-FR" dirty="0" err="1"/>
              <a:t>level</a:t>
            </a:r>
            <a:r>
              <a:rPr lang="fr-FR" dirty="0"/>
              <a:t> of government spending </a:t>
            </a:r>
            <a:r>
              <a:rPr lang="fr-FR" dirty="0" err="1"/>
              <a:t>vary</a:t>
            </a:r>
            <a:r>
              <a:rPr lang="fr-FR" dirty="0"/>
              <a:t> with the </a:t>
            </a:r>
            <a:r>
              <a:rPr lang="fr-FR" dirty="0" err="1"/>
              <a:t>level</a:t>
            </a:r>
            <a:r>
              <a:rPr lang="fr-FR" dirty="0"/>
              <a:t> of corruption. </a:t>
            </a:r>
            <a:endParaRPr lang="fr-FR" dirty="0" smtClean="0"/>
          </a:p>
          <a:p>
            <a:pPr algn="just"/>
            <a:r>
              <a:rPr lang="fr-FR" dirty="0" err="1" smtClean="0"/>
              <a:t>Specifically</a:t>
            </a:r>
            <a:r>
              <a:rPr lang="fr-FR" dirty="0" smtClean="0"/>
              <a:t> </a:t>
            </a:r>
            <a:r>
              <a:rPr lang="fr-FR" dirty="0"/>
              <a:t>the graph shows that where the </a:t>
            </a:r>
            <a:r>
              <a:rPr lang="fr-FR" dirty="0" err="1"/>
              <a:t>level</a:t>
            </a:r>
            <a:r>
              <a:rPr lang="fr-FR" dirty="0"/>
              <a:t> of corruption is close to the </a:t>
            </a:r>
            <a:r>
              <a:rPr lang="fr-FR" dirty="0">
                <a:solidFill>
                  <a:schemeClr val="tx1"/>
                </a:solidFill>
              </a:rPr>
              <a:t>score of </a:t>
            </a:r>
            <a:r>
              <a:rPr lang="fr-FR" dirty="0" smtClean="0">
                <a:solidFill>
                  <a:schemeClr val="tx1"/>
                </a:solidFill>
              </a:rPr>
              <a:t>1 </a:t>
            </a:r>
            <a:r>
              <a:rPr lang="fr-FR" dirty="0"/>
              <a:t>which </a:t>
            </a:r>
            <a:r>
              <a:rPr lang="fr-FR" dirty="0" err="1"/>
              <a:t>mean</a:t>
            </a:r>
            <a:r>
              <a:rPr lang="fr-FR" dirty="0"/>
              <a:t> a </a:t>
            </a:r>
            <a:r>
              <a:rPr lang="fr-FR" dirty="0" err="1" smtClean="0"/>
              <a:t>little</a:t>
            </a:r>
            <a:r>
              <a:rPr lang="fr-FR" dirty="0" smtClean="0"/>
              <a:t> </a:t>
            </a:r>
            <a:r>
              <a:rPr lang="fr-FR" dirty="0" err="1" smtClean="0"/>
              <a:t>corrupt</a:t>
            </a:r>
            <a:r>
              <a:rPr lang="fr-FR" dirty="0" smtClean="0"/>
              <a:t> </a:t>
            </a:r>
            <a:r>
              <a:rPr lang="fr-FR" dirty="0"/>
              <a:t>country, the </a:t>
            </a:r>
            <a:r>
              <a:rPr lang="fr-FR" dirty="0" err="1"/>
              <a:t>level</a:t>
            </a:r>
            <a:r>
              <a:rPr lang="fr-FR" dirty="0"/>
              <a:t> of the education spending also </a:t>
            </a:r>
            <a:r>
              <a:rPr lang="fr-FR" dirty="0" err="1"/>
              <a:t>decrease</a:t>
            </a:r>
            <a:r>
              <a:rPr lang="fr-FR" dirty="0"/>
              <a:t>. </a:t>
            </a:r>
            <a:endParaRPr lang="fr-FR" dirty="0" smtClean="0"/>
          </a:p>
          <a:p>
            <a:pPr algn="just"/>
            <a:r>
              <a:rPr lang="fr-FR" dirty="0" smtClean="0"/>
              <a:t>In </a:t>
            </a:r>
            <a:r>
              <a:rPr lang="fr-FR" dirty="0"/>
              <a:t>2001, 2002, 2003 and 2015 </a:t>
            </a:r>
            <a:r>
              <a:rPr lang="fr-FR" dirty="0" err="1"/>
              <a:t>it’s</a:t>
            </a:r>
            <a:r>
              <a:rPr lang="fr-FR" dirty="0"/>
              <a:t> </a:t>
            </a:r>
            <a:r>
              <a:rPr lang="fr-FR" dirty="0" err="1"/>
              <a:t>noted</a:t>
            </a:r>
            <a:r>
              <a:rPr lang="fr-FR" dirty="0"/>
              <a:t> the </a:t>
            </a:r>
            <a:r>
              <a:rPr lang="fr-FR" dirty="0" err="1"/>
              <a:t>increasing</a:t>
            </a:r>
            <a:r>
              <a:rPr lang="fr-FR" dirty="0"/>
              <a:t> of education expenditure and in the </a:t>
            </a:r>
            <a:r>
              <a:rPr lang="fr-FR" dirty="0" err="1"/>
              <a:t>same</a:t>
            </a:r>
            <a:r>
              <a:rPr lang="fr-FR" dirty="0"/>
              <a:t> time </a:t>
            </a:r>
            <a:r>
              <a:rPr lang="fr-FR" dirty="0" err="1"/>
              <a:t>level</a:t>
            </a:r>
            <a:r>
              <a:rPr lang="fr-FR" dirty="0"/>
              <a:t> of corruption is </a:t>
            </a:r>
            <a:r>
              <a:rPr lang="fr-FR" dirty="0" err="1"/>
              <a:t>improving</a:t>
            </a:r>
            <a:r>
              <a:rPr lang="fr-FR" dirty="0"/>
              <a:t> on </a:t>
            </a:r>
            <a:r>
              <a:rPr lang="fr-FR" dirty="0" err="1"/>
              <a:t>average</a:t>
            </a:r>
            <a:r>
              <a:rPr lang="fr-FR" dirty="0"/>
              <a:t> of 2 in </a:t>
            </a:r>
            <a:r>
              <a:rPr lang="fr-FR" dirty="0" err="1"/>
              <a:t>term</a:t>
            </a:r>
            <a:r>
              <a:rPr lang="fr-FR" dirty="0"/>
              <a:t> of score. </a:t>
            </a:r>
            <a:endParaRPr lang="fr-FR" dirty="0" smtClean="0"/>
          </a:p>
          <a:p>
            <a:pPr algn="just"/>
            <a:r>
              <a:rPr lang="fr-FR" dirty="0" err="1" smtClean="0"/>
              <a:t>While</a:t>
            </a:r>
            <a:r>
              <a:rPr lang="fr-FR" dirty="0" smtClean="0"/>
              <a:t> </a:t>
            </a:r>
            <a:r>
              <a:rPr lang="fr-FR" dirty="0"/>
              <a:t>in 2005, 2007, 2008, 2009 the </a:t>
            </a:r>
            <a:r>
              <a:rPr lang="fr-FR" dirty="0" err="1"/>
              <a:t>decreasing</a:t>
            </a:r>
            <a:r>
              <a:rPr lang="fr-FR" dirty="0"/>
              <a:t> of social spending on education is </a:t>
            </a:r>
            <a:r>
              <a:rPr lang="fr-FR" dirty="0" err="1"/>
              <a:t>accompanied</a:t>
            </a:r>
            <a:r>
              <a:rPr lang="fr-FR" dirty="0"/>
              <a:t> by an </a:t>
            </a:r>
            <a:r>
              <a:rPr lang="fr-FR" dirty="0" err="1"/>
              <a:t>increasing</a:t>
            </a:r>
            <a:r>
              <a:rPr lang="fr-FR" dirty="0"/>
              <a:t> of </a:t>
            </a:r>
            <a:r>
              <a:rPr lang="fr-FR" dirty="0" err="1"/>
              <a:t>level</a:t>
            </a:r>
            <a:r>
              <a:rPr lang="fr-FR" dirty="0"/>
              <a:t> of corruption with a score </a:t>
            </a:r>
            <a:r>
              <a:rPr lang="fr-FR" dirty="0" err="1"/>
              <a:t>less</a:t>
            </a:r>
            <a:r>
              <a:rPr lang="fr-FR" dirty="0"/>
              <a:t> than 2.</a:t>
            </a:r>
          </a:p>
          <a:p>
            <a:endParaRPr lang="en-US" dirty="0"/>
          </a:p>
        </p:txBody>
      </p:sp>
      <p:pic>
        <p:nvPicPr>
          <p:cNvPr id="7" name="Image 6"/>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8758" y="3621504"/>
            <a:ext cx="5402179" cy="2610854"/>
          </a:xfrm>
          <a:prstGeom prst="rect">
            <a:avLst/>
          </a:prstGeom>
          <a:noFill/>
          <a:ln>
            <a:noFill/>
          </a:ln>
        </p:spPr>
      </p:pic>
    </p:spTree>
    <p:extLst>
      <p:ext uri="{BB962C8B-B14F-4D97-AF65-F5344CB8AC3E}">
        <p14:creationId xmlns:p14="http://schemas.microsoft.com/office/powerpoint/2010/main" val="34314040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79017" y="781163"/>
            <a:ext cx="8761413" cy="706964"/>
          </a:xfrm>
        </p:spPr>
        <p:txBody>
          <a:bodyPr/>
          <a:lstStyle/>
          <a:p>
            <a:pPr lvl="0" algn="ctr"/>
            <a:r>
              <a:rPr lang="en-US" sz="2400" b="1" dirty="0" smtClean="0"/>
              <a:t/>
            </a:r>
            <a:br>
              <a:rPr lang="en-US" sz="2400" b="1" dirty="0" smtClean="0"/>
            </a:br>
            <a:r>
              <a:rPr lang="en-US" sz="2400" b="1" dirty="0" smtClean="0"/>
              <a:t>4. Quality </a:t>
            </a:r>
            <a:r>
              <a:rPr lang="en-US" sz="2400" b="1" dirty="0"/>
              <a:t>of services and the education expenditures in Togo</a:t>
            </a:r>
            <a:r>
              <a:rPr lang="fr-FR" sz="2400" dirty="0"/>
              <a:t/>
            </a:r>
            <a:br>
              <a:rPr lang="fr-FR" sz="2400" dirty="0"/>
            </a:br>
            <a:endParaRPr lang="en-US" sz="2400" dirty="0"/>
          </a:p>
        </p:txBody>
      </p:sp>
      <p:sp>
        <p:nvSpPr>
          <p:cNvPr id="3" name="Espace réservé du contenu 2"/>
          <p:cNvSpPr>
            <a:spLocks noGrp="1"/>
          </p:cNvSpPr>
          <p:nvPr>
            <p:ph idx="1"/>
          </p:nvPr>
        </p:nvSpPr>
        <p:spPr>
          <a:xfrm>
            <a:off x="156411" y="2165684"/>
            <a:ext cx="12035589" cy="4415590"/>
          </a:xfrm>
        </p:spPr>
        <p:txBody>
          <a:bodyPr>
            <a:normAutofit fontScale="92500" lnSpcReduction="10000"/>
          </a:bodyPr>
          <a:lstStyle/>
          <a:p>
            <a:pPr marL="0" indent="0" algn="just">
              <a:buNone/>
            </a:pPr>
            <a:endParaRPr lang="fr-FR" dirty="0" smtClean="0"/>
          </a:p>
          <a:p>
            <a:pPr marL="0" indent="0" algn="just">
              <a:buNone/>
            </a:pPr>
            <a:r>
              <a:rPr lang="fr-FR" dirty="0" smtClean="0"/>
              <a:t>To </a:t>
            </a:r>
            <a:r>
              <a:rPr lang="fr-FR" dirty="0" err="1" smtClean="0"/>
              <a:t>analyze</a:t>
            </a:r>
            <a:r>
              <a:rPr lang="fr-FR" dirty="0" smtClean="0"/>
              <a:t> </a:t>
            </a:r>
            <a:r>
              <a:rPr lang="fr-FR" dirty="0"/>
              <a:t>the </a:t>
            </a:r>
            <a:r>
              <a:rPr lang="fr-FR" dirty="0" err="1"/>
              <a:t>quality</a:t>
            </a:r>
            <a:r>
              <a:rPr lang="fr-FR" dirty="0"/>
              <a:t> of education services, the </a:t>
            </a:r>
            <a:r>
              <a:rPr lang="fr-FR" dirty="0" err="1"/>
              <a:t>elements</a:t>
            </a:r>
            <a:r>
              <a:rPr lang="fr-FR" dirty="0"/>
              <a:t> </a:t>
            </a:r>
            <a:r>
              <a:rPr lang="fr-FR" dirty="0" err="1"/>
              <a:t>such</a:t>
            </a:r>
            <a:r>
              <a:rPr lang="fr-FR" dirty="0"/>
              <a:t> as the </a:t>
            </a:r>
            <a:r>
              <a:rPr lang="fr-FR" dirty="0" err="1"/>
              <a:t>means</a:t>
            </a:r>
            <a:r>
              <a:rPr lang="fr-FR" dirty="0"/>
              <a:t> </a:t>
            </a:r>
            <a:r>
              <a:rPr lang="fr-FR" dirty="0" err="1"/>
              <a:t>used</a:t>
            </a:r>
            <a:r>
              <a:rPr lang="fr-FR" dirty="0"/>
              <a:t>, the </a:t>
            </a:r>
            <a:r>
              <a:rPr lang="fr-FR" dirty="0" err="1"/>
              <a:t>method</a:t>
            </a:r>
            <a:r>
              <a:rPr lang="fr-FR" dirty="0"/>
              <a:t> of organization </a:t>
            </a:r>
            <a:r>
              <a:rPr lang="fr-FR" dirty="0" err="1"/>
              <a:t>chosen</a:t>
            </a:r>
            <a:r>
              <a:rPr lang="fr-FR" dirty="0"/>
              <a:t> to </a:t>
            </a:r>
            <a:r>
              <a:rPr lang="fr-FR" dirty="0" err="1"/>
              <a:t>implement</a:t>
            </a:r>
            <a:r>
              <a:rPr lang="fr-FR" dirty="0"/>
              <a:t> them and the </a:t>
            </a:r>
            <a:r>
              <a:rPr lang="fr-FR" dirty="0" err="1"/>
              <a:t>results</a:t>
            </a:r>
            <a:r>
              <a:rPr lang="fr-FR" dirty="0"/>
              <a:t> </a:t>
            </a:r>
            <a:r>
              <a:rPr lang="fr-FR" dirty="0" err="1"/>
              <a:t>obtained</a:t>
            </a:r>
            <a:r>
              <a:rPr lang="fr-FR" dirty="0"/>
              <a:t> are </a:t>
            </a:r>
            <a:r>
              <a:rPr lang="fr-FR" dirty="0" err="1"/>
              <a:t>deemed</a:t>
            </a:r>
            <a:r>
              <a:rPr lang="fr-FR" dirty="0"/>
              <a:t> </a:t>
            </a:r>
            <a:r>
              <a:rPr lang="fr-FR" dirty="0" err="1"/>
              <a:t>necessary</a:t>
            </a:r>
            <a:r>
              <a:rPr lang="fr-FR" dirty="0"/>
              <a:t>. </a:t>
            </a:r>
            <a:endParaRPr lang="fr-FR" dirty="0" smtClean="0"/>
          </a:p>
          <a:p>
            <a:pPr marL="0" indent="0" algn="just">
              <a:buNone/>
            </a:pPr>
            <a:endParaRPr lang="fr-FR" sz="500" dirty="0"/>
          </a:p>
          <a:p>
            <a:pPr marL="0" indent="0" algn="just">
              <a:buNone/>
            </a:pPr>
            <a:r>
              <a:rPr lang="fr-FR" dirty="0"/>
              <a:t>As a </a:t>
            </a:r>
            <a:r>
              <a:rPr lang="fr-FR" dirty="0" err="1"/>
              <a:t>result</a:t>
            </a:r>
            <a:r>
              <a:rPr lang="fr-FR" dirty="0"/>
              <a:t>, a </a:t>
            </a:r>
            <a:r>
              <a:rPr lang="fr-FR" dirty="0" err="1"/>
              <a:t>school</a:t>
            </a:r>
            <a:r>
              <a:rPr lang="fr-FR" dirty="0"/>
              <a:t> is </a:t>
            </a:r>
            <a:r>
              <a:rPr lang="fr-FR" dirty="0" err="1"/>
              <a:t>said</a:t>
            </a:r>
            <a:r>
              <a:rPr lang="fr-FR" dirty="0"/>
              <a:t> to be of good </a:t>
            </a:r>
            <a:r>
              <a:rPr lang="fr-FR" dirty="0" err="1"/>
              <a:t>quality</a:t>
            </a:r>
            <a:r>
              <a:rPr lang="fr-FR" dirty="0"/>
              <a:t> if the </a:t>
            </a:r>
            <a:r>
              <a:rPr lang="fr-FR" dirty="0" err="1"/>
              <a:t>teaching</a:t>
            </a:r>
            <a:r>
              <a:rPr lang="fr-FR" dirty="0"/>
              <a:t> conditions (</a:t>
            </a:r>
            <a:r>
              <a:rPr lang="fr-FR" dirty="0" err="1"/>
              <a:t>quality</a:t>
            </a:r>
            <a:r>
              <a:rPr lang="fr-FR" dirty="0"/>
              <a:t> of the buildings, qualification of the </a:t>
            </a:r>
            <a:r>
              <a:rPr lang="fr-FR" dirty="0" err="1"/>
              <a:t>teachers</a:t>
            </a:r>
            <a:r>
              <a:rPr lang="fr-FR" dirty="0"/>
              <a:t>, class size, </a:t>
            </a:r>
            <a:r>
              <a:rPr lang="fr-FR" dirty="0" err="1"/>
              <a:t>availability</a:t>
            </a:r>
            <a:r>
              <a:rPr lang="fr-FR" dirty="0"/>
              <a:t> of </a:t>
            </a:r>
            <a:r>
              <a:rPr lang="fr-FR" dirty="0" err="1"/>
              <a:t>teaching</a:t>
            </a:r>
            <a:r>
              <a:rPr lang="fr-FR" dirty="0"/>
              <a:t> </a:t>
            </a:r>
            <a:r>
              <a:rPr lang="fr-FR" dirty="0" err="1"/>
              <a:t>materials</a:t>
            </a:r>
            <a:r>
              <a:rPr lang="fr-FR" dirty="0"/>
              <a:t> for </a:t>
            </a:r>
            <a:r>
              <a:rPr lang="fr-FR" dirty="0" err="1"/>
              <a:t>pupils</a:t>
            </a:r>
            <a:r>
              <a:rPr lang="fr-FR" dirty="0"/>
              <a:t> and </a:t>
            </a:r>
            <a:r>
              <a:rPr lang="fr-FR" dirty="0" err="1"/>
              <a:t>teachers</a:t>
            </a:r>
            <a:r>
              <a:rPr lang="fr-FR" dirty="0"/>
              <a:t>) and if the </a:t>
            </a:r>
            <a:r>
              <a:rPr lang="fr-FR" dirty="0" err="1"/>
              <a:t>pupils</a:t>
            </a:r>
            <a:r>
              <a:rPr lang="fr-FR" dirty="0"/>
              <a:t>' </a:t>
            </a:r>
            <a:r>
              <a:rPr lang="fr-FR" dirty="0" err="1" smtClean="0"/>
              <a:t>achievements</a:t>
            </a:r>
            <a:r>
              <a:rPr lang="fr-FR" dirty="0" smtClean="0"/>
              <a:t> </a:t>
            </a:r>
            <a:r>
              <a:rPr lang="fr-FR" dirty="0" err="1"/>
              <a:t>reach</a:t>
            </a:r>
            <a:r>
              <a:rPr lang="fr-FR" dirty="0"/>
              <a:t> high </a:t>
            </a:r>
            <a:r>
              <a:rPr lang="fr-FR" dirty="0" err="1" smtClean="0"/>
              <a:t>level</a:t>
            </a:r>
            <a:endParaRPr lang="fr-FR" dirty="0" smtClean="0"/>
          </a:p>
          <a:p>
            <a:pPr marL="0" indent="0" algn="just">
              <a:buNone/>
            </a:pPr>
            <a:endParaRPr lang="en-US" sz="1000" dirty="0"/>
          </a:p>
          <a:p>
            <a:pPr marL="0" indent="0" algn="just">
              <a:buNone/>
            </a:pPr>
            <a:r>
              <a:rPr lang="en-US" dirty="0" smtClean="0"/>
              <a:t>We based on </a:t>
            </a:r>
            <a:r>
              <a:rPr lang="fr-FR" dirty="0"/>
              <a:t>The </a:t>
            </a:r>
            <a:r>
              <a:rPr lang="fr-FR" dirty="0" err="1"/>
              <a:t>school</a:t>
            </a:r>
            <a:r>
              <a:rPr lang="fr-FR" dirty="0"/>
              <a:t> </a:t>
            </a:r>
            <a:r>
              <a:rPr lang="fr-FR" dirty="0" err="1"/>
              <a:t>statistics</a:t>
            </a:r>
            <a:r>
              <a:rPr lang="fr-FR" dirty="0"/>
              <a:t> </a:t>
            </a:r>
            <a:r>
              <a:rPr lang="fr-FR" dirty="0" err="1"/>
              <a:t>usually</a:t>
            </a:r>
            <a:r>
              <a:rPr lang="fr-FR" dirty="0"/>
              <a:t> </a:t>
            </a:r>
            <a:r>
              <a:rPr lang="fr-FR" dirty="0" err="1"/>
              <a:t>used</a:t>
            </a:r>
            <a:r>
              <a:rPr lang="fr-FR" dirty="0"/>
              <a:t>, the </a:t>
            </a:r>
            <a:r>
              <a:rPr lang="fr-FR" dirty="0" err="1"/>
              <a:t>physical</a:t>
            </a:r>
            <a:r>
              <a:rPr lang="fr-FR" dirty="0"/>
              <a:t> resources </a:t>
            </a:r>
            <a:r>
              <a:rPr lang="fr-FR" dirty="0" err="1"/>
              <a:t>mobilized</a:t>
            </a:r>
            <a:r>
              <a:rPr lang="fr-FR" dirty="0"/>
              <a:t>, the </a:t>
            </a:r>
            <a:r>
              <a:rPr lang="fr-FR" dirty="0" err="1"/>
              <a:t>results</a:t>
            </a:r>
            <a:r>
              <a:rPr lang="fr-FR" dirty="0"/>
              <a:t> </a:t>
            </a:r>
            <a:r>
              <a:rPr lang="fr-FR" dirty="0" err="1"/>
              <a:t>obtained</a:t>
            </a:r>
            <a:r>
              <a:rPr lang="fr-FR" dirty="0"/>
              <a:t> in the national </a:t>
            </a:r>
            <a:r>
              <a:rPr lang="fr-FR" dirty="0" err="1"/>
              <a:t>examinations</a:t>
            </a:r>
            <a:r>
              <a:rPr lang="fr-FR" dirty="0"/>
              <a:t> and the </a:t>
            </a:r>
            <a:r>
              <a:rPr lang="fr-FR" dirty="0" err="1"/>
              <a:t>results</a:t>
            </a:r>
            <a:r>
              <a:rPr lang="fr-FR" dirty="0"/>
              <a:t> of the evaluation </a:t>
            </a:r>
            <a:r>
              <a:rPr lang="fr-FR" dirty="0" err="1" smtClean="0"/>
              <a:t>surveys</a:t>
            </a:r>
            <a:endParaRPr lang="fr-FR" dirty="0" smtClean="0"/>
          </a:p>
          <a:p>
            <a:pPr marL="0" indent="0" algn="just">
              <a:buNone/>
            </a:pPr>
            <a:endParaRPr lang="fr-FR" sz="1100" dirty="0" smtClean="0"/>
          </a:p>
          <a:p>
            <a:pPr marL="0" indent="0" algn="just">
              <a:buNone/>
            </a:pPr>
            <a:r>
              <a:rPr lang="fr-FR" dirty="0"/>
              <a:t>By using the </a:t>
            </a:r>
            <a:r>
              <a:rPr lang="fr-FR" dirty="0" err="1"/>
              <a:t>ordinary</a:t>
            </a:r>
            <a:r>
              <a:rPr lang="fr-FR" dirty="0"/>
              <a:t> </a:t>
            </a:r>
            <a:r>
              <a:rPr lang="fr-FR" dirty="0" err="1" smtClean="0"/>
              <a:t>statistics</a:t>
            </a:r>
            <a:r>
              <a:rPr lang="fr-FR" dirty="0" smtClean="0"/>
              <a:t>, </a:t>
            </a:r>
          </a:p>
          <a:p>
            <a:pPr marL="0" indent="0" algn="just">
              <a:buNone/>
            </a:pPr>
            <a:r>
              <a:rPr lang="en-US" b="1" dirty="0" smtClean="0"/>
              <a:t>Classroom level </a:t>
            </a:r>
            <a:r>
              <a:rPr lang="fr-FR" dirty="0" smtClean="0"/>
              <a:t>a </a:t>
            </a:r>
            <a:r>
              <a:rPr lang="fr-FR" dirty="0" err="1" smtClean="0"/>
              <a:t>strong</a:t>
            </a:r>
            <a:r>
              <a:rPr lang="fr-FR" dirty="0" smtClean="0"/>
              <a:t> </a:t>
            </a:r>
            <a:r>
              <a:rPr lang="fr-FR" dirty="0" err="1" smtClean="0"/>
              <a:t>variability</a:t>
            </a:r>
            <a:r>
              <a:rPr lang="fr-FR" dirty="0" smtClean="0"/>
              <a:t> between </a:t>
            </a:r>
            <a:r>
              <a:rPr lang="fr-FR" dirty="0" err="1" smtClean="0"/>
              <a:t>school</a:t>
            </a:r>
            <a:r>
              <a:rPr lang="fr-FR" dirty="0" smtClean="0"/>
              <a:t> condition of </a:t>
            </a:r>
            <a:r>
              <a:rPr lang="fr-FR" dirty="0" err="1" smtClean="0"/>
              <a:t>teaching</a:t>
            </a:r>
            <a:r>
              <a:rPr lang="fr-FR" dirty="0" smtClean="0"/>
              <a:t> (On </a:t>
            </a:r>
            <a:r>
              <a:rPr lang="en-US" dirty="0" smtClean="0"/>
              <a:t>27,033 classrooms. Just over half of the buildings (61%) are built in hard, 9% in </a:t>
            </a:r>
            <a:r>
              <a:rPr lang="en-US" dirty="0" err="1" smtClean="0"/>
              <a:t>banco</a:t>
            </a:r>
            <a:r>
              <a:rPr lang="en-US" dirty="0" smtClean="0"/>
              <a:t> and 30% in local materials whose longevity on the whole is less</a:t>
            </a:r>
            <a:r>
              <a:rPr lang="fr-FR" dirty="0" smtClean="0"/>
              <a:t> and the </a:t>
            </a:r>
            <a:r>
              <a:rPr lang="fr-FR" dirty="0" err="1" smtClean="0"/>
              <a:t>results</a:t>
            </a:r>
            <a:r>
              <a:rPr lang="fr-FR" dirty="0" smtClean="0"/>
              <a:t> </a:t>
            </a:r>
            <a:r>
              <a:rPr lang="fr-FR" dirty="0" err="1" smtClean="0"/>
              <a:t>obtained</a:t>
            </a:r>
            <a:r>
              <a:rPr lang="fr-FR" dirty="0" smtClean="0"/>
              <a:t>. The condition of </a:t>
            </a:r>
            <a:r>
              <a:rPr lang="fr-FR" dirty="0" err="1" smtClean="0"/>
              <a:t>teaching</a:t>
            </a:r>
            <a:r>
              <a:rPr lang="fr-FR" dirty="0" smtClean="0"/>
              <a:t> </a:t>
            </a:r>
            <a:r>
              <a:rPr lang="fr-FR" dirty="0" err="1" smtClean="0"/>
              <a:t>vary</a:t>
            </a:r>
            <a:r>
              <a:rPr lang="fr-FR" dirty="0" smtClean="0"/>
              <a:t> </a:t>
            </a:r>
            <a:r>
              <a:rPr lang="fr-FR" dirty="0" err="1" smtClean="0"/>
              <a:t>from</a:t>
            </a:r>
            <a:r>
              <a:rPr lang="fr-FR" dirty="0" smtClean="0"/>
              <a:t> one </a:t>
            </a:r>
            <a:r>
              <a:rPr lang="fr-FR" dirty="0" err="1" smtClean="0"/>
              <a:t>school</a:t>
            </a:r>
            <a:r>
              <a:rPr lang="fr-FR" dirty="0" smtClean="0"/>
              <a:t> to </a:t>
            </a:r>
            <a:r>
              <a:rPr lang="fr-FR" dirty="0" err="1" smtClean="0"/>
              <a:t>another</a:t>
            </a:r>
            <a:endParaRPr lang="en-US" dirty="0"/>
          </a:p>
        </p:txBody>
      </p:sp>
    </p:spTree>
    <p:extLst>
      <p:ext uri="{BB962C8B-B14F-4D97-AF65-F5344CB8AC3E}">
        <p14:creationId xmlns:p14="http://schemas.microsoft.com/office/powerpoint/2010/main" val="3645166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79017" y="781163"/>
            <a:ext cx="8761413" cy="706964"/>
          </a:xfrm>
        </p:spPr>
        <p:txBody>
          <a:bodyPr/>
          <a:lstStyle/>
          <a:p>
            <a:pPr lvl="0" algn="ctr"/>
            <a:r>
              <a:rPr lang="en-US" sz="2400" b="1" dirty="0" smtClean="0"/>
              <a:t/>
            </a:r>
            <a:br>
              <a:rPr lang="en-US" sz="2400" b="1" dirty="0" smtClean="0"/>
            </a:br>
            <a:r>
              <a:rPr lang="en-US" sz="2400" b="1" dirty="0" smtClean="0"/>
              <a:t>4. Quality </a:t>
            </a:r>
            <a:r>
              <a:rPr lang="en-US" sz="2400" b="1" dirty="0"/>
              <a:t>of services and the education expenditures in Togo</a:t>
            </a:r>
            <a:r>
              <a:rPr lang="fr-FR" sz="2400" dirty="0"/>
              <a:t/>
            </a:r>
            <a:br>
              <a:rPr lang="fr-FR" sz="2400" dirty="0"/>
            </a:br>
            <a:endParaRPr lang="en-US" sz="2400" dirty="0"/>
          </a:p>
        </p:txBody>
      </p:sp>
      <p:sp>
        <p:nvSpPr>
          <p:cNvPr id="3" name="Espace réservé du contenu 2"/>
          <p:cNvSpPr>
            <a:spLocks noGrp="1"/>
          </p:cNvSpPr>
          <p:nvPr>
            <p:ph idx="1"/>
          </p:nvPr>
        </p:nvSpPr>
        <p:spPr>
          <a:xfrm>
            <a:off x="348916" y="2165683"/>
            <a:ext cx="11430000" cy="4499811"/>
          </a:xfrm>
        </p:spPr>
        <p:txBody>
          <a:bodyPr>
            <a:normAutofit lnSpcReduction="10000"/>
          </a:bodyPr>
          <a:lstStyle/>
          <a:p>
            <a:pPr marL="0" lvl="0" indent="0" algn="just">
              <a:buNone/>
            </a:pPr>
            <a:endParaRPr lang="en-US" dirty="0" smtClean="0"/>
          </a:p>
          <a:p>
            <a:pPr marL="0" lvl="0" indent="0" algn="just">
              <a:buNone/>
            </a:pPr>
            <a:r>
              <a:rPr lang="en-US" dirty="0" smtClean="0"/>
              <a:t>In </a:t>
            </a:r>
            <a:r>
              <a:rPr lang="en-US" dirty="0"/>
              <a:t>35% of the classroom, walls and roof would be in poor condition. However, 45% of classrooms are considered as in good condition (walls as well as the roof). Therefore, 20% of some classrooms remain in an intermediate state. </a:t>
            </a:r>
            <a:endParaRPr lang="en-US" dirty="0" smtClean="0"/>
          </a:p>
          <a:p>
            <a:pPr lvl="0" algn="just">
              <a:buFont typeface="Wingdings" panose="05000000000000000000" pitchFamily="2" charset="2"/>
              <a:buChar char="ü"/>
            </a:pPr>
            <a:r>
              <a:rPr lang="fr-FR" b="1" dirty="0" err="1"/>
              <a:t>Student-teacher</a:t>
            </a:r>
            <a:r>
              <a:rPr lang="fr-FR" b="1" dirty="0"/>
              <a:t> ratio</a:t>
            </a:r>
            <a:r>
              <a:rPr lang="fr-FR" dirty="0"/>
              <a:t>: the </a:t>
            </a:r>
            <a:r>
              <a:rPr lang="fr-FR" dirty="0" err="1"/>
              <a:t>average</a:t>
            </a:r>
            <a:r>
              <a:rPr lang="fr-FR" dirty="0"/>
              <a:t> ratio </a:t>
            </a:r>
            <a:r>
              <a:rPr lang="fr-FR" dirty="0" err="1"/>
              <a:t>student</a:t>
            </a:r>
            <a:r>
              <a:rPr lang="fr-FR" dirty="0"/>
              <a:t> </a:t>
            </a:r>
            <a:r>
              <a:rPr lang="fr-FR" dirty="0" err="1"/>
              <a:t>teachers</a:t>
            </a:r>
            <a:r>
              <a:rPr lang="fr-FR" dirty="0"/>
              <a:t> on all </a:t>
            </a:r>
            <a:r>
              <a:rPr lang="fr-FR" dirty="0" err="1"/>
              <a:t>schools</a:t>
            </a:r>
            <a:r>
              <a:rPr lang="fr-FR" dirty="0"/>
              <a:t> in the country is in the order of 38 and varies </a:t>
            </a:r>
            <a:r>
              <a:rPr lang="fr-FR" dirty="0" err="1"/>
              <a:t>little</a:t>
            </a:r>
            <a:r>
              <a:rPr lang="fr-FR" dirty="0"/>
              <a:t> with the type of </a:t>
            </a:r>
            <a:r>
              <a:rPr lang="fr-FR" dirty="0" err="1" smtClean="0"/>
              <a:t>school</a:t>
            </a:r>
            <a:r>
              <a:rPr lang="fr-FR" dirty="0" smtClean="0"/>
              <a:t>. </a:t>
            </a:r>
            <a:r>
              <a:rPr lang="fr-FR" dirty="0"/>
              <a:t>If 8% of </a:t>
            </a:r>
            <a:r>
              <a:rPr lang="fr-FR" dirty="0" err="1"/>
              <a:t>schools</a:t>
            </a:r>
            <a:r>
              <a:rPr lang="fr-FR" dirty="0"/>
              <a:t> have an </a:t>
            </a:r>
            <a:r>
              <a:rPr lang="fr-FR" dirty="0" err="1"/>
              <a:t>average</a:t>
            </a:r>
            <a:r>
              <a:rPr lang="fr-FR" dirty="0"/>
              <a:t> of </a:t>
            </a:r>
            <a:r>
              <a:rPr lang="fr-FR" dirty="0" err="1"/>
              <a:t>less</a:t>
            </a:r>
            <a:r>
              <a:rPr lang="fr-FR" dirty="0"/>
              <a:t> than 20 </a:t>
            </a:r>
            <a:r>
              <a:rPr lang="fr-FR" dirty="0" err="1"/>
              <a:t>pupils</a:t>
            </a:r>
            <a:r>
              <a:rPr lang="fr-FR" dirty="0"/>
              <a:t> per </a:t>
            </a:r>
            <a:r>
              <a:rPr lang="fr-FR" dirty="0" err="1"/>
              <a:t>teacher</a:t>
            </a:r>
            <a:r>
              <a:rPr lang="fr-FR" dirty="0"/>
              <a:t>, </a:t>
            </a:r>
            <a:r>
              <a:rPr lang="fr-FR" dirty="0" err="1"/>
              <a:t>there</a:t>
            </a:r>
            <a:r>
              <a:rPr lang="fr-FR" dirty="0"/>
              <a:t> are also 7% of </a:t>
            </a:r>
            <a:r>
              <a:rPr lang="fr-FR" dirty="0" err="1"/>
              <a:t>schools</a:t>
            </a:r>
            <a:r>
              <a:rPr lang="fr-FR" dirty="0"/>
              <a:t> in which the </a:t>
            </a:r>
            <a:r>
              <a:rPr lang="fr-FR" dirty="0" err="1"/>
              <a:t>average</a:t>
            </a:r>
            <a:r>
              <a:rPr lang="fr-FR" dirty="0"/>
              <a:t> ratio between the </a:t>
            </a:r>
            <a:r>
              <a:rPr lang="fr-FR" dirty="0" err="1"/>
              <a:t>number</a:t>
            </a:r>
            <a:r>
              <a:rPr lang="fr-FR" dirty="0"/>
              <a:t> </a:t>
            </a:r>
            <a:r>
              <a:rPr lang="fr-FR" dirty="0" err="1"/>
              <a:t>students</a:t>
            </a:r>
            <a:r>
              <a:rPr lang="fr-FR" dirty="0"/>
              <a:t> and </a:t>
            </a:r>
            <a:r>
              <a:rPr lang="fr-FR" dirty="0" err="1"/>
              <a:t>teachers</a:t>
            </a:r>
            <a:r>
              <a:rPr lang="fr-FR" dirty="0"/>
              <a:t> is over </a:t>
            </a:r>
            <a:r>
              <a:rPr lang="fr-FR" dirty="0" smtClean="0"/>
              <a:t>60</a:t>
            </a:r>
          </a:p>
          <a:p>
            <a:pPr lvl="0" algn="just">
              <a:buFont typeface="Wingdings" panose="05000000000000000000" pitchFamily="2" charset="2"/>
              <a:buChar char="ü"/>
            </a:pPr>
            <a:r>
              <a:rPr lang="en-US" b="1" dirty="0"/>
              <a:t>Qualification of teachers</a:t>
            </a:r>
            <a:r>
              <a:rPr lang="en-US" dirty="0"/>
              <a:t>: at the statutory level on the total of schools, 18% are teachers, 38% of assistant teachers and 45% instructors, auxiliaries and </a:t>
            </a:r>
            <a:r>
              <a:rPr lang="en-US" dirty="0" smtClean="0"/>
              <a:t>volunteer</a:t>
            </a:r>
          </a:p>
          <a:p>
            <a:pPr algn="just">
              <a:buFont typeface="Wingdings" panose="05000000000000000000" pitchFamily="2" charset="2"/>
              <a:buChar char="ü"/>
            </a:pPr>
            <a:r>
              <a:rPr lang="fr-FR" b="1" dirty="0" err="1"/>
              <a:t>Availability</a:t>
            </a:r>
            <a:r>
              <a:rPr lang="fr-FR" b="1" dirty="0"/>
              <a:t> of </a:t>
            </a:r>
            <a:r>
              <a:rPr lang="fr-FR" b="1" dirty="0" err="1"/>
              <a:t>textbooks</a:t>
            </a:r>
            <a:r>
              <a:rPr lang="fr-FR" dirty="0"/>
              <a:t>: in 15% of </a:t>
            </a:r>
            <a:r>
              <a:rPr lang="fr-FR" dirty="0" err="1"/>
              <a:t>schools</a:t>
            </a:r>
            <a:r>
              <a:rPr lang="fr-FR" dirty="0"/>
              <a:t> in the first degree, </a:t>
            </a:r>
            <a:r>
              <a:rPr lang="fr-FR" dirty="0" err="1"/>
              <a:t>less</a:t>
            </a:r>
            <a:r>
              <a:rPr lang="fr-FR" dirty="0"/>
              <a:t> than 10% of </a:t>
            </a:r>
            <a:r>
              <a:rPr lang="fr-FR" dirty="0" err="1"/>
              <a:t>pupils</a:t>
            </a:r>
            <a:r>
              <a:rPr lang="fr-FR" dirty="0"/>
              <a:t> have a </a:t>
            </a:r>
            <a:r>
              <a:rPr lang="fr-FR" dirty="0" err="1"/>
              <a:t>reading</a:t>
            </a:r>
            <a:r>
              <a:rPr lang="fr-FR" dirty="0"/>
              <a:t> </a:t>
            </a:r>
            <a:r>
              <a:rPr lang="fr-FR" dirty="0" err="1" smtClean="0"/>
              <a:t>manual</a:t>
            </a:r>
            <a:endParaRPr lang="fr-FR" dirty="0" smtClean="0"/>
          </a:p>
          <a:p>
            <a:pPr lvl="0" algn="just">
              <a:buFont typeface="Wingdings" panose="05000000000000000000" pitchFamily="2" charset="2"/>
              <a:buChar char="ü"/>
            </a:pPr>
            <a:r>
              <a:rPr lang="fr-FR" dirty="0"/>
              <a:t>Unit </a:t>
            </a:r>
            <a:r>
              <a:rPr lang="fr-FR" dirty="0" err="1"/>
              <a:t>wage</a:t>
            </a:r>
            <a:r>
              <a:rPr lang="fr-FR" dirty="0"/>
              <a:t> </a:t>
            </a:r>
            <a:r>
              <a:rPr lang="fr-FR" dirty="0" err="1"/>
              <a:t>cost</a:t>
            </a:r>
            <a:r>
              <a:rPr lang="fr-FR" dirty="0"/>
              <a:t>: the unit </a:t>
            </a:r>
            <a:r>
              <a:rPr lang="fr-FR" dirty="0" err="1"/>
              <a:t>wage</a:t>
            </a:r>
            <a:r>
              <a:rPr lang="fr-FR" dirty="0"/>
              <a:t> </a:t>
            </a:r>
            <a:r>
              <a:rPr lang="fr-FR" dirty="0" err="1"/>
              <a:t>cost</a:t>
            </a:r>
            <a:r>
              <a:rPr lang="fr-FR" dirty="0"/>
              <a:t> is </a:t>
            </a:r>
            <a:r>
              <a:rPr lang="fr-FR" dirty="0" err="1"/>
              <a:t>less</a:t>
            </a:r>
            <a:r>
              <a:rPr lang="fr-FR" dirty="0"/>
              <a:t> than 15,000 FCFA in 9% of </a:t>
            </a:r>
            <a:r>
              <a:rPr lang="fr-FR" dirty="0" err="1"/>
              <a:t>schools</a:t>
            </a:r>
            <a:r>
              <a:rPr lang="fr-FR" dirty="0"/>
              <a:t> (and 20,000 FCFA in 28%), </a:t>
            </a:r>
            <a:r>
              <a:rPr lang="fr-FR" dirty="0" err="1"/>
              <a:t>it</a:t>
            </a:r>
            <a:r>
              <a:rPr lang="fr-FR" dirty="0"/>
              <a:t> is </a:t>
            </a:r>
            <a:r>
              <a:rPr lang="fr-FR" dirty="0" err="1"/>
              <a:t>higher</a:t>
            </a:r>
            <a:r>
              <a:rPr lang="fr-FR" dirty="0"/>
              <a:t> than 40,000 </a:t>
            </a:r>
            <a:r>
              <a:rPr lang="fr-FR" dirty="0" err="1"/>
              <a:t>Fcfa</a:t>
            </a:r>
            <a:r>
              <a:rPr lang="fr-FR" dirty="0"/>
              <a:t> in 12% of </a:t>
            </a:r>
            <a:r>
              <a:rPr lang="fr-FR" dirty="0" err="1"/>
              <a:t>primary</a:t>
            </a:r>
            <a:r>
              <a:rPr lang="fr-FR" dirty="0"/>
              <a:t> </a:t>
            </a:r>
            <a:r>
              <a:rPr lang="fr-FR" dirty="0" err="1"/>
              <a:t>schools</a:t>
            </a:r>
            <a:r>
              <a:rPr lang="fr-FR" dirty="0"/>
              <a:t>. </a:t>
            </a:r>
            <a:endParaRPr lang="fr-FR" dirty="0" smtClean="0"/>
          </a:p>
          <a:p>
            <a:pPr marL="0" lvl="0" indent="0" algn="just">
              <a:buNone/>
            </a:pPr>
            <a:endParaRPr lang="fr-FR" dirty="0"/>
          </a:p>
          <a:p>
            <a:pPr marL="0" indent="0" algn="just">
              <a:buNone/>
            </a:pPr>
            <a:endParaRPr lang="fr-FR" dirty="0" smtClean="0"/>
          </a:p>
        </p:txBody>
      </p:sp>
    </p:spTree>
    <p:extLst>
      <p:ext uri="{BB962C8B-B14F-4D97-AF65-F5344CB8AC3E}">
        <p14:creationId xmlns:p14="http://schemas.microsoft.com/office/powerpoint/2010/main" val="6436349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54954" y="637674"/>
            <a:ext cx="8761413" cy="862485"/>
          </a:xfrm>
        </p:spPr>
        <p:txBody>
          <a:bodyPr/>
          <a:lstStyle/>
          <a:p>
            <a:pPr algn="ctr"/>
            <a:r>
              <a:rPr lang="en-US" sz="2400" b="1" dirty="0" smtClean="0"/>
              <a:t/>
            </a:r>
            <a:br>
              <a:rPr lang="en-US" sz="2400" b="1" dirty="0" smtClean="0"/>
            </a:br>
            <a:r>
              <a:rPr lang="en-US" sz="2400" b="1" dirty="0" smtClean="0"/>
              <a:t>4</a:t>
            </a:r>
            <a:r>
              <a:rPr lang="en-US" sz="2400" b="1" dirty="0"/>
              <a:t>. Quality of services and the education expenditures in Togo</a:t>
            </a:r>
            <a:r>
              <a:rPr lang="fr-FR" sz="2400" dirty="0"/>
              <a:t/>
            </a:r>
            <a:br>
              <a:rPr lang="fr-FR" sz="2400" dirty="0"/>
            </a:br>
            <a:endParaRPr lang="en-US" sz="2400" dirty="0"/>
          </a:p>
        </p:txBody>
      </p:sp>
      <p:sp>
        <p:nvSpPr>
          <p:cNvPr id="3" name="Espace réservé du texte 2"/>
          <p:cNvSpPr>
            <a:spLocks noGrp="1"/>
          </p:cNvSpPr>
          <p:nvPr>
            <p:ph type="body" idx="1"/>
          </p:nvPr>
        </p:nvSpPr>
        <p:spPr>
          <a:xfrm>
            <a:off x="421027" y="2526634"/>
            <a:ext cx="5378193" cy="770019"/>
          </a:xfrm>
        </p:spPr>
        <p:txBody>
          <a:bodyPr/>
          <a:lstStyle/>
          <a:p>
            <a:endParaRPr lang="fr-FR" sz="1600" b="1" dirty="0" smtClean="0"/>
          </a:p>
          <a:p>
            <a:pPr algn="ctr"/>
            <a:r>
              <a:rPr lang="fr-FR" sz="1600" b="1" dirty="0" err="1" smtClean="0"/>
              <a:t>Internal</a:t>
            </a:r>
            <a:r>
              <a:rPr lang="fr-FR" sz="1600" b="1" dirty="0" smtClean="0"/>
              <a:t> </a:t>
            </a:r>
            <a:r>
              <a:rPr lang="fr-FR" sz="1600" b="1" dirty="0" err="1"/>
              <a:t>efficiency</a:t>
            </a:r>
            <a:r>
              <a:rPr lang="fr-FR" sz="1600" b="1" dirty="0"/>
              <a:t> of the education system in </a:t>
            </a:r>
            <a:r>
              <a:rPr lang="fr-FR" sz="1600" b="1" dirty="0" smtClean="0"/>
              <a:t>Togo (</a:t>
            </a:r>
            <a:r>
              <a:rPr lang="fr-FR" sz="1600" b="1" dirty="0" err="1" smtClean="0"/>
              <a:t>recent</a:t>
            </a:r>
            <a:r>
              <a:rPr lang="fr-FR" sz="1600" b="1" dirty="0" smtClean="0"/>
              <a:t> </a:t>
            </a:r>
            <a:r>
              <a:rPr lang="fr-FR" sz="1600" b="1" dirty="0" err="1" smtClean="0"/>
              <a:t>study</a:t>
            </a:r>
            <a:r>
              <a:rPr lang="fr-FR" sz="1600" b="1" dirty="0" smtClean="0"/>
              <a:t> organized by PASEC in 2014</a:t>
            </a:r>
            <a:endParaRPr lang="fr-FR" sz="1600" dirty="0"/>
          </a:p>
          <a:p>
            <a:endParaRPr lang="en-US" dirty="0"/>
          </a:p>
        </p:txBody>
      </p:sp>
      <p:sp>
        <p:nvSpPr>
          <p:cNvPr id="4" name="Espace réservé du contenu 3"/>
          <p:cNvSpPr>
            <a:spLocks noGrp="1"/>
          </p:cNvSpPr>
          <p:nvPr>
            <p:ph sz="half" idx="2"/>
          </p:nvPr>
        </p:nvSpPr>
        <p:spPr>
          <a:xfrm>
            <a:off x="156411" y="3143667"/>
            <a:ext cx="5811670" cy="3401511"/>
          </a:xfrm>
        </p:spPr>
        <p:txBody>
          <a:bodyPr/>
          <a:lstStyle/>
          <a:p>
            <a:pPr marL="0" indent="0" algn="just">
              <a:buNone/>
            </a:pPr>
            <a:endParaRPr lang="fr-FR" dirty="0"/>
          </a:p>
          <a:p>
            <a:pPr marL="0" indent="0">
              <a:buNone/>
            </a:pPr>
            <a:endParaRPr lang="en-US" dirty="0"/>
          </a:p>
        </p:txBody>
      </p:sp>
      <p:sp>
        <p:nvSpPr>
          <p:cNvPr id="8" name="Espace réservé du contenu 7"/>
          <p:cNvSpPr>
            <a:spLocks noGrp="1"/>
          </p:cNvSpPr>
          <p:nvPr>
            <p:ph sz="quarter" idx="4"/>
          </p:nvPr>
        </p:nvSpPr>
        <p:spPr>
          <a:xfrm>
            <a:off x="6208712" y="2394284"/>
            <a:ext cx="5690520" cy="4283242"/>
          </a:xfrm>
        </p:spPr>
        <p:txBody>
          <a:bodyPr>
            <a:normAutofit fontScale="85000" lnSpcReduction="20000"/>
          </a:bodyPr>
          <a:lstStyle/>
          <a:p>
            <a:pPr algn="just">
              <a:buFont typeface="Wingdings" panose="05000000000000000000" pitchFamily="2" charset="2"/>
              <a:buChar char="ü"/>
            </a:pPr>
            <a:r>
              <a:rPr lang="fr-FR" dirty="0" smtClean="0"/>
              <a:t>girls </a:t>
            </a:r>
            <a:r>
              <a:rPr lang="fr-FR" dirty="0"/>
              <a:t>are more </a:t>
            </a:r>
            <a:r>
              <a:rPr lang="fr-FR" dirty="0" err="1"/>
              <a:t>likely</a:t>
            </a:r>
            <a:r>
              <a:rPr lang="fr-FR" dirty="0"/>
              <a:t> to </a:t>
            </a:r>
            <a:r>
              <a:rPr lang="fr-FR" dirty="0" err="1"/>
              <a:t>give</a:t>
            </a:r>
            <a:r>
              <a:rPr lang="fr-FR" dirty="0"/>
              <a:t> up </a:t>
            </a:r>
            <a:r>
              <a:rPr lang="fr-FR" dirty="0" err="1"/>
              <a:t>primary</a:t>
            </a:r>
            <a:r>
              <a:rPr lang="fr-FR" dirty="0"/>
              <a:t> education: in 2013, 48.6% of them </a:t>
            </a:r>
            <a:r>
              <a:rPr lang="fr-FR" dirty="0" err="1"/>
              <a:t>compared</a:t>
            </a:r>
            <a:r>
              <a:rPr lang="fr-FR" dirty="0"/>
              <a:t> with 45.8% of boys </a:t>
            </a:r>
            <a:r>
              <a:rPr lang="fr-FR" dirty="0" err="1"/>
              <a:t>left</a:t>
            </a:r>
            <a:r>
              <a:rPr lang="fr-FR" dirty="0"/>
              <a:t> </a:t>
            </a:r>
            <a:r>
              <a:rPr lang="fr-FR" dirty="0" err="1"/>
              <a:t>educational</a:t>
            </a:r>
            <a:r>
              <a:rPr lang="fr-FR" dirty="0"/>
              <a:t> </a:t>
            </a:r>
            <a:r>
              <a:rPr lang="fr-FR" dirty="0" smtClean="0"/>
              <a:t>system</a:t>
            </a:r>
          </a:p>
          <a:p>
            <a:pPr algn="just">
              <a:buFont typeface="Wingdings" panose="05000000000000000000" pitchFamily="2" charset="2"/>
              <a:buChar char="ü"/>
            </a:pPr>
            <a:endParaRPr lang="fr-FR" dirty="0" smtClean="0"/>
          </a:p>
          <a:p>
            <a:pPr algn="just">
              <a:buFont typeface="Wingdings" panose="05000000000000000000" pitchFamily="2" charset="2"/>
              <a:buChar char="ü"/>
            </a:pPr>
            <a:r>
              <a:rPr lang="fr-FR" dirty="0"/>
              <a:t>The </a:t>
            </a:r>
            <a:r>
              <a:rPr lang="fr-FR" dirty="0" err="1"/>
              <a:t>same</a:t>
            </a:r>
            <a:r>
              <a:rPr lang="fr-FR" dirty="0"/>
              <a:t> problem </a:t>
            </a:r>
            <a:r>
              <a:rPr lang="fr-FR" dirty="0" err="1"/>
              <a:t>occur</a:t>
            </a:r>
            <a:r>
              <a:rPr lang="fr-FR" dirty="0"/>
              <a:t> at the </a:t>
            </a:r>
            <a:r>
              <a:rPr lang="fr-FR" dirty="0" err="1"/>
              <a:t>university</a:t>
            </a:r>
            <a:r>
              <a:rPr lang="fr-FR" dirty="0"/>
              <a:t> </a:t>
            </a:r>
            <a:r>
              <a:rPr lang="fr-FR" dirty="0" err="1"/>
              <a:t>level</a:t>
            </a:r>
            <a:r>
              <a:rPr lang="fr-FR" dirty="0"/>
              <a:t> where in 2014 the </a:t>
            </a:r>
            <a:r>
              <a:rPr lang="fr-FR" dirty="0" err="1"/>
              <a:t>gross</a:t>
            </a:r>
            <a:r>
              <a:rPr lang="fr-FR" dirty="0"/>
              <a:t> </a:t>
            </a:r>
            <a:r>
              <a:rPr lang="fr-FR" dirty="0" err="1"/>
              <a:t>enrollment</a:t>
            </a:r>
            <a:r>
              <a:rPr lang="fr-FR" dirty="0"/>
              <a:t> rate was 5.9% for girls and 14.3% for boys. </a:t>
            </a:r>
            <a:endParaRPr lang="fr-FR" dirty="0" smtClean="0"/>
          </a:p>
          <a:p>
            <a:pPr algn="just">
              <a:buFont typeface="Wingdings" panose="05000000000000000000" pitchFamily="2" charset="2"/>
              <a:buChar char="ü"/>
            </a:pPr>
            <a:endParaRPr lang="fr-FR" dirty="0" smtClean="0"/>
          </a:p>
          <a:p>
            <a:pPr algn="just">
              <a:buFont typeface="Wingdings" panose="05000000000000000000" pitchFamily="2" charset="2"/>
              <a:buChar char="ü"/>
            </a:pPr>
            <a:r>
              <a:rPr lang="fr-FR" dirty="0"/>
              <a:t>Girls' </a:t>
            </a:r>
            <a:r>
              <a:rPr lang="fr-FR" dirty="0" err="1"/>
              <a:t>retention</a:t>
            </a:r>
            <a:r>
              <a:rPr lang="fr-FR" dirty="0"/>
              <a:t> is </a:t>
            </a:r>
            <a:r>
              <a:rPr lang="fr-FR" dirty="0" err="1"/>
              <a:t>lower</a:t>
            </a:r>
            <a:r>
              <a:rPr lang="fr-FR" dirty="0"/>
              <a:t> at </a:t>
            </a:r>
            <a:r>
              <a:rPr lang="fr-FR" dirty="0" err="1"/>
              <a:t>primary</a:t>
            </a:r>
            <a:r>
              <a:rPr lang="fr-FR" dirty="0"/>
              <a:t> </a:t>
            </a:r>
            <a:r>
              <a:rPr lang="fr-FR" dirty="0" err="1"/>
              <a:t>level</a:t>
            </a:r>
            <a:r>
              <a:rPr lang="fr-FR" dirty="0"/>
              <a:t> and leads to their under-</a:t>
            </a:r>
            <a:r>
              <a:rPr lang="fr-FR" dirty="0" err="1"/>
              <a:t>representation</a:t>
            </a:r>
            <a:r>
              <a:rPr lang="fr-FR" dirty="0"/>
              <a:t> in the education system, </a:t>
            </a:r>
            <a:r>
              <a:rPr lang="fr-FR" dirty="0" err="1"/>
              <a:t>precisely</a:t>
            </a:r>
            <a:r>
              <a:rPr lang="fr-FR" dirty="0"/>
              <a:t> the transition rate between </a:t>
            </a:r>
            <a:r>
              <a:rPr lang="fr-FR" dirty="0" err="1"/>
              <a:t>lower</a:t>
            </a:r>
            <a:r>
              <a:rPr lang="fr-FR" dirty="0"/>
              <a:t> cycles for girls.  </a:t>
            </a:r>
            <a:endParaRPr lang="fr-FR" dirty="0" smtClean="0"/>
          </a:p>
          <a:p>
            <a:pPr marL="0" indent="0" algn="just">
              <a:buNone/>
            </a:pPr>
            <a:endParaRPr lang="fr-FR" dirty="0" smtClean="0"/>
          </a:p>
          <a:p>
            <a:pPr algn="just">
              <a:buFont typeface="Wingdings" panose="05000000000000000000" pitchFamily="2" charset="2"/>
              <a:buChar char="ü"/>
            </a:pPr>
            <a:r>
              <a:rPr lang="fr-FR" dirty="0"/>
              <a:t>These </a:t>
            </a:r>
            <a:r>
              <a:rPr lang="fr-FR" dirty="0" err="1"/>
              <a:t>analyzes</a:t>
            </a:r>
            <a:r>
              <a:rPr lang="fr-FR" dirty="0"/>
              <a:t> lead to the conclusion that</a:t>
            </a:r>
            <a:r>
              <a:rPr lang="fr-FR" dirty="0" smtClean="0"/>
              <a:t>, </a:t>
            </a:r>
            <a:r>
              <a:rPr lang="fr-FR" dirty="0" err="1"/>
              <a:t>it</a:t>
            </a:r>
            <a:r>
              <a:rPr lang="fr-FR" dirty="0"/>
              <a:t> is important to </a:t>
            </a:r>
            <a:r>
              <a:rPr lang="fr-FR" dirty="0" err="1"/>
              <a:t>reduce</a:t>
            </a:r>
            <a:r>
              <a:rPr lang="fr-FR" dirty="0"/>
              <a:t> the </a:t>
            </a:r>
            <a:r>
              <a:rPr lang="fr-FR" dirty="0" err="1"/>
              <a:t>frequency</a:t>
            </a:r>
            <a:r>
              <a:rPr lang="fr-FR" dirty="0"/>
              <a:t> of </a:t>
            </a:r>
            <a:r>
              <a:rPr lang="fr-FR" dirty="0" err="1"/>
              <a:t>repetition</a:t>
            </a:r>
            <a:r>
              <a:rPr lang="fr-FR" dirty="0"/>
              <a:t> </a:t>
            </a:r>
            <a:r>
              <a:rPr lang="fr-FR" dirty="0" err="1"/>
              <a:t>because</a:t>
            </a:r>
            <a:r>
              <a:rPr lang="fr-FR" dirty="0"/>
              <a:t> their impact is </a:t>
            </a:r>
            <a:r>
              <a:rPr lang="fr-FR" dirty="0" err="1"/>
              <a:t>negative</a:t>
            </a:r>
            <a:r>
              <a:rPr lang="fr-FR" dirty="0"/>
              <a:t> at the </a:t>
            </a:r>
            <a:r>
              <a:rPr lang="fr-FR" dirty="0" err="1"/>
              <a:t>same</a:t>
            </a:r>
            <a:r>
              <a:rPr lang="fr-FR" dirty="0"/>
              <a:t> time on </a:t>
            </a:r>
            <a:r>
              <a:rPr lang="fr-FR" dirty="0" err="1"/>
              <a:t>student</a:t>
            </a:r>
            <a:r>
              <a:rPr lang="fr-FR" dirty="0"/>
              <a:t> acquisition and </a:t>
            </a:r>
            <a:r>
              <a:rPr lang="fr-FR" dirty="0" err="1"/>
              <a:t>retention</a:t>
            </a:r>
            <a:r>
              <a:rPr lang="fr-FR" dirty="0"/>
              <a:t> </a:t>
            </a:r>
            <a:r>
              <a:rPr lang="fr-FR" dirty="0" err="1"/>
              <a:t>until</a:t>
            </a:r>
            <a:r>
              <a:rPr lang="fr-FR" dirty="0"/>
              <a:t> the end of the </a:t>
            </a:r>
            <a:r>
              <a:rPr lang="fr-FR" dirty="0" smtClean="0"/>
              <a:t>cycle. </a:t>
            </a:r>
            <a:endParaRPr lang="fr-FR" dirty="0"/>
          </a:p>
          <a:p>
            <a:pPr algn="just">
              <a:buFont typeface="Wingdings" panose="05000000000000000000" pitchFamily="2" charset="2"/>
              <a:buChar char="ü"/>
            </a:pPr>
            <a:endParaRPr lang="en-US" dirty="0"/>
          </a:p>
        </p:txBody>
      </p:sp>
      <p:pic>
        <p:nvPicPr>
          <p:cNvPr id="9" name="Image 8"/>
          <p:cNvPicPr>
            <a:picLocks noChangeAspect="1"/>
          </p:cNvPicPr>
          <p:nvPr/>
        </p:nvPicPr>
        <p:blipFill>
          <a:blip r:embed="rId2"/>
          <a:stretch>
            <a:fillRect/>
          </a:stretch>
        </p:blipFill>
        <p:spPr>
          <a:xfrm>
            <a:off x="168442" y="2983830"/>
            <a:ext cx="5991726" cy="3212431"/>
          </a:xfrm>
          <a:prstGeom prst="rect">
            <a:avLst/>
          </a:prstGeom>
        </p:spPr>
      </p:pic>
      <p:sp>
        <p:nvSpPr>
          <p:cNvPr id="10" name="Rectangle 9"/>
          <p:cNvSpPr/>
          <p:nvPr/>
        </p:nvSpPr>
        <p:spPr>
          <a:xfrm>
            <a:off x="1313076" y="6158327"/>
            <a:ext cx="3574120" cy="280270"/>
          </a:xfrm>
          <a:prstGeom prst="rect">
            <a:avLst/>
          </a:prstGeom>
        </p:spPr>
        <p:txBody>
          <a:bodyPr wrap="none">
            <a:spAutoFit/>
          </a:bodyPr>
          <a:lstStyle/>
          <a:p>
            <a:pPr algn="just">
              <a:lnSpc>
                <a:spcPct val="107000"/>
              </a:lnSpc>
              <a:spcAft>
                <a:spcPts val="800"/>
              </a:spcAft>
            </a:pPr>
            <a:r>
              <a:rPr lang="en-US" sz="1200" i="1" dirty="0">
                <a:latin typeface="Times New Roman" panose="02020603050405020304" pitchFamily="18" charset="0"/>
                <a:ea typeface="Times New Roman" panose="02020603050405020304" pitchFamily="18" charset="0"/>
                <a:cs typeface="Times New Roman" panose="02020603050405020304" pitchFamily="18" charset="0"/>
              </a:rPr>
              <a:t>Data ISU, http://data.uis.unesco.orgaccédé June 2016</a:t>
            </a:r>
            <a:r>
              <a:rPr lang="en-US" sz="1200" dirty="0">
                <a:latin typeface="Times New Roman" panose="02020603050405020304" pitchFamily="18" charset="0"/>
                <a:ea typeface="Times New Roman" panose="02020603050405020304" pitchFamily="18" charset="0"/>
                <a:cs typeface="Times New Roman" panose="02020603050405020304" pitchFamily="18" charset="0"/>
              </a:rPr>
              <a: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359515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54954" y="637674"/>
            <a:ext cx="8761413" cy="862485"/>
          </a:xfrm>
        </p:spPr>
        <p:txBody>
          <a:bodyPr/>
          <a:lstStyle/>
          <a:p>
            <a:pPr algn="ctr"/>
            <a:r>
              <a:rPr lang="en-US" sz="2400" b="1" dirty="0" smtClean="0"/>
              <a:t/>
            </a:r>
            <a:br>
              <a:rPr lang="en-US" sz="2400" b="1" dirty="0" smtClean="0"/>
            </a:br>
            <a:r>
              <a:rPr lang="en-US" sz="2400" b="1" dirty="0" smtClean="0"/>
              <a:t>4</a:t>
            </a:r>
            <a:r>
              <a:rPr lang="en-US" sz="2400" b="1" dirty="0"/>
              <a:t>. Quality of services and the education expenditures in Togo</a:t>
            </a:r>
            <a:r>
              <a:rPr lang="fr-FR" sz="2400" dirty="0"/>
              <a:t/>
            </a:r>
            <a:br>
              <a:rPr lang="fr-FR" sz="2400" dirty="0"/>
            </a:br>
            <a:endParaRPr lang="en-US" sz="2400" dirty="0"/>
          </a:p>
        </p:txBody>
      </p:sp>
      <p:sp>
        <p:nvSpPr>
          <p:cNvPr id="3" name="Espace réservé du texte 2"/>
          <p:cNvSpPr>
            <a:spLocks noGrp="1"/>
          </p:cNvSpPr>
          <p:nvPr>
            <p:ph type="body" idx="1"/>
          </p:nvPr>
        </p:nvSpPr>
        <p:spPr>
          <a:xfrm>
            <a:off x="324774" y="2406317"/>
            <a:ext cx="5883521" cy="890335"/>
          </a:xfrm>
        </p:spPr>
        <p:txBody>
          <a:bodyPr/>
          <a:lstStyle/>
          <a:p>
            <a:endParaRPr lang="fr-FR" sz="1600" b="1" dirty="0" smtClean="0"/>
          </a:p>
          <a:p>
            <a:pPr algn="ctr"/>
            <a:endParaRPr lang="fr-FR" sz="1600" dirty="0" smtClean="0"/>
          </a:p>
          <a:p>
            <a:pPr algn="ctr"/>
            <a:r>
              <a:rPr lang="en-US" sz="1600" b="1" dirty="0" smtClean="0"/>
              <a:t>Teacher numbers and pupil/ teacher ratio in primary school</a:t>
            </a:r>
            <a:endParaRPr lang="en-US" sz="1600" b="1" dirty="0"/>
          </a:p>
        </p:txBody>
      </p:sp>
      <p:sp>
        <p:nvSpPr>
          <p:cNvPr id="4" name="Espace réservé du contenu 3"/>
          <p:cNvSpPr>
            <a:spLocks noGrp="1"/>
          </p:cNvSpPr>
          <p:nvPr>
            <p:ph sz="half" idx="2"/>
          </p:nvPr>
        </p:nvSpPr>
        <p:spPr>
          <a:xfrm>
            <a:off x="1" y="3215856"/>
            <a:ext cx="6401218" cy="3521828"/>
          </a:xfrm>
        </p:spPr>
        <p:txBody>
          <a:bodyPr/>
          <a:lstStyle/>
          <a:p>
            <a:pPr marL="0" indent="0" algn="just">
              <a:buNone/>
            </a:pPr>
            <a:endParaRPr lang="fr-FR" dirty="0"/>
          </a:p>
          <a:p>
            <a:pPr marL="0" indent="0">
              <a:buNone/>
            </a:pPr>
            <a:endParaRPr lang="en-US" dirty="0"/>
          </a:p>
        </p:txBody>
      </p:sp>
      <p:sp>
        <p:nvSpPr>
          <p:cNvPr id="8" name="Espace réservé du contenu 7"/>
          <p:cNvSpPr>
            <a:spLocks noGrp="1"/>
          </p:cNvSpPr>
          <p:nvPr>
            <p:ph sz="quarter" idx="4"/>
          </p:nvPr>
        </p:nvSpPr>
        <p:spPr>
          <a:xfrm>
            <a:off x="6448925" y="2237874"/>
            <a:ext cx="5582653" cy="4439652"/>
          </a:xfrm>
        </p:spPr>
        <p:txBody>
          <a:bodyPr>
            <a:normAutofit fontScale="92500" lnSpcReduction="10000"/>
          </a:bodyPr>
          <a:lstStyle/>
          <a:p>
            <a:pPr algn="just">
              <a:buFont typeface="Wingdings" panose="05000000000000000000" pitchFamily="2" charset="2"/>
              <a:buChar char="ü"/>
            </a:pPr>
            <a:r>
              <a:rPr lang="fr-FR" dirty="0" smtClean="0"/>
              <a:t>In </a:t>
            </a:r>
            <a:r>
              <a:rPr lang="fr-FR" dirty="0"/>
              <a:t>Togo, the </a:t>
            </a:r>
            <a:r>
              <a:rPr lang="fr-FR" dirty="0" err="1"/>
              <a:t>pupil</a:t>
            </a:r>
            <a:r>
              <a:rPr lang="fr-FR" dirty="0"/>
              <a:t> / </a:t>
            </a:r>
            <a:r>
              <a:rPr lang="fr-FR" dirty="0" err="1"/>
              <a:t>teacher</a:t>
            </a:r>
            <a:r>
              <a:rPr lang="fr-FR" dirty="0"/>
              <a:t> ratio was 41.1 in 2014 </a:t>
            </a:r>
            <a:r>
              <a:rPr lang="fr-FR" dirty="0" err="1"/>
              <a:t>compared</a:t>
            </a:r>
            <a:r>
              <a:rPr lang="fr-FR" dirty="0"/>
              <a:t> to an </a:t>
            </a:r>
            <a:r>
              <a:rPr lang="fr-FR" dirty="0" err="1"/>
              <a:t>average</a:t>
            </a:r>
            <a:r>
              <a:rPr lang="fr-FR" dirty="0"/>
              <a:t> of 42.5 in </a:t>
            </a:r>
            <a:r>
              <a:rPr lang="fr-FR" dirty="0" err="1"/>
              <a:t>Sub</a:t>
            </a:r>
            <a:r>
              <a:rPr lang="fr-FR" dirty="0"/>
              <a:t> </a:t>
            </a:r>
            <a:r>
              <a:rPr lang="fr-FR" dirty="0" err="1"/>
              <a:t>Saharan</a:t>
            </a:r>
            <a:r>
              <a:rPr lang="fr-FR" dirty="0"/>
              <a:t> Africa. </a:t>
            </a:r>
            <a:r>
              <a:rPr lang="fr-FR" dirty="0" err="1"/>
              <a:t>However</a:t>
            </a:r>
            <a:r>
              <a:rPr lang="fr-FR" dirty="0"/>
              <a:t>, this ratio was 33.6 and 44.8 respectively in 2005. This </a:t>
            </a:r>
            <a:r>
              <a:rPr lang="fr-FR" dirty="0" err="1"/>
              <a:t>mean</a:t>
            </a:r>
            <a:r>
              <a:rPr lang="fr-FR" dirty="0"/>
              <a:t> that the ratio </a:t>
            </a:r>
            <a:r>
              <a:rPr lang="fr-FR" dirty="0" err="1"/>
              <a:t>still</a:t>
            </a:r>
            <a:r>
              <a:rPr lang="fr-FR" dirty="0"/>
              <a:t> </a:t>
            </a:r>
            <a:r>
              <a:rPr lang="fr-FR" dirty="0" err="1"/>
              <a:t>weak</a:t>
            </a:r>
            <a:r>
              <a:rPr lang="fr-FR" dirty="0"/>
              <a:t>. </a:t>
            </a:r>
            <a:endParaRPr lang="fr-FR" dirty="0" smtClean="0"/>
          </a:p>
          <a:p>
            <a:pPr algn="just">
              <a:buFont typeface="Wingdings" panose="05000000000000000000" pitchFamily="2" charset="2"/>
              <a:buChar char="ü"/>
            </a:pPr>
            <a:r>
              <a:rPr lang="fr-FR" dirty="0"/>
              <a:t>The allocation in </a:t>
            </a:r>
            <a:r>
              <a:rPr lang="fr-FR" dirty="0" err="1"/>
              <a:t>primary</a:t>
            </a:r>
            <a:r>
              <a:rPr lang="fr-FR" dirty="0"/>
              <a:t> </a:t>
            </a:r>
            <a:r>
              <a:rPr lang="fr-FR" dirty="0" err="1"/>
              <a:t>school</a:t>
            </a:r>
            <a:r>
              <a:rPr lang="fr-FR" dirty="0"/>
              <a:t> </a:t>
            </a:r>
            <a:r>
              <a:rPr lang="fr-FR" dirty="0" err="1"/>
              <a:t>teachers</a:t>
            </a:r>
            <a:r>
              <a:rPr lang="fr-FR" dirty="0"/>
              <a:t>, the </a:t>
            </a:r>
            <a:r>
              <a:rPr lang="fr-FR" dirty="0" err="1"/>
              <a:t>relationship</a:t>
            </a:r>
            <a:r>
              <a:rPr lang="fr-FR" dirty="0"/>
              <a:t> between the </a:t>
            </a:r>
            <a:r>
              <a:rPr lang="fr-FR" dirty="0" err="1"/>
              <a:t>number</a:t>
            </a:r>
            <a:r>
              <a:rPr lang="fr-FR" dirty="0"/>
              <a:t> of </a:t>
            </a:r>
            <a:r>
              <a:rPr lang="fr-FR" dirty="0" err="1"/>
              <a:t>students</a:t>
            </a:r>
            <a:r>
              <a:rPr lang="fr-FR" dirty="0"/>
              <a:t> and the </a:t>
            </a:r>
            <a:r>
              <a:rPr lang="fr-FR" dirty="0" err="1"/>
              <a:t>number</a:t>
            </a:r>
            <a:r>
              <a:rPr lang="fr-FR" dirty="0"/>
              <a:t> of </a:t>
            </a:r>
            <a:r>
              <a:rPr lang="fr-FR" dirty="0" err="1"/>
              <a:t>teachers</a:t>
            </a:r>
            <a:r>
              <a:rPr lang="fr-FR" dirty="0"/>
              <a:t> in </a:t>
            </a:r>
            <a:r>
              <a:rPr lang="fr-FR" dirty="0" err="1"/>
              <a:t>schools</a:t>
            </a:r>
            <a:r>
              <a:rPr lang="fr-FR" dirty="0"/>
              <a:t> country (36% 11 in 2011), is </a:t>
            </a:r>
            <a:r>
              <a:rPr lang="fr-FR" dirty="0" err="1"/>
              <a:t>above</a:t>
            </a:r>
            <a:r>
              <a:rPr lang="fr-FR" dirty="0"/>
              <a:t> the </a:t>
            </a:r>
            <a:r>
              <a:rPr lang="fr-FR" dirty="0" err="1"/>
              <a:t>average</a:t>
            </a:r>
            <a:r>
              <a:rPr lang="fr-FR" dirty="0"/>
              <a:t> for </a:t>
            </a:r>
            <a:r>
              <a:rPr lang="fr-FR" dirty="0" err="1"/>
              <a:t>other</a:t>
            </a:r>
            <a:r>
              <a:rPr lang="fr-FR" dirty="0"/>
              <a:t> countries in </a:t>
            </a:r>
            <a:r>
              <a:rPr lang="fr-FR" dirty="0" err="1"/>
              <a:t>sub-Saharan</a:t>
            </a:r>
            <a:r>
              <a:rPr lang="fr-FR" dirty="0"/>
              <a:t> Africa, which is 33% (Pôle de Dakar, 2014</a:t>
            </a:r>
            <a:r>
              <a:rPr lang="fr-FR" dirty="0" smtClean="0"/>
              <a:t>).</a:t>
            </a:r>
          </a:p>
          <a:p>
            <a:pPr algn="just">
              <a:buFont typeface="Wingdings" panose="05000000000000000000" pitchFamily="2" charset="2"/>
              <a:buChar char="ü"/>
            </a:pPr>
            <a:r>
              <a:rPr lang="fr-FR" dirty="0" err="1"/>
              <a:t>Finally</a:t>
            </a:r>
            <a:r>
              <a:rPr lang="fr-FR" dirty="0"/>
              <a:t> this analysis </a:t>
            </a:r>
            <a:r>
              <a:rPr lang="fr-FR" dirty="0" err="1"/>
              <a:t>reveals</a:t>
            </a:r>
            <a:r>
              <a:rPr lang="fr-FR" dirty="0"/>
              <a:t> that Togo is </a:t>
            </a:r>
            <a:r>
              <a:rPr lang="fr-FR" dirty="0" err="1"/>
              <a:t>confronted</a:t>
            </a:r>
            <a:r>
              <a:rPr lang="fr-FR" dirty="0"/>
              <a:t> not </a:t>
            </a:r>
            <a:r>
              <a:rPr lang="fr-FR" dirty="0" err="1"/>
              <a:t>only</a:t>
            </a:r>
            <a:r>
              <a:rPr lang="fr-FR" dirty="0"/>
              <a:t> with the challenge of </a:t>
            </a:r>
            <a:r>
              <a:rPr lang="fr-FR" dirty="0" err="1"/>
              <a:t>increasing</a:t>
            </a:r>
            <a:r>
              <a:rPr lang="fr-FR" dirty="0"/>
              <a:t> the </a:t>
            </a:r>
            <a:r>
              <a:rPr lang="fr-FR" dirty="0" err="1"/>
              <a:t>number</a:t>
            </a:r>
            <a:r>
              <a:rPr lang="fr-FR" dirty="0"/>
              <a:t> of </a:t>
            </a:r>
            <a:r>
              <a:rPr lang="fr-FR" dirty="0" err="1"/>
              <a:t>teachers</a:t>
            </a:r>
            <a:r>
              <a:rPr lang="fr-FR" dirty="0"/>
              <a:t> </a:t>
            </a:r>
            <a:r>
              <a:rPr lang="fr-FR" dirty="0" err="1"/>
              <a:t>despite</a:t>
            </a:r>
            <a:r>
              <a:rPr lang="fr-FR" dirty="0"/>
              <a:t> a budget, but also with more </a:t>
            </a:r>
            <a:r>
              <a:rPr lang="fr-FR" dirty="0" err="1"/>
              <a:t>equitable</a:t>
            </a:r>
            <a:r>
              <a:rPr lang="fr-FR" dirty="0"/>
              <a:t> allocation of </a:t>
            </a:r>
            <a:r>
              <a:rPr lang="fr-FR" dirty="0" err="1"/>
              <a:t>human</a:t>
            </a:r>
            <a:r>
              <a:rPr lang="fr-FR" dirty="0"/>
              <a:t> resources between </a:t>
            </a:r>
            <a:r>
              <a:rPr lang="fr-FR" dirty="0" err="1"/>
              <a:t>schools</a:t>
            </a:r>
            <a:r>
              <a:rPr lang="fr-FR" dirty="0"/>
              <a:t> and between </a:t>
            </a:r>
            <a:r>
              <a:rPr lang="fr-FR" dirty="0" err="1"/>
              <a:t>regions</a:t>
            </a:r>
            <a:r>
              <a:rPr lang="fr-FR" dirty="0"/>
              <a:t>.</a:t>
            </a:r>
            <a:endParaRPr lang="fr-FR" dirty="0" smtClean="0"/>
          </a:p>
          <a:p>
            <a:pPr marL="0" indent="0" algn="just">
              <a:buNone/>
            </a:pPr>
            <a:endParaRPr lang="fr-FR" dirty="0" smtClean="0"/>
          </a:p>
        </p:txBody>
      </p:sp>
      <p:sp>
        <p:nvSpPr>
          <p:cNvPr id="10" name="Rectangle 9"/>
          <p:cNvSpPr/>
          <p:nvPr/>
        </p:nvSpPr>
        <p:spPr>
          <a:xfrm>
            <a:off x="2988567" y="6148137"/>
            <a:ext cx="296054" cy="290460"/>
          </a:xfrm>
          <a:prstGeom prst="rect">
            <a:avLst/>
          </a:prstGeom>
        </p:spPr>
        <p:txBody>
          <a:bodyPr wrap="square">
            <a:spAutoFit/>
          </a:bodyPr>
          <a:lstStyle/>
          <a:p>
            <a:pPr algn="just">
              <a:lnSpc>
                <a:spcPct val="107000"/>
              </a:lnSpc>
              <a:spcAft>
                <a:spcPts val="800"/>
              </a:spcAft>
            </a:pPr>
            <a:r>
              <a:rPr lang="en-US" sz="1200" dirty="0" smtClean="0">
                <a:latin typeface="Times New Roman" panose="02020603050405020304" pitchFamily="18" charset="0"/>
                <a:ea typeface="Times New Roman" panose="02020603050405020304" pitchFamily="18" charset="0"/>
                <a:cs typeface="Times New Roman" panose="02020603050405020304" pitchFamily="18" charset="0"/>
              </a:rPr>
              <a:t>.</a:t>
            </a:r>
            <a:endParaRPr lang="fr-FR" sz="1200" dirty="0">
              <a:effectLst/>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5" name="Tableau 4"/>
          <p:cNvGraphicFramePr>
            <a:graphicFrameLocks noGrp="1"/>
          </p:cNvGraphicFramePr>
          <p:nvPr>
            <p:extLst>
              <p:ext uri="{D42A27DB-BD31-4B8C-83A1-F6EECF244321}">
                <p14:modId xmlns:p14="http://schemas.microsoft.com/office/powerpoint/2010/main" val="1641164118"/>
              </p:ext>
            </p:extLst>
          </p:nvPr>
        </p:nvGraphicFramePr>
        <p:xfrm>
          <a:off x="457200" y="3463861"/>
          <a:ext cx="5750560" cy="2739898"/>
        </p:xfrm>
        <a:graphic>
          <a:graphicData uri="http://schemas.openxmlformats.org/drawingml/2006/table">
            <a:tbl>
              <a:tblPr firstRow="1" firstCol="1" bandRow="1">
                <a:tableStyleId>{5C22544A-7EE6-4342-B048-85BDC9FD1C3A}</a:tableStyleId>
              </a:tblPr>
              <a:tblGrid>
                <a:gridCol w="804702"/>
                <a:gridCol w="495292"/>
                <a:gridCol w="495880"/>
                <a:gridCol w="495880"/>
                <a:gridCol w="496468"/>
                <a:gridCol w="496468"/>
                <a:gridCol w="496468"/>
                <a:gridCol w="496468"/>
                <a:gridCol w="496468"/>
                <a:gridCol w="496468"/>
                <a:gridCol w="479998"/>
              </a:tblGrid>
              <a:tr h="0">
                <a:tc>
                  <a:txBody>
                    <a:bodyPr/>
                    <a:lstStyle/>
                    <a:p>
                      <a:pPr algn="just">
                        <a:lnSpc>
                          <a:spcPct val="107000"/>
                        </a:lnSpc>
                        <a:spcAft>
                          <a:spcPts val="0"/>
                        </a:spcAft>
                      </a:pPr>
                      <a:r>
                        <a:rPr lang="en-US" sz="1200" dirty="0">
                          <a:effectLst/>
                        </a:rPr>
                        <a:t> </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1200" dirty="0">
                          <a:effectLst/>
                        </a:rPr>
                        <a:t>2005</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1200">
                          <a:effectLst/>
                        </a:rPr>
                        <a:t>2006</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1200" smtClean="0">
                          <a:effectLst/>
                        </a:rPr>
                        <a:t>2007</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1200">
                          <a:effectLst/>
                        </a:rPr>
                        <a:t>2008</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1200">
                          <a:effectLst/>
                        </a:rPr>
                        <a:t>2009</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1200">
                          <a:effectLst/>
                        </a:rPr>
                        <a:t>2010</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1200">
                          <a:effectLst/>
                        </a:rPr>
                        <a:t>2011</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1200">
                          <a:effectLst/>
                        </a:rPr>
                        <a:t>2012</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1200">
                          <a:effectLst/>
                        </a:rPr>
                        <a:t>2013</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en-US" sz="1200">
                          <a:effectLst/>
                        </a:rPr>
                        <a:t>2014</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0">
                <a:tc>
                  <a:txBody>
                    <a:bodyPr/>
                    <a:lstStyle/>
                    <a:p>
                      <a:pPr algn="just">
                        <a:lnSpc>
                          <a:spcPct val="107000"/>
                        </a:lnSpc>
                        <a:spcAft>
                          <a:spcPts val="0"/>
                        </a:spcAft>
                      </a:pPr>
                      <a:r>
                        <a:rPr lang="en-US" sz="1200">
                          <a:effectLst/>
                        </a:rPr>
                        <a:t>Number of teachers in primary school</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200">
                          <a:effectLst/>
                        </a:rPr>
                        <a:t>29668</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200">
                          <a:effectLst/>
                        </a:rPr>
                        <a:t>28003</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200" smtClean="0">
                          <a:effectLst/>
                        </a:rPr>
                        <a:t>26103</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200">
                          <a:effectLst/>
                        </a:rPr>
                        <a:t>25538</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200">
                          <a:effectLst/>
                        </a:rPr>
                        <a:t>28153</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200">
                          <a:effectLst/>
                        </a:rPr>
                        <a:t>31712</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200">
                          <a:effectLst/>
                        </a:rPr>
                        <a:t>31743</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200">
                          <a:effectLst/>
                        </a:rPr>
                        <a:t>32825</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200">
                          <a:effectLst/>
                        </a:rPr>
                        <a:t>34375</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200">
                          <a:effectLst/>
                        </a:rPr>
                        <a:t>34354</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718820">
                <a:tc>
                  <a:txBody>
                    <a:bodyPr/>
                    <a:lstStyle/>
                    <a:p>
                      <a:pPr algn="just">
                        <a:lnSpc>
                          <a:spcPct val="107000"/>
                        </a:lnSpc>
                        <a:spcAft>
                          <a:spcPts val="0"/>
                        </a:spcAft>
                      </a:pPr>
                      <a:r>
                        <a:rPr lang="fr-FR" sz="1200">
                          <a:effectLst/>
                        </a:rPr>
                        <a:t>Pupil/ teacher ratio at primary level</a:t>
                      </a:r>
                      <a:endParaRPr lang="fr-FR" sz="1100">
                        <a:effectLst/>
                      </a:endParaRPr>
                    </a:p>
                    <a:p>
                      <a:pPr algn="just">
                        <a:lnSpc>
                          <a:spcPct val="107000"/>
                        </a:lnSpc>
                        <a:spcAft>
                          <a:spcPts val="0"/>
                        </a:spcAft>
                      </a:pPr>
                      <a:r>
                        <a:rPr lang="en-US" sz="1200">
                          <a:effectLst/>
                        </a:rPr>
                        <a:t> </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200">
                          <a:effectLst/>
                        </a:rPr>
                        <a:t>33,6</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200">
                          <a:effectLst/>
                        </a:rPr>
                        <a:t>37,6</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200" dirty="0" smtClean="0">
                          <a:effectLst/>
                        </a:rPr>
                        <a:t>39,1</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200" dirty="0">
                          <a:effectLst/>
                        </a:rPr>
                        <a:t>41,3</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200">
                          <a:effectLst/>
                        </a:rPr>
                        <a:t>43,5</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200">
                          <a:effectLst/>
                        </a:rPr>
                        <a:t>40,6</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200">
                          <a:effectLst/>
                        </a:rPr>
                        <a:t>40,9</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200">
                          <a:effectLst/>
                        </a:rPr>
                        <a:t>41,7</a:t>
                      </a:r>
                      <a:endParaRPr lang="fr-FR"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200" dirty="0">
                          <a:effectLst/>
                        </a:rPr>
                        <a:t>41,1</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just">
                        <a:lnSpc>
                          <a:spcPct val="107000"/>
                        </a:lnSpc>
                        <a:spcAft>
                          <a:spcPts val="0"/>
                        </a:spcAft>
                      </a:pPr>
                      <a:r>
                        <a:rPr lang="fr-FR" sz="1200" dirty="0">
                          <a:effectLst/>
                        </a:rPr>
                        <a:t>41,1</a:t>
                      </a:r>
                      <a:endParaRPr lang="fr-FR"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
        <p:nvSpPr>
          <p:cNvPr id="6" name="Rectangle 5"/>
          <p:cNvSpPr/>
          <p:nvPr/>
        </p:nvSpPr>
        <p:spPr>
          <a:xfrm>
            <a:off x="493296" y="6112784"/>
            <a:ext cx="5847347" cy="388696"/>
          </a:xfrm>
          <a:prstGeom prst="rect">
            <a:avLst/>
          </a:prstGeom>
        </p:spPr>
        <p:txBody>
          <a:bodyPr wrap="square">
            <a:spAutoFit/>
          </a:bodyPr>
          <a:lstStyle/>
          <a:p>
            <a:pPr algn="ctr">
              <a:lnSpc>
                <a:spcPct val="107000"/>
              </a:lnSpc>
              <a:spcAft>
                <a:spcPts val="800"/>
              </a:spcAft>
            </a:pPr>
            <a:r>
              <a:rPr lang="en-US" sz="1100" i="1" dirty="0">
                <a:latin typeface="Times New Roman" panose="02020603050405020304" pitchFamily="18" charset="0"/>
                <a:ea typeface="Times New Roman" panose="02020603050405020304" pitchFamily="18" charset="0"/>
                <a:cs typeface="Times New Roman" panose="02020603050405020304" pitchFamily="18" charset="0"/>
              </a:rPr>
              <a:t>World Bank data, http://data.worldbanque.orgaccédé June 2016</a:t>
            </a:r>
            <a:r>
              <a:rPr lang="en-US" i="1" dirty="0">
                <a:latin typeface="Times New Roman" panose="02020603050405020304" pitchFamily="18" charset="0"/>
                <a:ea typeface="Times New Roman" panose="02020603050405020304" pitchFamily="18" charset="0"/>
                <a:cs typeface="Times New Roman" panose="02020603050405020304" pitchFamily="18" charset="0"/>
              </a:rPr>
              <a:t>.</a:t>
            </a:r>
            <a:endParaRPr lang="fr-FR"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53966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66986" y="781163"/>
            <a:ext cx="8761413" cy="706964"/>
          </a:xfrm>
        </p:spPr>
        <p:txBody>
          <a:bodyPr/>
          <a:lstStyle/>
          <a:p>
            <a:pPr lvl="0" algn="ctr"/>
            <a:r>
              <a:rPr lang="en-US" sz="2800" b="1" dirty="0" smtClean="0"/>
              <a:t/>
            </a:r>
            <a:br>
              <a:rPr lang="en-US" sz="2800" b="1" dirty="0" smtClean="0"/>
            </a:br>
            <a:r>
              <a:rPr lang="en-US" sz="2800" b="1" dirty="0" smtClean="0"/>
              <a:t>5- Conclusion </a:t>
            </a:r>
            <a:r>
              <a:rPr lang="en-US" sz="2800" b="1" dirty="0"/>
              <a:t>and policy implication</a:t>
            </a:r>
            <a:r>
              <a:rPr lang="fr-FR" sz="2800" dirty="0"/>
              <a:t/>
            </a:r>
            <a:br>
              <a:rPr lang="fr-FR" sz="2800" dirty="0"/>
            </a:br>
            <a:endParaRPr lang="en-US" sz="2800" dirty="0"/>
          </a:p>
        </p:txBody>
      </p:sp>
      <p:sp>
        <p:nvSpPr>
          <p:cNvPr id="3" name="Espace réservé du contenu 2"/>
          <p:cNvSpPr>
            <a:spLocks noGrp="1"/>
          </p:cNvSpPr>
          <p:nvPr>
            <p:ph idx="1"/>
          </p:nvPr>
        </p:nvSpPr>
        <p:spPr>
          <a:xfrm>
            <a:off x="300790" y="2062078"/>
            <a:ext cx="11742820" cy="4663575"/>
          </a:xfrm>
        </p:spPr>
        <p:txBody>
          <a:bodyPr>
            <a:normAutofit fontScale="77500" lnSpcReduction="20000"/>
          </a:bodyPr>
          <a:lstStyle/>
          <a:p>
            <a:pPr marL="0" indent="0">
              <a:buNone/>
            </a:pPr>
            <a:endParaRPr lang="en-US" dirty="0" smtClean="0"/>
          </a:p>
          <a:p>
            <a:pPr marL="0" indent="0">
              <a:buNone/>
            </a:pPr>
            <a:r>
              <a:rPr lang="en-US" sz="1900" dirty="0" smtClean="0"/>
              <a:t>This </a:t>
            </a:r>
            <a:r>
              <a:rPr lang="en-US" sz="1900" dirty="0"/>
              <a:t>paper motivation is to analyses the effect of governance on education expenditures in particular analyses the evolution of social spending on education in Togo and investigate the effect of corruption on social spending on education</a:t>
            </a:r>
            <a:r>
              <a:rPr lang="en-US" sz="1900" dirty="0" smtClean="0"/>
              <a:t>.</a:t>
            </a:r>
          </a:p>
          <a:p>
            <a:pPr marL="0" indent="0">
              <a:buNone/>
            </a:pPr>
            <a:endParaRPr lang="en-US" sz="1900" dirty="0" smtClean="0"/>
          </a:p>
          <a:p>
            <a:pPr marL="0" indent="0">
              <a:buNone/>
            </a:pPr>
            <a:r>
              <a:rPr lang="en-US" sz="1900" dirty="0" smtClean="0"/>
              <a:t>The analyze reveal that </a:t>
            </a:r>
            <a:endParaRPr lang="en-US" sz="1900" dirty="0"/>
          </a:p>
          <a:p>
            <a:pPr>
              <a:buFont typeface="Wingdings" panose="05000000000000000000" pitchFamily="2" charset="2"/>
              <a:buChar char="ü"/>
            </a:pPr>
            <a:r>
              <a:rPr lang="en-US" sz="1900" dirty="0"/>
              <a:t>The level of education expenditures is in perfect regression between 2000-2015 </a:t>
            </a:r>
          </a:p>
          <a:p>
            <a:pPr algn="just">
              <a:buFont typeface="Wingdings" panose="05000000000000000000" pitchFamily="2" charset="2"/>
              <a:buChar char="ü"/>
            </a:pPr>
            <a:r>
              <a:rPr lang="en-US" sz="1900" dirty="0"/>
              <a:t>The level of this education expenditures vary with the level of corruption. Also a high level of corruption influence negatively the education spending. </a:t>
            </a:r>
          </a:p>
          <a:p>
            <a:pPr algn="just">
              <a:buFont typeface="Wingdings" panose="05000000000000000000" pitchFamily="2" charset="2"/>
              <a:buChar char="ü"/>
            </a:pPr>
            <a:r>
              <a:rPr lang="en-US" sz="1900" dirty="0"/>
              <a:t>the quality of the service in education: the frequency of repetition, the lack of resources, teaching context (book availability, state of classroom, teachers salary etc. are factors that affect the quality of service in education in Togo</a:t>
            </a:r>
            <a:r>
              <a:rPr lang="en-US" sz="1900" dirty="0" smtClean="0"/>
              <a:t>.</a:t>
            </a:r>
          </a:p>
          <a:p>
            <a:pPr marL="0" indent="0" algn="just">
              <a:buNone/>
            </a:pPr>
            <a:endParaRPr lang="en-US" sz="1900" dirty="0"/>
          </a:p>
          <a:p>
            <a:pPr marL="0" indent="0" algn="just">
              <a:buNone/>
            </a:pPr>
            <a:r>
              <a:rPr lang="en-US" sz="1900" dirty="0" smtClean="0"/>
              <a:t>Therefore </a:t>
            </a:r>
            <a:r>
              <a:rPr lang="en-US" sz="1900" dirty="0"/>
              <a:t>it’s important for government to implement some actions to decrease the level of corruption in perspective to improve the governance of social spending in education. </a:t>
            </a:r>
            <a:endParaRPr lang="en-US" sz="1900" dirty="0" smtClean="0"/>
          </a:p>
          <a:p>
            <a:pPr marL="0" indent="0" algn="just">
              <a:buNone/>
            </a:pPr>
            <a:endParaRPr lang="en-US" sz="1900" dirty="0" smtClean="0"/>
          </a:p>
          <a:p>
            <a:pPr marL="0" indent="0" algn="just">
              <a:buNone/>
            </a:pPr>
            <a:r>
              <a:rPr lang="en-US" sz="1900" dirty="0" smtClean="0"/>
              <a:t>In </a:t>
            </a:r>
            <a:r>
              <a:rPr lang="en-US" sz="1900" dirty="0"/>
              <a:t>conclusion this paper is a descriptive analysis regarding the effect of governance on education expenditures in Togo especially the effect of corruption on this expenses. However, more econometrical research on the impact of corruption on education expenditures needs to be conduct beyond the descriptive analysis.</a:t>
            </a:r>
            <a:endParaRPr lang="fr-FR" sz="1900" dirty="0"/>
          </a:p>
          <a:p>
            <a:pPr marL="0" indent="0" algn="just">
              <a:buNone/>
            </a:pPr>
            <a:endParaRPr lang="fr-FR" dirty="0"/>
          </a:p>
          <a:p>
            <a:pPr marL="0" indent="0">
              <a:buNone/>
            </a:pPr>
            <a:endParaRPr lang="en-US" dirty="0"/>
          </a:p>
        </p:txBody>
      </p:sp>
    </p:spTree>
    <p:extLst>
      <p:ext uri="{BB962C8B-B14F-4D97-AF65-F5344CB8AC3E}">
        <p14:creationId xmlns:p14="http://schemas.microsoft.com/office/powerpoint/2010/main" val="759933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29720" y="757646"/>
            <a:ext cx="8761413" cy="1058091"/>
          </a:xfrm>
        </p:spPr>
        <p:txBody>
          <a:bodyPr/>
          <a:lstStyle/>
          <a:p>
            <a:pPr algn="ctr"/>
            <a:r>
              <a:rPr lang="fr-FR" sz="2500" b="1" dirty="0">
                <a:solidFill>
                  <a:srgbClr val="EBEBEB"/>
                </a:solidFill>
              </a:rPr>
              <a:t>Governance and optimization of social spending in education in Togo</a:t>
            </a:r>
            <a:endParaRPr lang="fr-FR" sz="2500" dirty="0"/>
          </a:p>
        </p:txBody>
      </p:sp>
      <p:sp>
        <p:nvSpPr>
          <p:cNvPr id="3" name="Espace réservé du contenu 2"/>
          <p:cNvSpPr>
            <a:spLocks noGrp="1"/>
          </p:cNvSpPr>
          <p:nvPr>
            <p:ph idx="1"/>
          </p:nvPr>
        </p:nvSpPr>
        <p:spPr>
          <a:xfrm>
            <a:off x="313508" y="2394491"/>
            <a:ext cx="11612880" cy="4210845"/>
          </a:xfrm>
        </p:spPr>
        <p:txBody>
          <a:bodyPr>
            <a:normAutofit/>
          </a:bodyPr>
          <a:lstStyle/>
          <a:p>
            <a:pPr marL="0" indent="0">
              <a:buNone/>
            </a:pPr>
            <a:r>
              <a:rPr lang="en-US" sz="2400" b="1" dirty="0" smtClean="0"/>
              <a:t>Introduction</a:t>
            </a:r>
            <a:endParaRPr lang="en-US" b="1" dirty="0" smtClean="0"/>
          </a:p>
          <a:p>
            <a:pPr marL="0" indent="0">
              <a:buNone/>
            </a:pPr>
            <a:r>
              <a:rPr lang="en-US" sz="2200" dirty="0" smtClean="0"/>
              <a:t>Good </a:t>
            </a:r>
            <a:r>
              <a:rPr lang="en-US" sz="2200" dirty="0"/>
              <a:t>governance is not simply desirable but essential conditions for development in all </a:t>
            </a:r>
            <a:r>
              <a:rPr lang="en-US" sz="2200" dirty="0" smtClean="0"/>
              <a:t>societies. </a:t>
            </a:r>
          </a:p>
          <a:p>
            <a:pPr marL="0" indent="0">
              <a:buNone/>
            </a:pPr>
            <a:endParaRPr lang="en-US" sz="1050" dirty="0" smtClean="0"/>
          </a:p>
          <a:p>
            <a:pPr marL="0" indent="0">
              <a:buNone/>
            </a:pPr>
            <a:r>
              <a:rPr lang="en-US" sz="2400" dirty="0"/>
              <a:t>Good governance is a key to development effectiveness (World Bank, 2007</a:t>
            </a:r>
            <a:r>
              <a:rPr lang="en-US" sz="2400" dirty="0" smtClean="0"/>
              <a:t>).</a:t>
            </a:r>
          </a:p>
          <a:p>
            <a:pPr marL="0" indent="0">
              <a:buNone/>
            </a:pPr>
            <a:endParaRPr lang="en-US" sz="1200" dirty="0" smtClean="0"/>
          </a:p>
          <a:p>
            <a:pPr marL="0" indent="0">
              <a:buNone/>
            </a:pPr>
            <a:r>
              <a:rPr lang="en-US" sz="2400" dirty="0"/>
              <a:t>Poor budget management has frequently been cited as one of the main reasons why governments in developing countries find it difficult to translate public spending into effective services (World Bank, 2003</a:t>
            </a:r>
            <a:r>
              <a:rPr lang="en-US" sz="2400" dirty="0" smtClean="0"/>
              <a:t>).</a:t>
            </a:r>
            <a:endParaRPr lang="en-US" sz="2200" dirty="0"/>
          </a:p>
        </p:txBody>
      </p:sp>
    </p:spTree>
    <p:extLst>
      <p:ext uri="{BB962C8B-B14F-4D97-AF65-F5344CB8AC3E}">
        <p14:creationId xmlns:p14="http://schemas.microsoft.com/office/powerpoint/2010/main" val="29169691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54954" y="783771"/>
            <a:ext cx="9347583" cy="896861"/>
          </a:xfrm>
        </p:spPr>
        <p:txBody>
          <a:bodyPr/>
          <a:lstStyle/>
          <a:p>
            <a:pPr algn="ctr"/>
            <a:r>
              <a:rPr lang="fr-FR" sz="2500" b="1" dirty="0" smtClean="0">
                <a:solidFill>
                  <a:srgbClr val="EBEBEB"/>
                </a:solidFill>
              </a:rPr>
              <a:t>Governance and optimization of social spending in education in Togo</a:t>
            </a:r>
            <a:endParaRPr lang="fr-FR" sz="2500" dirty="0"/>
          </a:p>
        </p:txBody>
      </p:sp>
      <p:sp>
        <p:nvSpPr>
          <p:cNvPr id="3" name="Espace réservé du contenu 2"/>
          <p:cNvSpPr>
            <a:spLocks noGrp="1"/>
          </p:cNvSpPr>
          <p:nvPr>
            <p:ph idx="1"/>
          </p:nvPr>
        </p:nvSpPr>
        <p:spPr>
          <a:xfrm>
            <a:off x="600892" y="2433682"/>
            <a:ext cx="11142617" cy="3993244"/>
          </a:xfrm>
        </p:spPr>
        <p:txBody>
          <a:bodyPr/>
          <a:lstStyle/>
          <a:p>
            <a:pPr marL="0" indent="0" algn="just">
              <a:buNone/>
            </a:pPr>
            <a:endParaRPr lang="en-US" dirty="0" smtClean="0"/>
          </a:p>
          <a:p>
            <a:pPr marL="0" indent="0" algn="just">
              <a:buNone/>
            </a:pPr>
            <a:r>
              <a:rPr lang="en-US" sz="2400" dirty="0" smtClean="0"/>
              <a:t>In </a:t>
            </a:r>
            <a:r>
              <a:rPr lang="en-US" sz="2400" dirty="0"/>
              <a:t>most countries in Africa, the public sector plays a dominant role in providing the educational services necessary. </a:t>
            </a:r>
            <a:endParaRPr lang="en-US" sz="2400" dirty="0" smtClean="0"/>
          </a:p>
          <a:p>
            <a:pPr marL="0" indent="0" algn="just">
              <a:buNone/>
            </a:pPr>
            <a:endParaRPr lang="en-US" sz="2400" dirty="0"/>
          </a:p>
          <a:p>
            <a:pPr marL="0" indent="0" algn="just">
              <a:buNone/>
            </a:pPr>
            <a:r>
              <a:rPr lang="en-US" sz="2400" dirty="0"/>
              <a:t>As such, this spending can be influenced by different factor among which we have Governance. </a:t>
            </a:r>
            <a:endParaRPr lang="en-US" sz="2400" dirty="0" smtClean="0"/>
          </a:p>
          <a:p>
            <a:pPr marL="0" indent="0" algn="just">
              <a:buNone/>
            </a:pPr>
            <a:r>
              <a:rPr lang="en-US" sz="2400" dirty="0" smtClean="0"/>
              <a:t>In </a:t>
            </a:r>
            <a:r>
              <a:rPr lang="en-US" sz="2400" dirty="0"/>
              <a:t>Togo Public spending on education, total (% of GDP) was reported at 5.0501 % in 2016, according to the World Bank collection of development indicators </a:t>
            </a:r>
            <a:endParaRPr lang="fr-FR" sz="2400" dirty="0"/>
          </a:p>
          <a:p>
            <a:pPr marL="0" indent="0">
              <a:buNone/>
            </a:pPr>
            <a:endParaRPr lang="fr-FR" sz="2400" dirty="0"/>
          </a:p>
        </p:txBody>
      </p:sp>
    </p:spTree>
    <p:extLst>
      <p:ext uri="{BB962C8B-B14F-4D97-AF65-F5344CB8AC3E}">
        <p14:creationId xmlns:p14="http://schemas.microsoft.com/office/powerpoint/2010/main" val="1865315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2500" b="1" dirty="0">
                <a:solidFill>
                  <a:srgbClr val="EBEBEB"/>
                </a:solidFill>
              </a:rPr>
              <a:t>Governance and optimization of social spending in education in Togo</a:t>
            </a:r>
            <a:endParaRPr lang="fr-FR" dirty="0"/>
          </a:p>
        </p:txBody>
      </p:sp>
      <p:sp>
        <p:nvSpPr>
          <p:cNvPr id="3" name="Espace réservé du contenu 2"/>
          <p:cNvSpPr>
            <a:spLocks noGrp="1"/>
          </p:cNvSpPr>
          <p:nvPr>
            <p:ph idx="1"/>
          </p:nvPr>
        </p:nvSpPr>
        <p:spPr>
          <a:xfrm>
            <a:off x="940526" y="2603500"/>
            <a:ext cx="10659291" cy="3416300"/>
          </a:xfrm>
        </p:spPr>
        <p:txBody>
          <a:bodyPr>
            <a:normAutofit/>
          </a:bodyPr>
          <a:lstStyle/>
          <a:p>
            <a:pPr marL="0" indent="0">
              <a:buNone/>
            </a:pPr>
            <a:endParaRPr lang="en-US" sz="2400" dirty="0" smtClean="0"/>
          </a:p>
          <a:p>
            <a:pPr marL="0" indent="0">
              <a:buNone/>
            </a:pPr>
            <a:r>
              <a:rPr lang="en-US" sz="2400" dirty="0" smtClean="0"/>
              <a:t>According </a:t>
            </a:r>
            <a:r>
              <a:rPr lang="en-US" sz="2400" dirty="0"/>
              <a:t>to the Ibrahim Index of African Governance In 2017 the average score of Africa countries is 49.9 over 100. </a:t>
            </a:r>
            <a:endParaRPr lang="en-US" sz="2400" dirty="0" smtClean="0"/>
          </a:p>
          <a:p>
            <a:pPr marL="0" indent="0">
              <a:buNone/>
            </a:pPr>
            <a:endParaRPr lang="en-US" sz="2400" dirty="0" smtClean="0"/>
          </a:p>
          <a:p>
            <a:pPr marL="0" indent="0">
              <a:buNone/>
            </a:pPr>
            <a:r>
              <a:rPr lang="en-US" sz="2400" dirty="0" smtClean="0"/>
              <a:t>In </a:t>
            </a:r>
            <a:r>
              <a:rPr lang="en-US" sz="2400" dirty="0"/>
              <a:t>Togo the Ibrahim Index of African Governance in 2017 was 49.1 which is an improvement while the same index was set to 43.9 in 2008; from 2008 to 2017, Togo gain 5 point. </a:t>
            </a:r>
            <a:endParaRPr lang="fr-FR" sz="2400" dirty="0"/>
          </a:p>
        </p:txBody>
      </p:sp>
    </p:spTree>
    <p:extLst>
      <p:ext uri="{BB962C8B-B14F-4D97-AF65-F5344CB8AC3E}">
        <p14:creationId xmlns:p14="http://schemas.microsoft.com/office/powerpoint/2010/main" val="213076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821159" y="843039"/>
            <a:ext cx="8761413" cy="706964"/>
          </a:xfrm>
        </p:spPr>
        <p:txBody>
          <a:bodyPr/>
          <a:lstStyle/>
          <a:p>
            <a:pPr algn="ctr"/>
            <a:r>
              <a:rPr lang="fr-FR" sz="2500" b="1" dirty="0">
                <a:solidFill>
                  <a:srgbClr val="EBEBEB"/>
                </a:solidFill>
              </a:rPr>
              <a:t>Governance and optimization of social spending in education in Togo</a:t>
            </a:r>
            <a:endParaRPr lang="fr-FR" dirty="0"/>
          </a:p>
        </p:txBody>
      </p:sp>
      <p:sp>
        <p:nvSpPr>
          <p:cNvPr id="4" name="Espace réservé du contenu 3"/>
          <p:cNvSpPr>
            <a:spLocks noGrp="1"/>
          </p:cNvSpPr>
          <p:nvPr>
            <p:ph sz="half" idx="2"/>
          </p:nvPr>
        </p:nvSpPr>
        <p:spPr>
          <a:xfrm>
            <a:off x="6453050" y="2481943"/>
            <a:ext cx="5172893" cy="4167051"/>
          </a:xfrm>
        </p:spPr>
        <p:txBody>
          <a:bodyPr/>
          <a:lstStyle/>
          <a:p>
            <a:pPr marL="0" indent="0" algn="just">
              <a:buNone/>
            </a:pPr>
            <a:endParaRPr lang="en-US" dirty="0" smtClean="0"/>
          </a:p>
          <a:p>
            <a:pPr algn="just"/>
            <a:r>
              <a:rPr lang="en-US" dirty="0" smtClean="0"/>
              <a:t>This </a:t>
            </a:r>
            <a:r>
              <a:rPr lang="en-US" dirty="0"/>
              <a:t>graph show the trend of governance, Human development, education and Health index of Togo over 2008 to 2017 based on Mo Ibrahim Index.  We find that Governance and Education have the same </a:t>
            </a:r>
            <a:r>
              <a:rPr lang="en-US" dirty="0" smtClean="0"/>
              <a:t>trend.</a:t>
            </a:r>
          </a:p>
          <a:p>
            <a:pPr marL="0" indent="0" algn="just">
              <a:buNone/>
            </a:pPr>
            <a:endParaRPr lang="en-US" dirty="0" smtClean="0"/>
          </a:p>
          <a:p>
            <a:pPr algn="just"/>
            <a:r>
              <a:rPr lang="en-US" dirty="0"/>
              <a:t>General government expenditure on education (current, capital, and transfers) is expressed as a percentage of GDP. It includes expenditure funded by transfers from international sources to government.</a:t>
            </a:r>
            <a:endParaRPr lang="fr-FR" dirty="0"/>
          </a:p>
          <a:p>
            <a:pPr algn="just"/>
            <a:endParaRPr lang="fr-FR" dirty="0"/>
          </a:p>
        </p:txBody>
      </p:sp>
      <p:sp>
        <p:nvSpPr>
          <p:cNvPr id="6" name="Espace réservé du contenu 5"/>
          <p:cNvSpPr>
            <a:spLocks noGrp="1"/>
          </p:cNvSpPr>
          <p:nvPr>
            <p:ph sz="half" idx="1"/>
          </p:nvPr>
        </p:nvSpPr>
        <p:spPr>
          <a:xfrm>
            <a:off x="431074" y="2603500"/>
            <a:ext cx="5549038" cy="4058557"/>
          </a:xfrm>
        </p:spPr>
        <p:txBody>
          <a:bodyPr/>
          <a:lstStyle/>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buNone/>
            </a:pPr>
            <a:r>
              <a:rPr lang="en-US" sz="1200" dirty="0" smtClean="0"/>
              <a:t>Source</a:t>
            </a:r>
            <a:r>
              <a:rPr lang="en-US" sz="1200" dirty="0"/>
              <a:t>: Author base on Mo Ibrahim Index</a:t>
            </a:r>
            <a:endParaRPr lang="fr-FR" sz="1200" dirty="0"/>
          </a:p>
        </p:txBody>
      </p:sp>
      <p:graphicFrame>
        <p:nvGraphicFramePr>
          <p:cNvPr id="7" name="Graphique 6">
            <a:extLst>
              <a:ext uri="{FF2B5EF4-FFF2-40B4-BE49-F238E27FC236}">
                <a16:creationId xmlns:wpc="http://schemas.microsoft.com/office/word/2010/wordprocessingCanvas" xmlns:mc="http://schemas.openxmlformats.org/markup-compatibility/2006" xmlns:m="http://schemas.openxmlformats.org/officeDocument/2006/math" xmlns:wp14="http://schemas.microsoft.com/office/word/2010/wordprocessingDrawing" xmlns:wp="http://schemas.openxmlformats.org/drawingml/2006/wordprocessingDrawing"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6="http://schemas.microsoft.com/office/drawing/2014/main" xmlns:w16se="http://schemas.microsoft.com/office/word/2015/wordml/symex" xmlns:w16cid="http://schemas.microsoft.com/office/word/2016/wordml/cid" xmlns:w="http://schemas.openxmlformats.org/wordprocessingml/2006/main" xmlns:w10="urn:schemas-microsoft-com:office:word" xmlns:v="urn:schemas-microsoft-com:vml" xmlns:o="urn:schemas-microsoft-com:office:office" xmlns:am3d="http://schemas.microsoft.com/office/drawing/2017/model3d" xmlns:aink="http://schemas.microsoft.com/office/drawing/2016/ink" xmlns:cx8="http://schemas.microsoft.com/office/drawing/2016/5/14/chartex" xmlns:cx7="http://schemas.microsoft.com/office/drawing/2016/5/13/chartex" xmlns:cx6="http://schemas.microsoft.com/office/drawing/2016/5/12/chartex" xmlns:cx5="http://schemas.microsoft.com/office/drawing/2016/5/11/chartex" xmlns:cx4="http://schemas.microsoft.com/office/drawing/2016/5/10/chartex" xmlns:cx3="http://schemas.microsoft.com/office/drawing/2016/5/9/chartex" xmlns:cx2="http://schemas.microsoft.com/office/drawing/2015/10/21/chartex" xmlns:cx1="http://schemas.microsoft.com/office/drawing/2015/9/8/chartex" xmlns:cx="http://schemas.microsoft.com/office/drawing/2014/chartex" xmlns="" xmlns:lc="http://schemas.openxmlformats.org/drawingml/2006/lockedCanvas" id="{D630674D-B3DE-4C02-9A99-197029CC794E}"/>
              </a:ext>
            </a:extLst>
          </p:cNvPr>
          <p:cNvGraphicFramePr/>
          <p:nvPr>
            <p:extLst>
              <p:ext uri="{D42A27DB-BD31-4B8C-83A1-F6EECF244321}">
                <p14:modId xmlns:p14="http://schemas.microsoft.com/office/powerpoint/2010/main" val="1215871614"/>
              </p:ext>
            </p:extLst>
          </p:nvPr>
        </p:nvGraphicFramePr>
        <p:xfrm>
          <a:off x="574765" y="2468880"/>
          <a:ext cx="5564777" cy="36576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1765629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154954" y="973667"/>
            <a:ext cx="9138577" cy="868195"/>
          </a:xfrm>
        </p:spPr>
        <p:txBody>
          <a:bodyPr/>
          <a:lstStyle/>
          <a:p>
            <a:pPr algn="ctr"/>
            <a:r>
              <a:rPr lang="fr-FR" sz="2500" b="1" dirty="0">
                <a:solidFill>
                  <a:srgbClr val="EBEBEB"/>
                </a:solidFill>
              </a:rPr>
              <a:t>Governance and optimization of social spending in education in Togo</a:t>
            </a:r>
            <a:endParaRPr lang="fr-FR" b="1" dirty="0"/>
          </a:p>
        </p:txBody>
      </p:sp>
      <p:sp>
        <p:nvSpPr>
          <p:cNvPr id="3" name="Espace réservé du contenu 2"/>
          <p:cNvSpPr>
            <a:spLocks noGrp="1"/>
          </p:cNvSpPr>
          <p:nvPr>
            <p:ph idx="1"/>
          </p:nvPr>
        </p:nvSpPr>
        <p:spPr>
          <a:xfrm>
            <a:off x="287383" y="2381430"/>
            <a:ext cx="11625943" cy="4202249"/>
          </a:xfrm>
        </p:spPr>
        <p:txBody>
          <a:bodyPr>
            <a:normAutofit fontScale="92500" lnSpcReduction="20000"/>
          </a:bodyPr>
          <a:lstStyle/>
          <a:p>
            <a:pPr marL="0" indent="0" algn="just">
              <a:buNone/>
            </a:pPr>
            <a:endParaRPr lang="en-US" dirty="0" smtClean="0"/>
          </a:p>
          <a:p>
            <a:pPr marL="0" indent="0" algn="just">
              <a:buNone/>
            </a:pPr>
            <a:r>
              <a:rPr lang="en-US" sz="2200" dirty="0" smtClean="0"/>
              <a:t>Over </a:t>
            </a:r>
            <a:r>
              <a:rPr lang="en-US" sz="2200" dirty="0"/>
              <a:t>recent years, government has increased efforts to improve the state of education in the country due to the fact that it may be considered to be the core element in eliminating poverty and developing the foundations of an egalitarian society. </a:t>
            </a:r>
            <a:endParaRPr lang="en-US" sz="2200" dirty="0" smtClean="0"/>
          </a:p>
          <a:p>
            <a:pPr marL="0" indent="0" algn="just">
              <a:buNone/>
            </a:pPr>
            <a:endParaRPr lang="en-US" sz="2200" dirty="0"/>
          </a:p>
          <a:p>
            <a:pPr marL="0" indent="0" algn="just">
              <a:buNone/>
            </a:pPr>
            <a:r>
              <a:rPr lang="en-US" sz="2200" dirty="0"/>
              <a:t>Togo’s education system has face several challenges. </a:t>
            </a:r>
            <a:r>
              <a:rPr lang="en-US" sz="2200" dirty="0" smtClean="0"/>
              <a:t>To </a:t>
            </a:r>
            <a:r>
              <a:rPr lang="en-US" sz="2200" dirty="0"/>
              <a:t>deals with those challenges, the government’s </a:t>
            </a:r>
            <a:r>
              <a:rPr lang="en-US" sz="2200" dirty="0">
                <a:hlinkClick r:id="rId2"/>
              </a:rPr>
              <a:t>education strategy 2014-2025 </a:t>
            </a:r>
            <a:r>
              <a:rPr lang="en-US" sz="2200" dirty="0"/>
              <a:t>was establish and it focuses on four key strategies</a:t>
            </a:r>
            <a:r>
              <a:rPr lang="en-US" sz="2200" dirty="0" smtClean="0"/>
              <a:t>:</a:t>
            </a:r>
          </a:p>
          <a:p>
            <a:pPr marL="0" indent="0" algn="just">
              <a:buNone/>
            </a:pPr>
            <a:endParaRPr lang="en-US" sz="2200" dirty="0" smtClean="0"/>
          </a:p>
          <a:p>
            <a:pPr algn="just">
              <a:buFont typeface="Wingdings" panose="05000000000000000000" pitchFamily="2" charset="2"/>
              <a:buChar char="ü"/>
            </a:pPr>
            <a:r>
              <a:rPr lang="en-US" sz="2200" dirty="0" smtClean="0"/>
              <a:t>develop </a:t>
            </a:r>
            <a:r>
              <a:rPr lang="en-US" sz="2200" dirty="0"/>
              <a:t>a quality basic education to achieve universal primary education by 2022</a:t>
            </a:r>
            <a:r>
              <a:rPr lang="en-US" sz="2200" dirty="0" smtClean="0"/>
              <a:t>,</a:t>
            </a:r>
          </a:p>
          <a:p>
            <a:pPr marL="0" indent="0" algn="just">
              <a:buNone/>
            </a:pPr>
            <a:endParaRPr lang="en-US" sz="2200" dirty="0" smtClean="0"/>
          </a:p>
          <a:p>
            <a:pPr algn="just">
              <a:buFont typeface="Wingdings" panose="05000000000000000000" pitchFamily="2" charset="2"/>
              <a:buChar char="ü"/>
            </a:pPr>
            <a:r>
              <a:rPr lang="en-US" sz="2200" dirty="0" smtClean="0"/>
              <a:t>extend </a:t>
            </a:r>
            <a:r>
              <a:rPr lang="en-US" sz="2200" dirty="0"/>
              <a:t>preschool coverage in rural and poorer environment, </a:t>
            </a:r>
            <a:endParaRPr lang="en-US" sz="2200" dirty="0" smtClean="0"/>
          </a:p>
        </p:txBody>
      </p:sp>
    </p:spTree>
    <p:extLst>
      <p:ext uri="{BB962C8B-B14F-4D97-AF65-F5344CB8AC3E}">
        <p14:creationId xmlns:p14="http://schemas.microsoft.com/office/powerpoint/2010/main" val="2991147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586028" y="882228"/>
            <a:ext cx="8761413" cy="706964"/>
          </a:xfrm>
        </p:spPr>
        <p:txBody>
          <a:bodyPr/>
          <a:lstStyle/>
          <a:p>
            <a:pPr algn="ctr"/>
            <a:r>
              <a:rPr lang="fr-FR" sz="2500" b="1" dirty="0">
                <a:solidFill>
                  <a:srgbClr val="EBEBEB"/>
                </a:solidFill>
              </a:rPr>
              <a:t>Governance and optimization of social spending in education in Togo</a:t>
            </a:r>
            <a:endParaRPr lang="fr-FR" dirty="0"/>
          </a:p>
        </p:txBody>
      </p:sp>
      <p:sp>
        <p:nvSpPr>
          <p:cNvPr id="3" name="Espace réservé du contenu 2"/>
          <p:cNvSpPr>
            <a:spLocks noGrp="1"/>
          </p:cNvSpPr>
          <p:nvPr>
            <p:ph idx="1"/>
          </p:nvPr>
        </p:nvSpPr>
        <p:spPr>
          <a:xfrm>
            <a:off x="274320" y="2459807"/>
            <a:ext cx="11586755" cy="4176124"/>
          </a:xfrm>
        </p:spPr>
        <p:txBody>
          <a:bodyPr>
            <a:normAutofit/>
          </a:bodyPr>
          <a:lstStyle/>
          <a:p>
            <a:pPr algn="just">
              <a:buFont typeface="Wingdings" panose="05000000000000000000" pitchFamily="2" charset="2"/>
              <a:buChar char="ü"/>
            </a:pPr>
            <a:r>
              <a:rPr lang="en-US" sz="2000" dirty="0" smtClean="0"/>
              <a:t>develop </a:t>
            </a:r>
            <a:r>
              <a:rPr lang="en-US" sz="2000" dirty="0"/>
              <a:t>the second cycle of quality secondary, technical, vocational, and higher education courses, and </a:t>
            </a:r>
          </a:p>
          <a:p>
            <a:pPr algn="just">
              <a:buFont typeface="Wingdings" panose="05000000000000000000" pitchFamily="2" charset="2"/>
              <a:buChar char="ü"/>
            </a:pPr>
            <a:r>
              <a:rPr lang="en-US" sz="2000" dirty="0" smtClean="0"/>
              <a:t>reduce </a:t>
            </a:r>
            <a:r>
              <a:rPr lang="en-US" sz="2000" dirty="0"/>
              <a:t>the illiteracy rate. </a:t>
            </a:r>
            <a:endParaRPr lang="en-US" sz="2000" dirty="0" smtClean="0"/>
          </a:p>
          <a:p>
            <a:pPr marL="0" indent="0" algn="just">
              <a:buNone/>
            </a:pPr>
            <a:endParaRPr lang="en-US" sz="2000" dirty="0" smtClean="0"/>
          </a:p>
          <a:p>
            <a:pPr marL="0" indent="0" algn="just">
              <a:buNone/>
            </a:pPr>
            <a:r>
              <a:rPr lang="fr-FR" sz="2000" dirty="0"/>
              <a:t>Togo has devoted a significant part of </a:t>
            </a:r>
            <a:r>
              <a:rPr lang="fr-FR" sz="2000" dirty="0" err="1"/>
              <a:t>its</a:t>
            </a:r>
            <a:r>
              <a:rPr lang="fr-FR" sz="2000" dirty="0"/>
              <a:t> budget spending to axis 3 (development of </a:t>
            </a:r>
            <a:r>
              <a:rPr lang="fr-FR" sz="2000" dirty="0" err="1"/>
              <a:t>human</a:t>
            </a:r>
            <a:r>
              <a:rPr lang="fr-FR" sz="2000" dirty="0"/>
              <a:t> capital, social protection and employment), 37% on </a:t>
            </a:r>
            <a:r>
              <a:rPr lang="fr-FR" sz="2000" dirty="0" err="1" smtClean="0"/>
              <a:t>average</a:t>
            </a:r>
            <a:r>
              <a:rPr lang="fr-FR" sz="2000" dirty="0" smtClean="0"/>
              <a:t>.  That </a:t>
            </a:r>
            <a:r>
              <a:rPr lang="fr-FR" sz="2000" dirty="0" err="1" smtClean="0"/>
              <a:t>represent</a:t>
            </a:r>
            <a:r>
              <a:rPr lang="fr-FR" sz="2000" dirty="0" smtClean="0"/>
              <a:t>  </a:t>
            </a:r>
            <a:r>
              <a:rPr lang="fr-FR" sz="2000" dirty="0"/>
              <a:t>the </a:t>
            </a:r>
            <a:r>
              <a:rPr lang="fr-FR" sz="2000" dirty="0" err="1"/>
              <a:t>largest</a:t>
            </a:r>
            <a:r>
              <a:rPr lang="fr-FR" sz="2000" dirty="0"/>
              <a:t> </a:t>
            </a:r>
            <a:r>
              <a:rPr lang="fr-FR" sz="2000" dirty="0" err="1"/>
              <a:t>endowment</a:t>
            </a:r>
            <a:r>
              <a:rPr lang="fr-FR" sz="2000" dirty="0"/>
              <a:t> </a:t>
            </a:r>
            <a:r>
              <a:rPr lang="fr-FR" sz="2000" dirty="0" err="1"/>
              <a:t>compared</a:t>
            </a:r>
            <a:r>
              <a:rPr lang="fr-FR" sz="2000" dirty="0"/>
              <a:t> </a:t>
            </a:r>
            <a:r>
              <a:rPr lang="fr-FR" sz="2000" dirty="0" smtClean="0"/>
              <a:t>to the axes  </a:t>
            </a:r>
            <a:r>
              <a:rPr lang="fr-FR" sz="2000" dirty="0"/>
              <a:t>4 and 2, </a:t>
            </a:r>
            <a:r>
              <a:rPr lang="fr-FR" sz="2000" dirty="0" err="1"/>
              <a:t>whose</a:t>
            </a:r>
            <a:r>
              <a:rPr lang="fr-FR" sz="2000" dirty="0"/>
              <a:t> respective allocations are 26% and 9.6%. </a:t>
            </a:r>
            <a:endParaRPr lang="fr-FR" sz="2000" dirty="0" smtClean="0"/>
          </a:p>
          <a:p>
            <a:pPr marL="0" indent="0" algn="just">
              <a:buNone/>
            </a:pPr>
            <a:r>
              <a:rPr lang="fr-FR" sz="2000" dirty="0" smtClean="0"/>
              <a:t>A situation </a:t>
            </a:r>
            <a:r>
              <a:rPr lang="fr-FR" sz="2000" dirty="0"/>
              <a:t>that allowed to </a:t>
            </a:r>
            <a:r>
              <a:rPr lang="fr-FR" sz="2000" dirty="0" err="1"/>
              <a:t>allocate</a:t>
            </a:r>
            <a:r>
              <a:rPr lang="fr-FR" sz="2000" dirty="0"/>
              <a:t> about 60% of the budget of axis 3 to the sector of education, 26.1% to the </a:t>
            </a:r>
            <a:r>
              <a:rPr lang="fr-FR" sz="2000" dirty="0" err="1"/>
              <a:t>health</a:t>
            </a:r>
            <a:r>
              <a:rPr lang="fr-FR" sz="2000" dirty="0"/>
              <a:t> sector and 3.6% to the sector of the social protection. </a:t>
            </a:r>
            <a:endParaRPr lang="fr-FR" sz="2000" dirty="0" smtClean="0"/>
          </a:p>
          <a:p>
            <a:pPr marL="0" indent="0" algn="just">
              <a:buNone/>
            </a:pPr>
            <a:endParaRPr lang="en-US" sz="2000" dirty="0" smtClean="0"/>
          </a:p>
        </p:txBody>
      </p:sp>
    </p:spTree>
    <p:extLst>
      <p:ext uri="{BB962C8B-B14F-4D97-AF65-F5344CB8AC3E}">
        <p14:creationId xmlns:p14="http://schemas.microsoft.com/office/powerpoint/2010/main" val="2510751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sz="2500" b="1" dirty="0">
                <a:solidFill>
                  <a:srgbClr val="EBEBEB"/>
                </a:solidFill>
              </a:rPr>
              <a:t>Governance and optimization of social spending in education in Togo</a:t>
            </a:r>
            <a:endParaRPr lang="fr-FR" dirty="0"/>
          </a:p>
        </p:txBody>
      </p:sp>
      <p:sp>
        <p:nvSpPr>
          <p:cNvPr id="3" name="Espace réservé du contenu 2"/>
          <p:cNvSpPr>
            <a:spLocks noGrp="1"/>
          </p:cNvSpPr>
          <p:nvPr>
            <p:ph idx="1"/>
          </p:nvPr>
        </p:nvSpPr>
        <p:spPr>
          <a:xfrm>
            <a:off x="222069" y="2368368"/>
            <a:ext cx="11795759" cy="4149998"/>
          </a:xfrm>
        </p:spPr>
        <p:txBody>
          <a:bodyPr>
            <a:normAutofit fontScale="92500" lnSpcReduction="20000"/>
          </a:bodyPr>
          <a:lstStyle/>
          <a:p>
            <a:pPr marL="0" indent="0" algn="just">
              <a:buNone/>
            </a:pPr>
            <a:endParaRPr lang="fr-FR" dirty="0" smtClean="0"/>
          </a:p>
          <a:p>
            <a:pPr marL="0" indent="0" algn="just">
              <a:buNone/>
            </a:pPr>
            <a:r>
              <a:rPr lang="fr-FR" sz="2400" dirty="0" smtClean="0"/>
              <a:t>Also</a:t>
            </a:r>
            <a:r>
              <a:rPr lang="fr-FR" sz="2400" dirty="0"/>
              <a:t>, the </a:t>
            </a:r>
            <a:r>
              <a:rPr lang="fr-FR" sz="2400" dirty="0" err="1"/>
              <a:t>increase</a:t>
            </a:r>
            <a:r>
              <a:rPr lang="fr-FR" sz="2400" dirty="0"/>
              <a:t> of the revenues of the State during these last </a:t>
            </a:r>
            <a:r>
              <a:rPr lang="fr-FR" sz="2400" dirty="0" err="1"/>
              <a:t>year’s</a:t>
            </a:r>
            <a:r>
              <a:rPr lang="fr-FR" sz="2400" dirty="0"/>
              <a:t> made </a:t>
            </a:r>
            <a:r>
              <a:rPr lang="fr-FR" sz="2400" dirty="0" err="1"/>
              <a:t>it</a:t>
            </a:r>
            <a:r>
              <a:rPr lang="fr-FR" sz="2400" dirty="0"/>
              <a:t> possible to </a:t>
            </a:r>
            <a:r>
              <a:rPr lang="fr-FR" sz="2400" dirty="0" err="1"/>
              <a:t>increase</a:t>
            </a:r>
            <a:r>
              <a:rPr lang="fr-FR" sz="2400" dirty="0"/>
              <a:t> the expenditure </a:t>
            </a:r>
            <a:r>
              <a:rPr lang="fr-FR" sz="2400" dirty="0" err="1"/>
              <a:t>financed</a:t>
            </a:r>
            <a:r>
              <a:rPr lang="fr-FR" sz="2400" dirty="0"/>
              <a:t> </a:t>
            </a:r>
            <a:r>
              <a:rPr lang="fr-FR" sz="2400" dirty="0" err="1"/>
              <a:t>from</a:t>
            </a:r>
            <a:r>
              <a:rPr lang="fr-FR" sz="2400" dirty="0"/>
              <a:t> </a:t>
            </a:r>
            <a:r>
              <a:rPr lang="fr-FR" sz="2400" dirty="0" err="1"/>
              <a:t>internal</a:t>
            </a:r>
            <a:r>
              <a:rPr lang="fr-FR" sz="2400" dirty="0"/>
              <a:t> resources in the social </a:t>
            </a:r>
            <a:r>
              <a:rPr lang="fr-FR" sz="2400" dirty="0" err="1"/>
              <a:t>sectors</a:t>
            </a:r>
            <a:r>
              <a:rPr lang="fr-FR" sz="2400" dirty="0"/>
              <a:t> to 84 billion CFA in 2009 </a:t>
            </a:r>
            <a:r>
              <a:rPr lang="fr-FR" sz="2400" dirty="0" err="1"/>
              <a:t>against</a:t>
            </a:r>
            <a:r>
              <a:rPr lang="fr-FR" sz="2400" dirty="0"/>
              <a:t> 149 billion FCFA in 2014 (28,1%). </a:t>
            </a:r>
            <a:endParaRPr lang="fr-FR" sz="2400" dirty="0" smtClean="0"/>
          </a:p>
          <a:p>
            <a:pPr marL="0" indent="0" algn="just">
              <a:buNone/>
            </a:pPr>
            <a:endParaRPr lang="fr-FR" sz="2400" dirty="0"/>
          </a:p>
          <a:p>
            <a:pPr marL="0" indent="0" algn="just">
              <a:buNone/>
            </a:pPr>
            <a:r>
              <a:rPr lang="fr-FR" sz="2400" dirty="0" smtClean="0"/>
              <a:t>This </a:t>
            </a:r>
            <a:r>
              <a:rPr lang="fr-FR" sz="2400" dirty="0"/>
              <a:t>shows that </a:t>
            </a:r>
            <a:r>
              <a:rPr lang="fr-FR" sz="2400" dirty="0" err="1"/>
              <a:t>special</a:t>
            </a:r>
            <a:r>
              <a:rPr lang="fr-FR" sz="2400" dirty="0"/>
              <a:t> attention has been </a:t>
            </a:r>
            <a:r>
              <a:rPr lang="fr-FR" sz="2400" dirty="0" err="1"/>
              <a:t>paid</a:t>
            </a:r>
            <a:r>
              <a:rPr lang="fr-FR" sz="2400" dirty="0"/>
              <a:t> to the education sector in order to </a:t>
            </a:r>
            <a:r>
              <a:rPr lang="fr-FR" sz="2400" dirty="0" err="1"/>
              <a:t>achieve</a:t>
            </a:r>
            <a:r>
              <a:rPr lang="fr-FR" sz="2400" dirty="0"/>
              <a:t> the goals set for the education sector and </a:t>
            </a:r>
            <a:r>
              <a:rPr lang="fr-FR" sz="2400" dirty="0" err="1"/>
              <a:t>alleviate</a:t>
            </a:r>
            <a:r>
              <a:rPr lang="fr-FR" sz="2400" dirty="0"/>
              <a:t> </a:t>
            </a:r>
            <a:r>
              <a:rPr lang="fr-FR" sz="2400" dirty="0" err="1"/>
              <a:t>poverty</a:t>
            </a:r>
            <a:r>
              <a:rPr lang="fr-FR" sz="2400" dirty="0"/>
              <a:t>. </a:t>
            </a:r>
            <a:endParaRPr lang="fr-FR" sz="2400" dirty="0" smtClean="0"/>
          </a:p>
          <a:p>
            <a:pPr marL="0" indent="0" algn="just">
              <a:buNone/>
            </a:pPr>
            <a:r>
              <a:rPr lang="fr-FR" sz="2400" dirty="0" smtClean="0"/>
              <a:t> </a:t>
            </a:r>
          </a:p>
          <a:p>
            <a:pPr marL="0" indent="0" algn="just">
              <a:buNone/>
            </a:pPr>
            <a:r>
              <a:rPr lang="en-US" sz="2400" dirty="0"/>
              <a:t>All these actions was done in perspective in perspective  to refining the education system by Improving the management and governance of the education system by implementing a reliable information system, decentralizing management, and increasing accountability and transparency</a:t>
            </a:r>
            <a:endParaRPr lang="fr-FR" sz="2400" dirty="0"/>
          </a:p>
        </p:txBody>
      </p:sp>
    </p:spTree>
    <p:extLst>
      <p:ext uri="{BB962C8B-B14F-4D97-AF65-F5344CB8AC3E}">
        <p14:creationId xmlns:p14="http://schemas.microsoft.com/office/powerpoint/2010/main" val="15177002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irection Ion">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1243</TotalTime>
  <Words>3255</Words>
  <Application>Microsoft Office PowerPoint</Application>
  <PresentationFormat>Widescreen</PresentationFormat>
  <Paragraphs>273</Paragraphs>
  <Slides>26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26</vt:i4>
      </vt:variant>
    </vt:vector>
  </HeadingPairs>
  <TitlesOfParts>
    <vt:vector size="33" baseType="lpstr">
      <vt:lpstr>Arial</vt:lpstr>
      <vt:lpstr>Calibri</vt:lpstr>
      <vt:lpstr>Century Gothic</vt:lpstr>
      <vt:lpstr>Times New Roman</vt:lpstr>
      <vt:lpstr>Wingdings</vt:lpstr>
      <vt:lpstr>Wingdings 3</vt:lpstr>
      <vt:lpstr>Direction Ion</vt:lpstr>
      <vt:lpstr>The AUC International conference on Africa challenge   Governance and optimization of social spending in education in Togo </vt:lpstr>
      <vt:lpstr>Outline </vt:lpstr>
      <vt:lpstr>Governance and optimization of social spending in education in Togo</vt:lpstr>
      <vt:lpstr>Governance and optimization of social spending in education in Togo</vt:lpstr>
      <vt:lpstr>Governance and optimization of social spending in education in Togo</vt:lpstr>
      <vt:lpstr>Governance and optimization of social spending in education in Togo</vt:lpstr>
      <vt:lpstr>Governance and optimization of social spending in education in Togo</vt:lpstr>
      <vt:lpstr>Governance and optimization of social spending in education in Togo</vt:lpstr>
      <vt:lpstr>Governance and optimization of social spending in education in Togo</vt:lpstr>
      <vt:lpstr>Governance and optimization of social spending in education in Togo</vt:lpstr>
      <vt:lpstr>Governance and optimization of social spending in education in Togo</vt:lpstr>
      <vt:lpstr>Governance and optimization of social spending in education in Togo</vt:lpstr>
      <vt:lpstr>Governance and optimization of social spending in education in Togo</vt:lpstr>
      <vt:lpstr>Governance and optimization of social spending in education in Togo</vt:lpstr>
      <vt:lpstr>Governance and optimization of social spending in education in Togo</vt:lpstr>
      <vt:lpstr> 3. The evolution of social spending and the effect of corruption on social expenditure in Togo with an overview of ECOWAS countries  </vt:lpstr>
      <vt:lpstr>3.   3. The evolution of social spending and the effect of corruption on social expenditure in Togo with an overview of ECOWAS countries </vt:lpstr>
      <vt:lpstr>    </vt:lpstr>
      <vt:lpstr>3. The evolution of social spending and the effect of corruption on social expenditure in Togo with an overview of ECOWAS countries</vt:lpstr>
      <vt:lpstr>3. The evolution of social spending and the effect of corruption on social expenditure in Togo with an overview of ECOWAS countries</vt:lpstr>
      <vt:lpstr>  3. The evolution of social spending  on education and the effect of corruption on social expenditure in Togo with an overview of ECOWAS countries </vt:lpstr>
      <vt:lpstr> 4. Quality of services and the education expenditures in Togo </vt:lpstr>
      <vt:lpstr> 4. Quality of services and the education expenditures in Togo </vt:lpstr>
      <vt:lpstr> 4. Quality of services and the education expenditures in Togo </vt:lpstr>
      <vt:lpstr> 4. Quality of services and the education expenditures in Togo </vt:lpstr>
      <vt:lpstr> 5- Conclusion and policy implication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cali</dc:creator>
  <cp:lastModifiedBy>AP-RIC</cp:lastModifiedBy>
  <cp:revision>61</cp:revision>
  <dcterms:created xsi:type="dcterms:W3CDTF">2019-11-28T11:37:49Z</dcterms:created>
  <dcterms:modified xsi:type="dcterms:W3CDTF">2019-12-03T09:14:34Z</dcterms:modified>
</cp:coreProperties>
</file>