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2"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sz="1200">
                <a:latin typeface="Times New Roman" panose="02020603050405020304" pitchFamily="18" charset="0"/>
                <a:cs typeface="Times New Roman" panose="02020603050405020304" pitchFamily="18" charset="0"/>
              </a:rPr>
              <a:t>Figure</a:t>
            </a:r>
            <a:r>
              <a:rPr lang="en-GB" sz="1200" baseline="0">
                <a:latin typeface="Times New Roman" panose="02020603050405020304" pitchFamily="18" charset="0"/>
                <a:cs typeface="Times New Roman" panose="02020603050405020304" pitchFamily="18" charset="0"/>
              </a:rPr>
              <a:t> 1:</a:t>
            </a:r>
            <a:r>
              <a:rPr lang="en-US" sz="1600" b="1" i="0" u="none" strike="noStrike" baseline="0">
                <a:effectLst/>
                <a:latin typeface="Times New Roman" panose="02020603050405020304" pitchFamily="18" charset="0"/>
                <a:cs typeface="Times New Roman" panose="02020603050405020304" pitchFamily="18" charset="0"/>
              </a:rPr>
              <a:t>Graphical Presentation of Data for Nigeria</a:t>
            </a:r>
            <a:r>
              <a:rPr lang="en-GB" sz="1200" baseline="0">
                <a:latin typeface="Times New Roman" panose="02020603050405020304" pitchFamily="18" charset="0"/>
                <a:cs typeface="Times New Roman" panose="02020603050405020304" pitchFamily="18" charset="0"/>
              </a:rPr>
              <a:t> </a:t>
            </a:r>
            <a:endParaRPr lang="en-GB" sz="1200">
              <a:latin typeface="Times New Roman" panose="02020603050405020304" pitchFamily="18" charset="0"/>
              <a:cs typeface="Times New Roman" panose="02020603050405020304" pitchFamily="18" charset="0"/>
            </a:endParaRPr>
          </a:p>
        </c:rich>
      </c:tx>
      <c:layout>
        <c:manualLayout>
          <c:xMode val="edge"/>
          <c:yMode val="edge"/>
          <c:x val="0.13433381433381431"/>
          <c:y val="3.4920634920634921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Very Badly</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Sheet1!$B$2:$B$11</c:f>
              <c:numCache>
                <c:formatCode>General</c:formatCode>
                <c:ptCount val="10"/>
                <c:pt idx="0">
                  <c:v>41.8</c:v>
                </c:pt>
                <c:pt idx="1">
                  <c:v>48.6</c:v>
                </c:pt>
                <c:pt idx="2">
                  <c:v>44.8</c:v>
                </c:pt>
                <c:pt idx="3">
                  <c:v>55.4</c:v>
                </c:pt>
                <c:pt idx="4">
                  <c:v>28.2</c:v>
                </c:pt>
                <c:pt idx="5">
                  <c:v>22.8</c:v>
                </c:pt>
                <c:pt idx="6">
                  <c:v>24.1</c:v>
                </c:pt>
                <c:pt idx="7">
                  <c:v>30</c:v>
                </c:pt>
                <c:pt idx="8">
                  <c:v>24.2</c:v>
                </c:pt>
                <c:pt idx="9">
                  <c:v>37.1</c:v>
                </c:pt>
              </c:numCache>
            </c:numRef>
          </c:val>
          <c:extLst xmlns:c16r2="http://schemas.microsoft.com/office/drawing/2015/06/chart">
            <c:ext xmlns:c16="http://schemas.microsoft.com/office/drawing/2014/chart" uri="{C3380CC4-5D6E-409C-BE32-E72D297353CC}">
              <c16:uniqueId val="{00000000-0929-4B09-81C6-4C78AD05D651}"/>
            </c:ext>
          </c:extLst>
        </c:ser>
        <c:ser>
          <c:idx val="1"/>
          <c:order val="1"/>
          <c:tx>
            <c:strRef>
              <c:f>Sheet1!$C$1</c:f>
              <c:strCache>
                <c:ptCount val="1"/>
                <c:pt idx="0">
                  <c:v>Fairly Badly</c:v>
                </c:pt>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Sheet1!$C$2:$C$11</c:f>
              <c:numCache>
                <c:formatCode>General</c:formatCode>
                <c:ptCount val="10"/>
                <c:pt idx="0">
                  <c:v>24.1</c:v>
                </c:pt>
                <c:pt idx="1">
                  <c:v>25.7</c:v>
                </c:pt>
                <c:pt idx="2">
                  <c:v>29.6</c:v>
                </c:pt>
                <c:pt idx="3">
                  <c:v>25.9</c:v>
                </c:pt>
                <c:pt idx="4">
                  <c:v>18.600000000000001</c:v>
                </c:pt>
                <c:pt idx="5">
                  <c:v>25.3</c:v>
                </c:pt>
                <c:pt idx="6">
                  <c:v>24.5</c:v>
                </c:pt>
                <c:pt idx="7">
                  <c:v>29.3</c:v>
                </c:pt>
                <c:pt idx="8">
                  <c:v>22.5</c:v>
                </c:pt>
                <c:pt idx="9">
                  <c:v>26.2</c:v>
                </c:pt>
              </c:numCache>
            </c:numRef>
          </c:val>
          <c:extLst xmlns:c16r2="http://schemas.microsoft.com/office/drawing/2015/06/chart">
            <c:ext xmlns:c16="http://schemas.microsoft.com/office/drawing/2014/chart" uri="{C3380CC4-5D6E-409C-BE32-E72D297353CC}">
              <c16:uniqueId val="{00000001-0929-4B09-81C6-4C78AD05D651}"/>
            </c:ext>
          </c:extLst>
        </c:ser>
        <c:ser>
          <c:idx val="2"/>
          <c:order val="2"/>
          <c:tx>
            <c:strRef>
              <c:f>Sheet1!$D$1</c:f>
              <c:strCache>
                <c:ptCount val="1"/>
                <c:pt idx="0">
                  <c:v>Fairly Well</c:v>
                </c:pt>
              </c:strCache>
            </c:strRef>
          </c:tx>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Sheet1!$D$2:$D$11</c:f>
              <c:numCache>
                <c:formatCode>General</c:formatCode>
                <c:ptCount val="10"/>
                <c:pt idx="0">
                  <c:v>26.9</c:v>
                </c:pt>
                <c:pt idx="1">
                  <c:v>20.399999999999999</c:v>
                </c:pt>
                <c:pt idx="2">
                  <c:v>20.2</c:v>
                </c:pt>
                <c:pt idx="3">
                  <c:v>14.1</c:v>
                </c:pt>
                <c:pt idx="4">
                  <c:v>37.799999999999997</c:v>
                </c:pt>
                <c:pt idx="5">
                  <c:v>41.2</c:v>
                </c:pt>
                <c:pt idx="6">
                  <c:v>40</c:v>
                </c:pt>
                <c:pt idx="7">
                  <c:v>32.200000000000003</c:v>
                </c:pt>
                <c:pt idx="8">
                  <c:v>41</c:v>
                </c:pt>
                <c:pt idx="9">
                  <c:v>28.7</c:v>
                </c:pt>
              </c:numCache>
            </c:numRef>
          </c:val>
          <c:extLst xmlns:c16r2="http://schemas.microsoft.com/office/drawing/2015/06/chart">
            <c:ext xmlns:c16="http://schemas.microsoft.com/office/drawing/2014/chart" uri="{C3380CC4-5D6E-409C-BE32-E72D297353CC}">
              <c16:uniqueId val="{00000002-0929-4B09-81C6-4C78AD05D651}"/>
            </c:ext>
          </c:extLst>
        </c:ser>
        <c:ser>
          <c:idx val="3"/>
          <c:order val="3"/>
          <c:tx>
            <c:strRef>
              <c:f>Sheet1!$E$1</c:f>
              <c:strCache>
                <c:ptCount val="1"/>
                <c:pt idx="0">
                  <c:v>Very Well</c:v>
                </c:pt>
              </c:strCache>
            </c:strRef>
          </c:tx>
          <c:spPr>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Sheet1!$E$2:$E$11</c:f>
              <c:numCache>
                <c:formatCode>General</c:formatCode>
                <c:ptCount val="10"/>
                <c:pt idx="0">
                  <c:v>6.5</c:v>
                </c:pt>
                <c:pt idx="1">
                  <c:v>4.9000000000000004</c:v>
                </c:pt>
                <c:pt idx="2">
                  <c:v>4.9000000000000004</c:v>
                </c:pt>
                <c:pt idx="3">
                  <c:v>4.3</c:v>
                </c:pt>
                <c:pt idx="4">
                  <c:v>15.1</c:v>
                </c:pt>
                <c:pt idx="5">
                  <c:v>10.1</c:v>
                </c:pt>
                <c:pt idx="6">
                  <c:v>10.4</c:v>
                </c:pt>
                <c:pt idx="7">
                  <c:v>8.1</c:v>
                </c:pt>
                <c:pt idx="8">
                  <c:v>11.7</c:v>
                </c:pt>
                <c:pt idx="9">
                  <c:v>7.9</c:v>
                </c:pt>
              </c:numCache>
            </c:numRef>
          </c:val>
          <c:extLst xmlns:c16r2="http://schemas.microsoft.com/office/drawing/2015/06/chart">
            <c:ext xmlns:c16="http://schemas.microsoft.com/office/drawing/2014/chart" uri="{C3380CC4-5D6E-409C-BE32-E72D297353CC}">
              <c16:uniqueId val="{00000003-0929-4B09-81C6-4C78AD05D651}"/>
            </c:ext>
          </c:extLst>
        </c:ser>
        <c:ser>
          <c:idx val="4"/>
          <c:order val="4"/>
          <c:tx>
            <c:strRef>
              <c:f>Sheet1!$F$1</c:f>
              <c:strCache>
                <c:ptCount val="1"/>
                <c:pt idx="0">
                  <c:v>Don’t Know</c:v>
                </c:pt>
              </c:strCache>
            </c:strRef>
          </c:tx>
          <c:spPr>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Sheet1!$F$2:$F$11</c:f>
              <c:numCache>
                <c:formatCode>General</c:formatCode>
                <c:ptCount val="10"/>
                <c:pt idx="0">
                  <c:v>0.6</c:v>
                </c:pt>
                <c:pt idx="1">
                  <c:v>0.4</c:v>
                </c:pt>
                <c:pt idx="2">
                  <c:v>0.4</c:v>
                </c:pt>
                <c:pt idx="3">
                  <c:v>0.3</c:v>
                </c:pt>
                <c:pt idx="4">
                  <c:v>0.4</c:v>
                </c:pt>
                <c:pt idx="5">
                  <c:v>0.6</c:v>
                </c:pt>
                <c:pt idx="6">
                  <c:v>1</c:v>
                </c:pt>
                <c:pt idx="7">
                  <c:v>0.4</c:v>
                </c:pt>
                <c:pt idx="8">
                  <c:v>0.7</c:v>
                </c:pt>
                <c:pt idx="9">
                  <c:v>0.2</c:v>
                </c:pt>
              </c:numCache>
            </c:numRef>
          </c:val>
          <c:extLst xmlns:c16r2="http://schemas.microsoft.com/office/drawing/2015/06/chart">
            <c:ext xmlns:c16="http://schemas.microsoft.com/office/drawing/2014/chart" uri="{C3380CC4-5D6E-409C-BE32-E72D297353CC}">
              <c16:uniqueId val="{00000004-0929-4B09-81C6-4C78AD05D651}"/>
            </c:ext>
          </c:extLst>
        </c:ser>
        <c:dLbls>
          <c:showLegendKey val="0"/>
          <c:showVal val="0"/>
          <c:showCatName val="0"/>
          <c:showSerName val="0"/>
          <c:showPercent val="0"/>
          <c:showBubbleSize val="0"/>
        </c:dLbls>
        <c:gapWidth val="150"/>
        <c:shape val="box"/>
        <c:axId val="190026464"/>
        <c:axId val="190027024"/>
        <c:axId val="0"/>
      </c:bar3DChart>
      <c:catAx>
        <c:axId val="19002646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crossAx val="190027024"/>
        <c:crosses val="autoZero"/>
        <c:auto val="1"/>
        <c:lblAlgn val="ctr"/>
        <c:lblOffset val="100"/>
        <c:noMultiLvlLbl val="0"/>
      </c:catAx>
      <c:valAx>
        <c:axId val="190027024"/>
        <c:scaling>
          <c:orientation val="minMax"/>
        </c:scaling>
        <c:delete val="0"/>
        <c:axPos val="l"/>
        <c:majorGridlines>
          <c:spPr>
            <a:ln w="9525" cap="flat" cmpd="sng" algn="ctr">
              <a:solidFill>
                <a:schemeClr val="dk1">
                  <a:lumMod val="50000"/>
                  <a:lumOff val="5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90026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n-GB" sz="1200">
                <a:latin typeface="Times New Roman" panose="02020603050405020304" pitchFamily="18" charset="0"/>
                <a:cs typeface="Times New Roman" panose="02020603050405020304" pitchFamily="18" charset="0"/>
              </a:rPr>
              <a:t>Figure</a:t>
            </a:r>
            <a:r>
              <a:rPr lang="en-GB" sz="1200" baseline="0">
                <a:latin typeface="Times New Roman" panose="02020603050405020304" pitchFamily="18" charset="0"/>
                <a:cs typeface="Times New Roman" panose="02020603050405020304" pitchFamily="18" charset="0"/>
              </a:rPr>
              <a:t> 2:</a:t>
            </a:r>
            <a:r>
              <a:rPr lang="en-US" sz="1600" b="1" i="0" u="none" strike="noStrike" baseline="0">
                <a:effectLst/>
                <a:latin typeface="Times New Roman" panose="02020603050405020304" pitchFamily="18" charset="0"/>
                <a:cs typeface="Times New Roman" panose="02020603050405020304" pitchFamily="18" charset="0"/>
              </a:rPr>
              <a:t>Graphical Presentation of Data for South Africa</a:t>
            </a:r>
            <a:r>
              <a:rPr lang="en-GB" sz="1200" baseline="0">
                <a:latin typeface="Times New Roman" panose="02020603050405020304" pitchFamily="18" charset="0"/>
                <a:cs typeface="Times New Roman" panose="02020603050405020304" pitchFamily="18" charset="0"/>
              </a:rPr>
              <a:t> </a:t>
            </a:r>
            <a:endParaRPr lang="en-GB" sz="1200">
              <a:latin typeface="Times New Roman" panose="02020603050405020304" pitchFamily="18" charset="0"/>
              <a:cs typeface="Times New Roman" panose="02020603050405020304" pitchFamily="18" charset="0"/>
            </a:endParaRPr>
          </a:p>
        </c:rich>
      </c:tx>
      <c:layout>
        <c:manualLayout>
          <c:xMode val="edge"/>
          <c:yMode val="edge"/>
          <c:x val="0.13433381433381431"/>
          <c:y val="3.4920634920634921E-2"/>
        </c:manualLayout>
      </c:layout>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Very Badly</c:v>
                </c:pt>
              </c:strCache>
            </c:strRef>
          </c:tx>
          <c:spPr>
            <a:gradFill rotWithShape="1">
              <a:gsLst>
                <a:gs pos="0">
                  <a:schemeClr val="accent1">
                    <a:tint val="96000"/>
                    <a:lumMod val="104000"/>
                  </a:schemeClr>
                </a:gs>
                <a:gs pos="100000">
                  <a:schemeClr val="accent1">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Sheet1!$B$2:$B$11</c:f>
              <c:numCache>
                <c:formatCode>General</c:formatCode>
                <c:ptCount val="10"/>
                <c:pt idx="0">
                  <c:v>37.299999999999997</c:v>
                </c:pt>
                <c:pt idx="1">
                  <c:v>41.7</c:v>
                </c:pt>
                <c:pt idx="2">
                  <c:v>53.4</c:v>
                </c:pt>
                <c:pt idx="3">
                  <c:v>59.5</c:v>
                </c:pt>
                <c:pt idx="4">
                  <c:v>52.2</c:v>
                </c:pt>
                <c:pt idx="5">
                  <c:v>33.4</c:v>
                </c:pt>
                <c:pt idx="6">
                  <c:v>28.9</c:v>
                </c:pt>
                <c:pt idx="7">
                  <c:v>31.6</c:v>
                </c:pt>
                <c:pt idx="8">
                  <c:v>34.700000000000003</c:v>
                </c:pt>
                <c:pt idx="9">
                  <c:v>33.1</c:v>
                </c:pt>
              </c:numCache>
            </c:numRef>
          </c:val>
          <c:extLst xmlns:c16r2="http://schemas.microsoft.com/office/drawing/2015/06/chart">
            <c:ext xmlns:c16="http://schemas.microsoft.com/office/drawing/2014/chart" uri="{C3380CC4-5D6E-409C-BE32-E72D297353CC}">
              <c16:uniqueId val="{00000000-0D3F-429E-A4D7-D87A99E0F66D}"/>
            </c:ext>
          </c:extLst>
        </c:ser>
        <c:ser>
          <c:idx val="1"/>
          <c:order val="1"/>
          <c:tx>
            <c:strRef>
              <c:f>Sheet1!$C$1</c:f>
              <c:strCache>
                <c:ptCount val="1"/>
                <c:pt idx="0">
                  <c:v>Fairly Badly</c:v>
                </c:pt>
              </c:strCache>
            </c:strRef>
          </c:tx>
          <c:spPr>
            <a:gradFill rotWithShape="1">
              <a:gsLst>
                <a:gs pos="0">
                  <a:schemeClr val="accent2">
                    <a:tint val="96000"/>
                    <a:lumMod val="104000"/>
                  </a:schemeClr>
                </a:gs>
                <a:gs pos="100000">
                  <a:schemeClr val="accent2">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Sheet1!$C$2:$C$11</c:f>
              <c:numCache>
                <c:formatCode>General</c:formatCode>
                <c:ptCount val="10"/>
                <c:pt idx="0">
                  <c:v>23.9</c:v>
                </c:pt>
                <c:pt idx="1">
                  <c:v>24.1</c:v>
                </c:pt>
                <c:pt idx="2">
                  <c:v>22.9</c:v>
                </c:pt>
                <c:pt idx="3">
                  <c:v>20.6</c:v>
                </c:pt>
                <c:pt idx="4">
                  <c:v>21.8</c:v>
                </c:pt>
                <c:pt idx="5">
                  <c:v>21.9</c:v>
                </c:pt>
                <c:pt idx="6">
                  <c:v>19.600000000000001</c:v>
                </c:pt>
                <c:pt idx="7">
                  <c:v>21.5</c:v>
                </c:pt>
                <c:pt idx="8">
                  <c:v>19.600000000000001</c:v>
                </c:pt>
                <c:pt idx="9">
                  <c:v>21.1</c:v>
                </c:pt>
              </c:numCache>
            </c:numRef>
          </c:val>
          <c:extLst xmlns:c16r2="http://schemas.microsoft.com/office/drawing/2015/06/chart">
            <c:ext xmlns:c16="http://schemas.microsoft.com/office/drawing/2014/chart" uri="{C3380CC4-5D6E-409C-BE32-E72D297353CC}">
              <c16:uniqueId val="{00000001-0D3F-429E-A4D7-D87A99E0F66D}"/>
            </c:ext>
          </c:extLst>
        </c:ser>
        <c:ser>
          <c:idx val="2"/>
          <c:order val="2"/>
          <c:tx>
            <c:strRef>
              <c:f>Sheet1!$D$1</c:f>
              <c:strCache>
                <c:ptCount val="1"/>
                <c:pt idx="0">
                  <c:v>Fairly Well</c:v>
                </c:pt>
              </c:strCache>
            </c:strRef>
          </c:tx>
          <c:spPr>
            <a:gradFill rotWithShape="1">
              <a:gsLst>
                <a:gs pos="0">
                  <a:schemeClr val="accent3">
                    <a:tint val="96000"/>
                    <a:lumMod val="104000"/>
                  </a:schemeClr>
                </a:gs>
                <a:gs pos="100000">
                  <a:schemeClr val="accent3">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Sheet1!$D$2:$D$11</c:f>
              <c:numCache>
                <c:formatCode>General</c:formatCode>
                <c:ptCount val="10"/>
                <c:pt idx="0">
                  <c:v>27</c:v>
                </c:pt>
                <c:pt idx="1">
                  <c:v>25.1</c:v>
                </c:pt>
                <c:pt idx="2">
                  <c:v>18.5</c:v>
                </c:pt>
                <c:pt idx="3">
                  <c:v>14.2</c:v>
                </c:pt>
                <c:pt idx="4">
                  <c:v>18.600000000000001</c:v>
                </c:pt>
                <c:pt idx="5">
                  <c:v>33.700000000000003</c:v>
                </c:pt>
                <c:pt idx="6">
                  <c:v>35.1</c:v>
                </c:pt>
                <c:pt idx="7">
                  <c:v>33.799999999999997</c:v>
                </c:pt>
                <c:pt idx="8">
                  <c:v>30.3</c:v>
                </c:pt>
                <c:pt idx="9">
                  <c:v>32.5</c:v>
                </c:pt>
              </c:numCache>
            </c:numRef>
          </c:val>
          <c:extLst xmlns:c16r2="http://schemas.microsoft.com/office/drawing/2015/06/chart">
            <c:ext xmlns:c16="http://schemas.microsoft.com/office/drawing/2014/chart" uri="{C3380CC4-5D6E-409C-BE32-E72D297353CC}">
              <c16:uniqueId val="{00000002-0D3F-429E-A4D7-D87A99E0F66D}"/>
            </c:ext>
          </c:extLst>
        </c:ser>
        <c:ser>
          <c:idx val="3"/>
          <c:order val="3"/>
          <c:tx>
            <c:strRef>
              <c:f>Sheet1!$E$1</c:f>
              <c:strCache>
                <c:ptCount val="1"/>
                <c:pt idx="0">
                  <c:v>Very Well</c:v>
                </c:pt>
              </c:strCache>
            </c:strRef>
          </c:tx>
          <c:spPr>
            <a:gradFill rotWithShape="1">
              <a:gsLst>
                <a:gs pos="0">
                  <a:schemeClr val="accent4">
                    <a:tint val="96000"/>
                    <a:lumMod val="104000"/>
                  </a:schemeClr>
                </a:gs>
                <a:gs pos="100000">
                  <a:schemeClr val="accent4">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Sheet1!$E$2:$E$11</c:f>
              <c:numCache>
                <c:formatCode>General</c:formatCode>
                <c:ptCount val="10"/>
                <c:pt idx="0">
                  <c:v>5.7</c:v>
                </c:pt>
                <c:pt idx="1">
                  <c:v>5.4</c:v>
                </c:pt>
                <c:pt idx="2">
                  <c:v>3.1</c:v>
                </c:pt>
                <c:pt idx="3">
                  <c:v>3.5</c:v>
                </c:pt>
                <c:pt idx="4">
                  <c:v>4.9000000000000004</c:v>
                </c:pt>
                <c:pt idx="5">
                  <c:v>7.7</c:v>
                </c:pt>
                <c:pt idx="6">
                  <c:v>13.5</c:v>
                </c:pt>
                <c:pt idx="7">
                  <c:v>10.6</c:v>
                </c:pt>
                <c:pt idx="8">
                  <c:v>12.4</c:v>
                </c:pt>
                <c:pt idx="9">
                  <c:v>10.9</c:v>
                </c:pt>
              </c:numCache>
            </c:numRef>
          </c:val>
          <c:extLst xmlns:c16r2="http://schemas.microsoft.com/office/drawing/2015/06/chart">
            <c:ext xmlns:c16="http://schemas.microsoft.com/office/drawing/2014/chart" uri="{C3380CC4-5D6E-409C-BE32-E72D297353CC}">
              <c16:uniqueId val="{00000003-0D3F-429E-A4D7-D87A99E0F66D}"/>
            </c:ext>
          </c:extLst>
        </c:ser>
        <c:ser>
          <c:idx val="4"/>
          <c:order val="4"/>
          <c:tx>
            <c:strRef>
              <c:f>Sheet1!$F$1</c:f>
              <c:strCache>
                <c:ptCount val="1"/>
                <c:pt idx="0">
                  <c:v>Don’t Know</c:v>
                </c:pt>
              </c:strCache>
            </c:strRef>
          </c:tx>
          <c:spPr>
            <a:gradFill rotWithShape="1">
              <a:gsLst>
                <a:gs pos="0">
                  <a:schemeClr val="accent5">
                    <a:tint val="96000"/>
                    <a:lumMod val="104000"/>
                  </a:schemeClr>
                </a:gs>
                <a:gs pos="100000">
                  <a:schemeClr val="accent5">
                    <a:shade val="98000"/>
                    <a:lumMod val="94000"/>
                  </a:schemeClr>
                </a:gs>
              </a:gsLst>
              <a:lin ang="5400000" scaled="0"/>
            </a:gradFill>
            <a:ln>
              <a:noFill/>
            </a:ln>
            <a:effectLst>
              <a:outerShdw blurRad="50800" dist="38100" dir="5400000" rotWithShape="0">
                <a:srgbClr val="000000">
                  <a:alpha val="60000"/>
                </a:srgbClr>
              </a:outerShdw>
            </a:effectLst>
            <a:scene3d>
              <a:camera prst="orthographicFront">
                <a:rot lat="0" lon="0" rev="0"/>
              </a:camera>
              <a:lightRig rig="threePt" dir="t">
                <a:rot lat="0" lon="0" rev="1200000"/>
              </a:lightRig>
            </a:scene3d>
            <a:sp3d/>
          </c:spPr>
          <c:invertIfNegative val="0"/>
          <c:cat>
            <c:strRef>
              <c:f>Sheet1!$A$2:$A$11</c:f>
              <c:strCache>
                <c:ptCount val="10"/>
                <c:pt idx="0">
                  <c:v>Managing the Economy</c:v>
                </c:pt>
                <c:pt idx="1">
                  <c:v>Improving Standard of Living</c:v>
                </c:pt>
                <c:pt idx="2">
                  <c:v>Job Creation</c:v>
                </c:pt>
                <c:pt idx="3">
                  <c:v>Keeping Stable Prices</c:v>
                </c:pt>
                <c:pt idx="4">
                  <c:v>Reducing Crime</c:v>
                </c:pt>
                <c:pt idx="5">
                  <c:v>Improving Basic Health Services</c:v>
                </c:pt>
                <c:pt idx="6">
                  <c:v>Addressing Educational Needs</c:v>
                </c:pt>
                <c:pt idx="7">
                  <c:v>Providing Water and Sanitation Services</c:v>
                </c:pt>
                <c:pt idx="8">
                  <c:v>Maintaining Roads &amp; Bridges</c:v>
                </c:pt>
                <c:pt idx="9">
                  <c:v>Providing Reliable Electricity Supply</c:v>
                </c:pt>
              </c:strCache>
            </c:strRef>
          </c:cat>
          <c:val>
            <c:numRef>
              <c:f>Sheet1!$F$2:$F$11</c:f>
              <c:numCache>
                <c:formatCode>General</c:formatCode>
                <c:ptCount val="10"/>
                <c:pt idx="0">
                  <c:v>6.1</c:v>
                </c:pt>
                <c:pt idx="1">
                  <c:v>3.6</c:v>
                </c:pt>
                <c:pt idx="2">
                  <c:v>2.2000000000000002</c:v>
                </c:pt>
                <c:pt idx="3">
                  <c:v>2.1</c:v>
                </c:pt>
                <c:pt idx="4">
                  <c:v>2.5</c:v>
                </c:pt>
                <c:pt idx="5">
                  <c:v>3.3</c:v>
                </c:pt>
                <c:pt idx="6">
                  <c:v>2.9</c:v>
                </c:pt>
                <c:pt idx="7">
                  <c:v>2.5</c:v>
                </c:pt>
                <c:pt idx="8">
                  <c:v>3</c:v>
                </c:pt>
                <c:pt idx="9">
                  <c:v>2.4</c:v>
                </c:pt>
              </c:numCache>
            </c:numRef>
          </c:val>
          <c:extLst xmlns:c16r2="http://schemas.microsoft.com/office/drawing/2015/06/chart">
            <c:ext xmlns:c16="http://schemas.microsoft.com/office/drawing/2014/chart" uri="{C3380CC4-5D6E-409C-BE32-E72D297353CC}">
              <c16:uniqueId val="{00000004-0D3F-429E-A4D7-D87A99E0F66D}"/>
            </c:ext>
          </c:extLst>
        </c:ser>
        <c:dLbls>
          <c:showLegendKey val="0"/>
          <c:showVal val="0"/>
          <c:showCatName val="0"/>
          <c:showSerName val="0"/>
          <c:showPercent val="0"/>
          <c:showBubbleSize val="0"/>
        </c:dLbls>
        <c:gapWidth val="150"/>
        <c:shape val="box"/>
        <c:axId val="190113872"/>
        <c:axId val="190114432"/>
        <c:axId val="0"/>
      </c:bar3DChart>
      <c:catAx>
        <c:axId val="19011387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Times New Roman" panose="02020603050405020304" pitchFamily="18" charset="0"/>
                <a:ea typeface="+mn-ea"/>
                <a:cs typeface="Times New Roman" panose="02020603050405020304" pitchFamily="18" charset="0"/>
              </a:defRPr>
            </a:pPr>
            <a:endParaRPr lang="en-US"/>
          </a:p>
        </c:txPr>
        <c:crossAx val="190114432"/>
        <c:crosses val="autoZero"/>
        <c:auto val="1"/>
        <c:lblAlgn val="ctr"/>
        <c:lblOffset val="100"/>
        <c:noMultiLvlLbl val="0"/>
      </c:catAx>
      <c:valAx>
        <c:axId val="190114432"/>
        <c:scaling>
          <c:orientation val="minMax"/>
        </c:scaling>
        <c:delete val="0"/>
        <c:axPos val="l"/>
        <c:majorGridlines>
          <c:spPr>
            <a:ln w="9525" cap="flat" cmpd="sng" algn="ctr">
              <a:solidFill>
                <a:schemeClr val="dk1">
                  <a:lumMod val="50000"/>
                  <a:lumOff val="5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crossAx val="190113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94">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dk1">
            <a:lumMod val="50000"/>
            <a:lumOff val="50000"/>
          </a:schemeClr>
        </a:solidFill>
        <a:round/>
      </a:ln>
    </cs:spPr>
  </cs:gridlineMajor>
  <cs:gridlineMinor>
    <cs:lnRef idx="0"/>
    <cs:fillRef idx="0"/>
    <cs:effectRef idx="0"/>
    <cs:fontRef idx="minor">
      <a:schemeClr val="tx1"/>
    </cs:fontRef>
    <cs:spPr>
      <a:ln>
        <a:solidFill>
          <a:schemeClr val="dk1">
            <a:lumMod val="60000"/>
            <a:lumOff val="40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0D2BD94-2E2A-41B9-83AB-B8C1ED76B27D}"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2975828697"/>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2BD94-2E2A-41B9-83AB-B8C1ED76B27D}"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1544575990"/>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2BD94-2E2A-41B9-83AB-B8C1ED76B27D}"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1BB427B-3000-45D7-8331-906AB69E81FC}"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9554285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0D2BD94-2E2A-41B9-83AB-B8C1ED76B27D}"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3572542936"/>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0D2BD94-2E2A-41B9-83AB-B8C1ED76B27D}"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BB427B-3000-45D7-8331-906AB69E81FC}"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7365884"/>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A0D2BD94-2E2A-41B9-83AB-B8C1ED76B27D}"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111372717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2BD94-2E2A-41B9-83AB-B8C1ED76B27D}"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1805291081"/>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2BD94-2E2A-41B9-83AB-B8C1ED76B27D}"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4036831638"/>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0D2BD94-2E2A-41B9-83AB-B8C1ED76B27D}"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1825276600"/>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2BD94-2E2A-41B9-83AB-B8C1ED76B27D}" type="datetimeFigureOut">
              <a:rPr lang="en-US" smtClean="0"/>
              <a:t>12/3/2019</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3018835589"/>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D2BD94-2E2A-41B9-83AB-B8C1ED76B27D}"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1912048815"/>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0D2BD94-2E2A-41B9-83AB-B8C1ED76B27D}" type="datetimeFigureOut">
              <a:rPr lang="en-US" smtClean="0"/>
              <a:t>12/3/2019</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476651406"/>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D2BD94-2E2A-41B9-83AB-B8C1ED76B27D}" type="datetimeFigureOut">
              <a:rPr lang="en-US" smtClean="0"/>
              <a:t>12/3/2019</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29810963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2BD94-2E2A-41B9-83AB-B8C1ED76B27D}" type="datetimeFigureOut">
              <a:rPr lang="en-US" smtClean="0"/>
              <a:t>12/3/2019</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295326916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2BD94-2E2A-41B9-83AB-B8C1ED76B27D}"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462679502"/>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2BD94-2E2A-41B9-83AB-B8C1ED76B27D}" type="datetimeFigureOut">
              <a:rPr lang="en-US" smtClean="0"/>
              <a:t>12/3/2019</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F1BB427B-3000-45D7-8331-906AB69E81FC}" type="slidenum">
              <a:rPr lang="en-US" smtClean="0"/>
              <a:t>‹#›</a:t>
            </a:fld>
            <a:endParaRPr lang="en-US"/>
          </a:p>
        </p:txBody>
      </p:sp>
    </p:spTree>
    <p:extLst>
      <p:ext uri="{BB962C8B-B14F-4D97-AF65-F5344CB8AC3E}">
        <p14:creationId xmlns:p14="http://schemas.microsoft.com/office/powerpoint/2010/main" val="2035531263"/>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0D2BD94-2E2A-41B9-83AB-B8C1ED76B27D}" type="datetimeFigureOut">
              <a:rPr lang="en-US" smtClean="0"/>
              <a:t>12/3/2019</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F1BB427B-3000-45D7-8331-906AB69E81FC}" type="slidenum">
              <a:rPr lang="en-US" smtClean="0"/>
              <a:t>‹#›</a:t>
            </a:fld>
            <a:endParaRPr lang="en-US"/>
          </a:p>
        </p:txBody>
      </p:sp>
    </p:spTree>
    <p:extLst>
      <p:ext uri="{BB962C8B-B14F-4D97-AF65-F5344CB8AC3E}">
        <p14:creationId xmlns:p14="http://schemas.microsoft.com/office/powerpoint/2010/main" val="2515157007"/>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 id="2147483904" r:id="rId12"/>
    <p:sldLayoutId id="2147483905" r:id="rId13"/>
    <p:sldLayoutId id="2147483906" r:id="rId14"/>
    <p:sldLayoutId id="2147483907" r:id="rId15"/>
    <p:sldLayoutId id="2147483908" r:id="rId16"/>
  </p:sldLayoutIdLst>
  <p:transition spd="slow">
    <p:push dir="u"/>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3000" b="1" dirty="0">
                <a:latin typeface="Times New Roman" panose="02020603050405020304" pitchFamily="18" charset="0"/>
                <a:cs typeface="Times New Roman" panose="02020603050405020304" pitchFamily="18" charset="0"/>
              </a:rPr>
              <a:t>GOVERNANCE AND BASIC WELFARE SERVICE DELIVERY IN NIGERIA AND SOUTH AFRICA</a:t>
            </a:r>
            <a:r>
              <a:rPr lang="en-US" sz="3000" dirty="0">
                <a:latin typeface="Times New Roman" panose="02020603050405020304" pitchFamily="18" charset="0"/>
                <a:cs typeface="Times New Roman" panose="02020603050405020304" pitchFamily="18" charset="0"/>
              </a:rPr>
              <a:t/>
            </a:r>
            <a:br>
              <a:rPr lang="en-US" sz="3000" dirty="0">
                <a:latin typeface="Times New Roman" panose="02020603050405020304" pitchFamily="18" charset="0"/>
                <a:cs typeface="Times New Roman" panose="02020603050405020304" pitchFamily="18" charset="0"/>
              </a:rPr>
            </a:br>
            <a:endParaRPr lang="en-US" sz="3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fontScale="92500" lnSpcReduction="20000"/>
          </a:bodyPr>
          <a:lstStyle/>
          <a:p>
            <a:r>
              <a:rPr lang="en-GB" sz="2100" dirty="0">
                <a:latin typeface="Times New Roman" panose="02020603050405020304" pitchFamily="18" charset="0"/>
                <a:cs typeface="Times New Roman" panose="02020603050405020304" pitchFamily="18" charset="0"/>
              </a:rPr>
              <a:t>Harrison Adewale Idowu</a:t>
            </a:r>
            <a:endParaRPr lang="en-US" sz="2100" dirty="0">
              <a:latin typeface="Times New Roman" panose="02020603050405020304" pitchFamily="18" charset="0"/>
              <a:cs typeface="Times New Roman" panose="02020603050405020304" pitchFamily="18" charset="0"/>
            </a:endParaRPr>
          </a:p>
          <a:p>
            <a:r>
              <a:rPr lang="sq-AL" sz="2100" dirty="0" smtClean="0">
                <a:latin typeface="Times New Roman" panose="02020603050405020304" pitchFamily="18" charset="0"/>
                <a:cs typeface="Times New Roman" panose="02020603050405020304" pitchFamily="18" charset="0"/>
              </a:rPr>
              <a:t>PhD Student, Obafemi </a:t>
            </a:r>
            <a:r>
              <a:rPr lang="sq-AL" sz="2100" dirty="0">
                <a:latin typeface="Times New Roman" panose="02020603050405020304" pitchFamily="18" charset="0"/>
                <a:cs typeface="Times New Roman" panose="02020603050405020304" pitchFamily="18" charset="0"/>
              </a:rPr>
              <a:t>Awolowo University, </a:t>
            </a:r>
          </a:p>
          <a:p>
            <a:r>
              <a:rPr lang="sq-AL" sz="2100" dirty="0">
                <a:latin typeface="Times New Roman" panose="02020603050405020304" pitchFamily="18" charset="0"/>
                <a:cs typeface="Times New Roman" panose="02020603050405020304" pitchFamily="18" charset="0"/>
              </a:rPr>
              <a:t>Ile-Ife, Nigeria</a:t>
            </a:r>
            <a:endParaRPr lang="en-US" sz="2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9437826"/>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Findings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6254" y="1343241"/>
            <a:ext cx="8977745" cy="5431632"/>
          </a:xfrm>
        </p:spPr>
        <p:txBody>
          <a:bodyPr>
            <a:noAutofit/>
          </a:bodyPr>
          <a:lstStyle/>
          <a:p>
            <a:pPr algn="just"/>
            <a:r>
              <a:rPr lang="en-GB" sz="2400" dirty="0">
                <a:latin typeface="Times New Roman" panose="02020603050405020304" pitchFamily="18" charset="0"/>
                <a:cs typeface="Times New Roman" panose="02020603050405020304" pitchFamily="18" charset="0"/>
              </a:rPr>
              <a:t>Nevertheless, it is pertinent to note that the finding of this paper does not in any way dispute the fact that, by and large, </a:t>
            </a:r>
            <a:r>
              <a:rPr lang="sq-AL" sz="2400" dirty="0" smtClean="0">
                <a:latin typeface="Times New Roman" panose="02020603050405020304" pitchFamily="18" charset="0"/>
                <a:cs typeface="Times New Roman" panose="02020603050405020304" pitchFamily="18" charset="0"/>
              </a:rPr>
              <a:t>basic welfare </a:t>
            </a:r>
            <a:r>
              <a:rPr lang="en-GB" sz="2400" dirty="0" smtClean="0">
                <a:latin typeface="Times New Roman" panose="02020603050405020304" pitchFamily="18" charset="0"/>
                <a:cs typeface="Times New Roman" panose="02020603050405020304" pitchFamily="18" charset="0"/>
              </a:rPr>
              <a:t>service </a:t>
            </a:r>
            <a:r>
              <a:rPr lang="en-GB" sz="2400" dirty="0">
                <a:latin typeface="Times New Roman" panose="02020603050405020304" pitchFamily="18" charset="0"/>
                <a:cs typeface="Times New Roman" panose="02020603050405020304" pitchFamily="18" charset="0"/>
              </a:rPr>
              <a:t>delivery in </a:t>
            </a:r>
            <a:r>
              <a:rPr lang="en-GB" sz="2400" dirty="0" smtClean="0">
                <a:latin typeface="Times New Roman" panose="02020603050405020304" pitchFamily="18" charset="0"/>
                <a:cs typeface="Times New Roman" panose="02020603050405020304" pitchFamily="18" charset="0"/>
              </a:rPr>
              <a:t>Nigeria </a:t>
            </a:r>
            <a:r>
              <a:rPr lang="en-GB" sz="2400" dirty="0">
                <a:latin typeface="Times New Roman" panose="02020603050405020304" pitchFamily="18" charset="0"/>
                <a:cs typeface="Times New Roman" panose="02020603050405020304" pitchFamily="18" charset="0"/>
              </a:rPr>
              <a:t>is in a deplorable and devastating </a:t>
            </a:r>
            <a:r>
              <a:rPr lang="en-GB" sz="2400" dirty="0" smtClean="0">
                <a:latin typeface="Times New Roman" panose="02020603050405020304" pitchFamily="18" charset="0"/>
                <a:cs typeface="Times New Roman" panose="02020603050405020304" pitchFamily="18" charset="0"/>
              </a:rPr>
              <a:t>state</a:t>
            </a:r>
            <a:r>
              <a:rPr lang="sq-AL"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when </a:t>
            </a:r>
            <a:r>
              <a:rPr lang="en-GB" sz="2400" dirty="0">
                <a:latin typeface="Times New Roman" panose="02020603050405020304" pitchFamily="18" charset="0"/>
                <a:cs typeface="Times New Roman" panose="02020603050405020304" pitchFamily="18" charset="0"/>
              </a:rPr>
              <a:t>the country is taken separately (see for instance, Okeke-Uzodike &amp; Chitakunye, 2014; Okeshola &amp; Igba, 2013; Adejumobi, 2000; Omotola, 2007; Dawood, 2015; Awojobi, </a:t>
            </a:r>
            <a:r>
              <a:rPr lang="en-GB" sz="2400" i="1" dirty="0">
                <a:latin typeface="Times New Roman" panose="02020603050405020304" pitchFamily="18" charset="0"/>
                <a:cs typeface="Times New Roman" panose="02020603050405020304" pitchFamily="18" charset="0"/>
              </a:rPr>
              <a:t>et al., </a:t>
            </a:r>
            <a:r>
              <a:rPr lang="en-GB" sz="2400" dirty="0">
                <a:latin typeface="Times New Roman" panose="02020603050405020304" pitchFamily="18" charset="0"/>
                <a:cs typeface="Times New Roman" panose="02020603050405020304" pitchFamily="18" charset="0"/>
              </a:rPr>
              <a:t>2014</a:t>
            </a:r>
            <a:r>
              <a:rPr lang="en-GB" sz="2400" dirty="0" smtClean="0">
                <a:latin typeface="Times New Roman" panose="02020603050405020304" pitchFamily="18" charset="0"/>
                <a:cs typeface="Times New Roman" panose="02020603050405020304" pitchFamily="18" charset="0"/>
              </a:rPr>
              <a:t>).</a:t>
            </a:r>
            <a:endParaRPr lang="sq-AL" sz="2400" dirty="0" smtClean="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Furthermore, despite the finding so made here, it is also worth mentioning that </a:t>
            </a:r>
            <a:r>
              <a:rPr lang="sq-AL" sz="2400" dirty="0" smtClean="0">
                <a:latin typeface="Times New Roman" panose="02020603050405020304" pitchFamily="18" charset="0"/>
                <a:cs typeface="Times New Roman" panose="02020603050405020304" pitchFamily="18" charset="0"/>
              </a:rPr>
              <a:t>basic welfare s</a:t>
            </a:r>
            <a:r>
              <a:rPr lang="en-GB" sz="2400" dirty="0" smtClean="0">
                <a:latin typeface="Times New Roman" panose="02020603050405020304" pitchFamily="18" charset="0"/>
                <a:cs typeface="Times New Roman" panose="02020603050405020304" pitchFamily="18" charset="0"/>
              </a:rPr>
              <a:t>service delivery </a:t>
            </a:r>
            <a:r>
              <a:rPr lang="en-GB" sz="2400" dirty="0">
                <a:latin typeface="Times New Roman" panose="02020603050405020304" pitchFamily="18" charset="0"/>
                <a:cs typeface="Times New Roman" panose="02020603050405020304" pitchFamily="18" charset="0"/>
              </a:rPr>
              <a:t>to the people have improved and continue to improve to a reasonable extent in South Africa (see for instance, Westhuizen &amp; Dollery, 2009; Nkomo, 2017).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9275333"/>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32297"/>
            <a:ext cx="7886700" cy="994172"/>
          </a:xfrm>
        </p:spPr>
        <p:txBody>
          <a:bodyPr/>
          <a:lstStyle/>
          <a:p>
            <a:r>
              <a:rPr lang="sq-AL" b="1" dirty="0" smtClean="0">
                <a:latin typeface="Times New Roman" panose="02020603050405020304" pitchFamily="18" charset="0"/>
                <a:cs typeface="Times New Roman" panose="02020603050405020304" pitchFamily="18" charset="0"/>
              </a:rPr>
              <a:t>Conclusion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41588" y="2226468"/>
            <a:ext cx="8725767" cy="4423713"/>
          </a:xfrm>
        </p:spPr>
        <p:txBody>
          <a:bodyPr>
            <a:normAutofit lnSpcReduction="10000"/>
          </a:bodyPr>
          <a:lstStyle/>
          <a:p>
            <a:pPr algn="just"/>
            <a:r>
              <a:rPr lang="en-GB" sz="2400" dirty="0">
                <a:latin typeface="Times New Roman" panose="02020603050405020304" pitchFamily="18" charset="0"/>
                <a:cs typeface="Times New Roman" panose="02020603050405020304" pitchFamily="18" charset="0"/>
              </a:rPr>
              <a:t>The study finds that, with respect to the available data, Nigeria is ahead of its South African counterpart in the area of delivering </a:t>
            </a:r>
            <a:r>
              <a:rPr lang="sq-AL" sz="2400" dirty="0" smtClean="0">
                <a:latin typeface="Times New Roman" panose="02020603050405020304" pitchFamily="18" charset="0"/>
                <a:cs typeface="Times New Roman" panose="02020603050405020304" pitchFamily="18" charset="0"/>
              </a:rPr>
              <a:t>of most of the basic welfare services measured in the study.</a:t>
            </a:r>
            <a:r>
              <a:rPr lang="en-GB" sz="2400" dirty="0" smtClean="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 paper however notes that despite this result, Nigeria, when taking separately, still lags far behind in terms of delivering basic </a:t>
            </a:r>
            <a:r>
              <a:rPr lang="sq-AL" sz="2400" dirty="0" smtClean="0">
                <a:latin typeface="Times New Roman" panose="02020603050405020304" pitchFamily="18" charset="0"/>
                <a:cs typeface="Times New Roman" panose="02020603050405020304" pitchFamily="18" charset="0"/>
              </a:rPr>
              <a:t>welfare </a:t>
            </a:r>
            <a:r>
              <a:rPr lang="en-GB" sz="2400" dirty="0" smtClean="0">
                <a:latin typeface="Times New Roman" panose="02020603050405020304" pitchFamily="18" charset="0"/>
                <a:cs typeface="Times New Roman" panose="02020603050405020304" pitchFamily="18" charset="0"/>
              </a:rPr>
              <a:t>services</a:t>
            </a:r>
            <a:r>
              <a:rPr lang="sq-AL"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to </a:t>
            </a:r>
            <a:r>
              <a:rPr lang="en-GB" sz="2400" dirty="0">
                <a:latin typeface="Times New Roman" panose="02020603050405020304" pitchFamily="18" charset="0"/>
                <a:cs typeface="Times New Roman" panose="02020603050405020304" pitchFamily="18" charset="0"/>
              </a:rPr>
              <a:t>the people. Furthermore, South Africa has witnessed significant improvement in </a:t>
            </a:r>
            <a:r>
              <a:rPr lang="sq-AL" sz="2400" dirty="0" smtClean="0">
                <a:latin typeface="Times New Roman" panose="02020603050405020304" pitchFamily="18" charset="0"/>
                <a:cs typeface="Times New Roman" panose="02020603050405020304" pitchFamily="18" charset="0"/>
              </a:rPr>
              <a:t>basic welfare </a:t>
            </a:r>
            <a:r>
              <a:rPr lang="en-GB" sz="2400" dirty="0" smtClean="0">
                <a:latin typeface="Times New Roman" panose="02020603050405020304" pitchFamily="18" charset="0"/>
                <a:cs typeface="Times New Roman" panose="02020603050405020304" pitchFamily="18" charset="0"/>
              </a:rPr>
              <a:t>service </a:t>
            </a:r>
            <a:r>
              <a:rPr lang="en-GB" sz="2400" dirty="0">
                <a:latin typeface="Times New Roman" panose="02020603050405020304" pitchFamily="18" charset="0"/>
                <a:cs typeface="Times New Roman" panose="02020603050405020304" pitchFamily="18" charset="0"/>
              </a:rPr>
              <a:t>delivery </a:t>
            </a:r>
            <a:r>
              <a:rPr lang="en-GB" sz="2400" dirty="0" smtClean="0">
                <a:latin typeface="Times New Roman" panose="02020603050405020304" pitchFamily="18" charset="0"/>
                <a:cs typeface="Times New Roman" panose="02020603050405020304" pitchFamily="18" charset="0"/>
              </a:rPr>
              <a:t>to </a:t>
            </a:r>
            <a:r>
              <a:rPr lang="en-GB" sz="2400" dirty="0">
                <a:latin typeface="Times New Roman" panose="02020603050405020304" pitchFamily="18" charset="0"/>
                <a:cs typeface="Times New Roman" panose="02020603050405020304" pitchFamily="18" charset="0"/>
              </a:rPr>
              <a:t>the people over the years. </a:t>
            </a:r>
            <a:r>
              <a:rPr lang="sq-AL" sz="2400" dirty="0" smtClean="0">
                <a:latin typeface="Times New Roman" panose="02020603050405020304" pitchFamily="18" charset="0"/>
                <a:cs typeface="Times New Roman" panose="02020603050405020304" pitchFamily="18" charset="0"/>
              </a:rPr>
              <a:t>Basic welfare </a:t>
            </a:r>
            <a:r>
              <a:rPr lang="en-GB" sz="2400" dirty="0" smtClean="0">
                <a:latin typeface="Times New Roman" panose="02020603050405020304" pitchFamily="18" charset="0"/>
                <a:cs typeface="Times New Roman" panose="02020603050405020304" pitchFamily="18" charset="0"/>
              </a:rPr>
              <a:t>service delivery</a:t>
            </a:r>
            <a:r>
              <a:rPr lang="sq-AL"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is </a:t>
            </a:r>
            <a:r>
              <a:rPr lang="en-GB" sz="2400" dirty="0">
                <a:latin typeface="Times New Roman" panose="02020603050405020304" pitchFamily="18" charset="0"/>
                <a:cs typeface="Times New Roman" panose="02020603050405020304" pitchFamily="18" charset="0"/>
              </a:rPr>
              <a:t>still generally low and poor in Africa, hence Nigeria, South Africa and indeed, the entire continent must begin to do more to </a:t>
            </a:r>
            <a:r>
              <a:rPr lang="en-GB" sz="2400" dirty="0" smtClean="0">
                <a:latin typeface="Times New Roman" panose="02020603050405020304" pitchFamily="18" charset="0"/>
                <a:cs typeface="Times New Roman" panose="02020603050405020304" pitchFamily="18" charset="0"/>
              </a:rPr>
              <a:t>deliver</a:t>
            </a:r>
            <a:r>
              <a:rPr lang="sq-AL" sz="2400" dirty="0" smtClean="0">
                <a:latin typeface="Times New Roman" panose="02020603050405020304" pitchFamily="18" charset="0"/>
                <a:cs typeface="Times New Roman" panose="02020603050405020304" pitchFamily="18" charset="0"/>
              </a:rPr>
              <a:t> good governance and basic welfare services to t</a:t>
            </a:r>
            <a:r>
              <a:rPr lang="en-GB" sz="2400" dirty="0" smtClean="0">
                <a:latin typeface="Times New Roman" panose="02020603050405020304" pitchFamily="18" charset="0"/>
                <a:cs typeface="Times New Roman" panose="02020603050405020304" pitchFamily="18" charset="0"/>
              </a:rPr>
              <a:t>he </a:t>
            </a:r>
            <a:r>
              <a:rPr lang="en-GB" sz="2400" dirty="0">
                <a:latin typeface="Times New Roman" panose="02020603050405020304" pitchFamily="18" charset="0"/>
                <a:cs typeface="Times New Roman" panose="02020603050405020304" pitchFamily="18" charset="0"/>
              </a:rPr>
              <a:t>people </a:t>
            </a:r>
            <a:r>
              <a:rPr lang="en-GB" sz="2400" dirty="0" smtClean="0">
                <a:latin typeface="Times New Roman" panose="02020603050405020304" pitchFamily="18" charset="0"/>
                <a:cs typeface="Times New Roman" panose="02020603050405020304" pitchFamily="18" charset="0"/>
              </a:rPr>
              <a:t>both </a:t>
            </a:r>
            <a:r>
              <a:rPr lang="en-GB" sz="2400" dirty="0">
                <a:latin typeface="Times New Roman" panose="02020603050405020304" pitchFamily="18" charset="0"/>
                <a:cs typeface="Times New Roman" panose="02020603050405020304" pitchFamily="18" charset="0"/>
              </a:rPr>
              <a:t>at country and continental levels.</a:t>
            </a:r>
            <a:endParaRPr lang="en-US" sz="2400" dirty="0">
              <a:latin typeface="Times New Roman" panose="02020603050405020304" pitchFamily="18" charset="0"/>
              <a:cs typeface="Times New Roman" panose="02020603050405020304" pitchFamily="18" charset="0"/>
            </a:endParaRPr>
          </a:p>
          <a:p>
            <a:pPr algn="just"/>
            <a:endParaRPr lang="en-US" dirty="0"/>
          </a:p>
        </p:txBody>
      </p:sp>
    </p:spTree>
    <p:extLst>
      <p:ext uri="{BB962C8B-B14F-4D97-AF65-F5344CB8AC3E}">
        <p14:creationId xmlns:p14="http://schemas.microsoft.com/office/powerpoint/2010/main" val="1838259808"/>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Appreciation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r>
              <a:rPr lang="sq-AL" sz="7200" dirty="0">
                <a:latin typeface="Times New Roman" panose="02020603050405020304" pitchFamily="18" charset="0"/>
                <a:cs typeface="Times New Roman" panose="02020603050405020304" pitchFamily="18" charset="0"/>
              </a:rPr>
              <a:t>THANK YOU FOR LISTENING!!!!!</a:t>
            </a:r>
            <a:endParaRPr lang="en-US" sz="7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4595621"/>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857251"/>
            <a:ext cx="7886700" cy="994172"/>
          </a:xfrm>
        </p:spPr>
        <p:txBody>
          <a:bodyPr/>
          <a:lstStyle/>
          <a:p>
            <a:r>
              <a:rPr lang="sq-AL" b="1" dirty="0" smtClean="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02623" y="1914741"/>
            <a:ext cx="8941377" cy="4569186"/>
          </a:xfrm>
        </p:spPr>
        <p:txBody>
          <a:bodyPr>
            <a:normAutofit lnSpcReduction="10000"/>
          </a:bodyPr>
          <a:lstStyle/>
          <a:p>
            <a:pPr algn="just"/>
            <a:r>
              <a:rPr lang="en-GB" sz="2400" dirty="0">
                <a:latin typeface="Times New Roman" panose="02020603050405020304" pitchFamily="18" charset="0"/>
                <a:cs typeface="Times New Roman" panose="02020603050405020304" pitchFamily="18" charset="0"/>
              </a:rPr>
              <a:t>Across Africa, despite the democracy that has swept across the continent, majority of the people continue to lack quality welfare services from the government. Democracy and good governance can be measured by its ability to deliver basic public services such as reliable electricity supply, crime reduction, water and sanitation services, among others to the people. On this basis, Nigeria and South Africa is compared to unravel which of the democracies and governments provides better quality welfare services, and by extension, good governance to the people. </a:t>
            </a:r>
            <a:endParaRPr lang="sq-AL"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Hence, for this paper, a prominent feature which qualifies a democracy as the government of, by and of the people, is its ability to deliver to the people, good governance and basic welfare services to the people.</a:t>
            </a:r>
            <a:endParaRPr lang="sq-AL" sz="2400" dirty="0" smtClean="0">
              <a:latin typeface="Times New Roman" panose="02020603050405020304" pitchFamily="18" charset="0"/>
              <a:cs typeface="Times New Roman" panose="02020603050405020304" pitchFamily="18" charset="0"/>
            </a:endParaRP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3486453"/>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Introduction</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470531"/>
            <a:ext cx="9144000" cy="5003005"/>
          </a:xfrm>
        </p:spPr>
        <p:txBody>
          <a:bodyPr>
            <a:noAutofit/>
          </a:bodyPr>
          <a:lstStyle/>
          <a:p>
            <a:pPr algn="just"/>
            <a:r>
              <a:rPr lang="en-GB" sz="2400" dirty="0" smtClean="0">
                <a:latin typeface="Times New Roman" panose="02020603050405020304" pitchFamily="18" charset="0"/>
                <a:cs typeface="Times New Roman" panose="02020603050405020304" pitchFamily="18" charset="0"/>
              </a:rPr>
              <a:t>Such </a:t>
            </a:r>
            <a:r>
              <a:rPr lang="en-GB" sz="2400" dirty="0">
                <a:latin typeface="Times New Roman" panose="02020603050405020304" pitchFamily="18" charset="0"/>
                <a:cs typeface="Times New Roman" panose="02020603050405020304" pitchFamily="18" charset="0"/>
              </a:rPr>
              <a:t>services include but are by no means limited to electricity supply, water supply, good roads and bridges, improving living standards, quality health care services, creating jobs, security of lives and property, among others. </a:t>
            </a:r>
            <a:endParaRPr lang="sq-AL" sz="2400" dirty="0" smtClean="0">
              <a:latin typeface="Times New Roman" panose="02020603050405020304" pitchFamily="18" charset="0"/>
              <a:cs typeface="Times New Roman" panose="02020603050405020304" pitchFamily="18" charset="0"/>
            </a:endParaRPr>
          </a:p>
          <a:p>
            <a:pPr algn="just"/>
            <a:r>
              <a:rPr lang="en-GB" sz="2400" dirty="0">
                <a:latin typeface="Times New Roman" panose="02020603050405020304" pitchFamily="18" charset="0"/>
                <a:cs typeface="Times New Roman" panose="02020603050405020304" pitchFamily="18" charset="0"/>
              </a:rPr>
              <a:t>In his assessment of African countries on the delivery of these basic services, Okeke-Uzodike and Chitakunye (2014) avers that there is generally weak performance across the continent</a:t>
            </a:r>
            <a:r>
              <a:rPr lang="en-GB" sz="2400" dirty="0" smtClean="0">
                <a:latin typeface="Times New Roman" panose="02020603050405020304" pitchFamily="18" charset="0"/>
                <a:cs typeface="Times New Roman" panose="02020603050405020304" pitchFamily="18" charset="0"/>
              </a:rPr>
              <a:t>.</a:t>
            </a:r>
            <a:endParaRPr lang="sq-AL"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It is against the foregoing background that this study seeks to measure democratic governance in Nigeria and South Africa using the delivery of certain basic welfare services to the people. The choice of the countries is based on their leadership role in the Western and Southern Africa respectively.</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309795"/>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Theoretical Framework</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50694" y="1519887"/>
            <a:ext cx="8793305" cy="5213422"/>
          </a:xfrm>
        </p:spPr>
        <p:txBody>
          <a:bodyPr>
            <a:normAutofit/>
          </a:bodyPr>
          <a:lstStyle/>
          <a:p>
            <a:pPr algn="just"/>
            <a:r>
              <a:rPr lang="en-GB" sz="2400" dirty="0" smtClean="0">
                <a:latin typeface="Times New Roman" panose="02020603050405020304" pitchFamily="18" charset="0"/>
                <a:cs typeface="Times New Roman" panose="02020603050405020304" pitchFamily="18" charset="0"/>
              </a:rPr>
              <a:t>The social contract theory, which depicts how man submitted a part of his right to the state (government) in exchange for other needs such as security, good standards of living, </a:t>
            </a:r>
            <a:r>
              <a:rPr lang="sq-AL" sz="2400" dirty="0" smtClean="0">
                <a:latin typeface="Times New Roman" panose="02020603050405020304" pitchFamily="18" charset="0"/>
                <a:cs typeface="Times New Roman" panose="02020603050405020304" pitchFamily="18" charset="0"/>
              </a:rPr>
              <a:t>among others,</a:t>
            </a:r>
            <a:r>
              <a:rPr lang="en-GB" sz="2400" dirty="0" smtClean="0">
                <a:latin typeface="Times New Roman" panose="02020603050405020304" pitchFamily="18" charset="0"/>
                <a:cs typeface="Times New Roman" panose="02020603050405020304" pitchFamily="18" charset="0"/>
              </a:rPr>
              <a:t> is most appropriate for this study. Individuals, in order to get better and improved life, decided to submit themselves under the leadership of certain individuals who in turn are expected to make life easier and better for the people who has given him the right to rule over them- the exact way democracy operates too. The ideal purpose of a state therefore, is to better the lives of the people and pursue their interests.</a:t>
            </a:r>
            <a:r>
              <a:rPr lang="sq-AL" sz="2400" dirty="0" smtClean="0">
                <a:latin typeface="Times New Roman" panose="02020603050405020304" pitchFamily="18" charset="0"/>
                <a:cs typeface="Times New Roman" panose="02020603050405020304" pitchFamily="18" charset="0"/>
              </a:rPr>
              <a:t> The provision of basic welfare services to the people is one sure way of achieving this.</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456870"/>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Theoretical Framework</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33796" y="1447149"/>
            <a:ext cx="8910204" cy="5265377"/>
          </a:xfrm>
        </p:spPr>
        <p:txBody>
          <a:bodyPr>
            <a:noAutofit/>
          </a:bodyPr>
          <a:lstStyle/>
          <a:p>
            <a:pPr algn="just"/>
            <a:r>
              <a:rPr lang="en-GB" sz="2400" dirty="0" smtClean="0">
                <a:latin typeface="Times New Roman" panose="02020603050405020304" pitchFamily="18" charset="0"/>
                <a:cs typeface="Times New Roman" panose="02020603050405020304" pitchFamily="18" charset="0"/>
              </a:rPr>
              <a:t>The social contract theory, mostly associated with Hobbes, Locke and Rousseau, sees the state as a product of pact or covenant between the state (government) and the people (the governed). Given this therefore, the state must be able to promote the welfare of the greatest possible number in the state (Nbete, 2012). </a:t>
            </a:r>
            <a:endParaRPr lang="sq-AL" sz="2400" dirty="0" smtClean="0">
              <a:latin typeface="Times New Roman" panose="02020603050405020304" pitchFamily="18" charset="0"/>
              <a:cs typeface="Times New Roman" panose="02020603050405020304" pitchFamily="18" charset="0"/>
            </a:endParaRPr>
          </a:p>
          <a:p>
            <a:pPr algn="just"/>
            <a:r>
              <a:rPr lang="en-GB" sz="2400" dirty="0" smtClean="0">
                <a:latin typeface="Times New Roman" panose="02020603050405020304" pitchFamily="18" charset="0"/>
                <a:cs typeface="Times New Roman" panose="02020603050405020304" pitchFamily="18" charset="0"/>
              </a:rPr>
              <a:t>Crous (2002) makes a distinction of the right of the people into three broad folds; the natural, socio-economic and third generation rights. While the natural rights are those of life, liberty, fair trial, </a:t>
            </a:r>
            <a:r>
              <a:rPr lang="sq-AL" sz="2400" dirty="0" smtClean="0">
                <a:latin typeface="Times New Roman" panose="02020603050405020304" pitchFamily="18" charset="0"/>
                <a:cs typeface="Times New Roman" panose="02020603050405020304" pitchFamily="18" charset="0"/>
              </a:rPr>
              <a:t>among others</a:t>
            </a:r>
            <a:r>
              <a:rPr lang="en-GB" sz="2400" dirty="0" smtClean="0">
                <a:latin typeface="Times New Roman" panose="02020603050405020304" pitchFamily="18" charset="0"/>
                <a:cs typeface="Times New Roman" panose="02020603050405020304" pitchFamily="18" charset="0"/>
              </a:rPr>
              <a:t>; socio-economic rights are right to employment, education, good roads/bridges, medical care, </a:t>
            </a:r>
            <a:r>
              <a:rPr lang="sq-AL" sz="2400" dirty="0" smtClean="0">
                <a:latin typeface="Times New Roman" panose="02020603050405020304" pitchFamily="18" charset="0"/>
                <a:cs typeface="Times New Roman" panose="02020603050405020304" pitchFamily="18" charset="0"/>
              </a:rPr>
              <a:t>among others;</a:t>
            </a:r>
            <a:r>
              <a:rPr lang="en-GB" sz="2400" dirty="0" smtClean="0">
                <a:latin typeface="Times New Roman" panose="02020603050405020304" pitchFamily="18" charset="0"/>
                <a:cs typeface="Times New Roman" panose="02020603050405020304" pitchFamily="18" charset="0"/>
              </a:rPr>
              <a:t> and third generation rights are rights to peace, development, </a:t>
            </a:r>
            <a:r>
              <a:rPr lang="sq-AL" sz="2400" dirty="0" smtClean="0">
                <a:latin typeface="Times New Roman" panose="02020603050405020304" pitchFamily="18" charset="0"/>
                <a:cs typeface="Times New Roman" panose="02020603050405020304" pitchFamily="18" charset="0"/>
              </a:rPr>
              <a:t>among others</a:t>
            </a:r>
            <a:r>
              <a:rPr lang="en-GB" sz="2400" dirty="0" smtClean="0">
                <a:latin typeface="Times New Roman" panose="02020603050405020304" pitchFamily="18" charset="0"/>
                <a:cs typeface="Times New Roman" panose="02020603050405020304" pitchFamily="18" charset="0"/>
              </a:rPr>
              <a:t>. This study focuses on the socio-economic rights of the people in a democracy. It is because of this right that the state owes the citizens certain services. </a:t>
            </a:r>
            <a:endParaRPr lang="en-US" sz="2400" dirty="0" smtClean="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592337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Methodology</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5334" y="1595331"/>
            <a:ext cx="9068666" cy="4587260"/>
          </a:xfrm>
        </p:spPr>
        <p:txBody>
          <a:bodyPr>
            <a:noAutofit/>
          </a:bodyPr>
          <a:lstStyle/>
          <a:p>
            <a:pPr algn="just"/>
            <a:r>
              <a:rPr lang="en-GB" sz="2400" dirty="0" smtClean="0">
                <a:latin typeface="Times New Roman" panose="02020603050405020304" pitchFamily="18" charset="0"/>
                <a:cs typeface="Times New Roman" panose="02020603050405020304" pitchFamily="18" charset="0"/>
              </a:rPr>
              <a:t>The paper relies on primary and secondary data sources. Primary data were sourced from Afrobarometer database, data set R7, 2016/2018, where the total 3,429 respondents to the survey were randomly selected with probability proportionate to population size (PPPS). The clustered, stratified, multi-stage and probability sampling designs were adopted. Respondents were selected from across every sector in the countries and only citizens who were 18 and </a:t>
            </a:r>
            <a:r>
              <a:rPr lang="en-GB" sz="2400" dirty="0" err="1" smtClean="0">
                <a:latin typeface="Times New Roman" panose="02020603050405020304" pitchFamily="18" charset="0"/>
                <a:cs typeface="Times New Roman" panose="02020603050405020304" pitchFamily="18" charset="0"/>
              </a:rPr>
              <a:t>abov</a:t>
            </a:r>
            <a:r>
              <a:rPr lang="sq-AL" sz="2400" dirty="0" smtClean="0">
                <a:latin typeface="Times New Roman" panose="02020603050405020304" pitchFamily="18" charset="0"/>
                <a:cs typeface="Times New Roman" panose="02020603050405020304" pitchFamily="18" charset="0"/>
              </a:rPr>
              <a:t>e </a:t>
            </a:r>
            <a:r>
              <a:rPr lang="en-GB" sz="2400" dirty="0" smtClean="0">
                <a:latin typeface="Times New Roman" panose="02020603050405020304" pitchFamily="18" charset="0"/>
                <a:cs typeface="Times New Roman" panose="02020603050405020304" pitchFamily="18" charset="0"/>
              </a:rPr>
              <a:t>were targeted. A total of 10 aspects of public service delivery were randomly</a:t>
            </a:r>
            <a:r>
              <a:rPr lang="sq-AL"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selected as indices to gauge </a:t>
            </a:r>
            <a:r>
              <a:rPr lang="sq-AL" sz="2400" dirty="0" smtClean="0">
                <a:latin typeface="Times New Roman" panose="02020603050405020304" pitchFamily="18" charset="0"/>
                <a:cs typeface="Times New Roman" panose="02020603050405020304" pitchFamily="18" charset="0"/>
              </a:rPr>
              <a:t>the the countries’ provision of basic welfare services to the people. Data were analysed using descriptive statistics (percentage and frequency) techniques of SPSS and content analysis.</a:t>
            </a:r>
            <a:endParaRPr lang="en-US" sz="2400" dirty="0" smtClean="0">
              <a:latin typeface="Times New Roman" panose="02020603050405020304" pitchFamily="18" charset="0"/>
              <a:cs typeface="Times New Roman" panose="02020603050405020304" pitchFamily="18" charset="0"/>
            </a:endParaRPr>
          </a:p>
          <a:p>
            <a:pPr algn="just"/>
            <a:endParaRPr lang="en-US" sz="2400" dirty="0"/>
          </a:p>
        </p:txBody>
      </p:sp>
    </p:spTree>
    <p:extLst>
      <p:ext uri="{BB962C8B-B14F-4D97-AF65-F5344CB8AC3E}">
        <p14:creationId xmlns:p14="http://schemas.microsoft.com/office/powerpoint/2010/main" val="132366018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Data Presentation</a:t>
            </a:r>
            <a:endParaRPr lang="en-US"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02323783"/>
              </p:ext>
            </p:extLst>
          </p:nvPr>
        </p:nvGraphicFramePr>
        <p:xfrm>
          <a:off x="218209" y="2226469"/>
          <a:ext cx="8712778" cy="37742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1630702"/>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latin typeface="Times New Roman" panose="02020603050405020304" pitchFamily="18" charset="0"/>
                <a:cs typeface="Times New Roman" panose="02020603050405020304" pitchFamily="18" charset="0"/>
              </a:rPr>
              <a:t>Data Presentation</a:t>
            </a:r>
            <a:endParaRPr lang="en-US"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04105639"/>
              </p:ext>
            </p:extLst>
          </p:nvPr>
        </p:nvGraphicFramePr>
        <p:xfrm>
          <a:off x="116898" y="2226469"/>
          <a:ext cx="8860847" cy="377428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07655785"/>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4420" y="208473"/>
            <a:ext cx="6589199" cy="1280890"/>
          </a:xfrm>
        </p:spPr>
        <p:txBody>
          <a:bodyPr/>
          <a:lstStyle/>
          <a:p>
            <a:r>
              <a:rPr lang="sq-AL" b="1" dirty="0" smtClean="0">
                <a:latin typeface="Times New Roman" panose="02020603050405020304" pitchFamily="18" charset="0"/>
                <a:cs typeface="Times New Roman" panose="02020603050405020304" pitchFamily="18" charset="0"/>
              </a:rPr>
              <a:t>Findings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48918"/>
            <a:ext cx="9144000" cy="6009082"/>
          </a:xfrm>
        </p:spPr>
        <p:txBody>
          <a:bodyPr>
            <a:noAutofit/>
          </a:bodyPr>
          <a:lstStyle/>
          <a:p>
            <a:pPr algn="just"/>
            <a:r>
              <a:rPr lang="en-GB" sz="2400" dirty="0">
                <a:latin typeface="Times New Roman" panose="02020603050405020304" pitchFamily="18" charset="0"/>
                <a:cs typeface="Times New Roman" panose="02020603050405020304" pitchFamily="18" charset="0"/>
              </a:rPr>
              <a:t>From </a:t>
            </a:r>
            <a:r>
              <a:rPr lang="en-GB" sz="2400" dirty="0" smtClean="0">
                <a:latin typeface="Times New Roman" panose="02020603050405020304" pitchFamily="18" charset="0"/>
                <a:cs typeface="Times New Roman" panose="02020603050405020304" pitchFamily="18" charset="0"/>
              </a:rPr>
              <a:t>the</a:t>
            </a:r>
            <a:r>
              <a:rPr lang="sq-AL" sz="2400" dirty="0" smtClean="0">
                <a:latin typeface="Times New Roman" panose="02020603050405020304" pitchFamily="18" charset="0"/>
                <a:cs typeface="Times New Roman" panose="02020603050405020304" pitchFamily="18" charset="0"/>
              </a:rPr>
              <a:t> data analysed</a:t>
            </a:r>
            <a:r>
              <a:rPr lang="en-GB" sz="2400" dirty="0" smtClean="0">
                <a:latin typeface="Times New Roman" panose="02020603050405020304" pitchFamily="18" charset="0"/>
                <a:cs typeface="Times New Roman" panose="02020603050405020304" pitchFamily="18" charset="0"/>
              </a:rPr>
              <a:t>,</a:t>
            </a:r>
            <a:r>
              <a:rPr lang="sq-AL"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Nigeria </a:t>
            </a:r>
            <a:r>
              <a:rPr lang="en-GB" sz="2400" dirty="0">
                <a:latin typeface="Times New Roman" panose="02020603050405020304" pitchFamily="18" charset="0"/>
                <a:cs typeface="Times New Roman" panose="02020603050405020304" pitchFamily="18" charset="0"/>
              </a:rPr>
              <a:t>has the highest number of indices (managing economy, improving living standards of the poor, keeping prices stable, addressing educational needs, providing water and sanitation services and providing reliable electricity supply) where government’s performance is poor compared to its South African </a:t>
            </a:r>
            <a:r>
              <a:rPr lang="en-GB" sz="2400" dirty="0" smtClean="0">
                <a:latin typeface="Times New Roman" panose="02020603050405020304" pitchFamily="18" charset="0"/>
                <a:cs typeface="Times New Roman" panose="02020603050405020304" pitchFamily="18" charset="0"/>
              </a:rPr>
              <a:t>counterpart</a:t>
            </a:r>
            <a:r>
              <a:rPr lang="sq-AL" sz="2400" dirty="0" smtClean="0">
                <a:latin typeface="Times New Roman" panose="02020603050405020304" pitchFamily="18" charset="0"/>
                <a:cs typeface="Times New Roman" panose="02020603050405020304" pitchFamily="18" charset="0"/>
              </a:rPr>
              <a:t> which </a:t>
            </a:r>
            <a:r>
              <a:rPr lang="en-GB" sz="2400" dirty="0" smtClean="0">
                <a:latin typeface="Times New Roman" panose="02020603050405020304" pitchFamily="18" charset="0"/>
                <a:cs typeface="Times New Roman" panose="02020603050405020304" pitchFamily="18" charset="0"/>
              </a:rPr>
              <a:t>only </a:t>
            </a:r>
            <a:r>
              <a:rPr lang="en-GB" sz="2400" dirty="0">
                <a:latin typeface="Times New Roman" panose="02020603050405020304" pitchFamily="18" charset="0"/>
                <a:cs typeface="Times New Roman" panose="02020603050405020304" pitchFamily="18" charset="0"/>
              </a:rPr>
              <a:t>has few of the indices (job creation, reducing crime, improving basic health services and maintaining roads and bridges) where government’s performance is poorer than that of Nigeria. Furthermore, Nigeria also has the highest number of indices (managing </a:t>
            </a:r>
            <a:r>
              <a:rPr lang="en-GB" sz="2400" dirty="0" smtClean="0">
                <a:latin typeface="Times New Roman" panose="02020603050405020304" pitchFamily="18" charset="0"/>
                <a:cs typeface="Times New Roman" panose="02020603050405020304" pitchFamily="18" charset="0"/>
              </a:rPr>
              <a:t>economy</a:t>
            </a:r>
            <a:r>
              <a:rPr lang="en-GB" sz="2400" dirty="0">
                <a:latin typeface="Times New Roman" panose="02020603050405020304" pitchFamily="18" charset="0"/>
                <a:cs typeface="Times New Roman" panose="02020603050405020304" pitchFamily="18" charset="0"/>
              </a:rPr>
              <a:t>, creating jobs, keeping prices stable, reducing crime, improving basic health service, addressing educational needs and maintaining roads and bridges) where government is doing better compared to its South African counterpart, while South Africa surpasses Nigeria in few of the indices (improving living standards of the poor, providing water and sanitation services and providing reliable electricity supply). </a:t>
            </a:r>
            <a:endParaRPr lang="en-US" sz="24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306192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91</TotalTime>
  <Words>1186</Words>
  <Application>Microsoft Office PowerPoint</Application>
  <PresentationFormat>On-screen Show (4:3)</PresentationFormat>
  <Paragraphs>31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Century Gothic</vt:lpstr>
      <vt:lpstr>Times New Roman</vt:lpstr>
      <vt:lpstr>Wingdings 3</vt:lpstr>
      <vt:lpstr>Wisp</vt:lpstr>
      <vt:lpstr>GOVERNANCE AND BASIC WELFARE SERVICE DELIVERY IN NIGERIA AND SOUTH AFRICA </vt:lpstr>
      <vt:lpstr>Introduction</vt:lpstr>
      <vt:lpstr>Introduction</vt:lpstr>
      <vt:lpstr>Theoretical Framework</vt:lpstr>
      <vt:lpstr>Theoretical Framework</vt:lpstr>
      <vt:lpstr>Methodology</vt:lpstr>
      <vt:lpstr>Data Presentation</vt:lpstr>
      <vt:lpstr>Data Presentation</vt:lpstr>
      <vt:lpstr>Findings</vt:lpstr>
      <vt:lpstr>Findings</vt:lpstr>
      <vt:lpstr>Conclusion</vt:lpstr>
      <vt:lpstr>Appreciation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GOVERNANCE AND BASIC WELFARE SERVICE DELIVERY IN NIGERIA AND SOUTH AFRICA</dc:title>
  <dc:creator>Windows User</dc:creator>
  <cp:lastModifiedBy>AP-RIC</cp:lastModifiedBy>
  <cp:revision>8</cp:revision>
  <dcterms:created xsi:type="dcterms:W3CDTF">2019-11-14T21:13:08Z</dcterms:created>
  <dcterms:modified xsi:type="dcterms:W3CDTF">2019-12-03T09:27:10Z</dcterms:modified>
</cp:coreProperties>
</file>