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5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5" autoAdjust="0"/>
  </p:normalViewPr>
  <p:slideViewPr>
    <p:cSldViewPr>
      <p:cViewPr varScale="1">
        <p:scale>
          <a:sx n="90" d="100"/>
          <a:sy n="90" d="100"/>
        </p:scale>
        <p:origin x="22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Skills acquired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 through adult education programmes. 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79700106931077"/>
          <c:y val="4.4349466478065869E-2"/>
          <c:w val="0.76711966559735589"/>
          <c:h val="0.834846160882481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Agricutlure </c:v>
                </c:pt>
                <c:pt idx="1">
                  <c:v>Business </c:v>
                </c:pt>
                <c:pt idx="2">
                  <c:v>basic Literacy </c:v>
                </c:pt>
                <c:pt idx="3">
                  <c:v>VSLA </c:v>
                </c:pt>
                <c:pt idx="4">
                  <c:v>English as a second language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15</c:v>
                </c:pt>
                <c:pt idx="2">
                  <c:v>13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12400"/>
        <c:axId val="191172896"/>
        <c:axId val="0"/>
      </c:bar3DChart>
      <c:catAx>
        <c:axId val="88912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1172896"/>
        <c:crosses val="autoZero"/>
        <c:auto val="1"/>
        <c:lblAlgn val="ctr"/>
        <c:lblOffset val="100"/>
        <c:noMultiLvlLbl val="0"/>
      </c:catAx>
      <c:valAx>
        <c:axId val="1911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912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benefits of literacy and adult education knowldege and skills acquired 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Sheet1!$A$2:$A$9</c:f>
              <c:strCache>
                <c:ptCount val="7"/>
                <c:pt idx="1">
                  <c:v>Improved life/reduced poverty </c:v>
                </c:pt>
                <c:pt idx="2">
                  <c:v>help business start/grow</c:v>
                </c:pt>
                <c:pt idx="3">
                  <c:v>support childrens education </c:v>
                </c:pt>
                <c:pt idx="4">
                  <c:v>ablility to buy property </c:v>
                </c:pt>
                <c:pt idx="5">
                  <c:v>got relevant skills</c:v>
                </c:pt>
                <c:pt idx="6">
                  <c:v>supporting family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CA-4E17-A4D1-71385DD52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176256"/>
        <c:axId val="252557712"/>
        <c:axId val="0"/>
      </c:bar3DChart>
      <c:catAx>
        <c:axId val="1911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2557712"/>
        <c:crosses val="autoZero"/>
        <c:auto val="1"/>
        <c:lblAlgn val="ctr"/>
        <c:lblOffset val="100"/>
        <c:noMultiLvlLbl val="0"/>
      </c:catAx>
      <c:valAx>
        <c:axId val="252557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91176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New skills for livelihood adaptability 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0E-4109-96BC-C60B4C530E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0E-4109-96BC-C60B4C530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0E-4109-96BC-C60B4C530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0E-4109-96BC-C60B4C530E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0E-4109-96BC-C60B4C530E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0E-4109-96BC-C60B4C530E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Sheet4!$A$3:$A$8</c:f>
              <c:strCache>
                <c:ptCount val="6"/>
                <c:pt idx="0">
                  <c:v>saving/loan mamagement  </c:v>
                </c:pt>
                <c:pt idx="1">
                  <c:v>business skills </c:v>
                </c:pt>
                <c:pt idx="2">
                  <c:v>agriculture/apairy/  </c:v>
                </c:pt>
                <c:pt idx="3">
                  <c:v>voc skill/cobler/carpentry </c:v>
                </c:pt>
                <c:pt idx="4">
                  <c:v>group dynamics </c:v>
                </c:pt>
                <c:pt idx="5">
                  <c:v>interpersonal skills</c:v>
                </c:pt>
              </c:strCache>
            </c:strRef>
          </c:cat>
          <c:val>
            <c:numRef>
              <c:f>Sheet4!$B$3:$B$8</c:f>
              <c:numCache>
                <c:formatCode>General</c:formatCode>
                <c:ptCount val="6"/>
                <c:pt idx="0">
                  <c:v>9</c:v>
                </c:pt>
                <c:pt idx="1">
                  <c:v>23</c:v>
                </c:pt>
                <c:pt idx="2">
                  <c:v>26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0E-4109-96BC-C60B4C530E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58F6B-4442-4FB8-B2FE-A3CA0831F902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E09609-5452-4390-B0F4-4F2D67AE7B83}">
      <dgm:prSet phldrT="[Text]"/>
      <dgm:spPr>
        <a:xfrm>
          <a:off x="3151358" y="2483261"/>
          <a:ext cx="1926883" cy="192688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livelihood strategies in Kyaka II  </a:t>
          </a:r>
        </a:p>
      </dgm:t>
    </dgm:pt>
    <dgm:pt modelId="{F7172009-EF98-477B-B823-F37FA7003FE2}" type="parTrans" cxnId="{89D4C0A9-80E0-4B69-A898-4C907CFE5596}">
      <dgm:prSet/>
      <dgm:spPr/>
      <dgm:t>
        <a:bodyPr/>
        <a:lstStyle/>
        <a:p>
          <a:endParaRPr lang="en-US"/>
        </a:p>
      </dgm:t>
    </dgm:pt>
    <dgm:pt modelId="{21A21C73-E7EC-438C-9E92-1B71D1E13F9A}" type="sibTrans" cxnId="{89D4C0A9-80E0-4B69-A898-4C907CFE5596}">
      <dgm:prSet/>
      <dgm:spPr/>
      <dgm:t>
        <a:bodyPr/>
        <a:lstStyle/>
        <a:p>
          <a:endParaRPr lang="en-US"/>
        </a:p>
      </dgm:t>
    </dgm:pt>
    <dgm:pt modelId="{31E6DB66-3339-4A42-8765-964FFC03B604}">
      <dgm:prSet phldrT="[Text]"/>
      <dgm:spPr>
        <a:xfrm>
          <a:off x="648170" y="2911457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Farming </a:t>
          </a:r>
        </a:p>
      </dgm:t>
    </dgm:pt>
    <dgm:pt modelId="{4AAEB341-7ACF-4F6C-B605-3BA5B9181C1C}" type="parTrans" cxnId="{D1A53B01-E78B-4FA8-9604-29069D4833CD}">
      <dgm:prSet/>
      <dgm:spPr>
        <a:xfrm rot="21578842">
          <a:off x="2458243" y="3384278"/>
          <a:ext cx="693598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4E60E97E-E2DB-4D8E-A1EA-B1FADDCFBDE8}" type="sibTrans" cxnId="{D1A53B01-E78B-4FA8-9604-29069D4833CD}">
      <dgm:prSet/>
      <dgm:spPr/>
      <dgm:t>
        <a:bodyPr/>
        <a:lstStyle/>
        <a:p>
          <a:endParaRPr lang="en-US"/>
        </a:p>
      </dgm:t>
    </dgm:pt>
    <dgm:pt modelId="{6659D739-6D8D-4576-B281-1D2297BE7199}">
      <dgm:prSet phldrT="[Text]"/>
      <dgm:spPr>
        <a:xfrm>
          <a:off x="636826" y="494681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Business/skills acquired </a:t>
          </a:r>
        </a:p>
      </dgm:t>
    </dgm:pt>
    <dgm:pt modelId="{2E88D79B-5346-48EC-808B-19CD05F61BF7}" type="parTrans" cxnId="{55142723-F109-4926-8EC5-C58FC1613AD0}">
      <dgm:prSet/>
      <dgm:spPr>
        <a:xfrm rot="2453940">
          <a:off x="2098952" y="1934443"/>
          <a:ext cx="1558777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FD9C3BE7-0790-464A-ACD2-5E7AED8057C2}" type="sibTrans" cxnId="{55142723-F109-4926-8EC5-C58FC1613AD0}">
      <dgm:prSet/>
      <dgm:spPr/>
      <dgm:t>
        <a:bodyPr/>
        <a:lstStyle/>
        <a:p>
          <a:endParaRPr lang="en-US"/>
        </a:p>
      </dgm:t>
    </dgm:pt>
    <dgm:pt modelId="{D2CCDF78-0160-4B0B-93C2-8169161CDAB9}">
      <dgm:prSet phldrT="[Text]"/>
      <dgm:spPr>
        <a:xfrm>
          <a:off x="3453113" y="0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Microfinancing </a:t>
          </a:r>
        </a:p>
      </dgm:t>
    </dgm:pt>
    <dgm:pt modelId="{548F4A66-9D4C-4032-8B69-E7D679BDB310}" type="parTrans" cxnId="{8A26A6B6-1E98-4C10-B230-B97C34F7DC67}">
      <dgm:prSet/>
      <dgm:spPr>
        <a:xfrm rot="5751173">
          <a:off x="3675088" y="1699189"/>
          <a:ext cx="1139180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6C8458C6-8BF6-45F2-B407-7A2AC554DBEB}" type="sibTrans" cxnId="{8A26A6B6-1E98-4C10-B230-B97C34F7DC67}">
      <dgm:prSet/>
      <dgm:spPr/>
      <dgm:t>
        <a:bodyPr/>
        <a:lstStyle/>
        <a:p>
          <a:endParaRPr lang="en-US"/>
        </a:p>
      </dgm:t>
    </dgm:pt>
    <dgm:pt modelId="{4069300C-C8CC-4B60-AC55-CF0FC92CD678}">
      <dgm:prSet/>
      <dgm:spPr>
        <a:xfrm>
          <a:off x="5564689" y="711479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Humaniterian assistance/aid</a:t>
          </a:r>
        </a:p>
      </dgm:t>
    </dgm:pt>
    <dgm:pt modelId="{D82D6AEA-C470-4674-8C99-826ED26A0E90}" type="parTrans" cxnId="{F581AB69-DB4D-476D-BE11-3A5755CCC558}">
      <dgm:prSet/>
      <dgm:spPr>
        <a:xfrm rot="8130640">
          <a:off x="4718312" y="2189617"/>
          <a:ext cx="1282516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CC70C298-B657-435B-8F3C-5FDA1A70EAD3}" type="sibTrans" cxnId="{F581AB69-DB4D-476D-BE11-3A5755CCC558}">
      <dgm:prSet/>
      <dgm:spPr/>
      <dgm:t>
        <a:bodyPr/>
        <a:lstStyle/>
        <a:p>
          <a:endParaRPr lang="en-US"/>
        </a:p>
      </dgm:t>
    </dgm:pt>
    <dgm:pt modelId="{A5FA7D48-865F-4694-99DB-12DE9F364F07}">
      <dgm:prSet/>
      <dgm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 Networks </a:t>
          </a:r>
        </a:p>
      </dgm:t>
    </dgm:pt>
    <dgm:pt modelId="{91E7A569-7D35-4BF8-BE08-8FB8FF326401}" type="parTrans" cxnId="{4B5115B2-BC7B-457A-B6EC-B800AD2E2BBF}">
      <dgm:prSet/>
      <dgm:spPr>
        <a:xfrm rot="10466278">
          <a:off x="5039317" y="3357325"/>
          <a:ext cx="1102879" cy="5491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899BF818-8999-48AA-A32B-FC26A6BE6FBE}" type="sibTrans" cxnId="{4B5115B2-BC7B-457A-B6EC-B800AD2E2BBF}">
      <dgm:prSet/>
      <dgm:spPr/>
      <dgm:t>
        <a:bodyPr/>
        <a:lstStyle/>
        <a:p>
          <a:endParaRPr lang="en-US"/>
        </a:p>
      </dgm:t>
    </dgm:pt>
    <dgm:pt modelId="{2782D791-8979-423E-819E-F6A0AE281682}" type="pres">
      <dgm:prSet presAssocID="{37558F6B-4442-4FB8-B2FE-A3CA0831F9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E20DA-C990-4FDE-BD45-1CA77EB70E65}" type="pres">
      <dgm:prSet presAssocID="{80E09609-5452-4390-B0F4-4F2D67AE7B83}" presName="centerShape" presStyleLbl="node0" presStyleIdx="0" presStyleCnt="1" custLinFactNeighborY="-203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8665E2-7E05-4E3C-9024-07EF6B91EF91}" type="pres">
      <dgm:prSet presAssocID="{4AAEB341-7ACF-4F6C-B605-3BA5B9181C1C}" presName="parTrans" presStyleLbl="bgSibTrans2D1" presStyleIdx="0" presStyleCnt="5" custAng="11043718" custScaleX="46002" custLinFactNeighborX="32496" custLinFactNeighborY="1333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F9CF31A-1A05-4A9C-B4E0-D8612D3C8F12}" type="pres">
      <dgm:prSet presAssocID="{31E6DB66-3339-4A42-8765-964FFC03B604}" presName="node" presStyleLbl="node1" presStyleIdx="0" presStyleCnt="5" custRadScaleRad="90234" custRadScaleInc="-510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3191084-BDEE-41C7-96F4-8AB35F80EDA3}" type="pres">
      <dgm:prSet presAssocID="{2E88D79B-5346-48EC-808B-19CD05F61BF7}" presName="parTrans" presStyleLbl="bgSibTrans2D1" presStyleIdx="1" presStyleCnt="5" custAng="10800000" custScaleX="67965" custLinFactNeighborX="20033" custLinFactNeighborY="4212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8D16372-BD08-4A8C-9E5A-39F5C06E35DE}" type="pres">
      <dgm:prSet presAssocID="{6659D739-6D8D-4576-B281-1D2297BE7199}" presName="node" presStyleLbl="node1" presStyleIdx="1" presStyleCnt="5" custRadScaleRad="122551" custRadScaleInc="-739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EF6E1B8-89B9-4E70-BFE8-93C289B6A5AD}" type="pres">
      <dgm:prSet presAssocID="{548F4A66-9D4C-4032-8B69-E7D679BDB310}" presName="parTrans" presStyleLbl="bgSibTrans2D1" presStyleIdx="2" presStyleCnt="5" custAng="10830953" custScaleX="68382" custLinFactNeighborX="-2775" custLinFactNeighborY="7506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81C5021-3324-4278-AF54-CCFC78465679}" type="pres">
      <dgm:prSet presAssocID="{D2CCDF78-0160-4B0B-93C2-8169161CDAB9}" presName="node" presStyleLbl="node1" presStyleIdx="2" presStyleCnt="5" custRadScaleRad="100559" custRadScaleInc="142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492981E-C274-4FF3-95B3-E43AB87D8045}" type="pres">
      <dgm:prSet presAssocID="{D82D6AEA-C470-4674-8C99-826ED26A0E90}" presName="parTrans" presStyleLbl="bgSibTrans2D1" presStyleIdx="3" presStyleCnt="5" custAng="10546277" custScaleX="63540" custLinFactNeighborX="-17352" custLinFactNeighborY="67062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37F8FA5-C770-4716-AACC-4A40D039AC9E}" type="pres">
      <dgm:prSet presAssocID="{4069300C-C8CC-4B60-AC55-CF0FC92CD678}" presName="node" presStyleLbl="node1" presStyleIdx="3" presStyleCnt="5" custRadScaleRad="112232" custRadScaleInc="87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2A257CB-DC3C-4580-B177-3BB3E5AFEA72}" type="pres">
      <dgm:prSet presAssocID="{91E7A569-7D35-4BF8-BE08-8FB8FF326401}" presName="parTrans" presStyleLbl="bgSibTrans2D1" presStyleIdx="4" presStyleCnt="5" custAng="10326439" custScaleX="62482" custLinFactNeighborX="-26693" custLinFactNeighborY="1929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2AE4779-D4C0-4305-85D3-89D8D4E8627D}" type="pres">
      <dgm:prSet presAssocID="{A5FA7D48-865F-4694-99DB-12DE9F364F07}" presName="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06F76ADB-4D52-40A6-B417-A5A94EC37287}" type="presOf" srcId="{80E09609-5452-4390-B0F4-4F2D67AE7B83}" destId="{F67E20DA-C990-4FDE-BD45-1CA77EB70E65}" srcOrd="0" destOrd="0" presId="urn:microsoft.com/office/officeart/2005/8/layout/radial4"/>
    <dgm:cxn modelId="{342BD5F1-3B5F-4D47-B7F8-2AB9D4A3D3B9}" type="presOf" srcId="{91E7A569-7D35-4BF8-BE08-8FB8FF326401}" destId="{B2A257CB-DC3C-4580-B177-3BB3E5AFEA72}" srcOrd="0" destOrd="0" presId="urn:microsoft.com/office/officeart/2005/8/layout/radial4"/>
    <dgm:cxn modelId="{55142723-F109-4926-8EC5-C58FC1613AD0}" srcId="{80E09609-5452-4390-B0F4-4F2D67AE7B83}" destId="{6659D739-6D8D-4576-B281-1D2297BE7199}" srcOrd="1" destOrd="0" parTransId="{2E88D79B-5346-48EC-808B-19CD05F61BF7}" sibTransId="{FD9C3BE7-0790-464A-ACD2-5E7AED8057C2}"/>
    <dgm:cxn modelId="{31476C47-4B38-49D5-BE0F-DAC4EB8DE698}" type="presOf" srcId="{4AAEB341-7ACF-4F6C-B605-3BA5B9181C1C}" destId="{378665E2-7E05-4E3C-9024-07EF6B91EF91}" srcOrd="0" destOrd="0" presId="urn:microsoft.com/office/officeart/2005/8/layout/radial4"/>
    <dgm:cxn modelId="{4AE550BE-5B1F-4A31-B935-AA63A58FBDCA}" type="presOf" srcId="{548F4A66-9D4C-4032-8B69-E7D679BDB310}" destId="{BEF6E1B8-89B9-4E70-BFE8-93C289B6A5AD}" srcOrd="0" destOrd="0" presId="urn:microsoft.com/office/officeart/2005/8/layout/radial4"/>
    <dgm:cxn modelId="{89D4C0A9-80E0-4B69-A898-4C907CFE5596}" srcId="{37558F6B-4442-4FB8-B2FE-A3CA0831F902}" destId="{80E09609-5452-4390-B0F4-4F2D67AE7B83}" srcOrd="0" destOrd="0" parTransId="{F7172009-EF98-477B-B823-F37FA7003FE2}" sibTransId="{21A21C73-E7EC-438C-9E92-1B71D1E13F9A}"/>
    <dgm:cxn modelId="{E4F8FB8C-20F3-46F8-9A94-06046960DEEE}" type="presOf" srcId="{D82D6AEA-C470-4674-8C99-826ED26A0E90}" destId="{8492981E-C274-4FF3-95B3-E43AB87D8045}" srcOrd="0" destOrd="0" presId="urn:microsoft.com/office/officeart/2005/8/layout/radial4"/>
    <dgm:cxn modelId="{CB9E6255-CF9D-4C98-960C-2B4D68A1AFC3}" type="presOf" srcId="{37558F6B-4442-4FB8-B2FE-A3CA0831F902}" destId="{2782D791-8979-423E-819E-F6A0AE281682}" srcOrd="0" destOrd="0" presId="urn:microsoft.com/office/officeart/2005/8/layout/radial4"/>
    <dgm:cxn modelId="{8A26A6B6-1E98-4C10-B230-B97C34F7DC67}" srcId="{80E09609-5452-4390-B0F4-4F2D67AE7B83}" destId="{D2CCDF78-0160-4B0B-93C2-8169161CDAB9}" srcOrd="2" destOrd="0" parTransId="{548F4A66-9D4C-4032-8B69-E7D679BDB310}" sibTransId="{6C8458C6-8BF6-45F2-B407-7A2AC554DBEB}"/>
    <dgm:cxn modelId="{1D3A19F1-0D88-40A3-8DD2-E2CCAA9DED3A}" type="presOf" srcId="{2E88D79B-5346-48EC-808B-19CD05F61BF7}" destId="{E3191084-BDEE-41C7-96F4-8AB35F80EDA3}" srcOrd="0" destOrd="0" presId="urn:microsoft.com/office/officeart/2005/8/layout/radial4"/>
    <dgm:cxn modelId="{4B5115B2-BC7B-457A-B6EC-B800AD2E2BBF}" srcId="{80E09609-5452-4390-B0F4-4F2D67AE7B83}" destId="{A5FA7D48-865F-4694-99DB-12DE9F364F07}" srcOrd="4" destOrd="0" parTransId="{91E7A569-7D35-4BF8-BE08-8FB8FF326401}" sibTransId="{899BF818-8999-48AA-A32B-FC26A6BE6FBE}"/>
    <dgm:cxn modelId="{D1A53B01-E78B-4FA8-9604-29069D4833CD}" srcId="{80E09609-5452-4390-B0F4-4F2D67AE7B83}" destId="{31E6DB66-3339-4A42-8765-964FFC03B604}" srcOrd="0" destOrd="0" parTransId="{4AAEB341-7ACF-4F6C-B605-3BA5B9181C1C}" sibTransId="{4E60E97E-E2DB-4D8E-A1EA-B1FADDCFBDE8}"/>
    <dgm:cxn modelId="{D4CF552A-459E-4101-A886-2B835BA3C43D}" type="presOf" srcId="{6659D739-6D8D-4576-B281-1D2297BE7199}" destId="{28D16372-BD08-4A8C-9E5A-39F5C06E35DE}" srcOrd="0" destOrd="0" presId="urn:microsoft.com/office/officeart/2005/8/layout/radial4"/>
    <dgm:cxn modelId="{FDEA3B28-D8BD-4FA9-BDD9-7C9477B69A45}" type="presOf" srcId="{4069300C-C8CC-4B60-AC55-CF0FC92CD678}" destId="{237F8FA5-C770-4716-AACC-4A40D039AC9E}" srcOrd="0" destOrd="0" presId="urn:microsoft.com/office/officeart/2005/8/layout/radial4"/>
    <dgm:cxn modelId="{6D7D5F29-A9A8-4C46-BCD4-8D6B94F68AFD}" type="presOf" srcId="{A5FA7D48-865F-4694-99DB-12DE9F364F07}" destId="{02AE4779-D4C0-4305-85D3-89D8D4E8627D}" srcOrd="0" destOrd="0" presId="urn:microsoft.com/office/officeart/2005/8/layout/radial4"/>
    <dgm:cxn modelId="{F581AB69-DB4D-476D-BE11-3A5755CCC558}" srcId="{80E09609-5452-4390-B0F4-4F2D67AE7B83}" destId="{4069300C-C8CC-4B60-AC55-CF0FC92CD678}" srcOrd="3" destOrd="0" parTransId="{D82D6AEA-C470-4674-8C99-826ED26A0E90}" sibTransId="{CC70C298-B657-435B-8F3C-5FDA1A70EAD3}"/>
    <dgm:cxn modelId="{B44C9F78-950C-4C93-956D-425622D02507}" type="presOf" srcId="{31E6DB66-3339-4A42-8765-964FFC03B604}" destId="{BF9CF31A-1A05-4A9C-B4E0-D8612D3C8F12}" srcOrd="0" destOrd="0" presId="urn:microsoft.com/office/officeart/2005/8/layout/radial4"/>
    <dgm:cxn modelId="{BE4E3542-D6C2-4B75-9420-642118CBAAD5}" type="presOf" srcId="{D2CCDF78-0160-4B0B-93C2-8169161CDAB9}" destId="{F81C5021-3324-4278-AF54-CCFC78465679}" srcOrd="0" destOrd="0" presId="urn:microsoft.com/office/officeart/2005/8/layout/radial4"/>
    <dgm:cxn modelId="{2D883EF7-F197-45B3-A667-E9F9B18D0218}" type="presParOf" srcId="{2782D791-8979-423E-819E-F6A0AE281682}" destId="{F67E20DA-C990-4FDE-BD45-1CA77EB70E65}" srcOrd="0" destOrd="0" presId="urn:microsoft.com/office/officeart/2005/8/layout/radial4"/>
    <dgm:cxn modelId="{5BA88972-E1F1-4482-AD2D-713B37901F84}" type="presParOf" srcId="{2782D791-8979-423E-819E-F6A0AE281682}" destId="{378665E2-7E05-4E3C-9024-07EF6B91EF91}" srcOrd="1" destOrd="0" presId="urn:microsoft.com/office/officeart/2005/8/layout/radial4"/>
    <dgm:cxn modelId="{9E078598-6646-4668-B091-8262467C2DA1}" type="presParOf" srcId="{2782D791-8979-423E-819E-F6A0AE281682}" destId="{BF9CF31A-1A05-4A9C-B4E0-D8612D3C8F12}" srcOrd="2" destOrd="0" presId="urn:microsoft.com/office/officeart/2005/8/layout/radial4"/>
    <dgm:cxn modelId="{D9B57A31-84E2-4DA1-A79C-E7C185C437C8}" type="presParOf" srcId="{2782D791-8979-423E-819E-F6A0AE281682}" destId="{E3191084-BDEE-41C7-96F4-8AB35F80EDA3}" srcOrd="3" destOrd="0" presId="urn:microsoft.com/office/officeart/2005/8/layout/radial4"/>
    <dgm:cxn modelId="{90E1F3A2-5D09-47EA-9F02-C7AD8F27A712}" type="presParOf" srcId="{2782D791-8979-423E-819E-F6A0AE281682}" destId="{28D16372-BD08-4A8C-9E5A-39F5C06E35DE}" srcOrd="4" destOrd="0" presId="urn:microsoft.com/office/officeart/2005/8/layout/radial4"/>
    <dgm:cxn modelId="{E0E66728-208C-4DC7-9502-F232E31E0353}" type="presParOf" srcId="{2782D791-8979-423E-819E-F6A0AE281682}" destId="{BEF6E1B8-89B9-4E70-BFE8-93C289B6A5AD}" srcOrd="5" destOrd="0" presId="urn:microsoft.com/office/officeart/2005/8/layout/radial4"/>
    <dgm:cxn modelId="{C7AA14E6-755B-4A65-8155-1146DABEEF71}" type="presParOf" srcId="{2782D791-8979-423E-819E-F6A0AE281682}" destId="{F81C5021-3324-4278-AF54-CCFC78465679}" srcOrd="6" destOrd="0" presId="urn:microsoft.com/office/officeart/2005/8/layout/radial4"/>
    <dgm:cxn modelId="{EE096A4F-9755-4F37-9121-107B1534AAE5}" type="presParOf" srcId="{2782D791-8979-423E-819E-F6A0AE281682}" destId="{8492981E-C274-4FF3-95B3-E43AB87D8045}" srcOrd="7" destOrd="0" presId="urn:microsoft.com/office/officeart/2005/8/layout/radial4"/>
    <dgm:cxn modelId="{94BFB915-1847-4D29-A1F0-05AF31A3B1F2}" type="presParOf" srcId="{2782D791-8979-423E-819E-F6A0AE281682}" destId="{237F8FA5-C770-4716-AACC-4A40D039AC9E}" srcOrd="8" destOrd="0" presId="urn:microsoft.com/office/officeart/2005/8/layout/radial4"/>
    <dgm:cxn modelId="{4EC4F749-DD9C-47AF-865D-0A537ED99F1C}" type="presParOf" srcId="{2782D791-8979-423E-819E-F6A0AE281682}" destId="{B2A257CB-DC3C-4580-B177-3BB3E5AFEA72}" srcOrd="9" destOrd="0" presId="urn:microsoft.com/office/officeart/2005/8/layout/radial4"/>
    <dgm:cxn modelId="{A48E3B2A-072F-47AC-B0B2-767559C4F0D5}" type="presParOf" srcId="{2782D791-8979-423E-819E-F6A0AE281682}" destId="{02AE4779-D4C0-4305-85D3-89D8D4E8627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9D30F-3988-476D-AC68-D1FC931EA7D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75B0-AAFD-4E52-8376-89A6D30B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C75B0-AAFD-4E52-8376-89A6D30B60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C75B0-AAFD-4E52-8376-89A6D30B60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C75B0-AAFD-4E52-8376-89A6D30B60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7C161D-2803-444D-B2FA-54FEACBC1D4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606DBF-DA69-4C51-A319-B1913991A2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8599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Refugee Livelihood Adaptability: The Role of Adult Education in </a:t>
            </a:r>
            <a:r>
              <a:rPr lang="en-US" sz="2000" b="1" dirty="0">
                <a:latin typeface="Arial Narrow" pitchFamily="34" charset="0"/>
              </a:rPr>
              <a:t>t</a:t>
            </a:r>
            <a:r>
              <a:rPr lang="en-US" sz="2000" b="1" dirty="0" smtClean="0">
                <a:latin typeface="Arial Narrow" pitchFamily="34" charset="0"/>
              </a:rPr>
              <a:t>he Development of </a:t>
            </a:r>
            <a:r>
              <a:rPr lang="en-US" sz="2000" b="1" dirty="0">
                <a:latin typeface="Arial Narrow" pitchFamily="34" charset="0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 Community’s Livelihood in Forced Migration Context in Uganda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Salome J. Awidi.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University of South Africa, Pretoria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8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Grass root collectives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Village Saving and loans associations/thematic livelihood groups dual purpose; social –economic roles (improving access to fast affordable credit &amp; Psychosocial support for members)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88651"/>
              </p:ext>
            </p:extLst>
          </p:nvPr>
        </p:nvGraphicFramePr>
        <p:xfrm>
          <a:off x="457200" y="304800"/>
          <a:ext cx="82296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1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>
                <a:effectLst/>
                <a:latin typeface="Arial" pitchFamily="34" charset="0"/>
                <a:ea typeface="Calibri"/>
                <a:cs typeface="Arial" pitchFamily="34" charset="0"/>
              </a:rPr>
              <a:t>Main livelihood strategies in Kyaka II refugee settlement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8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Arial"/>
                <a:ea typeface="Calibri"/>
                <a:cs typeface="Times New Roman"/>
              </a:rPr>
              <a:t> </a:t>
            </a:r>
            <a:r>
              <a:rPr lang="en-ZA" sz="2800" dirty="0">
                <a:latin typeface="Arial"/>
                <a:ea typeface="Calibri"/>
                <a:cs typeface="Times New Roman"/>
              </a:rPr>
              <a:t>“</a:t>
            </a:r>
            <a:r>
              <a:rPr lang="en-ZA" sz="2800" i="1" dirty="0">
                <a:latin typeface="Arial"/>
                <a:ea typeface="Calibri"/>
                <a:cs typeface="Times New Roman"/>
              </a:rPr>
              <a:t>I take my children to school so that they don’t live like refugees in future….”</a:t>
            </a:r>
            <a:r>
              <a:rPr lang="en-ZA" sz="2800" dirty="0">
                <a:latin typeface="Arial"/>
                <a:ea typeface="Calibri"/>
                <a:cs typeface="Times New Roman"/>
              </a:rPr>
              <a:t> 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marR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800" dirty="0">
                <a:latin typeface="Arial"/>
                <a:ea typeface="Calibri"/>
                <a:cs typeface="Times New Roman"/>
              </a:rPr>
              <a:t>(Francine, Kyaka II)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Procession of adult education graduates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Adjumani settlement, northern Uganda)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:\Users\DELL\Desktop\Salome\Graduands of Adult literacy marching on their graduation day 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1462"/>
            <a:ext cx="8229600" cy="3965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\Desktop\Salome\livelihood 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0"/>
            <a:ext cx="8077200" cy="490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2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\Desktop\Salome\refugee livelihoods 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4605"/>
          <a:stretch/>
        </p:blipFill>
        <p:spPr bwMode="auto">
          <a:xfrm>
            <a:off x="533400" y="2286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109728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Adult Education facilitates acquisition of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relevant sets of skills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knowledge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for local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integration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&amp; adaptation of refugees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1"/>
            <a:ext cx="464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Extract of a thesis entitled </a:t>
            </a:r>
            <a:r>
              <a:rPr lang="en-US" sz="2400" b="1" i="1" dirty="0" smtClean="0">
                <a:latin typeface="Arial Narrow" pitchFamily="34" charset="0"/>
              </a:rPr>
              <a:t>“Livelihood sustainability in forced migration context: the case of refugees in Kyaka II refugee settlement in south western Uganda</a:t>
            </a:r>
            <a:r>
              <a:rPr lang="en-US" sz="2400" i="1" dirty="0" smtClean="0">
                <a:latin typeface="Arial Narrow" pitchFamily="34" charset="0"/>
              </a:rPr>
              <a:t>”.</a:t>
            </a:r>
          </a:p>
          <a:p>
            <a:r>
              <a:rPr lang="en-US" sz="2400" b="1" dirty="0" smtClean="0">
                <a:latin typeface="Arial Narrow" pitchFamily="34" charset="0"/>
              </a:rPr>
              <a:t>Focus</a:t>
            </a:r>
            <a:r>
              <a:rPr lang="en-US" sz="2400" dirty="0" smtClean="0">
                <a:latin typeface="Arial Narrow" pitchFamily="34" charset="0"/>
              </a:rPr>
              <a:t>: Factors of Influence: The 2006 refugee policy &amp; adult education programs </a:t>
            </a:r>
          </a:p>
          <a:p>
            <a:r>
              <a:rPr lang="en-US" sz="2400" b="1" dirty="0">
                <a:latin typeface="Arial Narrow" pitchFamily="34" charset="0"/>
              </a:rPr>
              <a:t>Methodology</a:t>
            </a:r>
            <a:r>
              <a:rPr lang="en-US" sz="2400" dirty="0">
                <a:latin typeface="Arial Narrow" pitchFamily="34" charset="0"/>
              </a:rPr>
              <a:t>: qualitative group case </a:t>
            </a:r>
            <a:r>
              <a:rPr lang="en-US" sz="2400" dirty="0" smtClean="0">
                <a:latin typeface="Arial Narrow" pitchFamily="34" charset="0"/>
              </a:rPr>
              <a:t>study</a:t>
            </a:r>
          </a:p>
          <a:p>
            <a:pPr marL="109728" indent="0">
              <a:buNone/>
            </a:pPr>
            <a:r>
              <a:rPr lang="en-US" sz="2400" dirty="0" smtClean="0">
                <a:latin typeface="Arial Narrow" pitchFamily="34" charset="0"/>
              </a:rPr>
              <a:t>                     -  8 FGD with CIG (grass root collectives), 68 individual  </a:t>
            </a:r>
          </a:p>
          <a:p>
            <a:pPr marL="109728" indent="0"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interview, key documentation review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72000"/>
            <a:ext cx="1995488" cy="15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6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question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Sustainability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livelihoods of refugees in Kyaka II refugee settlement?</a:t>
            </a:r>
          </a:p>
          <a:p>
            <a:pPr marL="109728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Objectives /research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questions: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livelihood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strategies of refugees in Kyaka II?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influencing livelihood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sustainability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refugees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perceive their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livelihood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refugees adapt 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395788"/>
            <a:ext cx="2019300" cy="16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r>
              <a:rPr lang="en-US" b="1" dirty="0" smtClean="0"/>
              <a:t>Findings:</a:t>
            </a:r>
            <a:r>
              <a:rPr lang="en-US" dirty="0" smtClean="0"/>
              <a:t> The 2006 Ugandan refugee policy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ZA" sz="2400" dirty="0" smtClean="0">
                <a:latin typeface="Arial" pitchFamily="34" charset="0"/>
                <a:ea typeface="Calibri"/>
                <a:cs typeface="Arial" pitchFamily="34" charset="0"/>
              </a:rPr>
              <a:t>64% </a:t>
            </a:r>
            <a:r>
              <a:rPr lang="en-ZA" sz="2400" dirty="0">
                <a:latin typeface="Arial" pitchFamily="34" charset="0"/>
                <a:ea typeface="Calibri"/>
                <a:cs typeface="Arial" pitchFamily="34" charset="0"/>
              </a:rPr>
              <a:t>of the respondents thought a refugee status had certain limitations. </a:t>
            </a:r>
            <a:endParaRPr lang="en-ZA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400" i="1" dirty="0" smtClean="0">
                <a:latin typeface="Arial" pitchFamily="34" charset="0"/>
                <a:ea typeface="Calibri"/>
                <a:cs typeface="Arial" pitchFamily="34" charset="0"/>
              </a:rPr>
              <a:t>“…</a:t>
            </a:r>
            <a:r>
              <a:rPr lang="en-ZA" sz="2400" i="1" dirty="0">
                <a:latin typeface="Arial" pitchFamily="34" charset="0"/>
                <a:ea typeface="Calibri"/>
                <a:cs typeface="Arial" pitchFamily="34" charset="0"/>
              </a:rPr>
              <a:t>something was missing……..you can’t do big things and businesses like the nationals……………..…I feel useless and hopeless in the settlement….”</a:t>
            </a:r>
            <a:endParaRPr lang="en-US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ZA" sz="2100" i="1" dirty="0">
                <a:latin typeface="Arial"/>
                <a:ea typeface="Calibri"/>
                <a:cs typeface="Times New Roman"/>
              </a:rPr>
              <a:t>(Voices of refugee in a focus group discussion, Kyaka II)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2006 Ugandan refugee policy enigma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0"/>
            <a:ext cx="66143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Findings: adult learning &amp; education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5901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9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2532"/>
              </p:ext>
            </p:extLst>
          </p:nvPr>
        </p:nvGraphicFramePr>
        <p:xfrm>
          <a:off x="457200" y="152400"/>
          <a:ext cx="8305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smtClean="0"/>
              <a:t>Livelihood adaptation strategies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Embedded literacies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Farming activities and agriculture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extension services 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47% of study participants rely on the new sets of skills and knowledge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acquired)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Language learning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English as a second/ native language (</a:t>
            </a:r>
            <a:r>
              <a:rPr lang="en-ZA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ZA" sz="2800" dirty="0" smtClean="0">
                <a:latin typeface="Arial" pitchFamily="34" charset="0"/>
                <a:ea typeface="Calibri"/>
                <a:cs typeface="Arial" pitchFamily="34" charset="0"/>
              </a:rPr>
              <a:t>thnic </a:t>
            </a:r>
            <a:r>
              <a:rPr lang="en-ZA" sz="2800" dirty="0">
                <a:latin typeface="Arial" pitchFamily="34" charset="0"/>
                <a:ea typeface="Calibri"/>
                <a:cs typeface="Arial" pitchFamily="34" charset="0"/>
              </a:rPr>
              <a:t>similarity with boarder communities in the country of asylum was </a:t>
            </a:r>
            <a:r>
              <a:rPr lang="en-ZA" sz="2800" dirty="0" smtClean="0">
                <a:latin typeface="Arial" pitchFamily="34" charset="0"/>
                <a:ea typeface="Calibri"/>
                <a:cs typeface="Arial" pitchFamily="34" charset="0"/>
              </a:rPr>
              <a:t>facilitate </a:t>
            </a:r>
            <a:r>
              <a:rPr lang="en-ZA" sz="2800" dirty="0">
                <a:latin typeface="Arial" pitchFamily="34" charset="0"/>
                <a:ea typeface="Calibri"/>
                <a:cs typeface="Arial" pitchFamily="34" charset="0"/>
              </a:rPr>
              <a:t>integration and adaptation of </a:t>
            </a:r>
            <a:r>
              <a:rPr lang="en-ZA" sz="2800" dirty="0" smtClean="0">
                <a:latin typeface="Arial" pitchFamily="34" charset="0"/>
                <a:ea typeface="Calibri"/>
                <a:cs typeface="Arial" pitchFamily="34" charset="0"/>
              </a:rPr>
              <a:t>refugees)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390</Words>
  <Application>Microsoft Office PowerPoint</Application>
  <PresentationFormat>On-screen Show (4:3)</PresentationFormat>
  <Paragraphs>41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Refugee Livelihood Adaptability: The Role of Adult Education in the Development of a Community’s Livelihood in Forced Migration Context in Uganda  Salome J. Awidi.  University of South Africa, Pretoria </vt:lpstr>
      <vt:lpstr>PowerPoint Presentation</vt:lpstr>
      <vt:lpstr>PowerPoint Presentation</vt:lpstr>
      <vt:lpstr>PowerPoint Presentation</vt:lpstr>
      <vt:lpstr>PowerPoint Presentation</vt:lpstr>
      <vt:lpstr>The 2006 Ugandan refugee policy enigma</vt:lpstr>
      <vt:lpstr>Findings: adult learning &amp; education </vt:lpstr>
      <vt:lpstr>PowerPoint Presentation</vt:lpstr>
      <vt:lpstr>PowerPoint Presentation</vt:lpstr>
      <vt:lpstr>PowerPoint Presentation</vt:lpstr>
      <vt:lpstr>PowerPoint Presentation</vt:lpstr>
      <vt:lpstr>Main livelihood strategies in Kyaka II refugee settlement</vt:lpstr>
      <vt:lpstr>PowerPoint Presentation</vt:lpstr>
      <vt:lpstr>Procession of adult education graduates (Adjumani settlement, northern Uganda)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Livelihood Adaptability: The Role of Adult Education in the Development of a Community’s Livelihood in Forced Migration Context in Uganda  Salome J. Awidi.  University of South Africa, Pretoria</dc:title>
  <dc:creator>solome</dc:creator>
  <cp:lastModifiedBy>AP-RIC</cp:lastModifiedBy>
  <cp:revision>11</cp:revision>
  <dcterms:created xsi:type="dcterms:W3CDTF">2019-11-15T18:47:42Z</dcterms:created>
  <dcterms:modified xsi:type="dcterms:W3CDTF">2019-12-03T10:19:26Z</dcterms:modified>
</cp:coreProperties>
</file>