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7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8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9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0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1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Ex1.xml" ContentType="application/vnd.ms-office.chartex+xml"/>
  <Override PartName="/ppt/charts/chartEx2.xml" ContentType="application/vnd.ms-office.chartex+xml"/>
  <Override PartName="/ppt/charts/colors18.xml" ContentType="application/vnd.ms-office.chartcolorstyle+xml"/>
  <Override PartName="/ppt/charts/style18.xml" ContentType="application/vnd.ms-office.chartstyle+xml"/>
  <Override PartName="/ppt/charts/colors20.xml" ContentType="application/vnd.ms-office.chartcolorstyle+xml"/>
  <Override PartName="/ppt/charts/style2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  <p:sldMasterId id="2147483689" r:id="rId5"/>
  </p:sldMasterIdLst>
  <p:notesMasterIdLst>
    <p:notesMasterId r:id="rId22"/>
  </p:notesMasterIdLst>
  <p:handoutMasterIdLst>
    <p:handoutMasterId r:id="rId23"/>
  </p:handoutMasterIdLst>
  <p:sldIdLst>
    <p:sldId id="589" r:id="rId6"/>
    <p:sldId id="306" r:id="rId7"/>
    <p:sldId id="620" r:id="rId8"/>
    <p:sldId id="361" r:id="rId9"/>
    <p:sldId id="613" r:id="rId10"/>
    <p:sldId id="616" r:id="rId11"/>
    <p:sldId id="614" r:id="rId12"/>
    <p:sldId id="274" r:id="rId13"/>
    <p:sldId id="619" r:id="rId14"/>
    <p:sldId id="618" r:id="rId15"/>
    <p:sldId id="612" r:id="rId16"/>
    <p:sldId id="610" r:id="rId17"/>
    <p:sldId id="617" r:id="rId18"/>
    <p:sldId id="611" r:id="rId19"/>
    <p:sldId id="593" r:id="rId20"/>
    <p:sldId id="59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oy, Jef (IFPRI)" initials="LJ(" lastIdx="4" clrIdx="0">
    <p:extLst>
      <p:ext uri="{19B8F6BF-5375-455C-9EA6-DF929625EA0E}">
        <p15:presenceInfo xmlns:p15="http://schemas.microsoft.com/office/powerpoint/2012/main" userId="S-1-5-21-937917569-1289706902-922709458-6653" providerId="AD"/>
      </p:ext>
    </p:extLst>
  </p:cmAuthor>
  <p:cmAuthor id="2" name="Kurdi, Sikandra (IFPRI-Egypt)" initials="KS(" lastIdx="1" clrIdx="1">
    <p:extLst>
      <p:ext uri="{19B8F6BF-5375-455C-9EA6-DF929625EA0E}">
        <p15:presenceInfo xmlns:p15="http://schemas.microsoft.com/office/powerpoint/2012/main" userId="Kurdi, Sikandra (IFPRI-Egypt)" providerId="None"/>
      </p:ext>
    </p:extLst>
  </p:cmAuthor>
  <p:cmAuthor id="3" name="Hoda El Enbaby" initials="HEE" lastIdx="1" clrIdx="2">
    <p:extLst>
      <p:ext uri="{19B8F6BF-5375-455C-9EA6-DF929625EA0E}">
        <p15:presenceInfo xmlns:p15="http://schemas.microsoft.com/office/powerpoint/2012/main" userId="Hoda El Enbaby" providerId="None"/>
      </p:ext>
    </p:extLst>
  </p:cmAuthor>
  <p:cmAuthor id="4" name="El Enbaby, Hoda (IFPRI-Egypt)" initials="EEH(" lastIdx="2" clrIdx="3">
    <p:extLst>
      <p:ext uri="{19B8F6BF-5375-455C-9EA6-DF929625EA0E}">
        <p15:presenceInfo xmlns:p15="http://schemas.microsoft.com/office/powerpoint/2012/main" userId="El Enbaby, Hoda (IFPRI-Egypt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A43D"/>
    <a:srgbClr val="98B644"/>
    <a:srgbClr val="344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259" autoAdjust="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6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6"/>
    </p:cViewPr>
  </p:sorterViewPr>
  <p:notesViewPr>
    <p:cSldViewPr snapToGrid="0">
      <p:cViewPr varScale="1">
        <p:scale>
          <a:sx n="51" d="100"/>
          <a:sy n="51" d="100"/>
        </p:scale>
        <p:origin x="269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AppData\Local\Microsoft\Windows\INetCache\Content.Outlook\EZJI2W04\Tables%20of%20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AppData\Local\Microsoft\Windows\INetCache\Content.Outlook\EZJI2W04\Regional%20structu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eisinger\AppData\Local\Microsoft\Windows\INetCache\Content.Outlook\EZJI2W04\Regional%20structu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reisinger\AppData\Local\Microsoft\Windows\INetCache\Content.Outlook\EZJI2W04\Regional%20structur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Breisinger\Dropbox%20(IFPRI)\My%20documents\1%20MENA\2%20Egypt\2%20Publications\1%20IFPRI%20Egypt%20WPS\WP%20AIDA%20Egypt\Tables%20of%20results%20(12-12-18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microsoft.com/office/2011/relationships/chartStyle" Target="style18.xml"/><Relationship Id="rId1" Type="http://schemas.openxmlformats.org/officeDocument/2006/relationships/oleObject" Target="file:///C:\Users\CBreisinger\Documents\Copy%20of%20Regional%20structure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0.xml"/><Relationship Id="rId2" Type="http://schemas.microsoft.com/office/2011/relationships/chartStyle" Target="style20.xml"/><Relationship Id="rId1" Type="http://schemas.openxmlformats.org/officeDocument/2006/relationships/oleObject" Target="file:///C:\Users\CBreisinger\Documents\Copy%20of%20Regional%20struct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64305213731148"/>
          <c:y val="0.14853964098420358"/>
          <c:w val="0.69824821575806595"/>
          <c:h val="0.82384140713303899"/>
        </c:manualLayout>
      </c:layout>
      <c:pieChart>
        <c:varyColors val="1"/>
        <c:ser>
          <c:idx val="0"/>
          <c:order val="0"/>
          <c:tx>
            <c:strRef>
              <c:f>'[Tables of results.xlsx]vegetables value chain'!$S$32</c:f>
              <c:strCache>
                <c:ptCount val="1"/>
                <c:pt idx="0">
                  <c:v>Shares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8BF-4D09-B72F-F1C99B2F35BD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8BF-4D09-B72F-F1C99B2F35BD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8BF-4D09-B72F-F1C99B2F35B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8BF-4D09-B72F-F1C99B2F35B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98BF-4D09-B72F-F1C99B2F35B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98BF-4D09-B72F-F1C99B2F35B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2D0CE31-DC9C-4194-8DC7-7D4A3CBB839F}" type="CATEGORYNAME">
                      <a:rPr lang="en-US" sz="140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>
                        <a:defRPr sz="1400"/>
                      </a:pPr>
                      <a:t>[CATEGORY NAME]</a:t>
                    </a:fld>
                    <a:r>
                      <a:rPr lang="en-US" sz="1400" baseline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, </a:t>
                    </a:r>
                    <a:fld id="{28CD7B06-7F84-4EBB-9769-1BEFDA1727FC}" type="VALUE">
                      <a:rPr lang="en-US" sz="1400" baseline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pPr>
                        <a:defRPr sz="1400"/>
                      </a:pPr>
                      <a:t>[VALUE]</a:t>
                    </a:fld>
                    <a:endParaRPr lang="en-US" sz="1400" baseline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8BF-4D09-B72F-F1C99B2F35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8BF-4D09-B72F-F1C99B2F35B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E9F8806-174D-4FA0-B3FF-C891913D887C}" type="CATEGORYNAME">
                      <a:rPr lang="en-US" sz="14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, </a:t>
                    </a:r>
                    <a:fld id="{1328F0BA-693E-4A4B-8A9E-5260106152F7}" type="VALUE">
                      <a:rPr lang="en-US" sz="1400" baseline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[VALUE]</a:t>
                    </a:fld>
                    <a:endParaRPr lang="en-US" sz="14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8BF-4D09-B72F-F1C99B2F35BD}"/>
                </c:ext>
              </c:extLst>
            </c:dLbl>
            <c:dLbl>
              <c:idx val="3"/>
              <c:layout>
                <c:manualLayout>
                  <c:x val="-9.8913885726856096E-2"/>
                  <c:y val="0.191164655611980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BF-4D09-B72F-F1C99B2F35BD}"/>
                </c:ext>
              </c:extLst>
            </c:dLbl>
            <c:dLbl>
              <c:idx val="4"/>
              <c:layout>
                <c:manualLayout>
                  <c:x val="-1.6366343134682122E-2"/>
                  <c:y val="-5.61072729839487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44262577219897"/>
                      <c:h val="0.129152597551813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8BF-4D09-B72F-F1C99B2F35BD}"/>
                </c:ext>
              </c:extLst>
            </c:dLbl>
            <c:dLbl>
              <c:idx val="5"/>
              <c:layout>
                <c:manualLayout>
                  <c:x val="8.042617267864649E-2"/>
                  <c:y val="-1.16268977855803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076316158250762"/>
                      <c:h val="0.10294536358694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8BF-4D09-B72F-F1C99B2F35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'[Tables of results.xlsx]vegetables value chain'!$P$33:$R$38</c:f>
              <c:strCache>
                <c:ptCount val="6"/>
                <c:pt idx="0">
                  <c:v>Vegetable production, value added</c:v>
                </c:pt>
                <c:pt idx="1">
                  <c:v>Intermediate input for vegetable production, value added</c:v>
                </c:pt>
                <c:pt idx="2">
                  <c:v>Vegetable trade, value added</c:v>
                </c:pt>
                <c:pt idx="3">
                  <c:v>Vegetable processing, value added</c:v>
                </c:pt>
                <c:pt idx="4">
                  <c:v>Intermediate inputs for vegetable processing, value added</c:v>
                </c:pt>
                <c:pt idx="5">
                  <c:v>Vegetable retail, value added</c:v>
                </c:pt>
              </c:strCache>
            </c:strRef>
          </c:cat>
          <c:val>
            <c:numRef>
              <c:f>'[Tables of results.xlsx]vegetables value chain'!$S$33:$S$38</c:f>
              <c:numCache>
                <c:formatCode>0.0</c:formatCode>
                <c:ptCount val="6"/>
                <c:pt idx="0">
                  <c:v>22.525894225382405</c:v>
                </c:pt>
                <c:pt idx="1">
                  <c:v>14.383562749888807</c:v>
                </c:pt>
                <c:pt idx="2">
                  <c:v>48.101181591827746</c:v>
                </c:pt>
                <c:pt idx="3">
                  <c:v>6.6085431008219686</c:v>
                </c:pt>
                <c:pt idx="4">
                  <c:v>6.2081851751004669</c:v>
                </c:pt>
                <c:pt idx="5">
                  <c:v>2.1726331569786184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8BF-4D09-B72F-F1C99B2F35B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GDP growth elasticity</a:t>
            </a:r>
            <a:r>
              <a:rPr lang="en-US" baseline="0"/>
              <a:t> - </a:t>
            </a:r>
            <a:r>
              <a:rPr lang="en-US"/>
              <a:t>Lower Egypt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8'!$Q$20</c:f>
              <c:strCache>
                <c:ptCount val="1"/>
                <c:pt idx="0">
                  <c:v>Lower Egypt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8'!$P$21:$P$32</c:f>
              <c:strCache>
                <c:ptCount val="12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Cotton</c:v>
                </c:pt>
                <c:pt idx="6">
                  <c:v>Fruits and nuts</c:v>
                </c:pt>
                <c:pt idx="7">
                  <c:v>Cattle</c:v>
                </c:pt>
                <c:pt idx="8">
                  <c:v>Milk</c:v>
                </c:pt>
                <c:pt idx="9">
                  <c:v>Poultry</c:v>
                </c:pt>
                <c:pt idx="10">
                  <c:v>Small ruminants</c:v>
                </c:pt>
                <c:pt idx="11">
                  <c:v>Fish</c:v>
                </c:pt>
              </c:strCache>
            </c:strRef>
          </c:cat>
          <c:val>
            <c:numRef>
              <c:f>'Table 8'!$Q$21:$Q$32</c:f>
              <c:numCache>
                <c:formatCode>0.00</c:formatCode>
                <c:ptCount val="12"/>
                <c:pt idx="0">
                  <c:v>0.188</c:v>
                </c:pt>
                <c:pt idx="1">
                  <c:v>0.27500000000000002</c:v>
                </c:pt>
                <c:pt idx="2">
                  <c:v>0.157</c:v>
                </c:pt>
                <c:pt idx="3">
                  <c:v>0.20200000000000001</c:v>
                </c:pt>
                <c:pt idx="4">
                  <c:v>0.35</c:v>
                </c:pt>
                <c:pt idx="5">
                  <c:v>0.14299999999999999</c:v>
                </c:pt>
                <c:pt idx="6">
                  <c:v>0.14799999999999999</c:v>
                </c:pt>
                <c:pt idx="7">
                  <c:v>0.16200000000000001</c:v>
                </c:pt>
                <c:pt idx="8">
                  <c:v>0.13800000000000001</c:v>
                </c:pt>
                <c:pt idx="9">
                  <c:v>0.154</c:v>
                </c:pt>
                <c:pt idx="10">
                  <c:v>0.13500000000000001</c:v>
                </c:pt>
                <c:pt idx="11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77-4F27-A121-3E84F4D9E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513352"/>
        <c:axId val="502352704"/>
      </c:barChart>
      <c:catAx>
        <c:axId val="5385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2704"/>
        <c:crosses val="autoZero"/>
        <c:auto val="1"/>
        <c:lblAlgn val="ctr"/>
        <c:lblOffset val="100"/>
        <c:noMultiLvlLbl val="0"/>
      </c:catAx>
      <c:valAx>
        <c:axId val="50235270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513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GDP growth elasticity</a:t>
            </a:r>
            <a:r>
              <a:rPr lang="en-US" baseline="0"/>
              <a:t> - </a:t>
            </a:r>
            <a:r>
              <a:rPr lang="en-US"/>
              <a:t>Upper Egypt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8'!$R$20</c:f>
              <c:strCache>
                <c:ptCount val="1"/>
                <c:pt idx="0">
                  <c:v>Upper Egypt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8'!$P$21:$P$32</c:f>
              <c:strCache>
                <c:ptCount val="12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Cotton</c:v>
                </c:pt>
                <c:pt idx="6">
                  <c:v>Fruits and nuts</c:v>
                </c:pt>
                <c:pt idx="7">
                  <c:v>Cattle</c:v>
                </c:pt>
                <c:pt idx="8">
                  <c:v>Milk</c:v>
                </c:pt>
                <c:pt idx="9">
                  <c:v>Poultry</c:v>
                </c:pt>
                <c:pt idx="10">
                  <c:v>Small ruminants</c:v>
                </c:pt>
                <c:pt idx="11">
                  <c:v>Fish</c:v>
                </c:pt>
              </c:strCache>
            </c:strRef>
          </c:cat>
          <c:val>
            <c:numRef>
              <c:f>'Table 8'!$R$21:$R$32</c:f>
              <c:numCache>
                <c:formatCode>0.00</c:formatCode>
                <c:ptCount val="12"/>
                <c:pt idx="0">
                  <c:v>0.21299999999999999</c:v>
                </c:pt>
                <c:pt idx="1">
                  <c:v>0.159</c:v>
                </c:pt>
                <c:pt idx="2">
                  <c:v>0.22800000000000001</c:v>
                </c:pt>
                <c:pt idx="3">
                  <c:v>0.45400000000000001</c:v>
                </c:pt>
                <c:pt idx="4">
                  <c:v>0.223</c:v>
                </c:pt>
                <c:pt idx="5">
                  <c:v>0.13100000000000001</c:v>
                </c:pt>
                <c:pt idx="6">
                  <c:v>0.157</c:v>
                </c:pt>
                <c:pt idx="7">
                  <c:v>0.16800000000000001</c:v>
                </c:pt>
                <c:pt idx="8">
                  <c:v>0.14499999999999999</c:v>
                </c:pt>
                <c:pt idx="9">
                  <c:v>0.159</c:v>
                </c:pt>
                <c:pt idx="10">
                  <c:v>0.14099999999999999</c:v>
                </c:pt>
                <c:pt idx="1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9A-4403-9059-0CC3F8D73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513352"/>
        <c:axId val="502352704"/>
      </c:barChart>
      <c:catAx>
        <c:axId val="5385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2704"/>
        <c:crosses val="autoZero"/>
        <c:auto val="1"/>
        <c:lblAlgn val="ctr"/>
        <c:lblOffset val="100"/>
        <c:noMultiLvlLbl val="0"/>
      </c:catAx>
      <c:valAx>
        <c:axId val="50235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513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GDP growth elasticity</a:t>
            </a:r>
            <a:r>
              <a:rPr lang="en-US" baseline="0"/>
              <a:t> - </a:t>
            </a:r>
            <a:r>
              <a:rPr lang="en-US"/>
              <a:t>Suez Canal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8'!$S$20</c:f>
              <c:strCache>
                <c:ptCount val="1"/>
                <c:pt idx="0">
                  <c:v>Suez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8'!$P$21:$P$32</c:f>
              <c:strCache>
                <c:ptCount val="12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Cotton</c:v>
                </c:pt>
                <c:pt idx="6">
                  <c:v>Fruits and nuts</c:v>
                </c:pt>
                <c:pt idx="7">
                  <c:v>Cattle</c:v>
                </c:pt>
                <c:pt idx="8">
                  <c:v>Milk</c:v>
                </c:pt>
                <c:pt idx="9">
                  <c:v>Poultry</c:v>
                </c:pt>
                <c:pt idx="10">
                  <c:v>Small ruminants</c:v>
                </c:pt>
                <c:pt idx="11">
                  <c:v>Fish</c:v>
                </c:pt>
              </c:strCache>
            </c:strRef>
          </c:cat>
          <c:val>
            <c:numRef>
              <c:f>'Table 8'!$S$21:$S$32</c:f>
              <c:numCache>
                <c:formatCode>0.00</c:formatCode>
                <c:ptCount val="12"/>
                <c:pt idx="0">
                  <c:v>0.19</c:v>
                </c:pt>
                <c:pt idx="1">
                  <c:v>0.28299999999999997</c:v>
                </c:pt>
                <c:pt idx="2">
                  <c:v>0.156</c:v>
                </c:pt>
                <c:pt idx="3">
                  <c:v>0.20799999999999999</c:v>
                </c:pt>
                <c:pt idx="4">
                  <c:v>0.34899999999999998</c:v>
                </c:pt>
                <c:pt idx="5">
                  <c:v>0.16200000000000001</c:v>
                </c:pt>
                <c:pt idx="6">
                  <c:v>0.152</c:v>
                </c:pt>
                <c:pt idx="7">
                  <c:v>0.16200000000000001</c:v>
                </c:pt>
                <c:pt idx="8">
                  <c:v>0.13800000000000001</c:v>
                </c:pt>
                <c:pt idx="9">
                  <c:v>0.155</c:v>
                </c:pt>
                <c:pt idx="10">
                  <c:v>0.13600000000000001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57-4897-8FFA-85B59E959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513352"/>
        <c:axId val="502352704"/>
      </c:barChart>
      <c:catAx>
        <c:axId val="5385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2704"/>
        <c:crosses val="autoZero"/>
        <c:auto val="1"/>
        <c:lblAlgn val="ctr"/>
        <c:lblOffset val="100"/>
        <c:noMultiLvlLbl val="0"/>
      </c:catAx>
      <c:valAx>
        <c:axId val="50235270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513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Poverty-growth elasticity</a:t>
            </a:r>
            <a:r>
              <a:rPr lang="en-US" baseline="0"/>
              <a:t> - </a:t>
            </a:r>
            <a:r>
              <a:rPr lang="en-US"/>
              <a:t>Lower Egypt</a:t>
            </a:r>
          </a:p>
        </c:rich>
      </c:tx>
      <c:layout>
        <c:manualLayout>
          <c:xMode val="edge"/>
          <c:yMode val="edge"/>
          <c:x val="0.36169468282756789"/>
          <c:y val="4.9019588922499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'T10'!$C$20</c:f>
              <c:strCache>
                <c:ptCount val="1"/>
                <c:pt idx="0">
                  <c:v>Lower Egypt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'T10'!$A$21:$B$33</c:f>
              <c:strCache>
                <c:ptCount val="13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Sugar cane</c:v>
                </c:pt>
                <c:pt idx="6">
                  <c:v>Cotton</c:v>
                </c:pt>
                <c:pt idx="7">
                  <c:v>Fruits and nuts</c:v>
                </c:pt>
                <c:pt idx="8">
                  <c:v>Cattle</c:v>
                </c:pt>
                <c:pt idx="9">
                  <c:v>Milk</c:v>
                </c:pt>
                <c:pt idx="10">
                  <c:v>Poultry</c:v>
                </c:pt>
                <c:pt idx="11">
                  <c:v>Small ruminants</c:v>
                </c:pt>
                <c:pt idx="12">
                  <c:v>Fish</c:v>
                </c:pt>
              </c:strCache>
            </c:strRef>
          </c:cat>
          <c:val>
            <c:numRef>
              <c:f>'T10'!$C$21:$C$33</c:f>
              <c:numCache>
                <c:formatCode>0.00</c:formatCode>
                <c:ptCount val="13"/>
                <c:pt idx="0">
                  <c:v>4.9751243781095411E-3</c:v>
                </c:pt>
                <c:pt idx="1">
                  <c:v>6.6280033140015959E-3</c:v>
                </c:pt>
                <c:pt idx="2">
                  <c:v>7.4503311258278249E-3</c:v>
                </c:pt>
                <c:pt idx="3">
                  <c:v>9.8765432098766315E-3</c:v>
                </c:pt>
                <c:pt idx="4">
                  <c:v>5.8043117744610573E-3</c:v>
                </c:pt>
                <c:pt idx="6">
                  <c:v>5.7708161582852302E-3</c:v>
                </c:pt>
                <c:pt idx="7">
                  <c:v>4.9710024855011969E-3</c:v>
                </c:pt>
                <c:pt idx="8">
                  <c:v>7.4626865671643117E-3</c:v>
                </c:pt>
                <c:pt idx="9">
                  <c:v>7.4565037282516844E-3</c:v>
                </c:pt>
                <c:pt idx="10">
                  <c:v>1.4119601328903775E-2</c:v>
                </c:pt>
                <c:pt idx="11">
                  <c:v>8.2918739635158278E-3</c:v>
                </c:pt>
                <c:pt idx="12">
                  <c:v>9.8603122432210366E-3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E7-4FA4-AEEE-D5161D5EC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93372440"/>
        <c:axId val="493374736"/>
      </c:barChart>
      <c:catAx>
        <c:axId val="49337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374736"/>
        <c:crossesAt val="0"/>
        <c:auto val="1"/>
        <c:lblAlgn val="ctr"/>
        <c:lblOffset val="100"/>
        <c:noMultiLvlLbl val="0"/>
      </c:catAx>
      <c:valAx>
        <c:axId val="49337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Difference</a:t>
                </a:r>
                <a:r>
                  <a:rPr lang="en-US" baseline="0"/>
                  <a:t> between poor households' andaverage household expenditure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1235955056179775E-2"/>
              <c:y val="5.926468300730161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372440"/>
        <c:crosses val="autoZero"/>
        <c:crossBetween val="between"/>
        <c:majorUnit val="5.000000000000001E-3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Poverty-growth elasticity</a:t>
            </a:r>
            <a:r>
              <a:rPr lang="en-US" baseline="0"/>
              <a:t> - Upper</a:t>
            </a:r>
            <a:r>
              <a:rPr lang="en-US"/>
              <a:t> Egypt</a:t>
            </a:r>
          </a:p>
        </c:rich>
      </c:tx>
      <c:layout>
        <c:manualLayout>
          <c:xMode val="edge"/>
          <c:yMode val="edge"/>
          <c:x val="0.36169468282756789"/>
          <c:y val="4.90195889224992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'T10'!$D$20</c:f>
              <c:strCache>
                <c:ptCount val="1"/>
                <c:pt idx="0">
                  <c:v>Upper Egypt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'T10'!$A$21:$B$33</c:f>
              <c:strCache>
                <c:ptCount val="13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Sugar cane</c:v>
                </c:pt>
                <c:pt idx="6">
                  <c:v>Cotton</c:v>
                </c:pt>
                <c:pt idx="7">
                  <c:v>Fruits and nuts</c:v>
                </c:pt>
                <c:pt idx="8">
                  <c:v>Cattle</c:v>
                </c:pt>
                <c:pt idx="9">
                  <c:v>Milk</c:v>
                </c:pt>
                <c:pt idx="10">
                  <c:v>Poultry</c:v>
                </c:pt>
                <c:pt idx="11">
                  <c:v>Small ruminants</c:v>
                </c:pt>
                <c:pt idx="12">
                  <c:v>Fish</c:v>
                </c:pt>
              </c:strCache>
            </c:strRef>
          </c:cat>
          <c:val>
            <c:numRef>
              <c:f>'T10'!$D$21:$D$33</c:f>
              <c:numCache>
                <c:formatCode>General</c:formatCode>
                <c:ptCount val="13"/>
                <c:pt idx="0" formatCode="0.00">
                  <c:v>5.8139534883721034E-3</c:v>
                </c:pt>
                <c:pt idx="2" formatCode="0.00">
                  <c:v>6.6225165562914245E-3</c:v>
                </c:pt>
                <c:pt idx="3" formatCode="0.00">
                  <c:v>6.6334991708125735E-3</c:v>
                </c:pt>
                <c:pt idx="4" formatCode="0.00">
                  <c:v>8.2644628099173278E-3</c:v>
                </c:pt>
                <c:pt idx="5" formatCode="0.00">
                  <c:v>6.5843621399177543E-3</c:v>
                </c:pt>
                <c:pt idx="6" formatCode="0.00">
                  <c:v>5.8043117744610573E-3</c:v>
                </c:pt>
                <c:pt idx="7" formatCode="0.00">
                  <c:v>5.7899090157154109E-3</c:v>
                </c:pt>
                <c:pt idx="8" formatCode="0.00">
                  <c:v>5.7899090157154109E-3</c:v>
                </c:pt>
                <c:pt idx="9" formatCode="0.00">
                  <c:v>7.4565037282516844E-3</c:v>
                </c:pt>
                <c:pt idx="10" formatCode="0.00">
                  <c:v>6.6225165562914245E-3</c:v>
                </c:pt>
                <c:pt idx="11" formatCode="0.00">
                  <c:v>4.1186161449753289E-3</c:v>
                </c:pt>
                <c:pt idx="12" formatCode="0.00">
                  <c:v>5.7947019867550242E-3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4-4C72-8383-07BA02D49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93372440"/>
        <c:axId val="493374736"/>
      </c:barChart>
      <c:catAx>
        <c:axId val="49337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374736"/>
        <c:crosses val="autoZero"/>
        <c:auto val="1"/>
        <c:lblAlgn val="ctr"/>
        <c:lblOffset val="100"/>
        <c:noMultiLvlLbl val="0"/>
      </c:catAx>
      <c:valAx>
        <c:axId val="493374736"/>
        <c:scaling>
          <c:orientation val="minMax"/>
          <c:max val="2.0000000000000004E-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Difference</a:t>
                </a:r>
                <a:r>
                  <a:rPr lang="en-US" baseline="0"/>
                  <a:t> between poor households' andaverage household expenditure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1235955056179775E-2"/>
              <c:y val="5.926468300730161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372440"/>
        <c:crosses val="autoZero"/>
        <c:crossBetween val="between"/>
        <c:majorUnit val="1.5000000000000003E-2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Poverty-growth elasticity</a:t>
            </a:r>
            <a:r>
              <a:rPr lang="en-US" baseline="0"/>
              <a:t> - Suez Canal</a:t>
            </a:r>
            <a:endParaRPr lang="en-US"/>
          </a:p>
        </c:rich>
      </c:tx>
      <c:layout>
        <c:manualLayout>
          <c:xMode val="edge"/>
          <c:yMode val="edge"/>
          <c:x val="0.36169468282756789"/>
          <c:y val="4.90195889224992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'T10'!$E$20</c:f>
              <c:strCache>
                <c:ptCount val="1"/>
                <c:pt idx="0">
                  <c:v>Suez Canal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'T10'!$A$21:$B$33</c:f>
              <c:strCache>
                <c:ptCount val="13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Sugar cane</c:v>
                </c:pt>
                <c:pt idx="6">
                  <c:v>Cotton</c:v>
                </c:pt>
                <c:pt idx="7">
                  <c:v>Fruits and nuts</c:v>
                </c:pt>
                <c:pt idx="8">
                  <c:v>Cattle</c:v>
                </c:pt>
                <c:pt idx="9">
                  <c:v>Milk</c:v>
                </c:pt>
                <c:pt idx="10">
                  <c:v>Poultry</c:v>
                </c:pt>
                <c:pt idx="11">
                  <c:v>Small ruminants</c:v>
                </c:pt>
                <c:pt idx="12">
                  <c:v>Fish</c:v>
                </c:pt>
              </c:strCache>
            </c:strRef>
          </c:cat>
          <c:val>
            <c:numRef>
              <c:f>'T10'!$E$21:$E$33</c:f>
              <c:numCache>
                <c:formatCode>0.00</c:formatCode>
                <c:ptCount val="13"/>
                <c:pt idx="0">
                  <c:v>5.7851239669421961E-3</c:v>
                </c:pt>
                <c:pt idx="1">
                  <c:v>6.6225165562914245E-3</c:v>
                </c:pt>
                <c:pt idx="2">
                  <c:v>6.6280033140015959E-3</c:v>
                </c:pt>
                <c:pt idx="3">
                  <c:v>5.8139534883721034E-3</c:v>
                </c:pt>
                <c:pt idx="4">
                  <c:v>4.9627791563275903E-3</c:v>
                </c:pt>
                <c:pt idx="6">
                  <c:v>5.7947019867550242E-3</c:v>
                </c:pt>
                <c:pt idx="7">
                  <c:v>5.7947019867550242E-3</c:v>
                </c:pt>
                <c:pt idx="8">
                  <c:v>6.6225165562914245E-3</c:v>
                </c:pt>
                <c:pt idx="9">
                  <c:v>5.7947019867550242E-3</c:v>
                </c:pt>
                <c:pt idx="10">
                  <c:v>5.8139534883721034E-3</c:v>
                </c:pt>
                <c:pt idx="11">
                  <c:v>6.6225165562914245E-3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5-480D-9CB7-64C058390C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93372440"/>
        <c:axId val="493374736"/>
      </c:barChart>
      <c:catAx>
        <c:axId val="49337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374736"/>
        <c:crosses val="autoZero"/>
        <c:auto val="1"/>
        <c:lblAlgn val="ctr"/>
        <c:lblOffset val="100"/>
        <c:noMultiLvlLbl val="0"/>
      </c:catAx>
      <c:valAx>
        <c:axId val="493374736"/>
        <c:scaling>
          <c:orientation val="minMax"/>
          <c:max val="2.0000000000000004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Difference</a:t>
                </a:r>
                <a:r>
                  <a:rPr lang="en-US" baseline="0"/>
                  <a:t> between poor households' andaverage household expenditure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1235955056179775E-2"/>
              <c:y val="5.926468300730161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372440"/>
        <c:crosses val="autoZero"/>
        <c:crossBetween val="between"/>
        <c:majorUnit val="1.5000000000000003E-2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Employment - growth elasticity</a:t>
            </a:r>
            <a:r>
              <a:rPr lang="en-US" baseline="0"/>
              <a:t> - </a:t>
            </a:r>
            <a:r>
              <a:rPr lang="en-US"/>
              <a:t>Lower Egypt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8'!$V$20</c:f>
              <c:strCache>
                <c:ptCount val="1"/>
                <c:pt idx="0">
                  <c:v>Lower Egypt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8'!$P$21:$P$33</c:f>
              <c:strCache>
                <c:ptCount val="13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Cotton</c:v>
                </c:pt>
                <c:pt idx="6">
                  <c:v>Sugarcane</c:v>
                </c:pt>
                <c:pt idx="7">
                  <c:v>Fruits and nuts</c:v>
                </c:pt>
                <c:pt idx="8">
                  <c:v>Cattle</c:v>
                </c:pt>
                <c:pt idx="9">
                  <c:v>Milk</c:v>
                </c:pt>
                <c:pt idx="10">
                  <c:v>Poultry</c:v>
                </c:pt>
                <c:pt idx="11">
                  <c:v>Small ruminants</c:v>
                </c:pt>
                <c:pt idx="12">
                  <c:v>Fish</c:v>
                </c:pt>
              </c:strCache>
            </c:strRef>
          </c:cat>
          <c:val>
            <c:numRef>
              <c:f>'Table 8'!$V$21:$V$33</c:f>
              <c:numCache>
                <c:formatCode>0.00</c:formatCode>
                <c:ptCount val="13"/>
                <c:pt idx="0">
                  <c:v>-5.0000000000000001E-3</c:v>
                </c:pt>
                <c:pt idx="1">
                  <c:v>-1.2999999999999999E-2</c:v>
                </c:pt>
                <c:pt idx="2">
                  <c:v>8.0000000000000002E-3</c:v>
                </c:pt>
                <c:pt idx="3">
                  <c:v>-2.1999999999999999E-2</c:v>
                </c:pt>
                <c:pt idx="4">
                  <c:v>-6.7000000000000004E-2</c:v>
                </c:pt>
                <c:pt idx="5">
                  <c:v>1.2999999999999999E-2</c:v>
                </c:pt>
                <c:pt idx="7">
                  <c:v>0</c:v>
                </c:pt>
                <c:pt idx="8">
                  <c:v>-8.9999999999999993E-3</c:v>
                </c:pt>
                <c:pt idx="9">
                  <c:v>-8.0000000000000002E-3</c:v>
                </c:pt>
                <c:pt idx="10">
                  <c:v>-1.7000000000000001E-2</c:v>
                </c:pt>
                <c:pt idx="11">
                  <c:v>-4.0000000000000001E-3</c:v>
                </c:pt>
                <c:pt idx="12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E-4049-AC07-463FE7774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513352"/>
        <c:axId val="502352704"/>
      </c:barChart>
      <c:catAx>
        <c:axId val="5385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2704"/>
        <c:crosses val="autoZero"/>
        <c:auto val="1"/>
        <c:lblAlgn val="ctr"/>
        <c:lblOffset val="100"/>
        <c:noMultiLvlLbl val="0"/>
      </c:catAx>
      <c:valAx>
        <c:axId val="50235270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513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Employment - growth elasticity</a:t>
            </a:r>
            <a:r>
              <a:rPr lang="en-US" baseline="0"/>
              <a:t> - </a:t>
            </a:r>
            <a:r>
              <a:rPr lang="en-US"/>
              <a:t>Upper Egypt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8'!$R$20</c:f>
              <c:strCache>
                <c:ptCount val="1"/>
                <c:pt idx="0">
                  <c:v>Upper Egypt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8'!$P$21:$P$33</c:f>
              <c:strCache>
                <c:ptCount val="13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Cotton</c:v>
                </c:pt>
                <c:pt idx="6">
                  <c:v>Sugarcane</c:v>
                </c:pt>
                <c:pt idx="7">
                  <c:v>Fruits and nuts</c:v>
                </c:pt>
                <c:pt idx="8">
                  <c:v>Cattle</c:v>
                </c:pt>
                <c:pt idx="9">
                  <c:v>Milk</c:v>
                </c:pt>
                <c:pt idx="10">
                  <c:v>Poultry</c:v>
                </c:pt>
                <c:pt idx="11">
                  <c:v>Small ruminants</c:v>
                </c:pt>
                <c:pt idx="12">
                  <c:v>Fish</c:v>
                </c:pt>
              </c:strCache>
            </c:strRef>
          </c:cat>
          <c:val>
            <c:numRef>
              <c:f>'Table 8'!$W$21:$W$33</c:f>
              <c:numCache>
                <c:formatCode>General</c:formatCode>
                <c:ptCount val="13"/>
                <c:pt idx="0" formatCode="0.00">
                  <c:v>-5.0000000000000001E-3</c:v>
                </c:pt>
                <c:pt idx="2" formatCode="0.00">
                  <c:v>7.0000000000000001E-3</c:v>
                </c:pt>
                <c:pt idx="3" formatCode="0.00">
                  <c:v>-2.1000000000000001E-2</c:v>
                </c:pt>
                <c:pt idx="4" formatCode="0.00">
                  <c:v>-8.6999999999999994E-2</c:v>
                </c:pt>
                <c:pt idx="5" formatCode="0.00">
                  <c:v>1.4999999999999999E-2</c:v>
                </c:pt>
                <c:pt idx="6" formatCode="0.00">
                  <c:v>-5.0000000000000001E-3</c:v>
                </c:pt>
                <c:pt idx="7" formatCode="0.00">
                  <c:v>0</c:v>
                </c:pt>
                <c:pt idx="8" formatCode="0.00">
                  <c:v>-8.0000000000000002E-3</c:v>
                </c:pt>
                <c:pt idx="9" formatCode="0.00">
                  <c:v>-7.0000000000000001E-3</c:v>
                </c:pt>
                <c:pt idx="10" formatCode="0.00">
                  <c:v>-1.6E-2</c:v>
                </c:pt>
                <c:pt idx="11" formatCode="0.00">
                  <c:v>-5.0000000000000001E-3</c:v>
                </c:pt>
                <c:pt idx="12" formatCode="0.00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59-485D-A0E1-41360C5F1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513352"/>
        <c:axId val="502352704"/>
      </c:barChart>
      <c:catAx>
        <c:axId val="5385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2704"/>
        <c:crosses val="autoZero"/>
        <c:auto val="1"/>
        <c:lblAlgn val="ctr"/>
        <c:lblOffset val="100"/>
        <c:noMultiLvlLbl val="0"/>
      </c:catAx>
      <c:valAx>
        <c:axId val="502352704"/>
        <c:scaling>
          <c:orientation val="minMax"/>
          <c:max val="0.5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51335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Employment - growth elasticity</a:t>
            </a:r>
            <a:r>
              <a:rPr lang="en-US" baseline="0"/>
              <a:t> - </a:t>
            </a:r>
            <a:r>
              <a:rPr lang="en-US"/>
              <a:t>Suez Canal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8'!$S$20</c:f>
              <c:strCache>
                <c:ptCount val="1"/>
                <c:pt idx="0">
                  <c:v>Suez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'Table 8'!$P$21:$P$33</c:f>
              <c:strCache>
                <c:ptCount val="13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Cotton</c:v>
                </c:pt>
                <c:pt idx="6">
                  <c:v>Sugarcane</c:v>
                </c:pt>
                <c:pt idx="7">
                  <c:v>Fruits and nuts</c:v>
                </c:pt>
                <c:pt idx="8">
                  <c:v>Cattle</c:v>
                </c:pt>
                <c:pt idx="9">
                  <c:v>Milk</c:v>
                </c:pt>
                <c:pt idx="10">
                  <c:v>Poultry</c:v>
                </c:pt>
                <c:pt idx="11">
                  <c:v>Small ruminants</c:v>
                </c:pt>
                <c:pt idx="12">
                  <c:v>Fish</c:v>
                </c:pt>
              </c:strCache>
            </c:strRef>
          </c:cat>
          <c:val>
            <c:numRef>
              <c:f>'Table 8'!$X$21:$X$33</c:f>
              <c:numCache>
                <c:formatCode>0.00</c:formatCode>
                <c:ptCount val="13"/>
                <c:pt idx="0">
                  <c:v>-6.0000000000000001E-3</c:v>
                </c:pt>
                <c:pt idx="1">
                  <c:v>-1.4999999999999999E-2</c:v>
                </c:pt>
                <c:pt idx="2">
                  <c:v>8.0000000000000002E-3</c:v>
                </c:pt>
                <c:pt idx="3">
                  <c:v>-2.5000000000000001E-2</c:v>
                </c:pt>
                <c:pt idx="4">
                  <c:v>-7.0000000000000007E-2</c:v>
                </c:pt>
                <c:pt idx="5">
                  <c:v>1.7999999999999999E-2</c:v>
                </c:pt>
                <c:pt idx="7">
                  <c:v>-1E-3</c:v>
                </c:pt>
                <c:pt idx="8">
                  <c:v>-8.9999999999999993E-3</c:v>
                </c:pt>
                <c:pt idx="9">
                  <c:v>-8.0000000000000002E-3</c:v>
                </c:pt>
                <c:pt idx="10">
                  <c:v>-1.7999999999999999E-2</c:v>
                </c:pt>
                <c:pt idx="11">
                  <c:v>-5.0000000000000001E-3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99-445E-A781-4D120BB36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513352"/>
        <c:axId val="502352704"/>
      </c:barChart>
      <c:catAx>
        <c:axId val="5385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2704"/>
        <c:crosses val="autoZero"/>
        <c:auto val="1"/>
        <c:lblAlgn val="ctr"/>
        <c:lblOffset val="100"/>
        <c:noMultiLvlLbl val="0"/>
      </c:catAx>
      <c:valAx>
        <c:axId val="502352704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513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Dietary diversity-growth elasticity</a:t>
            </a:r>
            <a:r>
              <a:rPr lang="en-US" baseline="0"/>
              <a:t> - </a:t>
            </a:r>
            <a:r>
              <a:rPr lang="en-US"/>
              <a:t>Lower Egypt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7'!$Q$20</c:f>
              <c:strCache>
                <c:ptCount val="1"/>
                <c:pt idx="0">
                  <c:v>Lower Egypt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'Table 7'!$P$21:$P$33</c:f>
              <c:strCache>
                <c:ptCount val="13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Sugarcane</c:v>
                </c:pt>
                <c:pt idx="6">
                  <c:v>Cotton</c:v>
                </c:pt>
                <c:pt idx="7">
                  <c:v>Fruits and nuts</c:v>
                </c:pt>
                <c:pt idx="8">
                  <c:v>Cattle</c:v>
                </c:pt>
                <c:pt idx="9">
                  <c:v>Milk</c:v>
                </c:pt>
                <c:pt idx="10">
                  <c:v>Poultry</c:v>
                </c:pt>
                <c:pt idx="11">
                  <c:v>Small ruminants</c:v>
                </c:pt>
                <c:pt idx="12">
                  <c:v>Fish</c:v>
                </c:pt>
              </c:strCache>
            </c:strRef>
          </c:cat>
          <c:val>
            <c:numRef>
              <c:f>'Table 7'!$Q$21:$Q$33</c:f>
              <c:numCache>
                <c:formatCode>0.00</c:formatCode>
                <c:ptCount val="13"/>
                <c:pt idx="0">
                  <c:v>-0.2</c:v>
                </c:pt>
                <c:pt idx="1">
                  <c:v>0.21</c:v>
                </c:pt>
                <c:pt idx="2">
                  <c:v>-0.03</c:v>
                </c:pt>
                <c:pt idx="3">
                  <c:v>0.19</c:v>
                </c:pt>
                <c:pt idx="4">
                  <c:v>0.06</c:v>
                </c:pt>
                <c:pt idx="6">
                  <c:v>0.01</c:v>
                </c:pt>
                <c:pt idx="7">
                  <c:v>0.75</c:v>
                </c:pt>
                <c:pt idx="8">
                  <c:v>-0.74</c:v>
                </c:pt>
                <c:pt idx="9">
                  <c:v>-0.17</c:v>
                </c:pt>
                <c:pt idx="10">
                  <c:v>-1.65</c:v>
                </c:pt>
                <c:pt idx="11">
                  <c:v>-0.88</c:v>
                </c:pt>
                <c:pt idx="12">
                  <c:v>-1.18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C-4281-871D-A879F892D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2351064"/>
        <c:axId val="502351392"/>
      </c:barChart>
      <c:catAx>
        <c:axId val="50235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1392"/>
        <c:crosses val="autoZero"/>
        <c:auto val="1"/>
        <c:lblAlgn val="ctr"/>
        <c:lblOffset val="100"/>
        <c:noMultiLvlLbl val="0"/>
      </c:catAx>
      <c:valAx>
        <c:axId val="502351392"/>
        <c:scaling>
          <c:orientation val="minMax"/>
          <c:max val="0.60000000000000009"/>
          <c:min val="-1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1064"/>
        <c:crosses val="autoZero"/>
        <c:crossBetween val="between"/>
        <c:majorUnit val="0.30000000000000004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GDP</a:t>
            </a:r>
          </a:p>
          <a:p>
            <a:pPr>
              <a:defRPr sz="1200"/>
            </a:pPr>
            <a:r>
              <a:rPr lang="en-US" sz="1200"/>
              <a:t>(Regional share in total GDP)</a:t>
            </a:r>
          </a:p>
          <a:p>
            <a:pPr>
              <a:defRPr sz="1200"/>
            </a:pPr>
            <a:endParaRPr lang="en-US" sz="1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227809243142853"/>
          <c:y val="0.14613726289222195"/>
          <c:w val="0.61595102147319303"/>
          <c:h val="0.70335642518808683"/>
        </c:manualLayout>
      </c:layout>
      <c:pieChart>
        <c:varyColors val="1"/>
        <c:ser>
          <c:idx val="0"/>
          <c:order val="0"/>
          <c:tx>
            <c:strRef>
              <c:f>'[Regional structure.xlsx]Sheet1'!$C$26</c:f>
              <c:strCache>
                <c:ptCount val="1"/>
                <c:pt idx="0">
                  <c:v>GDP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DC-487E-89FA-7649501CF8BA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DC-487E-89FA-7649501CF8BA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DC-487E-89FA-7649501CF8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'[Regional structure.xlsx]Sheet1'!$B$27:$B$29</c:f>
              <c:strCache>
                <c:ptCount val="3"/>
                <c:pt idx="0">
                  <c:v>Lower Egypt</c:v>
                </c:pt>
                <c:pt idx="1">
                  <c:v>Upper Egypt</c:v>
                </c:pt>
                <c:pt idx="2">
                  <c:v>Suez Canal</c:v>
                </c:pt>
              </c:strCache>
            </c:strRef>
          </c:cat>
          <c:val>
            <c:numRef>
              <c:f>'[Regional structure.xlsx]Sheet1'!$C$27:$C$29</c:f>
              <c:numCache>
                <c:formatCode>0.0</c:formatCode>
                <c:ptCount val="3"/>
                <c:pt idx="0">
                  <c:v>71.56</c:v>
                </c:pt>
                <c:pt idx="1">
                  <c:v>15.22</c:v>
                </c:pt>
                <c:pt idx="2">
                  <c:v>13.23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DC-487E-89FA-7649501CF8B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Dietary diversity-growth elasticity</a:t>
            </a:r>
            <a:r>
              <a:rPr lang="en-US" baseline="0"/>
              <a:t> - </a:t>
            </a:r>
            <a:r>
              <a:rPr lang="en-US"/>
              <a:t>Upper Egypt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7'!$R$20</c:f>
              <c:strCache>
                <c:ptCount val="1"/>
                <c:pt idx="0">
                  <c:v>Upper Egypt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'Table 7'!$P$21:$P$33</c:f>
              <c:strCache>
                <c:ptCount val="13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Sugarcane</c:v>
                </c:pt>
                <c:pt idx="6">
                  <c:v>Cotton</c:v>
                </c:pt>
                <c:pt idx="7">
                  <c:v>Fruits and nuts</c:v>
                </c:pt>
                <c:pt idx="8">
                  <c:v>Cattle</c:v>
                </c:pt>
                <c:pt idx="9">
                  <c:v>Milk</c:v>
                </c:pt>
                <c:pt idx="10">
                  <c:v>Poultry</c:v>
                </c:pt>
                <c:pt idx="11">
                  <c:v>Small ruminants</c:v>
                </c:pt>
                <c:pt idx="12">
                  <c:v>Fish</c:v>
                </c:pt>
              </c:strCache>
            </c:strRef>
          </c:cat>
          <c:val>
            <c:numRef>
              <c:f>'Table 7'!$R$21:$R$33</c:f>
              <c:numCache>
                <c:formatCode>General</c:formatCode>
                <c:ptCount val="13"/>
                <c:pt idx="0" formatCode="0.00">
                  <c:v>-0.04</c:v>
                </c:pt>
                <c:pt idx="2" formatCode="0.00">
                  <c:v>0.08</c:v>
                </c:pt>
                <c:pt idx="3" formatCode="0.00">
                  <c:v>0.05</c:v>
                </c:pt>
                <c:pt idx="4" formatCode="0.00">
                  <c:v>0</c:v>
                </c:pt>
                <c:pt idx="5" formatCode="0.00">
                  <c:v>0</c:v>
                </c:pt>
                <c:pt idx="6" formatCode="0.00">
                  <c:v>0.09</c:v>
                </c:pt>
                <c:pt idx="7" formatCode="0.00">
                  <c:v>0.24</c:v>
                </c:pt>
                <c:pt idx="8" formatCode="0.00">
                  <c:v>-0.33</c:v>
                </c:pt>
                <c:pt idx="9" formatCode="0.00">
                  <c:v>-0.06</c:v>
                </c:pt>
                <c:pt idx="10" formatCode="0.00">
                  <c:v>-0.55000000000000004</c:v>
                </c:pt>
                <c:pt idx="11" formatCode="0.00">
                  <c:v>-0.44</c:v>
                </c:pt>
                <c:pt idx="12" formatCode="0.00">
                  <c:v>-0.41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F-4363-A46E-5C36587E9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2351064"/>
        <c:axId val="502351392"/>
      </c:barChart>
      <c:catAx>
        <c:axId val="50235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1392"/>
        <c:crosses val="autoZero"/>
        <c:auto val="1"/>
        <c:lblAlgn val="ctr"/>
        <c:lblOffset val="100"/>
        <c:noMultiLvlLbl val="0"/>
      </c:catAx>
      <c:valAx>
        <c:axId val="502351392"/>
        <c:scaling>
          <c:orientation val="minMax"/>
          <c:max val="0.70000000000000007"/>
          <c:min val="-1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1064"/>
        <c:crosses val="autoZero"/>
        <c:crossBetween val="between"/>
        <c:majorUnit val="0.30000000000000004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Dietary diversity-growth</a:t>
            </a:r>
            <a:r>
              <a:rPr lang="en-US" baseline="0"/>
              <a:t> elasticity - </a:t>
            </a:r>
            <a:r>
              <a:rPr lang="en-US"/>
              <a:t>Suez Canal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7'!$S$20</c:f>
              <c:strCache>
                <c:ptCount val="1"/>
                <c:pt idx="0">
                  <c:v>Suez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'Table 7'!$P$21:$P$33</c:f>
              <c:strCache>
                <c:ptCount val="13"/>
                <c:pt idx="0">
                  <c:v>Maize</c:v>
                </c:pt>
                <c:pt idx="1">
                  <c:v>Rice</c:v>
                </c:pt>
                <c:pt idx="2">
                  <c:v>Wheat</c:v>
                </c:pt>
                <c:pt idx="3">
                  <c:v>Root crops</c:v>
                </c:pt>
                <c:pt idx="4">
                  <c:v>Vegetables</c:v>
                </c:pt>
                <c:pt idx="5">
                  <c:v>Sugarcane</c:v>
                </c:pt>
                <c:pt idx="6">
                  <c:v>Cotton</c:v>
                </c:pt>
                <c:pt idx="7">
                  <c:v>Fruits and nuts</c:v>
                </c:pt>
                <c:pt idx="8">
                  <c:v>Cattle</c:v>
                </c:pt>
                <c:pt idx="9">
                  <c:v>Milk</c:v>
                </c:pt>
                <c:pt idx="10">
                  <c:v>Poultry</c:v>
                </c:pt>
                <c:pt idx="11">
                  <c:v>Small ruminants</c:v>
                </c:pt>
                <c:pt idx="12">
                  <c:v>Fish</c:v>
                </c:pt>
              </c:strCache>
            </c:strRef>
          </c:cat>
          <c:val>
            <c:numRef>
              <c:f>'Table 7'!$S$21:$S$33</c:f>
              <c:numCache>
                <c:formatCode>0.00</c:formatCode>
                <c:ptCount val="13"/>
                <c:pt idx="0">
                  <c:v>-0.02</c:v>
                </c:pt>
                <c:pt idx="1">
                  <c:v>0.02</c:v>
                </c:pt>
                <c:pt idx="2">
                  <c:v>-0.01</c:v>
                </c:pt>
                <c:pt idx="3">
                  <c:v>0.01</c:v>
                </c:pt>
                <c:pt idx="4">
                  <c:v>0.01</c:v>
                </c:pt>
                <c:pt idx="6">
                  <c:v>0</c:v>
                </c:pt>
                <c:pt idx="7">
                  <c:v>7.0000000000000007E-2</c:v>
                </c:pt>
                <c:pt idx="8">
                  <c:v>-0.1</c:v>
                </c:pt>
                <c:pt idx="9">
                  <c:v>-0.02</c:v>
                </c:pt>
                <c:pt idx="10">
                  <c:v>-0.2</c:v>
                </c:pt>
                <c:pt idx="11">
                  <c:v>-0.12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56-4974-A4A2-F08CA2AEF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2351064"/>
        <c:axId val="502351392"/>
      </c:barChart>
      <c:catAx>
        <c:axId val="50235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1392"/>
        <c:crosses val="autoZero"/>
        <c:auto val="1"/>
        <c:lblAlgn val="ctr"/>
        <c:lblOffset val="100"/>
        <c:noMultiLvlLbl val="0"/>
      </c:catAx>
      <c:valAx>
        <c:axId val="502351392"/>
        <c:scaling>
          <c:orientation val="minMax"/>
          <c:max val="0.60000000000000009"/>
          <c:min val="-1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351064"/>
        <c:crosses val="autoZero"/>
        <c:crossBetween val="between"/>
        <c:majorUnit val="0.30000000000000004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Agricultural GDP</a:t>
            </a:r>
          </a:p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(Regional share in total Ag GDP)</a:t>
            </a:r>
          </a:p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sz="1200"/>
          </a:p>
        </c:rich>
      </c:tx>
      <c:layout>
        <c:manualLayout>
          <c:xMode val="edge"/>
          <c:yMode val="edge"/>
          <c:x val="0.29384602486401046"/>
          <c:y val="1.3950065575000952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227809243142853"/>
          <c:y val="0.14613726289222195"/>
          <c:w val="0.61595102147319303"/>
          <c:h val="0.70335642518808683"/>
        </c:manualLayout>
      </c:layout>
      <c:pieChart>
        <c:varyColors val="1"/>
        <c:ser>
          <c:idx val="1"/>
          <c:order val="0"/>
          <c:tx>
            <c:strRef>
              <c:f>'[Regional structure.xlsx]Sheet1'!$D$26</c:f>
              <c:strCache>
                <c:ptCount val="1"/>
                <c:pt idx="0">
                  <c:v>AgGDP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EF8-4DA8-A04C-C06213491D3B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EF8-4DA8-A04C-C06213491D3B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7EF8-4DA8-A04C-C06213491D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'[Regional structure.xlsx]Sheet1'!$B$27:$B$29</c:f>
              <c:strCache>
                <c:ptCount val="3"/>
                <c:pt idx="0">
                  <c:v>Lower Egypt</c:v>
                </c:pt>
                <c:pt idx="1">
                  <c:v>Upper Egypt</c:v>
                </c:pt>
                <c:pt idx="2">
                  <c:v>Suez Canal</c:v>
                </c:pt>
              </c:strCache>
            </c:strRef>
          </c:cat>
          <c:val>
            <c:numRef>
              <c:f>'[Regional structure.xlsx]Sheet1'!$D$27:$D$29</c:f>
              <c:numCache>
                <c:formatCode>0.0</c:formatCode>
                <c:ptCount val="3"/>
                <c:pt idx="0">
                  <c:v>59.658119658119666</c:v>
                </c:pt>
                <c:pt idx="1">
                  <c:v>30.17094017094017</c:v>
                </c:pt>
                <c:pt idx="2">
                  <c:v>10.17094017094017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F8-4DA8-A04C-C06213491D3B}"/>
            </c:ext>
          </c:extLst>
        </c:ser>
        <c:ser>
          <c:idx val="0"/>
          <c:order val="1"/>
          <c:tx>
            <c:strRef>
              <c:f>'[Regional structure.xlsx]Sheet1'!$C$26</c:f>
              <c:strCache>
                <c:ptCount val="1"/>
                <c:pt idx="0">
                  <c:v>GDP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7EF8-4DA8-A04C-C06213491D3B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7EF8-4DA8-A04C-C06213491D3B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7EF8-4DA8-A04C-C06213491D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'[Regional structure.xlsx]Sheet1'!$B$27:$B$29</c:f>
              <c:strCache>
                <c:ptCount val="3"/>
                <c:pt idx="0">
                  <c:v>Lower Egypt</c:v>
                </c:pt>
                <c:pt idx="1">
                  <c:v>Upper Egypt</c:v>
                </c:pt>
                <c:pt idx="2">
                  <c:v>Suez Canal</c:v>
                </c:pt>
              </c:strCache>
            </c:strRef>
          </c:cat>
          <c:val>
            <c:numRef>
              <c:f>'[Regional structure.xlsx]Sheet1'!$C$27:$C$29</c:f>
              <c:numCache>
                <c:formatCode>0.0</c:formatCode>
                <c:ptCount val="3"/>
                <c:pt idx="0">
                  <c:v>71.56</c:v>
                </c:pt>
                <c:pt idx="1">
                  <c:v>15.22</c:v>
                </c:pt>
                <c:pt idx="2">
                  <c:v>13.23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EF8-4DA8-A04C-C06213491D3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Ag-processing GDP</a:t>
            </a:r>
          </a:p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(Regional share in total AgPr GDP)</a:t>
            </a:r>
          </a:p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sz="1200"/>
          </a:p>
        </c:rich>
      </c:tx>
      <c:layout>
        <c:manualLayout>
          <c:xMode val="edge"/>
          <c:yMode val="edge"/>
          <c:x val="0.24396645125960142"/>
          <c:y val="1.3156241398705169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227809243142853"/>
          <c:y val="0.14613726289222195"/>
          <c:w val="0.61595102147319303"/>
          <c:h val="0.70335642518808683"/>
        </c:manualLayout>
      </c:layout>
      <c:pieChart>
        <c:varyColors val="1"/>
        <c:ser>
          <c:idx val="2"/>
          <c:order val="0"/>
          <c:tx>
            <c:strRef>
              <c:f>'[Regional structure.xlsx]Sheet1'!$H$26</c:f>
              <c:strCache>
                <c:ptCount val="1"/>
                <c:pt idx="0">
                  <c:v>Agro-processing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994-4F54-8EC5-047670AB3DB5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994-4F54-8EC5-047670AB3DB5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994-4F54-8EC5-047670AB3D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'[Regional structure.xlsx]Sheet1'!$B$27:$B$29</c:f>
              <c:strCache>
                <c:ptCount val="3"/>
                <c:pt idx="0">
                  <c:v>Lower Egypt</c:v>
                </c:pt>
                <c:pt idx="1">
                  <c:v>Upper Egypt</c:v>
                </c:pt>
                <c:pt idx="2">
                  <c:v>Suez Canal</c:v>
                </c:pt>
              </c:strCache>
            </c:strRef>
          </c:cat>
          <c:val>
            <c:numRef>
              <c:f>'[Regional structure.xlsx]Sheet1'!$H$27:$H$29</c:f>
              <c:numCache>
                <c:formatCode>0.0</c:formatCode>
                <c:ptCount val="3"/>
                <c:pt idx="0">
                  <c:v>78.319783197831981</c:v>
                </c:pt>
                <c:pt idx="1">
                  <c:v>11.38211382113821</c:v>
                </c:pt>
                <c:pt idx="2">
                  <c:v>10.327100271002712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94-4F54-8EC5-047670AB3DB5}"/>
            </c:ext>
          </c:extLst>
        </c:ser>
        <c:ser>
          <c:idx val="1"/>
          <c:order val="1"/>
          <c:tx>
            <c:strRef>
              <c:f>'[Regional structure.xlsx]Sheet1'!$D$26</c:f>
              <c:strCache>
                <c:ptCount val="1"/>
                <c:pt idx="0">
                  <c:v>AgGDP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B994-4F54-8EC5-047670AB3DB5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B994-4F54-8EC5-047670AB3DB5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C-B994-4F54-8EC5-047670AB3DB5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'[Regional structure.xlsx]Sheet1'!$B$27:$B$29</c:f>
              <c:strCache>
                <c:ptCount val="3"/>
                <c:pt idx="0">
                  <c:v>Lower Egypt</c:v>
                </c:pt>
                <c:pt idx="1">
                  <c:v>Upper Egypt</c:v>
                </c:pt>
                <c:pt idx="2">
                  <c:v>Suez Canal</c:v>
                </c:pt>
              </c:strCache>
            </c:strRef>
          </c:cat>
          <c:val>
            <c:numRef>
              <c:f>'[Regional structure.xlsx]Sheet1'!$D$27:$D$29</c:f>
              <c:numCache>
                <c:formatCode>0.0</c:formatCode>
                <c:ptCount val="3"/>
                <c:pt idx="0">
                  <c:v>59.658119658119666</c:v>
                </c:pt>
                <c:pt idx="1">
                  <c:v>30.17094017094017</c:v>
                </c:pt>
                <c:pt idx="2">
                  <c:v>10.17094017094017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994-4F54-8EC5-047670AB3DB5}"/>
            </c:ext>
          </c:extLst>
        </c:ser>
        <c:ser>
          <c:idx val="0"/>
          <c:order val="2"/>
          <c:tx>
            <c:strRef>
              <c:f>'[Regional structure.xlsx]Sheet1'!$C$26</c:f>
              <c:strCache>
                <c:ptCount val="1"/>
                <c:pt idx="0">
                  <c:v>GDP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994-4F54-8EC5-047670AB3DB5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994-4F54-8EC5-047670AB3DB5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994-4F54-8EC5-047670AB3D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'[Regional structure.xlsx]Sheet1'!$B$27:$B$29</c:f>
              <c:strCache>
                <c:ptCount val="3"/>
                <c:pt idx="0">
                  <c:v>Lower Egypt</c:v>
                </c:pt>
                <c:pt idx="1">
                  <c:v>Upper Egypt</c:v>
                </c:pt>
                <c:pt idx="2">
                  <c:v>Suez Canal</c:v>
                </c:pt>
              </c:strCache>
            </c:strRef>
          </c:cat>
          <c:val>
            <c:numRef>
              <c:f>'[Regional structure.xlsx]Sheet1'!$C$27:$C$29</c:f>
              <c:numCache>
                <c:formatCode>0.0</c:formatCode>
                <c:ptCount val="3"/>
                <c:pt idx="0">
                  <c:v>71.56</c:v>
                </c:pt>
                <c:pt idx="1">
                  <c:v>15.22</c:v>
                </c:pt>
                <c:pt idx="2">
                  <c:v>13.23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B994-4F54-8EC5-047670AB3DB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Export/output ratios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'T1'!$D$30</c:f>
              <c:strCache>
                <c:ptCount val="1"/>
                <c:pt idx="0">
                  <c:v>Export/output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4E-4459-B160-D6E1E0316657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D4E-4459-B160-D6E1E0316657}"/>
              </c:ext>
            </c:extLst>
          </c:dPt>
          <c:cat>
            <c:strRef>
              <c:f>'T1'!$C$31:$C$38</c:f>
              <c:strCache>
                <c:ptCount val="8"/>
                <c:pt idx="0">
                  <c:v>Crops</c:v>
                </c:pt>
                <c:pt idx="1">
                  <c:v>Livestock</c:v>
                </c:pt>
                <c:pt idx="2">
                  <c:v>Fishery</c:v>
                </c:pt>
                <c:pt idx="3">
                  <c:v>Agro-processing</c:v>
                </c:pt>
                <c:pt idx="4">
                  <c:v>Other manufacturing</c:v>
                </c:pt>
                <c:pt idx="5">
                  <c:v>Mining</c:v>
                </c:pt>
                <c:pt idx="6">
                  <c:v>Other industry</c:v>
                </c:pt>
                <c:pt idx="7">
                  <c:v>Services</c:v>
                </c:pt>
              </c:strCache>
            </c:strRef>
          </c:cat>
          <c:val>
            <c:numRef>
              <c:f>'T1'!$D$31:$D$38</c:f>
              <c:numCache>
                <c:formatCode>#,##0.0</c:formatCode>
                <c:ptCount val="8"/>
                <c:pt idx="0">
                  <c:v>4.9000000000000004</c:v>
                </c:pt>
                <c:pt idx="1">
                  <c:v>0.1</c:v>
                </c:pt>
                <c:pt idx="2">
                  <c:v>0</c:v>
                </c:pt>
                <c:pt idx="3">
                  <c:v>4.2</c:v>
                </c:pt>
                <c:pt idx="4">
                  <c:v>9.1999999999999993</c:v>
                </c:pt>
                <c:pt idx="5">
                  <c:v>16.2</c:v>
                </c:pt>
                <c:pt idx="6">
                  <c:v>0.9</c:v>
                </c:pt>
                <c:pt idx="7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4E-4459-B160-D6E1E0316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238864"/>
        <c:axId val="524244440"/>
      </c:barChart>
      <c:catAx>
        <c:axId val="52423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244440"/>
        <c:crosses val="autoZero"/>
        <c:auto val="1"/>
        <c:lblAlgn val="ctr"/>
        <c:lblOffset val="100"/>
        <c:noMultiLvlLbl val="0"/>
      </c:catAx>
      <c:valAx>
        <c:axId val="524244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23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Import</a:t>
            </a:r>
            <a:r>
              <a:rPr lang="en-US" sz="1400" baseline="0"/>
              <a:t>/</a:t>
            </a:r>
            <a:r>
              <a:rPr lang="en-US" sz="1400"/>
              <a:t>demand ratios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106925159034366"/>
          <c:y val="0.11176329676331155"/>
          <c:w val="0.82450955555322369"/>
          <c:h val="0.6196715105761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'T1'!$E$30</c:f>
              <c:strCache>
                <c:ptCount val="1"/>
                <c:pt idx="0">
                  <c:v>Import demand/consumption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BC-4494-9F6C-394813877ADA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2BC-4494-9F6C-394813877ADA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BC-4494-9F6C-394813877ADA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2BC-4494-9F6C-394813877ADA}"/>
              </c:ext>
            </c:extLst>
          </c:dPt>
          <c:cat>
            <c:strRef>
              <c:f>'T1'!$C$31:$C$38</c:f>
              <c:strCache>
                <c:ptCount val="8"/>
                <c:pt idx="0">
                  <c:v>Crops</c:v>
                </c:pt>
                <c:pt idx="1">
                  <c:v>Livestock</c:v>
                </c:pt>
                <c:pt idx="2">
                  <c:v>Fishery</c:v>
                </c:pt>
                <c:pt idx="3">
                  <c:v>Agro-processing</c:v>
                </c:pt>
                <c:pt idx="4">
                  <c:v>Other manufacturing</c:v>
                </c:pt>
                <c:pt idx="5">
                  <c:v>Mining</c:v>
                </c:pt>
                <c:pt idx="6">
                  <c:v>Other industry</c:v>
                </c:pt>
                <c:pt idx="7">
                  <c:v>Services</c:v>
                </c:pt>
              </c:strCache>
            </c:strRef>
          </c:cat>
          <c:val>
            <c:numRef>
              <c:f>'T1'!$E$31:$E$38</c:f>
              <c:numCache>
                <c:formatCode>#,##0.0</c:formatCode>
                <c:ptCount val="8"/>
                <c:pt idx="0">
                  <c:v>13.9</c:v>
                </c:pt>
                <c:pt idx="1">
                  <c:v>0.7</c:v>
                </c:pt>
                <c:pt idx="2">
                  <c:v>19.399999999999999</c:v>
                </c:pt>
                <c:pt idx="3">
                  <c:v>12</c:v>
                </c:pt>
                <c:pt idx="4">
                  <c:v>27.1</c:v>
                </c:pt>
                <c:pt idx="5">
                  <c:v>11.8</c:v>
                </c:pt>
                <c:pt idx="6">
                  <c:v>2.2999999999999998</c:v>
                </c:pt>
                <c:pt idx="7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BC-4494-9F6C-394813877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238864"/>
        <c:axId val="524244440"/>
      </c:barChart>
      <c:catAx>
        <c:axId val="52423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244440"/>
        <c:crosses val="autoZero"/>
        <c:auto val="1"/>
        <c:lblAlgn val="ctr"/>
        <c:lblOffset val="100"/>
        <c:noMultiLvlLbl val="0"/>
      </c:catAx>
      <c:valAx>
        <c:axId val="524244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23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National    </a:t>
            </a:r>
          </a:p>
          <a:p>
            <a:pPr>
              <a:defRPr/>
            </a:pPr>
            <a:r>
              <a:rPr lang="en-US" sz="1200"/>
              <a:t>(% food consumption)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'T4'!$D$32</c:f>
              <c:strCache>
                <c:ptCount val="1"/>
                <c:pt idx="0">
                  <c:v>National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667-41C5-8022-1879B1E224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667-41C5-8022-1879B1E224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667-41C5-8022-1879B1E224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667-41C5-8022-1879B1E2248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667-41C5-8022-1879B1E2248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667-41C5-8022-1879B1E2248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667-41C5-8022-1879B1E2248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667-41C5-8022-1879B1E2248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667-41C5-8022-1879B1E2248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667-41C5-8022-1879B1E2248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667-41C5-8022-1879B1E2248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667-41C5-8022-1879B1E2248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6667-41C5-8022-1879B1E2248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6667-41C5-8022-1879B1E2248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'T4'!$C$33:$C$39</c:f>
              <c:strCache>
                <c:ptCount val="7"/>
                <c:pt idx="0">
                  <c:v>Cereals, roots</c:v>
                </c:pt>
                <c:pt idx="1">
                  <c:v>Vegetables</c:v>
                </c:pt>
                <c:pt idx="2">
                  <c:v>Fruits</c:v>
                </c:pt>
                <c:pt idx="3">
                  <c:v>Meat, fish, eggs</c:v>
                </c:pt>
                <c:pt idx="4">
                  <c:v>Milk, dairy</c:v>
                </c:pt>
                <c:pt idx="5">
                  <c:v>Pulses, oilseeds</c:v>
                </c:pt>
                <c:pt idx="6">
                  <c:v>Other foods</c:v>
                </c:pt>
              </c:strCache>
            </c:strRef>
          </c:cat>
          <c:val>
            <c:numRef>
              <c:f>'T4'!$D$33:$D$39</c:f>
              <c:numCache>
                <c:formatCode>#,##0.0</c:formatCode>
                <c:ptCount val="7"/>
                <c:pt idx="0">
                  <c:v>10.8858</c:v>
                </c:pt>
                <c:pt idx="1">
                  <c:v>12.3347</c:v>
                </c:pt>
                <c:pt idx="2">
                  <c:v>6.8897000000000004</c:v>
                </c:pt>
                <c:pt idx="3">
                  <c:v>28.997900000000001</c:v>
                </c:pt>
                <c:pt idx="4">
                  <c:v>13.991</c:v>
                </c:pt>
                <c:pt idx="5">
                  <c:v>4.5622999999999996</c:v>
                </c:pt>
                <c:pt idx="6">
                  <c:v>22.3386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667-41C5-8022-1879B1E2248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Urban</a:t>
            </a:r>
          </a:p>
          <a:p>
            <a:pPr>
              <a:defRPr/>
            </a:pPr>
            <a:r>
              <a:rPr lang="en-US" sz="1200"/>
              <a:t>(% FOOD CONSUMPTION)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'T4'!$G$32</c:f>
              <c:strCache>
                <c:ptCount val="1"/>
                <c:pt idx="0">
                  <c:v>Urban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4B6-44DA-AAA5-A81B25B768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4B6-44DA-AAA5-A81B25B768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4B6-44DA-AAA5-A81B25B768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4B6-44DA-AAA5-A81B25B768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4B6-44DA-AAA5-A81B25B768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4B6-44DA-AAA5-A81B25B768A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E4B6-44DA-AAA5-A81B25B768A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4B6-44DA-AAA5-A81B25B768A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4B6-44DA-AAA5-A81B25B768A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4B6-44DA-AAA5-A81B25B768AD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4B6-44DA-AAA5-A81B25B768A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4B6-44DA-AAA5-A81B25B768AD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4B6-44DA-AAA5-A81B25B768A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4B6-44DA-AAA5-A81B25B768A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'T4'!$C$33:$C$39</c:f>
              <c:strCache>
                <c:ptCount val="7"/>
                <c:pt idx="0">
                  <c:v>Cereals, roots</c:v>
                </c:pt>
                <c:pt idx="1">
                  <c:v>Vegetables</c:v>
                </c:pt>
                <c:pt idx="2">
                  <c:v>Fruits</c:v>
                </c:pt>
                <c:pt idx="3">
                  <c:v>Meat, fish, eggs</c:v>
                </c:pt>
                <c:pt idx="4">
                  <c:v>Milk, dairy</c:v>
                </c:pt>
                <c:pt idx="5">
                  <c:v>Pulses, oilseeds</c:v>
                </c:pt>
                <c:pt idx="6">
                  <c:v>Other foods</c:v>
                </c:pt>
              </c:strCache>
            </c:strRef>
          </c:cat>
          <c:val>
            <c:numRef>
              <c:f>'T4'!$G$33:$G$39</c:f>
              <c:numCache>
                <c:formatCode>#,##0.0</c:formatCode>
                <c:ptCount val="7"/>
                <c:pt idx="0">
                  <c:v>7.9931000000000001</c:v>
                </c:pt>
                <c:pt idx="1">
                  <c:v>11.542199999999999</c:v>
                </c:pt>
                <c:pt idx="2">
                  <c:v>6.9513999999999996</c:v>
                </c:pt>
                <c:pt idx="3">
                  <c:v>30.696200000000001</c:v>
                </c:pt>
                <c:pt idx="4">
                  <c:v>15.6128</c:v>
                </c:pt>
                <c:pt idx="5">
                  <c:v>3.9986999999999999</c:v>
                </c:pt>
                <c:pt idx="6">
                  <c:v>23.2057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4B6-44DA-AAA5-A81B25B768A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Rural</a:t>
            </a:r>
          </a:p>
          <a:p>
            <a:pPr>
              <a:defRPr/>
            </a:pPr>
            <a:r>
              <a:rPr lang="en-US" sz="1200"/>
              <a:t>(% FOOD CONSUMPTION)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'T4'!$H$32</c:f>
              <c:strCache>
                <c:ptCount val="1"/>
                <c:pt idx="0">
                  <c:v>Rural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81A-460E-B13E-5EC1036470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81A-460E-B13E-5EC1036470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81A-460E-B13E-5EC1036470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81A-460E-B13E-5EC10364702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81A-460E-B13E-5EC10364702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81A-460E-B13E-5EC10364702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81A-460E-B13E-5EC10364702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81A-460E-B13E-5EC10364702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81A-460E-B13E-5EC10364702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81A-460E-B13E-5EC10364702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81A-460E-B13E-5EC10364702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81A-460E-B13E-5EC10364702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681A-460E-B13E-5EC10364702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681A-460E-B13E-5EC10364702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'T4'!$C$33:$C$39</c:f>
              <c:strCache>
                <c:ptCount val="7"/>
                <c:pt idx="0">
                  <c:v>Cereals, roots</c:v>
                </c:pt>
                <c:pt idx="1">
                  <c:v>Vegetables</c:v>
                </c:pt>
                <c:pt idx="2">
                  <c:v>Fruits</c:v>
                </c:pt>
                <c:pt idx="3">
                  <c:v>Meat, fish, eggs</c:v>
                </c:pt>
                <c:pt idx="4">
                  <c:v>Milk, dairy</c:v>
                </c:pt>
                <c:pt idx="5">
                  <c:v>Pulses, oilseeds</c:v>
                </c:pt>
                <c:pt idx="6">
                  <c:v>Other foods</c:v>
                </c:pt>
              </c:strCache>
            </c:strRef>
          </c:cat>
          <c:val>
            <c:numRef>
              <c:f>'T4'!$H$33:$H$39</c:f>
              <c:numCache>
                <c:formatCode>#,##0.0</c:formatCode>
                <c:ptCount val="7"/>
                <c:pt idx="0">
                  <c:v>14.2684</c:v>
                </c:pt>
                <c:pt idx="1">
                  <c:v>13.2615</c:v>
                </c:pt>
                <c:pt idx="2">
                  <c:v>6.8174999999999999</c:v>
                </c:pt>
                <c:pt idx="3">
                  <c:v>27.011900000000001</c:v>
                </c:pt>
                <c:pt idx="4">
                  <c:v>12.0946</c:v>
                </c:pt>
                <c:pt idx="5">
                  <c:v>5.2214</c:v>
                </c:pt>
                <c:pt idx="6">
                  <c:v>21.3247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A-460E-B13E-5EC10364702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'Food system'!$B$6:$B$15</cx:f>
        <cx:lvl ptCount="10">
          <cx:pt idx="0">AG-FOOD SYSTEM</cx:pt>
          <cx:pt idx="1">PRODUCTION</cx:pt>
          <cx:pt idx="2">Agriculture</cx:pt>
          <cx:pt idx="3">Agro-processing</cx:pt>
          <cx:pt idx="4">INPUT PRODUCTION</cx:pt>
          <cx:pt idx="5">Agriculture</cx:pt>
          <cx:pt idx="6">Agro-processing</cx:pt>
          <cx:pt idx="7">TRADE AND TRANSPORT</cx:pt>
          <cx:pt idx="8">Agriculture</cx:pt>
          <cx:pt idx="9">Agro-processing</cx:pt>
        </cx:lvl>
      </cx:strDim>
      <cx:numDim type="val">
        <cx:f>'Food system'!$C$6:$C$15</cx:f>
        <cx:lvl ptCount="10" formatCode="General">
          <cx:pt idx="0">24.5</cx:pt>
          <cx:pt idx="1">15.5</cx:pt>
          <cx:pt idx="2">11.699999999999999</cx:pt>
          <cx:pt idx="3">3.7999999999999998</cx:pt>
          <cx:pt idx="4">1.8999999999999999</cx:pt>
          <cx:pt idx="5">1</cx:pt>
          <cx:pt idx="6">0.90000000000000002</cx:pt>
          <cx:pt idx="7">7.0999999999999996</cx:pt>
          <cx:pt idx="8">4.2999999999999998</cx:pt>
          <cx:pt idx="9">2.7999999999999998</cx:pt>
        </cx:lvl>
      </cx:numDim>
    </cx:data>
  </cx:chartData>
  <cx:chart>
    <cx:title pos="t" align="ctr" overlay="0">
      <cx:tx>
        <cx:txData>
          <cx:v>Food System (% of total GDP)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1" i="0" u="none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Food System (% of total GDP)</a:t>
          </a:r>
        </a:p>
      </cx:txPr>
    </cx:title>
    <cx:plotArea>
      <cx:plotAreaRegion>
        <cx:series layoutId="funnel" uniqueId="{D93DBDC3-4215-40E7-A8C0-7A21B1BB3159}">
          <cx:tx>
            <cx:txData>
              <cx:f>'Food system'!$C$4</cx:f>
              <cx:v>Value added</cx:v>
            </cx:txData>
          </cx:tx>
          <cx:spPr>
            <a:solidFill>
              <a:schemeClr val="accent3">
                <a:lumMod val="40000"/>
                <a:lumOff val="60000"/>
              </a:schemeClr>
            </a:solidFill>
          </cx:spPr>
          <cx:dataPt idx="0">
            <cx:spPr>
              <a:solidFill>
                <a:srgbClr val="1F497D">
                  <a:lumMod val="75000"/>
                </a:srgbClr>
              </a:solidFill>
            </cx:spPr>
          </cx:dataPt>
          <cx:dataPt idx="1">
            <cx:spPr>
              <a:solidFill>
                <a:srgbClr val="00B050"/>
              </a:solidFill>
            </cx:spPr>
          </cx:dataPt>
          <cx:dataPt idx="4">
            <cx:spPr>
              <a:solidFill>
                <a:srgbClr val="00B0F0"/>
              </a:solidFill>
            </cx:spPr>
          </cx:dataPt>
          <cx:dataPt idx="5">
            <cx:spPr>
              <a:solidFill>
                <a:srgbClr val="1F497D">
                  <a:lumMod val="20000"/>
                  <a:lumOff val="80000"/>
                </a:srgbClr>
              </a:solidFill>
            </cx:spPr>
          </cx:dataPt>
          <cx:dataPt idx="6">
            <cx:spPr>
              <a:solidFill>
                <a:srgbClr val="1F497D">
                  <a:lumMod val="20000"/>
                  <a:lumOff val="80000"/>
                </a:srgbClr>
              </a:solidFill>
            </cx:spPr>
          </cx:dataPt>
          <cx:dataPt idx="7">
            <cx:spPr>
              <a:solidFill>
                <a:sysClr val="window" lastClr="FFFFFF">
                  <a:lumMod val="50000"/>
                </a:sysClr>
              </a:solidFill>
            </cx:spPr>
          </cx:dataPt>
          <cx:dataPt idx="8">
            <cx:spPr>
              <a:solidFill>
                <a:sysClr val="window" lastClr="FFFFFF">
                  <a:lumMod val="85000"/>
                </a:sysClr>
              </a:solidFill>
            </cx:spPr>
          </cx:dataPt>
          <cx:dataPt idx="9">
            <cx:spPr>
              <a:solidFill>
                <a:sysClr val="window" lastClr="FFFFFF">
                  <a:lumMod val="85000"/>
                </a:sys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>
                    <a:solidFill>
                      <a:schemeClr val="bg1"/>
                    </a:solidFill>
                  </a:defRPr>
                </a:pPr>
                <a:endParaRPr lang="en-US" sz="1400" b="0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/>
            </a:pPr>
            <a:endPara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'Food system'!$B$6:$B$15</cx:f>
        <cx:lvl ptCount="10">
          <cx:pt idx="0">AG-FOOD SYSTEM</cx:pt>
          <cx:pt idx="1">PRODUCTION</cx:pt>
          <cx:pt idx="2">Agriculture</cx:pt>
          <cx:pt idx="3">Agro-processing</cx:pt>
          <cx:pt idx="4">INPUT PRODUCTION</cx:pt>
          <cx:pt idx="5">Agriculture</cx:pt>
          <cx:pt idx="6">Agro-processing</cx:pt>
          <cx:pt idx="7">TRADE AND TRANSPORT</cx:pt>
          <cx:pt idx="8">Agriculture</cx:pt>
          <cx:pt idx="9">Agro-processing</cx:pt>
        </cx:lvl>
      </cx:strDim>
      <cx:numDim type="val">
        <cx:f>'Food system'!$D$6:$D$15</cx:f>
        <cx:lvl ptCount="10" formatCode="General">
          <cx:pt idx="0">23.199999999999999</cx:pt>
          <cx:pt idx="1">18.100000000000001</cx:pt>
          <cx:pt idx="2">14.5</cx:pt>
          <cx:pt idx="3">3.7000000000000002</cx:pt>
          <cx:pt idx="4">1.8</cx:pt>
          <cx:pt idx="5">0.90000000000000002</cx:pt>
          <cx:pt idx="6">0.90000000000000002</cx:pt>
          <cx:pt idx="7">3.2999999999999998</cx:pt>
          <cx:pt idx="8">2</cx:pt>
          <cx:pt idx="9">1.3</cx:pt>
        </cx:lvl>
      </cx:numDim>
    </cx:data>
  </cx:chartData>
  <cx:chart>
    <cx:title pos="t" align="ctr" overlay="0">
      <cx:tx>
        <cx:txData>
          <cx:v>Food System: Labor value added (% of total GDP)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1" i="0" u="none" strike="noStrike" baseline="0" dirty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Food System: Labor value added (% of total GDP)</a:t>
          </a:r>
        </a:p>
      </cx:txPr>
    </cx:title>
    <cx:plotArea>
      <cx:plotAreaRegion>
        <cx:series layoutId="funnel" uniqueId="{D93DBDC3-4215-40E7-A8C0-7A21B1BB3159}">
          <cx:tx>
            <cx:txData>
              <cx:f>'Food system'!$C$4</cx:f>
              <cx:v>Value added</cx:v>
            </cx:txData>
          </cx:tx>
          <cx:spPr>
            <a:solidFill>
              <a:schemeClr val="accent3">
                <a:lumMod val="40000"/>
                <a:lumOff val="60000"/>
              </a:schemeClr>
            </a:solidFill>
          </cx:spPr>
          <cx:dataPt idx="0">
            <cx:spPr>
              <a:solidFill>
                <a:srgbClr val="1F497D">
                  <a:lumMod val="75000"/>
                </a:srgbClr>
              </a:solidFill>
            </cx:spPr>
          </cx:dataPt>
          <cx:dataPt idx="1">
            <cx:spPr>
              <a:solidFill>
                <a:srgbClr val="00B050"/>
              </a:solidFill>
            </cx:spPr>
          </cx:dataPt>
          <cx:dataPt idx="4">
            <cx:spPr>
              <a:solidFill>
                <a:srgbClr val="00B0F0"/>
              </a:solidFill>
            </cx:spPr>
          </cx:dataPt>
          <cx:dataPt idx="5">
            <cx:spPr>
              <a:solidFill>
                <a:srgbClr val="1F497D">
                  <a:lumMod val="20000"/>
                  <a:lumOff val="80000"/>
                </a:srgbClr>
              </a:solidFill>
            </cx:spPr>
          </cx:dataPt>
          <cx:dataPt idx="6">
            <cx:spPr>
              <a:solidFill>
                <a:srgbClr val="1F497D">
                  <a:lumMod val="20000"/>
                  <a:lumOff val="80000"/>
                </a:srgbClr>
              </a:solidFill>
            </cx:spPr>
          </cx:dataPt>
          <cx:dataPt idx="7">
            <cx:spPr>
              <a:solidFill>
                <a:sysClr val="window" lastClr="FFFFFF">
                  <a:lumMod val="50000"/>
                </a:sysClr>
              </a:solidFill>
            </cx:spPr>
          </cx:dataPt>
          <cx:dataPt idx="8">
            <cx:spPr>
              <a:solidFill>
                <a:sysClr val="window" lastClr="FFFFFF">
                  <a:lumMod val="85000"/>
                </a:sysClr>
              </a:solidFill>
            </cx:spPr>
          </cx:dataPt>
          <cx:dataPt idx="9">
            <cx:spPr>
              <a:solidFill>
                <a:sysClr val="window" lastClr="FFFFFF">
                  <a:lumMod val="85000"/>
                </a:sys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>
                    <a:solidFill>
                      <a:schemeClr val="bg1"/>
                    </a:solidFill>
                  </a:defRPr>
                </a:pPr>
                <a:endParaRPr lang="en-US" sz="1400" b="0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0599999987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/>
            </a:pPr>
            <a:endPara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F9E20D-5B4E-498B-B122-0688A9CC88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FD5BF2-B638-44DA-9CE5-977F0E71E9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D25FE-B561-4546-A197-07E9BA293DE5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88F0F-016D-4647-8ABD-BB87D0A4F9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91344-4B36-4A03-8BF9-34E2AA7CCA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C58CE-3BA1-4A36-B490-B7CF5D8F1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60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851C9-7AE1-4777-B8F0-D89A147682A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70563-62EA-4725-AB32-6939BBC24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021706-2D02-460F-B542-F2DCBE3E82F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81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43EB4D-D17C-4015-AB01-B3E963AA62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637" y="191069"/>
            <a:ext cx="2330364" cy="9312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4B4FF4-C36F-411F-A0F3-34592DDCFC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81" y="33573"/>
            <a:ext cx="4304963" cy="12462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F8BDC2E-90FD-4CB5-B4AC-4D63E8755763}"/>
              </a:ext>
            </a:extLst>
          </p:cNvPr>
          <p:cNvSpPr/>
          <p:nvPr userDrawn="1"/>
        </p:nvSpPr>
        <p:spPr>
          <a:xfrm>
            <a:off x="0" y="1122364"/>
            <a:ext cx="12192000" cy="5735637"/>
          </a:xfrm>
          <a:prstGeom prst="rect">
            <a:avLst/>
          </a:prstGeom>
          <a:solidFill>
            <a:srgbClr val="88A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248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79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61" y="1543216"/>
            <a:ext cx="10515600" cy="4351338"/>
          </a:xfrm>
        </p:spPr>
        <p:txBody>
          <a:bodyPr/>
          <a:lstStyle>
            <a:lvl1pPr>
              <a:defRPr>
                <a:solidFill>
                  <a:srgbClr val="344455"/>
                </a:solidFill>
                <a:latin typeface="Century Gothic"/>
                <a:cs typeface="Century Gothic"/>
              </a:defRPr>
            </a:lvl1pPr>
            <a:lvl2pPr>
              <a:defRPr>
                <a:solidFill>
                  <a:srgbClr val="344455"/>
                </a:solidFill>
                <a:latin typeface="Century Gothic"/>
                <a:cs typeface="Century Gothic"/>
              </a:defRPr>
            </a:lvl2pPr>
            <a:lvl3pPr>
              <a:defRPr>
                <a:solidFill>
                  <a:srgbClr val="344455"/>
                </a:solidFill>
                <a:latin typeface="Century Gothic"/>
                <a:cs typeface="Century Gothic"/>
              </a:defRPr>
            </a:lvl3pPr>
            <a:lvl4pPr>
              <a:defRPr>
                <a:solidFill>
                  <a:srgbClr val="344455"/>
                </a:solidFill>
                <a:latin typeface="Century Gothic"/>
                <a:cs typeface="Century Gothic"/>
              </a:defRPr>
            </a:lvl4pPr>
            <a:lvl5pPr>
              <a:defRPr>
                <a:solidFill>
                  <a:srgbClr val="344455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-203200" y="152401"/>
            <a:ext cx="10668000" cy="822325"/>
          </a:xfrm>
          <a:prstGeom prst="roundRect">
            <a:avLst>
              <a:gd name="adj" fmla="val 1066"/>
            </a:avLst>
          </a:prstGeom>
          <a:solidFill>
            <a:srgbClr val="3444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354356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10966451" y="152401"/>
            <a:ext cx="1538816" cy="822325"/>
          </a:xfrm>
          <a:prstGeom prst="roundRect">
            <a:avLst>
              <a:gd name="adj" fmla="val 0"/>
            </a:avLst>
          </a:prstGeom>
          <a:solidFill>
            <a:srgbClr val="88A4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6847"/>
              </a:solidFill>
            </a:endParaRPr>
          </a:p>
        </p:txBody>
      </p:sp>
      <p:pic>
        <p:nvPicPr>
          <p:cNvPr id="12" name="Picture 5" descr="IFPRI logo icon_50%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966451" y="215901"/>
            <a:ext cx="1007533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466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-203200" y="152401"/>
            <a:ext cx="10668000" cy="822325"/>
          </a:xfrm>
          <a:prstGeom prst="roundRect">
            <a:avLst>
              <a:gd name="adj" fmla="val 1066"/>
            </a:avLst>
          </a:prstGeom>
          <a:solidFill>
            <a:srgbClr val="3444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354356"/>
              </a:solidFill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10966451" y="152401"/>
            <a:ext cx="1538816" cy="822325"/>
          </a:xfrm>
          <a:prstGeom prst="roundRect">
            <a:avLst>
              <a:gd name="adj" fmla="val 0"/>
            </a:avLst>
          </a:prstGeom>
          <a:solidFill>
            <a:srgbClr val="88A4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6847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5951" y="1590675"/>
            <a:ext cx="10930467" cy="4579938"/>
          </a:xfrm>
        </p:spPr>
        <p:txBody>
          <a:bodyPr/>
          <a:lstStyle>
            <a:lvl1pPr>
              <a:defRPr>
                <a:solidFill>
                  <a:srgbClr val="344455"/>
                </a:solidFill>
              </a:defRPr>
            </a:lvl1pPr>
            <a:lvl2pPr>
              <a:defRPr>
                <a:solidFill>
                  <a:srgbClr val="344455"/>
                </a:solidFill>
              </a:defRPr>
            </a:lvl2pPr>
            <a:lvl3pPr>
              <a:defRPr>
                <a:solidFill>
                  <a:srgbClr val="344455"/>
                </a:solidFill>
              </a:defRPr>
            </a:lvl3pPr>
            <a:lvl4pPr>
              <a:defRPr>
                <a:solidFill>
                  <a:srgbClr val="344455"/>
                </a:solidFill>
              </a:defRPr>
            </a:lvl4pPr>
            <a:lvl5pPr>
              <a:defRPr>
                <a:solidFill>
                  <a:srgbClr val="34445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8418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92667" y="1571626"/>
            <a:ext cx="10562167" cy="432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0816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9EE72-D565-4242-98F6-623D27602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0F668-7334-475C-97C1-66E41154C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A1C8A-145E-4ED1-BF52-A3871373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9CE82-6D03-467E-898B-F39ADE49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785AC-872E-479A-9EA2-B657E9872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ADE0B1-773E-4B73-92AE-8DBCD97CF1B7}"/>
              </a:ext>
            </a:extLst>
          </p:cNvPr>
          <p:cNvSpPr/>
          <p:nvPr userDrawn="1"/>
        </p:nvSpPr>
        <p:spPr>
          <a:xfrm>
            <a:off x="0" y="1122364"/>
            <a:ext cx="12192000" cy="5735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C:\Users\h.eldidi\Desktop\logos\Horizontal_RGB.jpg">
            <a:extLst>
              <a:ext uri="{FF2B5EF4-FFF2-40B4-BE49-F238E27FC236}">
                <a16:creationId xmlns:a16="http://schemas.microsoft.com/office/drawing/2014/main" id="{2BD5EF48-9F52-1D46-AB50-E1FE9E1E25E5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77"/>
          <a:stretch/>
        </p:blipFill>
        <p:spPr bwMode="auto">
          <a:xfrm>
            <a:off x="1524001" y="5604954"/>
            <a:ext cx="2425700" cy="914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C:\Users\h.eldidi\Desktop\logos\Funded by UK Gov_CMYK_AW.PNG">
            <a:extLst>
              <a:ext uri="{FF2B5EF4-FFF2-40B4-BE49-F238E27FC236}">
                <a16:creationId xmlns:a16="http://schemas.microsoft.com/office/drawing/2014/main" id="{67451234-62D9-CE45-8AB1-7F5476721B58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245034"/>
            <a:ext cx="2316480" cy="283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h.eldidi\Desktop\logos\vertical\color\jpeg\WB_A-WBG-vertical-RGB-med.jpg">
            <a:extLst>
              <a:ext uri="{FF2B5EF4-FFF2-40B4-BE49-F238E27FC236}">
                <a16:creationId xmlns:a16="http://schemas.microsoft.com/office/drawing/2014/main" id="{F66462BD-859E-1F4B-BB43-8553A4CDF92A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662104"/>
            <a:ext cx="132842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h.eldidi\Desktop\logos\moss_prelim.jpg">
            <a:extLst>
              <a:ext uri="{FF2B5EF4-FFF2-40B4-BE49-F238E27FC236}">
                <a16:creationId xmlns:a16="http://schemas.microsoft.com/office/drawing/2014/main" id="{E02B265F-5764-4E40-9A44-F10EE15D84C9}"/>
              </a:ext>
            </a:extLst>
          </p:cNvPr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58"/>
          <a:stretch/>
        </p:blipFill>
        <p:spPr bwMode="auto">
          <a:xfrm>
            <a:off x="8522547" y="5204904"/>
            <a:ext cx="2145453" cy="1371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93EBA6D-4927-C94B-B7A9-3E18B35EAFBB}"/>
              </a:ext>
            </a:extLst>
          </p:cNvPr>
          <p:cNvSpPr/>
          <p:nvPr userDrawn="1"/>
        </p:nvSpPr>
        <p:spPr>
          <a:xfrm>
            <a:off x="0" y="5204904"/>
            <a:ext cx="12192000" cy="1653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pic>
        <p:nvPicPr>
          <p:cNvPr id="15" name="Picture 14" descr="C:\Users\h.eldidi\Desktop\logos\Horizontal_RGB.jpg">
            <a:extLst>
              <a:ext uri="{FF2B5EF4-FFF2-40B4-BE49-F238E27FC236}">
                <a16:creationId xmlns:a16="http://schemas.microsoft.com/office/drawing/2014/main" id="{F9D8F08B-45EF-5B49-BAAC-486BD088BBD6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77"/>
          <a:stretch/>
        </p:blipFill>
        <p:spPr bwMode="auto">
          <a:xfrm>
            <a:off x="89478" y="3872"/>
            <a:ext cx="1988704" cy="10213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96424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022C-EB82-4369-BB00-7FD9FF5A5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BE8D6-024A-4FB8-AA61-FC23BD298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9D2CD-4209-4D84-A559-B462F5B53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564FC-797E-4CBA-BFCA-8E2379272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F3417-162C-4AA1-A143-A277CA58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5AD464F4-E072-4BAD-8FEA-FCC462C34A00}"/>
              </a:ext>
            </a:extLst>
          </p:cNvPr>
          <p:cNvSpPr/>
          <p:nvPr userDrawn="1"/>
        </p:nvSpPr>
        <p:spPr>
          <a:xfrm>
            <a:off x="762000" y="185739"/>
            <a:ext cx="10668000" cy="822325"/>
          </a:xfrm>
          <a:prstGeom prst="roundRect">
            <a:avLst>
              <a:gd name="adj" fmla="val 1066"/>
            </a:avLst>
          </a:prstGeom>
          <a:solidFill>
            <a:srgbClr val="3444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3543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02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3FC2D-1232-404D-9C34-BB1A44B9F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53C97-649D-408F-8E5A-3C9388807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D2D6-CEB5-4A62-9E71-8D8DCECCA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0DF80-6837-46E6-88FF-AB2A7B370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6BE2D-E554-4654-8DDB-65B3FB0F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8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8916-52AD-4FAE-BFD6-4E070A792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3414A-9657-410C-AE1A-10916ECA5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6146C-BFDB-4071-B02D-4996BECA2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F4DC2-8D5F-4D4E-B742-6A33FC72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CD66D-81A0-4CD6-A8E1-20CC35CE1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F44C7-66E5-48FC-90E3-BE28CF35D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07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4449B-574F-49EA-B35A-4D01F419E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1CAD0-5F6A-46E3-B252-23041648F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51A70-16D0-4C2E-9A44-A39D86A0D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126B2D-90D6-4C0E-B54B-1DB2AF0FF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A3212-D293-4A1F-AFBC-55444CAE1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9914E1-6021-4A87-B8E3-FDC892BC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13E10A-A70B-47EC-B07E-BE6901B51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8A3627-723A-4964-94E4-F1120EAE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265C4A2E-0F8C-4160-AD1B-4AC9EF324014}"/>
              </a:ext>
            </a:extLst>
          </p:cNvPr>
          <p:cNvSpPr/>
          <p:nvPr userDrawn="1"/>
        </p:nvSpPr>
        <p:spPr>
          <a:xfrm>
            <a:off x="-203200" y="152401"/>
            <a:ext cx="10668000" cy="822325"/>
          </a:xfrm>
          <a:prstGeom prst="roundRect">
            <a:avLst>
              <a:gd name="adj" fmla="val 1066"/>
            </a:avLst>
          </a:prstGeom>
          <a:solidFill>
            <a:srgbClr val="3444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354356"/>
              </a:solidFill>
            </a:endParaRPr>
          </a:p>
        </p:txBody>
      </p:sp>
      <p:sp>
        <p:nvSpPr>
          <p:cNvPr id="8" name="Rounded Rectangle 10">
            <a:extLst>
              <a:ext uri="{FF2B5EF4-FFF2-40B4-BE49-F238E27FC236}">
                <a16:creationId xmlns:a16="http://schemas.microsoft.com/office/drawing/2014/main" id="{2D07C4F0-6450-43C3-A53F-845702270B6D}"/>
              </a:ext>
            </a:extLst>
          </p:cNvPr>
          <p:cNvSpPr/>
          <p:nvPr userDrawn="1"/>
        </p:nvSpPr>
        <p:spPr>
          <a:xfrm>
            <a:off x="10966451" y="152401"/>
            <a:ext cx="1538816" cy="822325"/>
          </a:xfrm>
          <a:prstGeom prst="roundRect">
            <a:avLst>
              <a:gd name="adj" fmla="val 0"/>
            </a:avLst>
          </a:prstGeom>
          <a:solidFill>
            <a:srgbClr val="88A4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6847"/>
              </a:solidFill>
            </a:endParaRPr>
          </a:p>
        </p:txBody>
      </p:sp>
      <p:pic>
        <p:nvPicPr>
          <p:cNvPr id="9" name="Picture 5" descr="IFPRI logo icon_50%.png">
            <a:extLst>
              <a:ext uri="{FF2B5EF4-FFF2-40B4-BE49-F238E27FC236}">
                <a16:creationId xmlns:a16="http://schemas.microsoft.com/office/drawing/2014/main" id="{28218909-C3F4-4071-A401-B7CBE82078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966451" y="215901"/>
            <a:ext cx="1007533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690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88A7-0B81-4116-9FA1-2E694298B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60B87A-EC13-4785-BE0F-E7DB8D05C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5C28E-2B8B-4302-8175-207B060FA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9B3B33-70F4-4160-9FA8-1DF15D00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31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BA10B2-459A-443E-944D-30312FDB6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B6E18-0834-4E52-9163-79966B85A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2BA43-F7E8-4CD0-8050-5D4B2ED80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858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F222-EADB-4833-9592-8143EC38A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01FF7-08B9-4ABC-9ABF-BB0B2E4B9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0F14E-E985-4871-8536-BEF887D22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C7460-0FD2-49A1-A941-79A61C7D7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4445-DE2B-413C-AD64-3077D57F7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F05FA-F981-4401-A078-9EEA244C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631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0F700-E906-4248-86A8-BEDA024C9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5013BA-8EEC-4270-8C28-3D1E9A332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38B300-D584-4EBD-9E7B-649F106D2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D8BDC-B43C-4BD9-A95A-26F27E20B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2AA186-1076-42E1-847C-6D62DF338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267C5-E5CD-44B8-95EB-7E159D26D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047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22AD-089C-44C3-930B-EF88670DB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8F2D1-C5DF-4EB1-B4EC-52412D3B9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445E3-0CB4-49B1-AC2F-523F111B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1A110-1B6D-4397-85A6-5749EC97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DFC92-568B-46E0-A91C-0B3B98996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168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385EB6-7A7B-4664-9A12-CDEA32E13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8113E-C296-43E2-97E2-31C883DF9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9640D-9B34-4D06-B4A9-B22B84A3C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19CF7-3FBE-4CED-B398-5D98DBB11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5B932-A574-4D46-AB5E-0F85C205D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2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61" y="1543216"/>
            <a:ext cx="10515600" cy="4351338"/>
          </a:xfrm>
        </p:spPr>
        <p:txBody>
          <a:bodyPr/>
          <a:lstStyle>
            <a:lvl1pPr>
              <a:defRPr>
                <a:solidFill>
                  <a:srgbClr val="344455"/>
                </a:solidFill>
                <a:latin typeface="Century Gothic"/>
                <a:cs typeface="Century Gothic"/>
              </a:defRPr>
            </a:lvl1pPr>
            <a:lvl2pPr>
              <a:defRPr>
                <a:solidFill>
                  <a:srgbClr val="344455"/>
                </a:solidFill>
                <a:latin typeface="Century Gothic"/>
                <a:cs typeface="Century Gothic"/>
              </a:defRPr>
            </a:lvl2pPr>
            <a:lvl3pPr>
              <a:defRPr>
                <a:solidFill>
                  <a:srgbClr val="344455"/>
                </a:solidFill>
                <a:latin typeface="Century Gothic"/>
                <a:cs typeface="Century Gothic"/>
              </a:defRPr>
            </a:lvl3pPr>
            <a:lvl4pPr>
              <a:defRPr>
                <a:solidFill>
                  <a:srgbClr val="344455"/>
                </a:solidFill>
                <a:latin typeface="Century Gothic"/>
                <a:cs typeface="Century Gothic"/>
              </a:defRPr>
            </a:lvl4pPr>
            <a:lvl5pPr>
              <a:defRPr>
                <a:solidFill>
                  <a:srgbClr val="344455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-203200" y="152401"/>
            <a:ext cx="10668000" cy="822325"/>
          </a:xfrm>
          <a:prstGeom prst="roundRect">
            <a:avLst>
              <a:gd name="adj" fmla="val 1066"/>
            </a:avLst>
          </a:prstGeom>
          <a:solidFill>
            <a:srgbClr val="3444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354356"/>
              </a:solidFill>
            </a:endParaRPr>
          </a:p>
        </p:txBody>
      </p:sp>
      <p:sp>
        <p:nvSpPr>
          <p:cNvPr id="11" name="Rounded Rectangle 10"/>
          <p:cNvSpPr/>
          <p:nvPr userDrawn="1"/>
        </p:nvSpPr>
        <p:spPr>
          <a:xfrm>
            <a:off x="10966451" y="152401"/>
            <a:ext cx="1538816" cy="822325"/>
          </a:xfrm>
          <a:prstGeom prst="roundRect">
            <a:avLst>
              <a:gd name="adj" fmla="val 0"/>
            </a:avLst>
          </a:prstGeom>
          <a:solidFill>
            <a:srgbClr val="88A4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6847"/>
              </a:solidFill>
            </a:endParaRPr>
          </a:p>
        </p:txBody>
      </p:sp>
      <p:pic>
        <p:nvPicPr>
          <p:cNvPr id="12" name="Picture 5" descr="IFPRI logo icon_50%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966451" y="215901"/>
            <a:ext cx="1007533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12" descr="C:\Users\h.eldidi\Desktop\logos\Horizontal_RGB.jpg">
            <a:extLst>
              <a:ext uri="{FF2B5EF4-FFF2-40B4-BE49-F238E27FC236}">
                <a16:creationId xmlns:a16="http://schemas.microsoft.com/office/drawing/2014/main" id="{612D3595-D22B-2442-8764-D30FB8224EE9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77"/>
          <a:stretch/>
        </p:blipFill>
        <p:spPr bwMode="auto">
          <a:xfrm>
            <a:off x="1524001" y="5763978"/>
            <a:ext cx="2425700" cy="914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C:\Users\h.eldidi\Desktop\logos\Funded by UK Gov_CMYK_AW.PNG">
            <a:extLst>
              <a:ext uri="{FF2B5EF4-FFF2-40B4-BE49-F238E27FC236}">
                <a16:creationId xmlns:a16="http://schemas.microsoft.com/office/drawing/2014/main" id="{37804798-97A2-2C4D-BE84-6406BE94FA35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501" y="6108148"/>
            <a:ext cx="2316480" cy="283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h.eldidi\Desktop\logos\vertical\color\jpeg\WB_A-WBG-vertical-RGB-med.jpg">
            <a:extLst>
              <a:ext uri="{FF2B5EF4-FFF2-40B4-BE49-F238E27FC236}">
                <a16:creationId xmlns:a16="http://schemas.microsoft.com/office/drawing/2014/main" id="{04D284B1-6277-A84D-BFE2-5D36426A4E6A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821128"/>
            <a:ext cx="132842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C:\Users\h.eldidi\Desktop\logos\moss_prelim.jpg">
            <a:extLst>
              <a:ext uri="{FF2B5EF4-FFF2-40B4-BE49-F238E27FC236}">
                <a16:creationId xmlns:a16="http://schemas.microsoft.com/office/drawing/2014/main" id="{4672AA87-6127-F048-A66D-4240D8535D79}"/>
              </a:ext>
            </a:extLst>
          </p:cNvPr>
          <p:cNvPicPr/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58"/>
          <a:stretch/>
        </p:blipFill>
        <p:spPr bwMode="auto">
          <a:xfrm>
            <a:off x="8522547" y="5763978"/>
            <a:ext cx="1942253" cy="971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83756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unded Rectangle 5"/>
          <p:cNvSpPr/>
          <p:nvPr userDrawn="1"/>
        </p:nvSpPr>
        <p:spPr>
          <a:xfrm>
            <a:off x="-203200" y="152401"/>
            <a:ext cx="10668000" cy="822325"/>
          </a:xfrm>
          <a:prstGeom prst="roundRect">
            <a:avLst>
              <a:gd name="adj" fmla="val 1066"/>
            </a:avLst>
          </a:prstGeom>
          <a:solidFill>
            <a:srgbClr val="3444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354356"/>
              </a:solidFill>
            </a:endParaRPr>
          </a:p>
        </p:txBody>
      </p:sp>
      <p:sp>
        <p:nvSpPr>
          <p:cNvPr id="7" name="Rounded Rectangle 6"/>
          <p:cNvSpPr/>
          <p:nvPr userDrawn="1"/>
        </p:nvSpPr>
        <p:spPr>
          <a:xfrm>
            <a:off x="10966451" y="152401"/>
            <a:ext cx="1538816" cy="822325"/>
          </a:xfrm>
          <a:prstGeom prst="roundRect">
            <a:avLst>
              <a:gd name="adj" fmla="val 0"/>
            </a:avLst>
          </a:prstGeom>
          <a:solidFill>
            <a:srgbClr val="88A4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6847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5951" y="1590675"/>
            <a:ext cx="10930467" cy="4579938"/>
          </a:xfrm>
        </p:spPr>
        <p:txBody>
          <a:bodyPr/>
          <a:lstStyle>
            <a:lvl1pPr>
              <a:defRPr>
                <a:solidFill>
                  <a:srgbClr val="344455"/>
                </a:solidFill>
              </a:defRPr>
            </a:lvl1pPr>
            <a:lvl2pPr>
              <a:defRPr>
                <a:solidFill>
                  <a:srgbClr val="344455"/>
                </a:solidFill>
              </a:defRPr>
            </a:lvl2pPr>
            <a:lvl3pPr>
              <a:defRPr>
                <a:solidFill>
                  <a:srgbClr val="344455"/>
                </a:solidFill>
              </a:defRPr>
            </a:lvl3pPr>
            <a:lvl4pPr>
              <a:defRPr>
                <a:solidFill>
                  <a:srgbClr val="344455"/>
                </a:solidFill>
              </a:defRPr>
            </a:lvl4pPr>
            <a:lvl5pPr>
              <a:defRPr>
                <a:solidFill>
                  <a:srgbClr val="34445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C:\Users\h.eldidi\Desktop\logos\Horizontal_RGB.jpg">
            <a:extLst>
              <a:ext uri="{FF2B5EF4-FFF2-40B4-BE49-F238E27FC236}">
                <a16:creationId xmlns:a16="http://schemas.microsoft.com/office/drawing/2014/main" id="{57235D8E-DCEA-284E-8E45-74D4C2388E6F}"/>
              </a:ext>
            </a:extLst>
          </p:cNvPr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77"/>
          <a:stretch/>
        </p:blipFill>
        <p:spPr bwMode="auto">
          <a:xfrm>
            <a:off x="1524001" y="5763978"/>
            <a:ext cx="2425700" cy="914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C:\Users\h.eldidi\Desktop\logos\Funded by UK Gov_CMYK_AW.PNG">
            <a:extLst>
              <a:ext uri="{FF2B5EF4-FFF2-40B4-BE49-F238E27FC236}">
                <a16:creationId xmlns:a16="http://schemas.microsoft.com/office/drawing/2014/main" id="{02CDE1B9-2A5A-EA4F-8957-96E67E53D8B8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517" y="6108148"/>
            <a:ext cx="2316480" cy="283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:\Users\h.eldidi\Desktop\logos\vertical\color\jpeg\WB_A-WBG-vertical-RGB-med.jpg">
            <a:extLst>
              <a:ext uri="{FF2B5EF4-FFF2-40B4-BE49-F238E27FC236}">
                <a16:creationId xmlns:a16="http://schemas.microsoft.com/office/drawing/2014/main" id="{A784B395-4563-7B44-A5A0-B05BE2F49884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5821128"/>
            <a:ext cx="132842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C:\Users\h.eldidi\Desktop\logos\moss_prelim.jpg">
            <a:extLst>
              <a:ext uri="{FF2B5EF4-FFF2-40B4-BE49-F238E27FC236}">
                <a16:creationId xmlns:a16="http://schemas.microsoft.com/office/drawing/2014/main" id="{FE2D2043-DAB3-2942-AD1D-2B1A17B93FB7}"/>
              </a:ext>
            </a:extLst>
          </p:cNvPr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58"/>
          <a:stretch/>
        </p:blipFill>
        <p:spPr bwMode="auto">
          <a:xfrm>
            <a:off x="8522547" y="5763978"/>
            <a:ext cx="1942253" cy="9715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95323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92667" y="1571626"/>
            <a:ext cx="10562167" cy="432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018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9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6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0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6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5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2" r:id="rId12"/>
    <p:sldLayoutId id="2147483675" r:id="rId13"/>
    <p:sldLayoutId id="21474836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B6DD63-72DF-4EA5-A4D9-5A8D8D78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93390-9D5C-40A4-BFBD-DBDE25F3F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87BE0-D90E-4624-BBAE-A40A38E24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9BF6A-F928-4450-925D-5BEEA7565F5F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60D-1224-4353-B3BF-4B9B317AA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C27F4-38ED-47A7-B20D-524C89218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E42F1-EF80-46F6-967F-71704E216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6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microsoft.com/office/2014/relationships/chartEx" Target="../charts/chartEx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52939"/>
            <a:ext cx="12192000" cy="269960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/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Leveraging food systems for jobs, nutrition and poverty reduction in Africa – the case of Egypt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4400" b="1" dirty="0"/>
              <a:t> </a:t>
            </a:r>
            <a:r>
              <a:rPr lang="en-US" sz="2800" b="1" dirty="0">
                <a:solidFill>
                  <a:schemeClr val="bg1"/>
                </a:solidFill>
              </a:rPr>
              <a:t>Agricultural Value Chain Development: 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> </a:t>
            </a:r>
            <a:r>
              <a:rPr lang="en-US" sz="2800" b="1" dirty="0">
                <a:solidFill>
                  <a:schemeClr val="bg1"/>
                </a:solidFill>
              </a:rPr>
              <a:t>An economywide approach applied to Egypt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5635" y="4028990"/>
            <a:ext cx="7500730" cy="11658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344455"/>
                </a:solidFill>
              </a:rPr>
              <a:t>Clemens Breisinger, Mariam Raouf, James Thurlow and Manfred Wiebelt</a:t>
            </a:r>
          </a:p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rgbClr val="344455"/>
                </a:solidFill>
                <a:latin typeface="Century Gothic"/>
                <a:cs typeface="Century Gothic"/>
              </a:rPr>
              <a:t>IFPRI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8B70E-668A-4112-9269-1060553A3679}"/>
              </a:ext>
            </a:extLst>
          </p:cNvPr>
          <p:cNvSpPr txBox="1"/>
          <p:nvPr/>
        </p:nvSpPr>
        <p:spPr>
          <a:xfrm>
            <a:off x="5145852" y="5575450"/>
            <a:ext cx="1872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ICRAC Conference</a:t>
            </a:r>
          </a:p>
          <a:p>
            <a:pPr algn="ctr"/>
            <a:r>
              <a:rPr lang="en-US" dirty="0"/>
              <a:t>5/12/2019</a:t>
            </a:r>
          </a:p>
          <a:p>
            <a:pPr algn="ctr"/>
            <a:r>
              <a:rPr lang="en-US" dirty="0"/>
              <a:t>Cairo, Egypt</a:t>
            </a:r>
          </a:p>
        </p:txBody>
      </p:sp>
    </p:spTree>
    <p:extLst>
      <p:ext uri="{BB962C8B-B14F-4D97-AF65-F5344CB8AC3E}">
        <p14:creationId xmlns:p14="http://schemas.microsoft.com/office/powerpoint/2010/main" val="2256874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>
            <a:extLst>
              <a:ext uri="{FF2B5EF4-FFF2-40B4-BE49-F238E27FC236}">
                <a16:creationId xmlns:a16="http://schemas.microsoft.com/office/drawing/2014/main" id="{40921E4E-B523-4C8D-B64E-8CC58D443D50}"/>
              </a:ext>
            </a:extLst>
          </p:cNvPr>
          <p:cNvSpPr txBox="1">
            <a:spLocks noChangeArrowheads="1"/>
          </p:cNvSpPr>
          <p:nvPr/>
        </p:nvSpPr>
        <p:spPr>
          <a:xfrm>
            <a:off x="710083" y="1244357"/>
            <a:ext cx="10771834" cy="1210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</a:rPr>
              <a:t>Estimated household expenditure is $1,975 (national average); $1,423 (rural); $2,714 (urban)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Rural households spend 32.6 of expenditures on food compared to 26.7 for urban households</a:t>
            </a:r>
          </a:p>
          <a:p>
            <a:r>
              <a:rPr lang="en-US" sz="2000" dirty="0">
                <a:latin typeface="Calibri" panose="020F0502020204030204" pitchFamily="34" charset="0"/>
              </a:rPr>
              <a:t>Income elasticities of demand are lower for inferior goods (cereals, roots) and higher for meats and fruits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CF1C3F90-AB0D-4A06-AB23-47B50E479062}"/>
              </a:ext>
            </a:extLst>
          </p:cNvPr>
          <p:cNvSpPr txBox="1">
            <a:spLocks/>
          </p:cNvSpPr>
          <p:nvPr/>
        </p:nvSpPr>
        <p:spPr>
          <a:xfrm>
            <a:off x="289136" y="-25426"/>
            <a:ext cx="1044526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Agri-food System in Egypt               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(Household food consumption)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F33519-B52F-4B4C-923F-88A1E2344433}"/>
              </a:ext>
            </a:extLst>
          </p:cNvPr>
          <p:cNvSpPr txBox="1"/>
          <p:nvPr/>
        </p:nvSpPr>
        <p:spPr>
          <a:xfrm>
            <a:off x="5115470" y="6603932"/>
            <a:ext cx="184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AIDA-RIAPA model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A7101B1-0CC6-42A2-8AAC-3C2CF30469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15589"/>
              </p:ext>
            </p:extLst>
          </p:nvPr>
        </p:nvGraphicFramePr>
        <p:xfrm>
          <a:off x="289136" y="2545197"/>
          <a:ext cx="3936553" cy="3815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5F40128-590F-4B69-8211-8215263DB2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019732"/>
              </p:ext>
            </p:extLst>
          </p:nvPr>
        </p:nvGraphicFramePr>
        <p:xfrm>
          <a:off x="4075043" y="2545196"/>
          <a:ext cx="3891268" cy="3815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FC7A686B-4D98-4581-A13A-FC0DD177BC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263717"/>
              </p:ext>
            </p:extLst>
          </p:nvPr>
        </p:nvGraphicFramePr>
        <p:xfrm>
          <a:off x="7966311" y="2536231"/>
          <a:ext cx="4225689" cy="3735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9240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3E926589-7A60-4C19-98C4-CC3ECB2403BE}"/>
              </a:ext>
            </a:extLst>
          </p:cNvPr>
          <p:cNvSpPr txBox="1">
            <a:spLocks/>
          </p:cNvSpPr>
          <p:nvPr/>
        </p:nvSpPr>
        <p:spPr>
          <a:xfrm>
            <a:off x="580368" y="0"/>
            <a:ext cx="9573491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Impacts on economy-wide growth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0F5BB59-6D3F-4857-BD16-04D861BB80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107525"/>
              </p:ext>
            </p:extLst>
          </p:nvPr>
        </p:nvGraphicFramePr>
        <p:xfrm>
          <a:off x="4730679" y="1039588"/>
          <a:ext cx="6672943" cy="1858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7CF6794-E150-48D5-AA30-6F1251C601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93740"/>
              </p:ext>
            </p:extLst>
          </p:nvPr>
        </p:nvGraphicFramePr>
        <p:xfrm>
          <a:off x="4719793" y="2859730"/>
          <a:ext cx="6694714" cy="183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4FEC3C2-0813-486E-9261-0CE5ECCA15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784210"/>
              </p:ext>
            </p:extLst>
          </p:nvPr>
        </p:nvGraphicFramePr>
        <p:xfrm>
          <a:off x="4708908" y="4699416"/>
          <a:ext cx="6694714" cy="191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A537D09-3501-48FF-85A9-F4C0AFDCEE72}"/>
              </a:ext>
            </a:extLst>
          </p:cNvPr>
          <p:cNvSpPr txBox="1">
            <a:spLocks/>
          </p:cNvSpPr>
          <p:nvPr/>
        </p:nvSpPr>
        <p:spPr>
          <a:xfrm>
            <a:off x="123119" y="1884627"/>
            <a:ext cx="4438832" cy="4973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</a:rPr>
              <a:t>Agricultural growth is good for economy-wide growth for all value chains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Size of the positive impact is largely determined by inter-sectoral linkages and market demand </a:t>
            </a:r>
            <a:r>
              <a:rPr lang="en-US" sz="1600" dirty="0">
                <a:latin typeface="Calibri" panose="020F0502020204030204" pitchFamily="34" charset="0"/>
              </a:rPr>
              <a:t>(domestic and international)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Impacts on regional growth vary by region and crops</a:t>
            </a:r>
            <a:endParaRPr lang="en-US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C66618-7BE2-4B3E-8B6B-5C366C7CF815}"/>
              </a:ext>
            </a:extLst>
          </p:cNvPr>
          <p:cNvSpPr txBox="1"/>
          <p:nvPr/>
        </p:nvSpPr>
        <p:spPr>
          <a:xfrm>
            <a:off x="5115470" y="6603932"/>
            <a:ext cx="184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AIDA-RIAPA model</a:t>
            </a:r>
          </a:p>
        </p:txBody>
      </p:sp>
    </p:spTree>
    <p:extLst>
      <p:ext uri="{BB962C8B-B14F-4D97-AF65-F5344CB8AC3E}">
        <p14:creationId xmlns:p14="http://schemas.microsoft.com/office/powerpoint/2010/main" val="364129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3E926589-7A60-4C19-98C4-CC3ECB2403BE}"/>
              </a:ext>
            </a:extLst>
          </p:cNvPr>
          <p:cNvSpPr txBox="1">
            <a:spLocks/>
          </p:cNvSpPr>
          <p:nvPr/>
        </p:nvSpPr>
        <p:spPr>
          <a:xfrm>
            <a:off x="580368" y="0"/>
            <a:ext cx="9573491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Impacts on poverty</a:t>
            </a: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7913E21C-0CC0-4FFE-9DDA-62D47D5741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006794"/>
              </p:ext>
            </p:extLst>
          </p:nvPr>
        </p:nvGraphicFramePr>
        <p:xfrm>
          <a:off x="4654481" y="1019406"/>
          <a:ext cx="6781800" cy="1850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918C4948-6521-4A2A-8C03-D11F8DFAF3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087798"/>
              </p:ext>
            </p:extLst>
          </p:nvPr>
        </p:nvGraphicFramePr>
        <p:xfrm>
          <a:off x="4654481" y="2869977"/>
          <a:ext cx="6781800" cy="185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C0528400-4E11-4B51-8044-9B1BBE592F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168933"/>
              </p:ext>
            </p:extLst>
          </p:nvPr>
        </p:nvGraphicFramePr>
        <p:xfrm>
          <a:off x="4654481" y="4742320"/>
          <a:ext cx="6781800" cy="1828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30899340-DCF5-46C6-A4C3-EC4E580D86AA}"/>
              </a:ext>
            </a:extLst>
          </p:cNvPr>
          <p:cNvSpPr txBox="1">
            <a:spLocks/>
          </p:cNvSpPr>
          <p:nvPr/>
        </p:nvSpPr>
        <p:spPr>
          <a:xfrm>
            <a:off x="123120" y="2231295"/>
            <a:ext cx="4438832" cy="4973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</a:rPr>
              <a:t>Agricultural growth is pro-poor for all value chains and all regions </a:t>
            </a:r>
            <a:r>
              <a:rPr lang="en-US" sz="1600" dirty="0">
                <a:latin typeface="Calibri" panose="020F0502020204030204" pitchFamily="34" charset="0"/>
              </a:rPr>
              <a:t>(the real income of the poor grows faster than average household incomes)</a:t>
            </a: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</a:rPr>
              <a:t>Regional agricultural growth has positive impacts on rural and urban households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</a:rPr>
              <a:t>(mainly through lowering prices)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BD3F09-9653-4E7F-96A3-03210A5B083D}"/>
              </a:ext>
            </a:extLst>
          </p:cNvPr>
          <p:cNvSpPr txBox="1"/>
          <p:nvPr/>
        </p:nvSpPr>
        <p:spPr>
          <a:xfrm>
            <a:off x="5115470" y="6603932"/>
            <a:ext cx="184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AIDA-RIAPA model</a:t>
            </a:r>
          </a:p>
        </p:txBody>
      </p:sp>
    </p:spTree>
    <p:extLst>
      <p:ext uri="{BB962C8B-B14F-4D97-AF65-F5344CB8AC3E}">
        <p14:creationId xmlns:p14="http://schemas.microsoft.com/office/powerpoint/2010/main" val="900220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3E926589-7A60-4C19-98C4-CC3ECB2403BE}"/>
              </a:ext>
            </a:extLst>
          </p:cNvPr>
          <p:cNvSpPr txBox="1">
            <a:spLocks/>
          </p:cNvSpPr>
          <p:nvPr/>
        </p:nvSpPr>
        <p:spPr>
          <a:xfrm>
            <a:off x="580368" y="0"/>
            <a:ext cx="9573491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Impacts on labor value added (employment)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30899340-DCF5-46C6-A4C3-EC4E580D86AA}"/>
              </a:ext>
            </a:extLst>
          </p:cNvPr>
          <p:cNvSpPr txBox="1">
            <a:spLocks/>
          </p:cNvSpPr>
          <p:nvPr/>
        </p:nvSpPr>
        <p:spPr>
          <a:xfrm>
            <a:off x="123120" y="1577811"/>
            <a:ext cx="4438832" cy="4973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</a:rPr>
              <a:t>Productivity-driven agricultural growth often leads to net job losses in agricultural sector </a:t>
            </a:r>
            <a:r>
              <a:rPr lang="en-US" sz="1800" dirty="0">
                <a:latin typeface="Calibri" panose="020F0502020204030204" pitchFamily="34" charset="0"/>
              </a:rPr>
              <a:t>(as usually observed during transformation)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Agriculture-led growth can create new and better jobs in and beyond the </a:t>
            </a:r>
            <a:r>
              <a:rPr lang="en-US" sz="2400" dirty="0" err="1">
                <a:latin typeface="Calibri" panose="020F0502020204030204" pitchFamily="34" charset="0"/>
              </a:rPr>
              <a:t>agro</a:t>
            </a:r>
            <a:r>
              <a:rPr lang="en-US" sz="2400" dirty="0">
                <a:latin typeface="Calibri" panose="020F0502020204030204" pitchFamily="34" charset="0"/>
              </a:rPr>
              <a:t>-food system</a:t>
            </a:r>
          </a:p>
          <a:p>
            <a:r>
              <a:rPr lang="en-US" sz="2400" dirty="0">
                <a:latin typeface="Calibri" panose="020F0502020204030204" pitchFamily="34" charset="0"/>
              </a:rPr>
              <a:t>But for comprehensive and job-creating economic transformation additional growth in non-food system sectors is needed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BD3F09-9653-4E7F-96A3-03210A5B083D}"/>
              </a:ext>
            </a:extLst>
          </p:cNvPr>
          <p:cNvSpPr txBox="1"/>
          <p:nvPr/>
        </p:nvSpPr>
        <p:spPr>
          <a:xfrm>
            <a:off x="5013817" y="6581001"/>
            <a:ext cx="184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AIDA-RIAPA model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322BD3C-ED80-4107-B423-B27CA240E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80833"/>
              </p:ext>
            </p:extLst>
          </p:nvPr>
        </p:nvGraphicFramePr>
        <p:xfrm>
          <a:off x="5046473" y="906076"/>
          <a:ext cx="6672943" cy="1858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113937F-B144-419F-8577-E0672D162A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165857"/>
              </p:ext>
            </p:extLst>
          </p:nvPr>
        </p:nvGraphicFramePr>
        <p:xfrm>
          <a:off x="5035588" y="2950029"/>
          <a:ext cx="6694714" cy="183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EFF572E-F927-45EC-B9C2-AF70B994E0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461264"/>
              </p:ext>
            </p:extLst>
          </p:nvPr>
        </p:nvGraphicFramePr>
        <p:xfrm>
          <a:off x="5013817" y="4942114"/>
          <a:ext cx="6694714" cy="191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6581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3E926589-7A60-4C19-98C4-CC3ECB2403BE}"/>
              </a:ext>
            </a:extLst>
          </p:cNvPr>
          <p:cNvSpPr txBox="1">
            <a:spLocks/>
          </p:cNvSpPr>
          <p:nvPr/>
        </p:nvSpPr>
        <p:spPr>
          <a:xfrm>
            <a:off x="580368" y="0"/>
            <a:ext cx="9573491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Impacts on dietary diversity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9338948-E059-4AAE-BE66-F7A114325E72}"/>
              </a:ext>
            </a:extLst>
          </p:cNvPr>
          <p:cNvSpPr txBox="1">
            <a:spLocks/>
          </p:cNvSpPr>
          <p:nvPr/>
        </p:nvSpPr>
        <p:spPr>
          <a:xfrm>
            <a:off x="133168" y="2026068"/>
            <a:ext cx="4438832" cy="4973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</a:rPr>
              <a:t>Agricultural growth is good for dietary diversity for all crops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</a:rPr>
              <a:t>(mainly through lowering prices)</a:t>
            </a:r>
          </a:p>
          <a:p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Fruits are particularly good for dietary diversity</a:t>
            </a:r>
          </a:p>
          <a:p>
            <a:r>
              <a:rPr lang="en-US" sz="2400" dirty="0">
                <a:latin typeface="Calibri" panose="020F0502020204030204" pitchFamily="34" charset="0"/>
              </a:rPr>
              <a:t>But, the example of livestock-led growth shows that growth acceleration in single sectors can have negative effects </a:t>
            </a:r>
            <a:r>
              <a:rPr lang="en-US" sz="1600" dirty="0">
                <a:solidFill>
                  <a:prstClr val="black"/>
                </a:solidFill>
                <a:latin typeface="Calibri" panose="020F0502020204030204" pitchFamily="34" charset="0"/>
              </a:rPr>
              <a:t>(mainly through increasing staple prices)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International trade can help mitigating large domestic price effects</a:t>
            </a:r>
            <a:endParaRPr lang="en-US" sz="1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C2B1879-C050-4C2C-8658-097D361C10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1514755"/>
              </p:ext>
            </p:extLst>
          </p:nvPr>
        </p:nvGraphicFramePr>
        <p:xfrm>
          <a:off x="4656955" y="1001486"/>
          <a:ext cx="6700157" cy="1850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0195B4F-A45E-48CA-8BD9-B99928677A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847596"/>
              </p:ext>
            </p:extLst>
          </p:nvPr>
        </p:nvGraphicFramePr>
        <p:xfrm>
          <a:off x="4651513" y="2971801"/>
          <a:ext cx="6694714" cy="1850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86AC03A-1B93-48D3-80DC-BA55F44F83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401213"/>
              </p:ext>
            </p:extLst>
          </p:nvPr>
        </p:nvGraphicFramePr>
        <p:xfrm>
          <a:off x="4572000" y="4902760"/>
          <a:ext cx="6683828" cy="1828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3FD2660D-BC8F-4E65-B177-E60E335DF6A0}"/>
              </a:ext>
            </a:extLst>
          </p:cNvPr>
          <p:cNvSpPr txBox="1"/>
          <p:nvPr/>
        </p:nvSpPr>
        <p:spPr>
          <a:xfrm>
            <a:off x="5115470" y="6603932"/>
            <a:ext cx="184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AIDA-RIAPA model</a:t>
            </a:r>
          </a:p>
        </p:txBody>
      </p:sp>
    </p:spTree>
    <p:extLst>
      <p:ext uri="{BB962C8B-B14F-4D97-AF65-F5344CB8AC3E}">
        <p14:creationId xmlns:p14="http://schemas.microsoft.com/office/powerpoint/2010/main" val="4181482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B106ABC4-BCCE-45AB-B1C8-6572709A1810}"/>
              </a:ext>
            </a:extLst>
          </p:cNvPr>
          <p:cNvSpPr txBox="1">
            <a:spLocks/>
          </p:cNvSpPr>
          <p:nvPr/>
        </p:nvSpPr>
        <p:spPr>
          <a:xfrm>
            <a:off x="942108" y="0"/>
            <a:ext cx="9573491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Top 8 priority value chains (Lower Egypt)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DF76A1-D402-4113-B9C0-79D84E44F25F}"/>
              </a:ext>
            </a:extLst>
          </p:cNvPr>
          <p:cNvSpPr txBox="1"/>
          <p:nvPr/>
        </p:nvSpPr>
        <p:spPr>
          <a:xfrm>
            <a:off x="5115470" y="6603932"/>
            <a:ext cx="184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AIDA-RIAPA model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2679C1-578E-4B5E-9F62-023256FBB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06" y="1698771"/>
            <a:ext cx="4074281" cy="415833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E91EBD3-1340-4361-BF02-C66219B9C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186" y="1852932"/>
            <a:ext cx="4018033" cy="39110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440030-DFB7-4ED7-A258-DF7CAE31ADCA}"/>
              </a:ext>
            </a:extLst>
          </p:cNvPr>
          <p:cNvSpPr txBox="1"/>
          <p:nvPr/>
        </p:nvSpPr>
        <p:spPr>
          <a:xfrm>
            <a:off x="1829603" y="1060100"/>
            <a:ext cx="1338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Egypt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5F93BA0-B48B-4549-AA6E-D4DB2BADF734}"/>
              </a:ext>
            </a:extLst>
          </p:cNvPr>
          <p:cNvSpPr txBox="1"/>
          <p:nvPr/>
        </p:nvSpPr>
        <p:spPr>
          <a:xfrm>
            <a:off x="5552045" y="1060100"/>
            <a:ext cx="1347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Upper Egypt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8D4DED-4EB1-4290-9CED-D33B78F2CC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1220" y="1884686"/>
            <a:ext cx="3950780" cy="379702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D4659F9-6620-42B5-9155-2DDF8A504C21}"/>
              </a:ext>
            </a:extLst>
          </p:cNvPr>
          <p:cNvSpPr txBox="1"/>
          <p:nvPr/>
        </p:nvSpPr>
        <p:spPr>
          <a:xfrm>
            <a:off x="9393814" y="1004054"/>
            <a:ext cx="118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Suez Canal</a:t>
            </a:r>
          </a:p>
        </p:txBody>
      </p:sp>
    </p:spTree>
    <p:extLst>
      <p:ext uri="{BB962C8B-B14F-4D97-AF65-F5344CB8AC3E}">
        <p14:creationId xmlns:p14="http://schemas.microsoft.com/office/powerpoint/2010/main" val="2010288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09995-DC90-4D09-A33A-E74E80B8B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306286"/>
            <a:ext cx="10515600" cy="539596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food system will remain a substantial part of the Egyptian economy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The </a:t>
            </a:r>
            <a:r>
              <a:rPr lang="en-US" i="1" dirty="0">
                <a:solidFill>
                  <a:prstClr val="black"/>
                </a:solidFill>
              </a:rPr>
              <a:t>relative</a:t>
            </a:r>
            <a:r>
              <a:rPr lang="en-US" dirty="0">
                <a:solidFill>
                  <a:prstClr val="black"/>
                </a:solidFill>
              </a:rPr>
              <a:t> importance of primary production is likely to decrease and the role of </a:t>
            </a:r>
            <a:r>
              <a:rPr lang="en-US" dirty="0" err="1">
                <a:solidFill>
                  <a:prstClr val="black"/>
                </a:solidFill>
              </a:rPr>
              <a:t>agro</a:t>
            </a:r>
            <a:r>
              <a:rPr lang="en-US" dirty="0">
                <a:solidFill>
                  <a:prstClr val="black"/>
                </a:solidFill>
              </a:rPr>
              <a:t>-processing and food-related services is bound to increase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Food system development is likely to create </a:t>
            </a:r>
            <a:r>
              <a:rPr lang="en-US" i="1" dirty="0">
                <a:solidFill>
                  <a:prstClr val="black"/>
                </a:solidFill>
              </a:rPr>
              <a:t>better</a:t>
            </a:r>
            <a:r>
              <a:rPr lang="en-US" dirty="0">
                <a:solidFill>
                  <a:prstClr val="black"/>
                </a:solidFill>
              </a:rPr>
              <a:t> jobs but not necessarily many </a:t>
            </a:r>
            <a:r>
              <a:rPr lang="en-US" i="1" dirty="0">
                <a:solidFill>
                  <a:prstClr val="black"/>
                </a:solidFill>
              </a:rPr>
              <a:t>more</a:t>
            </a:r>
            <a:r>
              <a:rPr lang="en-US" dirty="0">
                <a:solidFill>
                  <a:prstClr val="black"/>
                </a:solidFill>
              </a:rPr>
              <a:t> jobs</a:t>
            </a:r>
          </a:p>
          <a:p>
            <a:pPr lvl="1"/>
            <a:r>
              <a:rPr lang="en-US" dirty="0"/>
              <a:t>For comprehensive economic transformation and job creation, parallel growth acceleration in </a:t>
            </a:r>
            <a:r>
              <a:rPr lang="en-US" i="1" dirty="0"/>
              <a:t>non-agricultural sectors </a:t>
            </a:r>
            <a:r>
              <a:rPr lang="en-US" dirty="0"/>
              <a:t>is necessary </a:t>
            </a:r>
            <a:r>
              <a:rPr lang="en-US" sz="2000" dirty="0"/>
              <a:t>(for absorbing farm labor and increasing agri-food demand)</a:t>
            </a:r>
          </a:p>
          <a:p>
            <a:r>
              <a:rPr lang="en-US" dirty="0"/>
              <a:t>Most value chain development generates growth, is pro-poor, and improves nutrition</a:t>
            </a:r>
          </a:p>
          <a:p>
            <a:pPr lvl="1"/>
            <a:r>
              <a:rPr lang="en-US" dirty="0"/>
              <a:t>No single VC is best at achieving growth, employment, poverty reduction and nutrition </a:t>
            </a:r>
          </a:p>
          <a:p>
            <a:pPr lvl="1"/>
            <a:r>
              <a:rPr lang="en-US" dirty="0"/>
              <a:t>Impacts across regions vary substantially</a:t>
            </a:r>
          </a:p>
          <a:p>
            <a:pPr lvl="1"/>
            <a:r>
              <a:rPr lang="en-US" dirty="0"/>
              <a:t>Size of the impact mainly depends on economic linkages, employment and price effects</a:t>
            </a:r>
          </a:p>
          <a:p>
            <a:r>
              <a:rPr lang="en-US" dirty="0"/>
              <a:t>Economy-wide value chain/food system modeling (like AIDA) can help (agricultural) strategy development, policy planning and large-scale project design</a:t>
            </a:r>
          </a:p>
          <a:p>
            <a:pPr lvl="1"/>
            <a:r>
              <a:rPr lang="en-US" dirty="0"/>
              <a:t>The impact of value chain development critically depends on the policy and business environment (e.g. agricultural and food policies, infrastructure, business climate )  </a:t>
            </a:r>
          </a:p>
          <a:p>
            <a:pPr lvl="1"/>
            <a:r>
              <a:rPr lang="en-US" dirty="0"/>
              <a:t>In a few months an online version of AIDA will be available for Egypt, followed by Tunisia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656D2481-3B50-4A86-A099-3DFBA5CDEA71}"/>
              </a:ext>
            </a:extLst>
          </p:cNvPr>
          <p:cNvSpPr txBox="1">
            <a:spLocks/>
          </p:cNvSpPr>
          <p:nvPr/>
        </p:nvSpPr>
        <p:spPr>
          <a:xfrm>
            <a:off x="942108" y="0"/>
            <a:ext cx="9573491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90774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ACEE5-19D2-42BF-864C-758B24238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345" y="1221968"/>
            <a:ext cx="5688754" cy="494164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know that the (relative) role of agriculture in the economy declines as countries become richer, both in terms of the sector’s contribution to GDP and employment.</a:t>
            </a:r>
          </a:p>
          <a:p>
            <a:r>
              <a:rPr lang="en-US" dirty="0"/>
              <a:t>But agriculture is an important part of the larger agri-food system, which constitutes a sizeable part of all economies.</a:t>
            </a:r>
          </a:p>
          <a:p>
            <a:r>
              <a:rPr lang="en-US" dirty="0"/>
              <a:t>Food systems include the entire range of actors and their interlinked value added activities involving: the production, the aggregation, processing, distribution, consumption and disposal of food products</a:t>
            </a:r>
          </a:p>
          <a:p>
            <a:endParaRPr lang="en-US" dirty="0"/>
          </a:p>
          <a:p>
            <a:r>
              <a:rPr lang="en-US" dirty="0"/>
              <a:t>This presentation will address few important questions: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lvl="1"/>
            <a:r>
              <a:rPr lang="en-US" sz="1900" dirty="0"/>
              <a:t>Agriculture serves multiple purposes – what are the trade-offs among different goals and between different value chains?</a:t>
            </a:r>
          </a:p>
          <a:p>
            <a:pPr lvl="1"/>
            <a:r>
              <a:rPr lang="en-US" sz="1900" dirty="0"/>
              <a:t>How to quantitively assess the different characteristics of agricultural value chains? </a:t>
            </a:r>
          </a:p>
          <a:p>
            <a:pPr lvl="1"/>
            <a:r>
              <a:rPr lang="en-US" sz="1900" dirty="0"/>
              <a:t>Which policies and investments can help reaching a country’s objectives?</a:t>
            </a:r>
          </a:p>
          <a:p>
            <a:pPr lvl="1"/>
            <a:r>
              <a:rPr lang="en-US" sz="1900" dirty="0"/>
              <a:t>An innovative tools exist for prioritizing agricultural investments: AIDA. </a:t>
            </a:r>
          </a:p>
          <a:p>
            <a:pPr lvl="1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48A10B0-2A10-4EFE-858C-5526C163415B}"/>
              </a:ext>
            </a:extLst>
          </p:cNvPr>
          <p:cNvGrpSpPr/>
          <p:nvPr/>
        </p:nvGrpSpPr>
        <p:grpSpPr>
          <a:xfrm>
            <a:off x="7580243" y="1917451"/>
            <a:ext cx="4086640" cy="3436427"/>
            <a:chOff x="393282" y="1325322"/>
            <a:chExt cx="3380972" cy="245399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54307F4-AD81-4CD6-8E27-61D182071F97}"/>
                </a:ext>
              </a:extLst>
            </p:cNvPr>
            <p:cNvCxnSpPr>
              <a:cxnSpLocks/>
            </p:cNvCxnSpPr>
            <p:nvPr/>
          </p:nvCxnSpPr>
          <p:spPr>
            <a:xfrm>
              <a:off x="1219295" y="1972287"/>
              <a:ext cx="164455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D07EBD3-EA44-478F-9B4B-7D3880196A61}"/>
                </a:ext>
              </a:extLst>
            </p:cNvPr>
            <p:cNvCxnSpPr>
              <a:cxnSpLocks/>
              <a:stCxn id="34" idx="3"/>
            </p:cNvCxnSpPr>
            <p:nvPr/>
          </p:nvCxnSpPr>
          <p:spPr>
            <a:xfrm>
              <a:off x="2606956" y="2970427"/>
              <a:ext cx="339444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BB4F1CC-BF2C-46D4-A275-7F5B9E8A5E57}"/>
                </a:ext>
              </a:extLst>
            </p:cNvPr>
            <p:cNvCxnSpPr>
              <a:cxnSpLocks/>
              <a:stCxn id="38" idx="2"/>
              <a:endCxn id="34" idx="0"/>
            </p:cNvCxnSpPr>
            <p:nvPr/>
          </p:nvCxnSpPr>
          <p:spPr>
            <a:xfrm flipH="1">
              <a:off x="2108761" y="2600552"/>
              <a:ext cx="638" cy="23907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7244B25-D345-4904-B751-FC0ECC8BFF27}"/>
                </a:ext>
              </a:extLst>
            </p:cNvPr>
            <p:cNvCxnSpPr>
              <a:cxnSpLocks/>
            </p:cNvCxnSpPr>
            <p:nvPr/>
          </p:nvCxnSpPr>
          <p:spPr>
            <a:xfrm>
              <a:off x="2593709" y="3479230"/>
              <a:ext cx="224482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F8DB7C9-259F-40CB-B85C-86A935406F1A}"/>
                </a:ext>
              </a:extLst>
            </p:cNvPr>
            <p:cNvCxnSpPr>
              <a:cxnSpLocks/>
              <a:stCxn id="39" idx="2"/>
              <a:endCxn id="36" idx="0"/>
            </p:cNvCxnSpPr>
            <p:nvPr/>
          </p:nvCxnSpPr>
          <p:spPr>
            <a:xfrm>
              <a:off x="2112707" y="1604103"/>
              <a:ext cx="3486" cy="229073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617E36E-7D69-4F0C-AFC1-C40153B43640}"/>
                </a:ext>
              </a:extLst>
            </p:cNvPr>
            <p:cNvGrpSpPr/>
            <p:nvPr/>
          </p:nvGrpSpPr>
          <p:grpSpPr>
            <a:xfrm>
              <a:off x="1620659" y="1325322"/>
              <a:ext cx="986297" cy="278781"/>
              <a:chOff x="773167" y="1585334"/>
              <a:chExt cx="2660957" cy="377057"/>
            </a:xfrm>
            <a:solidFill>
              <a:srgbClr val="8AA63D"/>
            </a:solidFill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D167EE1-B897-4884-BA14-FBBC5D83C8FB}"/>
                  </a:ext>
                </a:extLst>
              </p:cNvPr>
              <p:cNvSpPr/>
              <p:nvPr/>
            </p:nvSpPr>
            <p:spPr>
              <a:xfrm>
                <a:off x="773185" y="1585334"/>
                <a:ext cx="2654978" cy="37705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D1D0D25-9618-4E99-B931-F67750411170}"/>
                  </a:ext>
                </a:extLst>
              </p:cNvPr>
              <p:cNvSpPr txBox="1"/>
              <p:nvPr/>
            </p:nvSpPr>
            <p:spPr>
              <a:xfrm>
                <a:off x="773167" y="1585710"/>
                <a:ext cx="2660957" cy="353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Farmers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26F0760-1638-4257-91B4-FCA304948665}"/>
                </a:ext>
              </a:extLst>
            </p:cNvPr>
            <p:cNvGrpSpPr/>
            <p:nvPr/>
          </p:nvGrpSpPr>
          <p:grpSpPr>
            <a:xfrm>
              <a:off x="1615599" y="2338664"/>
              <a:ext cx="986297" cy="278781"/>
              <a:chOff x="820677" y="1585334"/>
              <a:chExt cx="2607486" cy="377057"/>
            </a:xfrm>
            <a:solidFill>
              <a:srgbClr val="C34E2D"/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A2110EC-4AEE-4F5C-8D22-751B6B0D0FF3}"/>
                  </a:ext>
                </a:extLst>
              </p:cNvPr>
              <p:cNvSpPr/>
              <p:nvPr/>
            </p:nvSpPr>
            <p:spPr>
              <a:xfrm>
                <a:off x="820677" y="1585334"/>
                <a:ext cx="2607486" cy="37705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FD5EEED-EAFD-4F70-A1D4-91BAC9551BCF}"/>
                  </a:ext>
                </a:extLst>
              </p:cNvPr>
              <p:cNvSpPr txBox="1"/>
              <p:nvPr/>
            </p:nvSpPr>
            <p:spPr>
              <a:xfrm>
                <a:off x="827884" y="1585710"/>
                <a:ext cx="2596517" cy="35383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Processors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EE0F76E-F7C8-428A-B299-9D50C2095EEB}"/>
                </a:ext>
              </a:extLst>
            </p:cNvPr>
            <p:cNvGrpSpPr/>
            <p:nvPr/>
          </p:nvGrpSpPr>
          <p:grpSpPr>
            <a:xfrm>
              <a:off x="1618326" y="1832898"/>
              <a:ext cx="982147" cy="431165"/>
              <a:chOff x="773185" y="1585334"/>
              <a:chExt cx="2654978" cy="583159"/>
            </a:xfrm>
            <a:solidFill>
              <a:srgbClr val="0B8EB8"/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A2EFBD5-76A3-4641-BF09-755476139A89}"/>
                  </a:ext>
                </a:extLst>
              </p:cNvPr>
              <p:cNvSpPr/>
              <p:nvPr/>
            </p:nvSpPr>
            <p:spPr>
              <a:xfrm>
                <a:off x="773185" y="1585334"/>
                <a:ext cx="2654978" cy="37705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2696B1-FE95-435F-8E47-B89B4798FF90}"/>
                  </a:ext>
                </a:extLst>
              </p:cNvPr>
              <p:cNvSpPr txBox="1"/>
              <p:nvPr/>
            </p:nvSpPr>
            <p:spPr>
              <a:xfrm>
                <a:off x="820513" y="1585710"/>
                <a:ext cx="2597048" cy="58278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Aggregators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C3F13AB-78BD-4B18-83DD-1CFAA3E6375B}"/>
                </a:ext>
              </a:extLst>
            </p:cNvPr>
            <p:cNvGrpSpPr/>
            <p:nvPr/>
          </p:nvGrpSpPr>
          <p:grpSpPr>
            <a:xfrm>
              <a:off x="1610566" y="2839344"/>
              <a:ext cx="1003654" cy="278781"/>
              <a:chOff x="806960" y="1585334"/>
              <a:chExt cx="2621202" cy="377057"/>
            </a:xfrm>
            <a:solidFill>
              <a:srgbClr val="0B8EB8"/>
            </a:solidFill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5304BE3F-7ABB-45B4-827B-2B7EE9AD11B6}"/>
                  </a:ext>
                </a:extLst>
              </p:cNvPr>
              <p:cNvSpPr/>
              <p:nvPr/>
            </p:nvSpPr>
            <p:spPr>
              <a:xfrm>
                <a:off x="806963" y="1585334"/>
                <a:ext cx="2621199" cy="37705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2A7920E-06B2-46A4-8D80-213887BC32FF}"/>
                  </a:ext>
                </a:extLst>
              </p:cNvPr>
              <p:cNvSpPr txBox="1"/>
              <p:nvPr/>
            </p:nvSpPr>
            <p:spPr>
              <a:xfrm>
                <a:off x="806960" y="1585710"/>
                <a:ext cx="2602231" cy="35383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Traders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0E14B64-6096-427C-B985-7C0952956336}"/>
                </a:ext>
              </a:extLst>
            </p:cNvPr>
            <p:cNvGrpSpPr/>
            <p:nvPr/>
          </p:nvGrpSpPr>
          <p:grpSpPr>
            <a:xfrm>
              <a:off x="2946400" y="2754983"/>
              <a:ext cx="827854" cy="769441"/>
              <a:chOff x="773185" y="1551253"/>
              <a:chExt cx="1787071" cy="977634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C46A001-1EEF-4736-A224-68A25007F4C4}"/>
                  </a:ext>
                </a:extLst>
              </p:cNvPr>
              <p:cNvSpPr/>
              <p:nvPr/>
            </p:nvSpPr>
            <p:spPr>
              <a:xfrm>
                <a:off x="773185" y="1551771"/>
                <a:ext cx="1787071" cy="546956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1E09553-0499-4ABF-B0D2-52CC8EC6772B}"/>
                  </a:ext>
                </a:extLst>
              </p:cNvPr>
              <p:cNvSpPr txBox="1"/>
              <p:nvPr/>
            </p:nvSpPr>
            <p:spPr>
              <a:xfrm>
                <a:off x="773187" y="1551253"/>
                <a:ext cx="1787069" cy="977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Consumers</a:t>
                </a:r>
              </a:p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Exporters</a:t>
                </a:r>
                <a:endParaRPr lang="en-US" sz="11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B72310A-E1C3-4A5E-99E2-06DB452FBF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10695" y="1991075"/>
              <a:ext cx="7497" cy="1488155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C53F308-0B30-40CC-9BB5-E8737DDC0E5B}"/>
                </a:ext>
              </a:extLst>
            </p:cNvPr>
            <p:cNvCxnSpPr>
              <a:cxnSpLocks/>
            </p:cNvCxnSpPr>
            <p:nvPr/>
          </p:nvCxnSpPr>
          <p:spPr>
            <a:xfrm>
              <a:off x="2586213" y="1985774"/>
              <a:ext cx="224482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06C82EE-0CEA-4D74-8B84-C005DB964057}"/>
                </a:ext>
              </a:extLst>
            </p:cNvPr>
            <p:cNvGrpSpPr/>
            <p:nvPr/>
          </p:nvGrpSpPr>
          <p:grpSpPr>
            <a:xfrm>
              <a:off x="1610567" y="3341339"/>
              <a:ext cx="996392" cy="437973"/>
              <a:chOff x="2287809" y="5610335"/>
              <a:chExt cx="1094672" cy="437973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9B3FFEA-6DAD-4674-B1B3-E1ADE90B436C}"/>
                  </a:ext>
                </a:extLst>
              </p:cNvPr>
              <p:cNvSpPr/>
              <p:nvPr/>
            </p:nvSpPr>
            <p:spPr>
              <a:xfrm>
                <a:off x="2287809" y="5610335"/>
                <a:ext cx="1094672" cy="278781"/>
              </a:xfrm>
              <a:prstGeom prst="rect">
                <a:avLst/>
              </a:prstGeom>
              <a:solidFill>
                <a:srgbClr val="FFB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16D922E-9C92-473E-8AA3-FA5A993295C6}"/>
                  </a:ext>
                </a:extLst>
              </p:cNvPr>
              <p:cNvSpPr txBox="1"/>
              <p:nvPr/>
            </p:nvSpPr>
            <p:spPr>
              <a:xfrm>
                <a:off x="2296333" y="5617421"/>
                <a:ext cx="1086145" cy="430887"/>
              </a:xfrm>
              <a:prstGeom prst="rect">
                <a:avLst/>
              </a:prstGeom>
              <a:solidFill>
                <a:srgbClr val="FFB3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Food Services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0E31045-9C5A-4E87-AAE8-07656ED2A3E0}"/>
                </a:ext>
              </a:extLst>
            </p:cNvPr>
            <p:cNvGrpSpPr/>
            <p:nvPr/>
          </p:nvGrpSpPr>
          <p:grpSpPr>
            <a:xfrm>
              <a:off x="393282" y="1746085"/>
              <a:ext cx="866653" cy="435789"/>
              <a:chOff x="2287810" y="5605433"/>
              <a:chExt cx="1094671" cy="435789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BDE4D7E-B072-41B8-A9CF-6068D0EFBACE}"/>
                  </a:ext>
                </a:extLst>
              </p:cNvPr>
              <p:cNvSpPr/>
              <p:nvPr/>
            </p:nvSpPr>
            <p:spPr>
              <a:xfrm>
                <a:off x="2287810" y="5610335"/>
                <a:ext cx="1094671" cy="430887"/>
              </a:xfrm>
              <a:prstGeom prst="rect">
                <a:avLst/>
              </a:prstGeom>
              <a:solidFill>
                <a:srgbClr val="FFB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07A41F7-E62F-4AD3-A7AC-0673FB1D449C}"/>
                  </a:ext>
                </a:extLst>
              </p:cNvPr>
              <p:cNvSpPr txBox="1"/>
              <p:nvPr/>
            </p:nvSpPr>
            <p:spPr>
              <a:xfrm>
                <a:off x="2287810" y="5605433"/>
                <a:ext cx="109467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</a:rPr>
                  <a:t>Input suppliers</a:t>
                </a:r>
              </a:p>
            </p:txBody>
          </p:sp>
        </p:grp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04E60D-F604-4C86-84C7-804EA7FF2941}"/>
                </a:ext>
              </a:extLst>
            </p:cNvPr>
            <p:cNvCxnSpPr>
              <a:cxnSpLocks/>
              <a:endCxn id="40" idx="1"/>
            </p:cNvCxnSpPr>
            <p:nvPr/>
          </p:nvCxnSpPr>
          <p:spPr>
            <a:xfrm>
              <a:off x="1393843" y="1456405"/>
              <a:ext cx="226816" cy="0"/>
            </a:xfrm>
            <a:prstGeom prst="line">
              <a:avLst/>
            </a:prstGeom>
            <a:solidFill>
              <a:srgbClr val="54544B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E503D39-D86C-4797-A140-A5064B89250E}"/>
                </a:ext>
              </a:extLst>
            </p:cNvPr>
            <p:cNvCxnSpPr>
              <a:cxnSpLocks/>
              <a:stCxn id="35" idx="2"/>
              <a:endCxn id="38" idx="0"/>
            </p:cNvCxnSpPr>
            <p:nvPr/>
          </p:nvCxnSpPr>
          <p:spPr>
            <a:xfrm flipH="1">
              <a:off x="2109399" y="2111678"/>
              <a:ext cx="1" cy="227264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FA5DA6-F634-44BC-9D1A-E2086FFB1E9A}"/>
                </a:ext>
              </a:extLst>
            </p:cNvPr>
            <p:cNvCxnSpPr>
              <a:cxnSpLocks/>
              <a:stCxn id="33" idx="2"/>
              <a:endCxn id="30" idx="0"/>
            </p:cNvCxnSpPr>
            <p:nvPr/>
          </p:nvCxnSpPr>
          <p:spPr>
            <a:xfrm>
              <a:off x="2112394" y="3118125"/>
              <a:ext cx="248" cy="23030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A8D94AD-C927-4B90-B17B-BDE32931BCC1}"/>
                </a:ext>
              </a:extLst>
            </p:cNvPr>
            <p:cNvCxnSpPr>
              <a:cxnSpLocks/>
            </p:cNvCxnSpPr>
            <p:nvPr/>
          </p:nvCxnSpPr>
          <p:spPr>
            <a:xfrm>
              <a:off x="1383750" y="2479907"/>
              <a:ext cx="226816" cy="0"/>
            </a:xfrm>
            <a:prstGeom prst="line">
              <a:avLst/>
            </a:prstGeom>
            <a:solidFill>
              <a:srgbClr val="54544B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DF2C6E2-4442-4EFB-9FC7-D5B5CD7C5BE4}"/>
                </a:ext>
              </a:extLst>
            </p:cNvPr>
            <p:cNvCxnSpPr>
              <a:cxnSpLocks/>
            </p:cNvCxnSpPr>
            <p:nvPr/>
          </p:nvCxnSpPr>
          <p:spPr>
            <a:xfrm>
              <a:off x="1386346" y="1456405"/>
              <a:ext cx="0" cy="1021649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1F885A6D-51CA-42BF-81D6-79CBE2065A0E}"/>
              </a:ext>
            </a:extLst>
          </p:cNvPr>
          <p:cNvSpPr txBox="1"/>
          <p:nvPr/>
        </p:nvSpPr>
        <p:spPr>
          <a:xfrm>
            <a:off x="8032824" y="1223728"/>
            <a:ext cx="3380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54544B"/>
                </a:solidFill>
              </a:rPr>
              <a:t>Agri-Food System (AFS)</a:t>
            </a:r>
            <a:endParaRPr lang="en-US" sz="1600" dirty="0">
              <a:solidFill>
                <a:srgbClr val="54544B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E3BF063-D4AF-4196-999A-9DD49A155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4" y="157224"/>
            <a:ext cx="10700069" cy="7981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Broadening the scope: from Agriculture to the Agri-Food System</a:t>
            </a:r>
          </a:p>
        </p:txBody>
      </p:sp>
    </p:spTree>
    <p:extLst>
      <p:ext uri="{BB962C8B-B14F-4D97-AF65-F5344CB8AC3E}">
        <p14:creationId xmlns:p14="http://schemas.microsoft.com/office/powerpoint/2010/main" val="142592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B84680C-F350-4095-8C1A-45F600C66A63}"/>
              </a:ext>
            </a:extLst>
          </p:cNvPr>
          <p:cNvSpPr txBox="1">
            <a:spLocks/>
          </p:cNvSpPr>
          <p:nvPr/>
        </p:nvSpPr>
        <p:spPr>
          <a:xfrm>
            <a:off x="232893" y="-155766"/>
            <a:ext cx="1044526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600" b="1" dirty="0">
                <a:solidFill>
                  <a:schemeClr val="bg1"/>
                </a:solidFill>
              </a:rPr>
              <a:t>	</a:t>
            </a:r>
            <a:r>
              <a:rPr lang="en-US" sz="2400" b="1" dirty="0">
                <a:solidFill>
                  <a:schemeClr val="bg1"/>
                </a:solidFill>
              </a:rPr>
              <a:t>Adding the “Development” Case to the “Business” Case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373FD7-7E69-4FD8-A170-B9912F68FD68}"/>
              </a:ext>
            </a:extLst>
          </p:cNvPr>
          <p:cNvSpPr txBox="1"/>
          <p:nvPr/>
        </p:nvSpPr>
        <p:spPr>
          <a:xfrm>
            <a:off x="9679805" y="6581001"/>
            <a:ext cx="998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IFPRI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544779F-BF83-4C6B-A176-4B0A36F61410}"/>
              </a:ext>
            </a:extLst>
          </p:cNvPr>
          <p:cNvSpPr txBox="1">
            <a:spLocks/>
          </p:cNvSpPr>
          <p:nvPr/>
        </p:nvSpPr>
        <p:spPr>
          <a:xfrm>
            <a:off x="358408" y="1219807"/>
            <a:ext cx="6198632" cy="51743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</a:rPr>
              <a:t>“Traditional” value-chain analysis provides the </a:t>
            </a:r>
            <a:r>
              <a:rPr lang="en-US" sz="2400" b="1" dirty="0">
                <a:latin typeface="Calibri" panose="020F0502020204030204" pitchFamily="34" charset="0"/>
              </a:rPr>
              <a:t>“business case” </a:t>
            </a:r>
            <a:r>
              <a:rPr lang="en-US" sz="2400" dirty="0">
                <a:latin typeface="Calibri" panose="020F0502020204030204" pitchFamily="34" charset="0"/>
              </a:rPr>
              <a:t>for investment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When at scale, </a:t>
            </a:r>
            <a:r>
              <a:rPr lang="en-US" sz="2400" b="1" dirty="0">
                <a:latin typeface="Calibri" panose="020F0502020204030204" pitchFamily="34" charset="0"/>
              </a:rPr>
              <a:t>value-chains have economy-wide implications</a:t>
            </a:r>
            <a:r>
              <a:rPr lang="en-US" sz="2400" dirty="0"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Contribute to (regional) economic growth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Resource competition: labor, capital, land etc.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Impact on other (food) prices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Need to establish the </a:t>
            </a:r>
            <a:r>
              <a:rPr lang="en-US" sz="2400" b="1" dirty="0">
                <a:latin typeface="Calibri" panose="020F0502020204030204" pitchFamily="34" charset="0"/>
              </a:rPr>
              <a:t>“development case” </a:t>
            </a:r>
            <a:r>
              <a:rPr lang="en-US" sz="2400" dirty="0">
                <a:latin typeface="Calibri" panose="020F0502020204030204" pitchFamily="34" charset="0"/>
              </a:rPr>
              <a:t>for a value chain strategy by considering </a:t>
            </a:r>
            <a:r>
              <a:rPr lang="en-US" sz="2400" b="1" dirty="0">
                <a:latin typeface="Calibri" panose="020F0502020204030204" pitchFamily="34" charset="0"/>
              </a:rPr>
              <a:t>economy-wide benefits and costs, using the IFPRI Dynamic CGE modelling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Why does this matter?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</a:rPr>
              <a:t>Better capture the role of agri-food in the economy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</a:rPr>
              <a:t>Sub-national regional approach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</a:rPr>
              <a:t>Show trade-offs between different goals such as growth, poverty and nutrition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</a:rPr>
              <a:t>Forward-looking estimates of expected economy-wide impacts of policies and interventions</a:t>
            </a: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D3D6412C-791D-451F-9531-BC44B7846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418" y="1032954"/>
            <a:ext cx="4685186" cy="604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61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7">
            <a:extLst>
              <a:ext uri="{FF2B5EF4-FFF2-40B4-BE49-F238E27FC236}">
                <a16:creationId xmlns:a16="http://schemas.microsoft.com/office/drawing/2014/main" id="{E02A4250-4D4B-4E04-86FA-1652C120A778}"/>
              </a:ext>
            </a:extLst>
          </p:cNvPr>
          <p:cNvSpPr txBox="1">
            <a:spLocks/>
          </p:cNvSpPr>
          <p:nvPr/>
        </p:nvSpPr>
        <p:spPr>
          <a:xfrm>
            <a:off x="7260389" y="1162694"/>
            <a:ext cx="3586314" cy="4759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US" sz="1600" b="1" dirty="0"/>
              <a:t>Captures details of the food system and its linkages to the broader economy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C38068-70BF-40EA-9595-F2FD79F9802A}"/>
              </a:ext>
            </a:extLst>
          </p:cNvPr>
          <p:cNvSpPr/>
          <p:nvPr/>
        </p:nvSpPr>
        <p:spPr>
          <a:xfrm>
            <a:off x="6404352" y="2519828"/>
            <a:ext cx="5403753" cy="711506"/>
          </a:xfrm>
          <a:prstGeom prst="rect">
            <a:avLst/>
          </a:prstGeom>
          <a:solidFill>
            <a:srgbClr val="8AA63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418985B-DFCE-454A-82CF-717ED587C853}"/>
              </a:ext>
            </a:extLst>
          </p:cNvPr>
          <p:cNvSpPr txBox="1"/>
          <p:nvPr/>
        </p:nvSpPr>
        <p:spPr>
          <a:xfrm>
            <a:off x="6391421" y="2528939"/>
            <a:ext cx="540374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dirty="0">
                <a:solidFill>
                  <a:srgbClr val="54544B"/>
                </a:solidFill>
              </a:rPr>
              <a:t>Maize | Sorghum + millet | Rice | Wheat + barley | Other cereals | Pulses | Groundnuts | Other oilseeds | Roots | Vegetables | Sugarcane | Tobacco | Cotton + fibers | Fruits + tree crops | Tea | Other crops | Cattle | Raw milk | Poultry | Sheep + goats | Other livestock | Forestry | Fisheries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250BBE-A5DD-426B-AF2F-CA099FD8B3C0}"/>
              </a:ext>
            </a:extLst>
          </p:cNvPr>
          <p:cNvSpPr/>
          <p:nvPr/>
        </p:nvSpPr>
        <p:spPr>
          <a:xfrm>
            <a:off x="6397888" y="2298134"/>
            <a:ext cx="5403750" cy="241886"/>
          </a:xfrm>
          <a:prstGeom prst="rect">
            <a:avLst/>
          </a:prstGeom>
          <a:solidFill>
            <a:srgbClr val="8AA6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964B38B-FC3B-4B6E-B15C-4D92D176D096}"/>
              </a:ext>
            </a:extLst>
          </p:cNvPr>
          <p:cNvSpPr txBox="1"/>
          <p:nvPr/>
        </p:nvSpPr>
        <p:spPr>
          <a:xfrm>
            <a:off x="6411582" y="2302578"/>
            <a:ext cx="33377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23 Agricultural Sectors &amp; Products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04DCCD5-5EFC-4583-9F6F-A9B3687B6202}"/>
              </a:ext>
            </a:extLst>
          </p:cNvPr>
          <p:cNvSpPr/>
          <p:nvPr/>
        </p:nvSpPr>
        <p:spPr>
          <a:xfrm>
            <a:off x="6376506" y="3484763"/>
            <a:ext cx="5403751" cy="711506"/>
          </a:xfrm>
          <a:prstGeom prst="rect">
            <a:avLst/>
          </a:prstGeom>
          <a:solidFill>
            <a:srgbClr val="C34E2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C08588-5A99-4BB2-87A2-7A856EC3E624}"/>
              </a:ext>
            </a:extLst>
          </p:cNvPr>
          <p:cNvSpPr txBox="1"/>
          <p:nvPr/>
        </p:nvSpPr>
        <p:spPr>
          <a:xfrm>
            <a:off x="6389438" y="3548322"/>
            <a:ext cx="5390819" cy="5539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dirty="0">
                <a:solidFill>
                  <a:srgbClr val="54544B"/>
                </a:solidFill>
              </a:rPr>
              <a:t>Meat | Fish + seafood | Dairy | Fruits + vegetables | Fats + oils | Maize milling | Sorghum + millet milling | Rice milling | Wheat + barley milling | Other grain milling | Sugar refining | Other foods | Animal feed | Beverages | Tobacco | Cotton yarn | Wood products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C75DE04-4343-4C69-84BE-DA6DD7B2CF40}"/>
              </a:ext>
            </a:extLst>
          </p:cNvPr>
          <p:cNvSpPr/>
          <p:nvPr/>
        </p:nvSpPr>
        <p:spPr>
          <a:xfrm>
            <a:off x="6389438" y="3239529"/>
            <a:ext cx="5403749" cy="249262"/>
          </a:xfrm>
          <a:prstGeom prst="rect">
            <a:avLst/>
          </a:prstGeom>
          <a:solidFill>
            <a:srgbClr val="C34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98A0DA1-214A-48B4-9B9E-C00075F2C668}"/>
              </a:ext>
            </a:extLst>
          </p:cNvPr>
          <p:cNvSpPr txBox="1"/>
          <p:nvPr/>
        </p:nvSpPr>
        <p:spPr>
          <a:xfrm>
            <a:off x="6376503" y="3223655"/>
            <a:ext cx="30947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17 Agro-Processing Sectors &amp; Products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BFE2F0F-B87C-440F-9F29-E286AB356724}"/>
              </a:ext>
            </a:extLst>
          </p:cNvPr>
          <p:cNvSpPr/>
          <p:nvPr/>
        </p:nvSpPr>
        <p:spPr>
          <a:xfrm>
            <a:off x="6352020" y="5558696"/>
            <a:ext cx="5424432" cy="678333"/>
          </a:xfrm>
          <a:prstGeom prst="rect">
            <a:avLst/>
          </a:prstGeom>
          <a:solidFill>
            <a:srgbClr val="B8B8B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D31B9B-08B8-4BB1-B359-43F5450B900F}"/>
              </a:ext>
            </a:extLst>
          </p:cNvPr>
          <p:cNvSpPr txBox="1"/>
          <p:nvPr/>
        </p:nvSpPr>
        <p:spPr>
          <a:xfrm>
            <a:off x="6376508" y="5569487"/>
            <a:ext cx="5425130" cy="55399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b="1" dirty="0">
                <a:solidFill>
                  <a:srgbClr val="54544B"/>
                </a:solidFill>
              </a:rPr>
              <a:t>Wholesale + retail trade </a:t>
            </a:r>
            <a:r>
              <a:rPr lang="en-US" sz="1000" dirty="0">
                <a:solidFill>
                  <a:srgbClr val="54544B"/>
                </a:solidFill>
              </a:rPr>
              <a:t>| </a:t>
            </a:r>
            <a:r>
              <a:rPr lang="en-US" sz="1000" b="1" dirty="0">
                <a:solidFill>
                  <a:srgbClr val="54544B"/>
                </a:solidFill>
              </a:rPr>
              <a:t>Transportation + storage </a:t>
            </a:r>
            <a:r>
              <a:rPr lang="en-US" sz="1000" dirty="0">
                <a:solidFill>
                  <a:srgbClr val="54544B"/>
                </a:solidFill>
              </a:rPr>
              <a:t>| Accommodation | </a:t>
            </a:r>
            <a:r>
              <a:rPr lang="en-US" sz="1000" b="1" dirty="0">
                <a:solidFill>
                  <a:srgbClr val="54544B"/>
                </a:solidFill>
              </a:rPr>
              <a:t>Food services </a:t>
            </a:r>
            <a:r>
              <a:rPr lang="en-US" sz="1000" dirty="0">
                <a:solidFill>
                  <a:srgbClr val="54544B"/>
                </a:solidFill>
              </a:rPr>
              <a:t>| Information + communication | Finance + insurance | Real estate activities | Business services | Public administration  | Education | Health + social work | Other services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02B7A4-3606-4012-8F4C-B098F3AA62BC}"/>
              </a:ext>
            </a:extLst>
          </p:cNvPr>
          <p:cNvSpPr/>
          <p:nvPr/>
        </p:nvSpPr>
        <p:spPr>
          <a:xfrm>
            <a:off x="6340981" y="5256920"/>
            <a:ext cx="5425130" cy="257549"/>
          </a:xfrm>
          <a:prstGeom prst="rect">
            <a:avLst/>
          </a:prstGeom>
          <a:solidFill>
            <a:srgbClr val="B8B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54275D1-6BA6-4203-B9A2-B35BB2D88ECA}"/>
              </a:ext>
            </a:extLst>
          </p:cNvPr>
          <p:cNvSpPr txBox="1"/>
          <p:nvPr/>
        </p:nvSpPr>
        <p:spPr>
          <a:xfrm>
            <a:off x="6393152" y="5263650"/>
            <a:ext cx="30947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12 Services Sectors &amp; Products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77B915B-1BD9-4BFE-936A-B8CDC0F136C3}"/>
              </a:ext>
            </a:extLst>
          </p:cNvPr>
          <p:cNvSpPr/>
          <p:nvPr/>
        </p:nvSpPr>
        <p:spPr>
          <a:xfrm>
            <a:off x="6362362" y="4427517"/>
            <a:ext cx="5403749" cy="857111"/>
          </a:xfrm>
          <a:prstGeom prst="rect">
            <a:avLst/>
          </a:prstGeom>
          <a:solidFill>
            <a:srgbClr val="757575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14DC80B-5F52-4DB6-B7AA-8E0EEA8ADFD5}"/>
              </a:ext>
            </a:extLst>
          </p:cNvPr>
          <p:cNvSpPr txBox="1"/>
          <p:nvPr/>
        </p:nvSpPr>
        <p:spPr>
          <a:xfrm>
            <a:off x="6393850" y="4473876"/>
            <a:ext cx="540778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1000" dirty="0">
                <a:solidFill>
                  <a:srgbClr val="54544B"/>
                </a:solidFill>
              </a:rPr>
              <a:t>Coal | Crude oil | Natural gas | Other mining | Textiles | Clothing | Leather + footwear | Paper | Petroleum | </a:t>
            </a:r>
            <a:r>
              <a:rPr lang="en-US" sz="1000" b="1" dirty="0">
                <a:solidFill>
                  <a:srgbClr val="54544B"/>
                </a:solidFill>
              </a:rPr>
              <a:t>Fertilizers</a:t>
            </a:r>
            <a:r>
              <a:rPr lang="en-US" sz="1000" dirty="0">
                <a:solidFill>
                  <a:srgbClr val="54544B"/>
                </a:solidFill>
              </a:rPr>
              <a:t> | Other chemicals | Non-metal minerals | Metals + metal products | Machinery | Equipment | Vehicles | Other manufacturing | Electricity + gas | Water supply + sewage | Construction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233C8A2-8F17-4298-81B5-22DC98536496}"/>
              </a:ext>
            </a:extLst>
          </p:cNvPr>
          <p:cNvSpPr/>
          <p:nvPr/>
        </p:nvSpPr>
        <p:spPr>
          <a:xfrm>
            <a:off x="6390652" y="4159817"/>
            <a:ext cx="5403749" cy="249262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9E99F9B-5563-49FE-A34A-CAEA332D9021}"/>
              </a:ext>
            </a:extLst>
          </p:cNvPr>
          <p:cNvSpPr txBox="1"/>
          <p:nvPr/>
        </p:nvSpPr>
        <p:spPr>
          <a:xfrm>
            <a:off x="6362362" y="4144732"/>
            <a:ext cx="30947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20 Other Industrial Sectors &amp; Products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8D3DAF-92C3-413D-A489-B911E3B6F836}"/>
              </a:ext>
            </a:extLst>
          </p:cNvPr>
          <p:cNvSpPr/>
          <p:nvPr/>
        </p:nvSpPr>
        <p:spPr>
          <a:xfrm>
            <a:off x="261580" y="308758"/>
            <a:ext cx="614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CGE: A Planning and Strategy Development Tool</a:t>
            </a:r>
          </a:p>
        </p:txBody>
      </p:sp>
      <p:sp>
        <p:nvSpPr>
          <p:cNvPr id="80" name="Content Placeholder 2">
            <a:extLst>
              <a:ext uri="{FF2B5EF4-FFF2-40B4-BE49-F238E27FC236}">
                <a16:creationId xmlns:a16="http://schemas.microsoft.com/office/drawing/2014/main" id="{DD38B034-9C82-40EB-A02C-73AD4D2FC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34" y="1199057"/>
            <a:ext cx="6055583" cy="5253017"/>
          </a:xfrm>
        </p:spPr>
        <p:txBody>
          <a:bodyPr>
            <a:normAutofit/>
          </a:bodyPr>
          <a:lstStyle/>
          <a:p>
            <a:endParaRPr lang="en-US" sz="100" b="1" dirty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400" b="1" dirty="0">
                <a:latin typeface="Calibri" panose="020F0502020204030204" pitchFamily="34" charset="0"/>
              </a:rPr>
              <a:t>Economy-wide, regionalized DCGE Model </a:t>
            </a:r>
            <a:r>
              <a:rPr lang="en-US" sz="1400" dirty="0">
                <a:latin typeface="Calibri" panose="020F0502020204030204" pitchFamily="34" charset="0"/>
              </a:rPr>
              <a:t>developed by IFPRI in collaboration with IFAD and CGIAR-PIM (RIAPA and AIDA projects)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One tool in the toolbox that can serve as a </a:t>
            </a:r>
            <a:r>
              <a:rPr lang="en-US" sz="1400" b="1" dirty="0">
                <a:latin typeface="Calibri" panose="020F0502020204030204" pitchFamily="34" charset="0"/>
              </a:rPr>
              <a:t>policy laboratory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>
                <a:latin typeface="Calibri" panose="020F0502020204030204" pitchFamily="34" charset="0"/>
              </a:rPr>
              <a:t>Detailed economic structure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68 productive sectors in each of 3 regions (Lower Egypt, Upper Egypt, Suez Canal)</a:t>
            </a:r>
            <a:br>
              <a:rPr lang="en-US" sz="1400" dirty="0">
                <a:latin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</a:rPr>
              <a:t>of which 23 agriculture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9 factors (land, labor, capital)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15 representative households (rural farm, rural non-farm, and urban each by quintiles) per region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>
                <a:latin typeface="Calibri" panose="020F0502020204030204" pitchFamily="34" charset="0"/>
              </a:rPr>
              <a:t>Resource constraints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Crop land and skilled labor is fully-employed (wages adjust)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Wage elastic supply of uneducated and primary educated labor</a:t>
            </a:r>
            <a:r>
              <a:rPr lang="de-DE" sz="1400" dirty="0">
                <a:latin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>
                <a:latin typeface="Calibri" panose="020F0502020204030204" pitchFamily="34" charset="0"/>
              </a:rPr>
              <a:t>Recursive dynamic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Saving → Investment → Capital stock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/>
              <a:t>	</a:t>
            </a:r>
          </a:p>
          <a:p>
            <a:r>
              <a:rPr lang="en-US" sz="1600" dirty="0">
                <a:latin typeface="Calibri" panose="020F0502020204030204" pitchFamily="34" charset="0"/>
              </a:rPr>
              <a:t>Model is calibrated to </a:t>
            </a:r>
            <a:r>
              <a:rPr lang="en-US" sz="1600" b="1" dirty="0">
                <a:latin typeface="Calibri" panose="020F0502020204030204" pitchFamily="34" charset="0"/>
              </a:rPr>
              <a:t>2015 CAPMAS-IFPRI SAM, Baseline scenario </a:t>
            </a:r>
            <a:r>
              <a:rPr lang="en-US" sz="1600" dirty="0">
                <a:latin typeface="Calibri" panose="020F0502020204030204" pitchFamily="34" charset="0"/>
              </a:rPr>
              <a:t>from 2015-2022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0352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D9A0F02-075E-4860-ADB8-5B2ED75C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919" y="186767"/>
            <a:ext cx="10515600" cy="817723"/>
          </a:xfrm>
        </p:spPr>
        <p:txBody>
          <a:bodyPr>
            <a:norm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Questions asked: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DDDCD38-18D7-4777-A2FD-4BF01901E568}"/>
              </a:ext>
            </a:extLst>
          </p:cNvPr>
          <p:cNvSpPr txBox="1">
            <a:spLocks/>
          </p:cNvSpPr>
          <p:nvPr/>
        </p:nvSpPr>
        <p:spPr>
          <a:xfrm>
            <a:off x="290919" y="1004490"/>
            <a:ext cx="5198094" cy="3035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Which agricultural value-chains, if scaled-up, are most effective at…</a:t>
            </a:r>
          </a:p>
          <a:p>
            <a:pPr marL="0" indent="0">
              <a:buNone/>
            </a:pPr>
            <a:endParaRPr lang="en-US" sz="2400" b="1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Accelerating agricultural and national economic growth</a:t>
            </a:r>
          </a:p>
          <a:p>
            <a:r>
              <a:rPr lang="en-US" sz="2400" dirty="0">
                <a:latin typeface="Calibri" panose="020F0502020204030204" pitchFamily="34" charset="0"/>
              </a:rPr>
              <a:t>Reducing poverty</a:t>
            </a:r>
          </a:p>
          <a:p>
            <a:r>
              <a:rPr lang="en-US" sz="2400" dirty="0">
                <a:latin typeface="Calibri" panose="020F0502020204030204" pitchFamily="34" charset="0"/>
              </a:rPr>
              <a:t>Creating jobs on and off the farm</a:t>
            </a:r>
          </a:p>
          <a:p>
            <a:r>
              <a:rPr lang="en-US" sz="2400" dirty="0">
                <a:latin typeface="Calibri" panose="020F0502020204030204" pitchFamily="34" charset="0"/>
              </a:rPr>
              <a:t>Improving nutrition by diversifying diets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319E1EDC-1573-493C-9537-E2EA087841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293485"/>
              </p:ext>
            </p:extLst>
          </p:nvPr>
        </p:nvGraphicFramePr>
        <p:xfrm>
          <a:off x="6340564" y="1090071"/>
          <a:ext cx="4660435" cy="4979754"/>
        </p:xfrm>
        <a:graphic>
          <a:graphicData uri="http://schemas.openxmlformats.org/drawingml/2006/table">
            <a:tbl>
              <a:tblPr firstRow="1">
                <a:tableStyleId>{5A111915-BE36-4E01-A7E5-04B1672EAD32}</a:tableStyleId>
              </a:tblPr>
              <a:tblGrid>
                <a:gridCol w="4660435">
                  <a:extLst>
                    <a:ext uri="{9D8B030D-6E8A-4147-A177-3AD203B41FA5}">
                      <a16:colId xmlns:a16="http://schemas.microsoft.com/office/drawing/2014/main" val="392373980"/>
                    </a:ext>
                  </a:extLst>
                </a:gridCol>
              </a:tblGrid>
              <a:tr h="510817">
                <a:tc>
                  <a:txBody>
                    <a:bodyPr/>
                    <a:lstStyle/>
                    <a:p>
                      <a:r>
                        <a:rPr lang="en-US" sz="1600" dirty="0"/>
                        <a:t>Category</a:t>
                      </a:r>
                      <a:endParaRPr lang="en-US" sz="16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435526"/>
                  </a:ext>
                </a:extLst>
              </a:tr>
              <a:tr h="4021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Maize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951921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Rice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825301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Wheat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217708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Vegetables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755086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Sugar cane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595966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Cotton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870578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Fruits and nuts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754938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Cattle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034684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Milk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686428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Poultry and eggs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958966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Small ruminants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325380"/>
                  </a:ext>
                </a:extLst>
              </a:tr>
              <a:tr h="369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Fishing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32501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395332-209D-4F09-AA13-195962D3A820}"/>
              </a:ext>
            </a:extLst>
          </p:cNvPr>
          <p:cNvSpPr txBox="1"/>
          <p:nvPr/>
        </p:nvSpPr>
        <p:spPr>
          <a:xfrm>
            <a:off x="0" y="4495085"/>
            <a:ext cx="61700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Simulation Shocks</a:t>
            </a:r>
          </a:p>
          <a:p>
            <a:pPr algn="ctr"/>
            <a:r>
              <a:rPr lang="en-US" dirty="0"/>
              <a:t>Total factor productivity (TFP) growth in each group of agricultural products and regions is accelerated beyond baseline growth rates, such that, in each value-chain scenario, total agricultural GDP or regional agricultural GDP is one percent higher in 2022 than it is in the baseline scenario</a:t>
            </a:r>
          </a:p>
        </p:txBody>
      </p:sp>
    </p:spTree>
    <p:extLst>
      <p:ext uri="{BB962C8B-B14F-4D97-AF65-F5344CB8AC3E}">
        <p14:creationId xmlns:p14="http://schemas.microsoft.com/office/powerpoint/2010/main" val="185511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B84680C-F350-4095-8C1A-45F600C66A63}"/>
              </a:ext>
            </a:extLst>
          </p:cNvPr>
          <p:cNvSpPr txBox="1">
            <a:spLocks/>
          </p:cNvSpPr>
          <p:nvPr/>
        </p:nvSpPr>
        <p:spPr>
          <a:xfrm>
            <a:off x="289136" y="-25426"/>
            <a:ext cx="1044526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Agri-food System in Egypt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(GDP and Labor Value Added)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373FD7-7E69-4FD8-A170-B9912F68FD68}"/>
              </a:ext>
            </a:extLst>
          </p:cNvPr>
          <p:cNvSpPr txBox="1"/>
          <p:nvPr/>
        </p:nvSpPr>
        <p:spPr>
          <a:xfrm>
            <a:off x="5511767" y="6633616"/>
            <a:ext cx="184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AIDA-RIAPA model</a:t>
            </a:r>
          </a:p>
        </p:txBody>
      </p:sp>
      <mc:AlternateContent xmlns:mc="http://schemas.openxmlformats.org/markup-compatibility/2006">
        <mc:Choice xmlns:cx2="http://schemas.microsoft.com/office/drawing/2015/10/21/chartex" xmlns="" Requires="cx2">
          <p:graphicFrame>
            <p:nvGraphicFramePr>
              <p:cNvPr id="13" name="Chart 12">
                <a:extLst>
                  <a:ext uri="{FF2B5EF4-FFF2-40B4-BE49-F238E27FC236}">
                    <a16:creationId xmlns:a16="http://schemas.microsoft.com/office/drawing/2014/main" id="{1C32309E-C844-4FC9-82FF-1938CF3AA10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818196728"/>
                  </p:ext>
                </p:extLst>
              </p:nvPr>
            </p:nvGraphicFramePr>
            <p:xfrm>
              <a:off x="168965" y="1439843"/>
              <a:ext cx="5625548" cy="481186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13" name="Chart 12">
                <a:extLst>
                  <a:ext uri="{FF2B5EF4-FFF2-40B4-BE49-F238E27FC236}">
                    <a16:creationId xmlns:a16="http://schemas.microsoft.com/office/drawing/2014/main" id="{1C32309E-C844-4FC9-82FF-1938CF3AA10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965" y="1439843"/>
                <a:ext cx="5625548" cy="4811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cx2="http://schemas.microsoft.com/office/drawing/2015/10/21/chartex" xmlns="" Requires="cx2">
          <p:graphicFrame>
            <p:nvGraphicFramePr>
              <p:cNvPr id="14" name="Chart 13">
                <a:extLst>
                  <a:ext uri="{FF2B5EF4-FFF2-40B4-BE49-F238E27FC236}">
                    <a16:creationId xmlns:a16="http://schemas.microsoft.com/office/drawing/2014/main" id="{43269505-30EE-49B2-A0B0-52DA0D998D7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15720675"/>
                  </p:ext>
                </p:extLst>
              </p:nvPr>
            </p:nvGraphicFramePr>
            <p:xfrm>
              <a:off x="6095999" y="1439843"/>
              <a:ext cx="5433391" cy="481186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4" name="Chart 13">
                <a:extLst>
                  <a:ext uri="{FF2B5EF4-FFF2-40B4-BE49-F238E27FC236}">
                    <a16:creationId xmlns:a16="http://schemas.microsoft.com/office/drawing/2014/main" id="{43269505-30EE-49B2-A0B0-52DA0D998D7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95999" y="1439843"/>
                <a:ext cx="5433391" cy="481186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868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3F0DB2E-AB0A-40E0-97BB-44A21BD900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0626"/>
              </p:ext>
            </p:extLst>
          </p:nvPr>
        </p:nvGraphicFramePr>
        <p:xfrm>
          <a:off x="4598601" y="1108334"/>
          <a:ext cx="6443773" cy="5461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DD0F5B-3C19-4D42-94E0-1C9C5590CB8A}"/>
              </a:ext>
            </a:extLst>
          </p:cNvPr>
          <p:cNvSpPr txBox="1">
            <a:spLocks/>
          </p:cNvSpPr>
          <p:nvPr/>
        </p:nvSpPr>
        <p:spPr>
          <a:xfrm>
            <a:off x="202168" y="1395425"/>
            <a:ext cx="4257285" cy="51743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</a:rPr>
              <a:t>Trade and retail make up more than half of value added in the vegetable supply chain</a:t>
            </a:r>
          </a:p>
          <a:p>
            <a:r>
              <a:rPr lang="en-US" sz="2400" dirty="0">
                <a:latin typeface="Calibri" panose="020F0502020204030204" pitchFamily="34" charset="0"/>
              </a:rPr>
              <a:t>Value added on the farm (production) is 22.5% and from vegetable processing is 6.6%</a:t>
            </a:r>
          </a:p>
          <a:p>
            <a:r>
              <a:rPr lang="en-US" sz="2400" dirty="0">
                <a:latin typeface="Calibri" panose="020F0502020204030204" pitchFamily="34" charset="0"/>
              </a:rPr>
              <a:t>Value added created by the production of intermediate inputs is a combined 20.6%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Compared to higher income countries, the production share is relatively high and the processing and retail shares are low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833ED7C5-FEDE-40D0-82D6-C53A3476754C}"/>
              </a:ext>
            </a:extLst>
          </p:cNvPr>
          <p:cNvSpPr txBox="1">
            <a:spLocks/>
          </p:cNvSpPr>
          <p:nvPr/>
        </p:nvSpPr>
        <p:spPr>
          <a:xfrm>
            <a:off x="289136" y="-25426"/>
            <a:ext cx="1044526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Agri-food System in Egypt                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(Example: Vegetable Supply Chain)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07566E-5F95-419B-A4DD-DC51AB35E3E0}"/>
              </a:ext>
            </a:extLst>
          </p:cNvPr>
          <p:cNvSpPr txBox="1"/>
          <p:nvPr/>
        </p:nvSpPr>
        <p:spPr>
          <a:xfrm>
            <a:off x="7013844" y="6539948"/>
            <a:ext cx="184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AIDA-RIAPA model</a:t>
            </a:r>
          </a:p>
        </p:txBody>
      </p:sp>
    </p:spTree>
    <p:extLst>
      <p:ext uri="{BB962C8B-B14F-4D97-AF65-F5344CB8AC3E}">
        <p14:creationId xmlns:p14="http://schemas.microsoft.com/office/powerpoint/2010/main" val="260528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AEE76DB-A61F-4188-8CB5-C771349CA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298162"/>
              </p:ext>
            </p:extLst>
          </p:nvPr>
        </p:nvGraphicFramePr>
        <p:xfrm>
          <a:off x="-299942" y="2421650"/>
          <a:ext cx="4804390" cy="4320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117C4E2-3373-4E70-8CF1-7DC9841A2B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691231"/>
              </p:ext>
            </p:extLst>
          </p:nvPr>
        </p:nvGraphicFramePr>
        <p:xfrm>
          <a:off x="3466682" y="2508238"/>
          <a:ext cx="4804390" cy="4234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946EE36-E755-4670-9CDD-6DEF165D03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114976"/>
              </p:ext>
            </p:extLst>
          </p:nvPr>
        </p:nvGraphicFramePr>
        <p:xfrm>
          <a:off x="7193970" y="2508238"/>
          <a:ext cx="4515866" cy="4234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40921E4E-B523-4C8D-B64E-8CC58D443D50}"/>
              </a:ext>
            </a:extLst>
          </p:cNvPr>
          <p:cNvSpPr txBox="1">
            <a:spLocks noChangeArrowheads="1"/>
          </p:cNvSpPr>
          <p:nvPr/>
        </p:nvSpPr>
        <p:spPr>
          <a:xfrm>
            <a:off x="653139" y="1095270"/>
            <a:ext cx="10771834" cy="1210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</a:rPr>
              <a:t>The majority of economic activity is in Lower Egypt (71.6% of GDP)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The large majority of </a:t>
            </a:r>
            <a:r>
              <a:rPr lang="en-US" sz="2000" dirty="0" err="1">
                <a:latin typeface="Calibri" panose="020F0502020204030204" pitchFamily="34" charset="0"/>
              </a:rPr>
              <a:t>agro</a:t>
            </a:r>
            <a:r>
              <a:rPr lang="en-US" sz="2000" dirty="0">
                <a:latin typeface="Calibri" panose="020F0502020204030204" pitchFamily="34" charset="0"/>
              </a:rPr>
              <a:t>-processing activity is in Lower Egypt (78.3% of GDP)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Upper Egypt plays an important role in primary agriculture, contributing 30.2 percent to </a:t>
            </a:r>
            <a:r>
              <a:rPr lang="en-US" sz="2000" dirty="0" err="1">
                <a:latin typeface="Calibri" panose="020F0502020204030204" pitchFamily="34" charset="0"/>
              </a:rPr>
              <a:t>AgGDP</a:t>
            </a:r>
            <a:endParaRPr lang="en-US" sz="2000" dirty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CF1C3F90-AB0D-4A06-AB23-47B50E479062}"/>
              </a:ext>
            </a:extLst>
          </p:cNvPr>
          <p:cNvSpPr txBox="1">
            <a:spLocks/>
          </p:cNvSpPr>
          <p:nvPr/>
        </p:nvSpPr>
        <p:spPr>
          <a:xfrm>
            <a:off x="289136" y="-25426"/>
            <a:ext cx="1044526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Agri-food System in Egypt               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(Regional GDP, </a:t>
            </a:r>
            <a:r>
              <a:rPr lang="en-US" sz="1600" dirty="0" err="1">
                <a:solidFill>
                  <a:schemeClr val="bg1"/>
                </a:solidFill>
              </a:rPr>
              <a:t>AgGDP</a:t>
            </a:r>
            <a:r>
              <a:rPr lang="en-US" sz="1600" dirty="0">
                <a:solidFill>
                  <a:schemeClr val="bg1"/>
                </a:solidFill>
              </a:rPr>
              <a:t>, Ag Processing GDP)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F33519-B52F-4B4C-923F-88A1E2344433}"/>
              </a:ext>
            </a:extLst>
          </p:cNvPr>
          <p:cNvSpPr txBox="1"/>
          <p:nvPr/>
        </p:nvSpPr>
        <p:spPr>
          <a:xfrm>
            <a:off x="5115470" y="6603932"/>
            <a:ext cx="184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AIDA-RIAPA model</a:t>
            </a:r>
          </a:p>
        </p:txBody>
      </p:sp>
    </p:spTree>
    <p:extLst>
      <p:ext uri="{BB962C8B-B14F-4D97-AF65-F5344CB8AC3E}">
        <p14:creationId xmlns:p14="http://schemas.microsoft.com/office/powerpoint/2010/main" val="275179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B84680C-F350-4095-8C1A-45F600C66A63}"/>
              </a:ext>
            </a:extLst>
          </p:cNvPr>
          <p:cNvSpPr txBox="1">
            <a:spLocks/>
          </p:cNvSpPr>
          <p:nvPr/>
        </p:nvSpPr>
        <p:spPr>
          <a:xfrm>
            <a:off x="289136" y="-25426"/>
            <a:ext cx="1044526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Agri-food System in Egypt                      </a:t>
            </a:r>
          </a:p>
          <a:p>
            <a:r>
              <a:rPr lang="en-US" sz="1600" dirty="0">
                <a:solidFill>
                  <a:schemeClr val="bg1"/>
                </a:solidFill>
              </a:rPr>
              <a:t>(Import and export intensities)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373FD7-7E69-4FD8-A170-B9912F68FD68}"/>
              </a:ext>
            </a:extLst>
          </p:cNvPr>
          <p:cNvSpPr txBox="1"/>
          <p:nvPr/>
        </p:nvSpPr>
        <p:spPr>
          <a:xfrm>
            <a:off x="6456312" y="6445721"/>
            <a:ext cx="184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AIDA-RIAPA model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0FCCB43-51EA-46D2-969E-977F99CF09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632110"/>
              </p:ext>
            </p:extLst>
          </p:nvPr>
        </p:nvGraphicFramePr>
        <p:xfrm>
          <a:off x="3452149" y="1268505"/>
          <a:ext cx="4119235" cy="5174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54C7562-B525-4A3D-8B60-D6DADBDCBC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422292"/>
              </p:ext>
            </p:extLst>
          </p:nvPr>
        </p:nvGraphicFramePr>
        <p:xfrm>
          <a:off x="7844412" y="1268505"/>
          <a:ext cx="4002594" cy="5174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0A354F1-AAFE-4801-8B0D-473B6A05D019}"/>
              </a:ext>
            </a:extLst>
          </p:cNvPr>
          <p:cNvSpPr txBox="1">
            <a:spLocks/>
          </p:cNvSpPr>
          <p:nvPr/>
        </p:nvSpPr>
        <p:spPr>
          <a:xfrm>
            <a:off x="109330" y="1470991"/>
            <a:ext cx="3303642" cy="5387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</a:rPr>
              <a:t>Trade intensities matter for impacts on prices when scaling up value chains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4.9% of crop commodities and 4.2% </a:t>
            </a:r>
            <a:r>
              <a:rPr lang="en-US" sz="2400" dirty="0" err="1">
                <a:latin typeface="Calibri" panose="020F0502020204030204" pitchFamily="34" charset="0"/>
              </a:rPr>
              <a:t>agro</a:t>
            </a:r>
            <a:r>
              <a:rPr lang="en-US" sz="2400" dirty="0">
                <a:latin typeface="Calibri" panose="020F0502020204030204" pitchFamily="34" charset="0"/>
              </a:rPr>
              <a:t>-processing products are exported</a:t>
            </a:r>
          </a:p>
          <a:p>
            <a:r>
              <a:rPr lang="en-US" sz="2400" dirty="0">
                <a:latin typeface="Calibri" panose="020F0502020204030204" pitchFamily="34" charset="0"/>
              </a:rPr>
              <a:t> 13.9% of crop commodities and 12.0% of </a:t>
            </a:r>
            <a:r>
              <a:rPr lang="en-US" sz="2400" dirty="0" err="1">
                <a:latin typeface="Calibri" panose="020F0502020204030204" pitchFamily="34" charset="0"/>
              </a:rPr>
              <a:t>agro</a:t>
            </a:r>
            <a:r>
              <a:rPr lang="en-US" sz="2400" dirty="0">
                <a:latin typeface="Calibri" panose="020F0502020204030204" pitchFamily="34" charset="0"/>
              </a:rPr>
              <a:t>-processing products consumed in Egypt are imported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27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91C38E049DD34BBAB98E742BE2DB64" ma:contentTypeVersion="0" ma:contentTypeDescription="Create a new document." ma:contentTypeScope="" ma:versionID="54894698bd3bb653ac8eb0fbfdafd79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3e03e1c7766f08cd57dcf9b2561025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ABAA77-5C82-4FFD-AFCC-BC9812DFE765}">
  <ds:schemaRefs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3B5F9A-A825-4BED-9B0D-BC9F331117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7A111F-9B30-457A-8ECC-509F7CF91D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36596</TotalTime>
  <Words>1583</Words>
  <Application>Microsoft Office PowerPoint</Application>
  <PresentationFormat>Widescreen</PresentationFormat>
  <Paragraphs>196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Wingdings</vt:lpstr>
      <vt:lpstr>Office Theme</vt:lpstr>
      <vt:lpstr>1_Office Theme</vt:lpstr>
      <vt:lpstr>     Leveraging food systems for jobs, nutrition and poverty reduction in Africa – the case of Egypt   Agricultural Value Chain Development:   An economywide approach applied to Egypt</vt:lpstr>
      <vt:lpstr>Broadening the scope: from Agriculture to the Agri-Food System</vt:lpstr>
      <vt:lpstr>PowerPoint Presentation</vt:lpstr>
      <vt:lpstr>PowerPoint Presentation</vt:lpstr>
      <vt:lpstr>Questions asked: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Liu, Yifei (IFPRI)</dc:creator>
  <cp:lastModifiedBy>Windows User</cp:lastModifiedBy>
  <cp:revision>477</cp:revision>
  <dcterms:created xsi:type="dcterms:W3CDTF">2016-02-17T15:33:21Z</dcterms:created>
  <dcterms:modified xsi:type="dcterms:W3CDTF">2019-12-05T08:21:11Z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0x0101004A91C38E049DD34BBAB98E742BE2DB64</vt:lpwstr>
  </property>
  <property fmtid="{D5CDD505-2E9C-101B-9397-08002B2CF9AE}" pid="3" name="IsMyDocuments">
    <vt:bool>true</vt:bool>
  </property>
</Properties>
</file>