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sldIdLst>
    <p:sldId id="256" r:id="rId2"/>
    <p:sldId id="344" r:id="rId3"/>
    <p:sldId id="258" r:id="rId4"/>
    <p:sldId id="259" r:id="rId5"/>
    <p:sldId id="299" r:id="rId6"/>
    <p:sldId id="308" r:id="rId7"/>
    <p:sldId id="263" r:id="rId8"/>
    <p:sldId id="292" r:id="rId9"/>
    <p:sldId id="265" r:id="rId10"/>
    <p:sldId id="315" r:id="rId11"/>
    <p:sldId id="302" r:id="rId12"/>
    <p:sldId id="317" r:id="rId13"/>
    <p:sldId id="341" r:id="rId14"/>
    <p:sldId id="337" r:id="rId15"/>
    <p:sldId id="331" r:id="rId16"/>
    <p:sldId id="343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6" autoAdjust="0"/>
    <p:restoredTop sz="94820" autoAdjust="0"/>
  </p:normalViewPr>
  <p:slideViewPr>
    <p:cSldViewPr snapToGrid="0">
      <p:cViewPr varScale="1">
        <p:scale>
          <a:sx n="69" d="100"/>
          <a:sy n="69" d="100"/>
        </p:scale>
        <p:origin x="66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AB4C1F40-BBF9-4222-B9F6-BF167057DD7B}"/>
    <pc:docChg chg="addSld modSld">
      <pc:chgData name="" userId="" providerId="" clId="Web-{AB4C1F40-BBF9-4222-B9F6-BF167057DD7B}" dt="2018-10-19T10:27:01.957" v="1715" actId="20577"/>
      <pc:docMkLst>
        <pc:docMk/>
      </pc:docMkLst>
      <pc:sldChg chg="modSp">
        <pc:chgData name="" userId="" providerId="" clId="Web-{AB4C1F40-BBF9-4222-B9F6-BF167057DD7B}" dt="2018-10-19T09:46:57.582" v="13" actId="20577"/>
        <pc:sldMkLst>
          <pc:docMk/>
          <pc:sldMk cId="3186668088" sldId="271"/>
        </pc:sldMkLst>
        <pc:spChg chg="mod">
          <ac:chgData name="" userId="" providerId="" clId="Web-{AB4C1F40-BBF9-4222-B9F6-BF167057DD7B}" dt="2018-10-19T09:46:57.582" v="13" actId="20577"/>
          <ac:spMkLst>
            <pc:docMk/>
            <pc:sldMk cId="3186668088" sldId="271"/>
            <ac:spMk id="3" creationId="{00000000-0000-0000-0000-000000000000}"/>
          </ac:spMkLst>
        </pc:spChg>
      </pc:sldChg>
      <pc:sldChg chg="modSp">
        <pc:chgData name="" userId="" providerId="" clId="Web-{AB4C1F40-BBF9-4222-B9F6-BF167057DD7B}" dt="2018-10-19T10:26:55.629" v="1713" actId="20577"/>
        <pc:sldMkLst>
          <pc:docMk/>
          <pc:sldMk cId="2793289179" sldId="309"/>
        </pc:sldMkLst>
        <pc:spChg chg="mod">
          <ac:chgData name="" userId="" providerId="" clId="Web-{AB4C1F40-BBF9-4222-B9F6-BF167057DD7B}" dt="2018-10-19T10:26:55.629" v="1713" actId="20577"/>
          <ac:spMkLst>
            <pc:docMk/>
            <pc:sldMk cId="2793289179" sldId="309"/>
            <ac:spMk id="3" creationId="{00000000-0000-0000-0000-000000000000}"/>
          </ac:spMkLst>
        </pc:spChg>
      </pc:sldChg>
      <pc:sldChg chg="modSp add replId">
        <pc:chgData name="" userId="" providerId="" clId="Web-{AB4C1F40-BBF9-4222-B9F6-BF167057DD7B}" dt="2018-10-19T09:50:23.051" v="292" actId="20577"/>
        <pc:sldMkLst>
          <pc:docMk/>
          <pc:sldMk cId="1389427921" sldId="319"/>
        </pc:sldMkLst>
        <pc:spChg chg="mod">
          <ac:chgData name="" userId="" providerId="" clId="Web-{AB4C1F40-BBF9-4222-B9F6-BF167057DD7B}" dt="2018-10-19T09:50:23.051" v="292" actId="20577"/>
          <ac:spMkLst>
            <pc:docMk/>
            <pc:sldMk cId="1389427921" sldId="319"/>
            <ac:spMk id="3" creationId="{00000000-0000-0000-0000-000000000000}"/>
          </ac:spMkLst>
        </pc:spChg>
      </pc:sldChg>
      <pc:sldChg chg="modSp add replId">
        <pc:chgData name="" userId="" providerId="" clId="Web-{AB4C1F40-BBF9-4222-B9F6-BF167057DD7B}" dt="2018-10-19T10:26:20.051" v="1681" actId="20577"/>
        <pc:sldMkLst>
          <pc:docMk/>
          <pc:sldMk cId="2851345804" sldId="320"/>
        </pc:sldMkLst>
        <pc:spChg chg="mod">
          <ac:chgData name="" userId="" providerId="" clId="Web-{AB4C1F40-BBF9-4222-B9F6-BF167057DD7B}" dt="2018-10-19T10:26:20.051" v="1681" actId="20577"/>
          <ac:spMkLst>
            <pc:docMk/>
            <pc:sldMk cId="2851345804" sldId="320"/>
            <ac:spMk id="3" creationId="{00000000-0000-0000-0000-000000000000}"/>
          </ac:spMkLst>
        </pc:spChg>
      </pc:sldChg>
      <pc:sldChg chg="modSp add replId">
        <pc:chgData name="" userId="" providerId="" clId="Web-{AB4C1F40-BBF9-4222-B9F6-BF167057DD7B}" dt="2018-10-19T10:26:02.910" v="1677" actId="20577"/>
        <pc:sldMkLst>
          <pc:docMk/>
          <pc:sldMk cId="1297985872" sldId="321"/>
        </pc:sldMkLst>
        <pc:spChg chg="mod">
          <ac:chgData name="" userId="" providerId="" clId="Web-{AB4C1F40-BBF9-4222-B9F6-BF167057DD7B}" dt="2018-10-19T10:26:02.910" v="1677" actId="20577"/>
          <ac:spMkLst>
            <pc:docMk/>
            <pc:sldMk cId="1297985872" sldId="32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1E4CA-5525-44DA-9C99-A9F3892C72DE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CB438-D918-44AD-9079-9FCFA857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66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Alternative Title: Are Micro-Loans</a:t>
            </a:r>
            <a:r>
              <a:rPr lang="en-US" baseline="0" dirty="0"/>
              <a:t> Too Small To Promote Business Growth?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B438-D918-44AD-9079-9FCFA857FE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1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at poor economics</a:t>
            </a:r>
            <a:r>
              <a:rPr lang="en-US" baseline="0" dirty="0"/>
              <a:t> and see their discussion of the s shaped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Baseline business plan, and look at what type</a:t>
            </a:r>
            <a:r>
              <a:rPr lang="en-US" baseline="0" dirty="0"/>
              <a:t> of business they actually did? Differences in sectors?</a:t>
            </a:r>
          </a:p>
          <a:p>
            <a:endParaRPr lang="en-US" baseline="0" dirty="0"/>
          </a:p>
          <a:p>
            <a:r>
              <a:rPr lang="en-US" baseline="0" dirty="0" err="1"/>
              <a:t>Heterogeniety</a:t>
            </a:r>
            <a:r>
              <a:rPr lang="en-US" baseline="0" dirty="0"/>
              <a:t> in returns in the capital papers?</a:t>
            </a:r>
          </a:p>
          <a:p>
            <a:r>
              <a:rPr lang="en-US" baseline="0" dirty="0" err="1"/>
              <a:t>Fafchamps</a:t>
            </a:r>
            <a:r>
              <a:rPr lang="en-US" baseline="0" dirty="0"/>
              <a:t>? </a:t>
            </a:r>
            <a:r>
              <a:rPr lang="en-US" baseline="0" dirty="0" err="1"/>
              <a:t>Mckenzie</a:t>
            </a:r>
            <a:r>
              <a:rPr lang="en-US" baseline="0" dirty="0"/>
              <a:t>? Roth? </a:t>
            </a:r>
            <a:r>
              <a:rPr lang="en-US" baseline="0" dirty="0" err="1"/>
              <a:t>Gazellles</a:t>
            </a:r>
            <a:r>
              <a:rPr lang="en-US" baseline="0" dirty="0"/>
              <a:t>? Business Plan competition?</a:t>
            </a:r>
          </a:p>
          <a:p>
            <a:endParaRPr lang="en-US" baseline="0" dirty="0"/>
          </a:p>
          <a:p>
            <a:r>
              <a:rPr lang="en-US" baseline="0" dirty="0"/>
              <a:t>Equipment, machinery, land, </a:t>
            </a:r>
          </a:p>
          <a:p>
            <a:endParaRPr lang="en-US" baseline="0" dirty="0"/>
          </a:p>
          <a:p>
            <a:r>
              <a:rPr lang="en-US" baseline="0" dirty="0"/>
              <a:t>Looking at riskiness of investments:</a:t>
            </a:r>
          </a:p>
          <a:p>
            <a:r>
              <a:rPr lang="en-US" baseline="0" dirty="0"/>
              <a:t>-assets bought</a:t>
            </a:r>
          </a:p>
          <a:p>
            <a:r>
              <a:rPr lang="en-US" baseline="0" dirty="0"/>
              <a:t>-type of business</a:t>
            </a:r>
          </a:p>
          <a:p>
            <a:r>
              <a:rPr lang="en-US" baseline="0" dirty="0"/>
              <a:t>-variation in profits</a:t>
            </a:r>
          </a:p>
          <a:p>
            <a:r>
              <a:rPr lang="en-US" baseline="0" dirty="0"/>
              <a:t>-likelihood of failed business</a:t>
            </a:r>
          </a:p>
          <a:p>
            <a:r>
              <a:rPr lang="en-US" baseline="0" dirty="0"/>
              <a:t>-Quantile regressions 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racheal</a:t>
            </a:r>
            <a:r>
              <a:rPr lang="en-US" baseline="0" dirty="0"/>
              <a:t> </a:t>
            </a:r>
            <a:r>
              <a:rPr lang="en-US" baseline="0" dirty="0" err="1"/>
              <a:t>meger</a:t>
            </a:r>
            <a:r>
              <a:rPr lang="en-US" baseline="0" dirty="0"/>
              <a:t>- read the paper.</a:t>
            </a:r>
          </a:p>
          <a:p>
            <a:r>
              <a:rPr lang="en-US" baseline="0" dirty="0"/>
              <a:t>-distributions</a:t>
            </a:r>
          </a:p>
          <a:p>
            <a:r>
              <a:rPr lang="en-US" dirty="0"/>
              <a:t>-</a:t>
            </a:r>
            <a:r>
              <a:rPr lang="en-US" dirty="0" err="1"/>
              <a:t>prob</a:t>
            </a:r>
            <a:r>
              <a:rPr lang="en-US" dirty="0"/>
              <a:t> that profits is below a threshold,</a:t>
            </a:r>
            <a:r>
              <a:rPr lang="en-US" baseline="0" dirty="0"/>
              <a:t> and change the threshold, and iterate and generate a graph</a:t>
            </a:r>
          </a:p>
          <a:p>
            <a:r>
              <a:rPr lang="en-US" baseline="0" dirty="0"/>
              <a:t>- Who are the people who benefit most from the different types of capital? ML… lasso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B438-D918-44AD-9079-9FCFA857FE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18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Maybe</a:t>
            </a:r>
            <a:r>
              <a:rPr lang="en-US" baseline="0" dirty="0"/>
              <a:t> remove the last point? It’s nice but doesn’t fit.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B438-D918-44AD-9079-9FCFA857FE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6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B438-D918-44AD-9079-9FCFA857FE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71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6820EGP</a:t>
            </a:r>
            <a:r>
              <a:rPr lang="en-US" baseline="0" dirty="0" smtClean="0"/>
              <a:t> is about $383, so between $350-$400 a month. So the treatment loan is about 3 times the size of monthly profits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B438-D918-44AD-9079-9FCFA857FE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4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B438-D918-44AD-9079-9FCFA857FE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26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B438-D918-44AD-9079-9FCFA857FE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99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B438-D918-44AD-9079-9FCFA857FE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62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J-PAL Intr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3878"/>
            <a:ext cx="12192000" cy="68510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749" y="2553629"/>
            <a:ext cx="8638217" cy="1470025"/>
          </a:xfrm>
        </p:spPr>
        <p:txBody>
          <a:bodyPr anchor="b"/>
          <a:lstStyle>
            <a:lvl1pPr>
              <a:defRPr spc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6025" y="4406548"/>
            <a:ext cx="8638217" cy="1752600"/>
          </a:xfrm>
        </p:spPr>
        <p:txBody>
          <a:bodyPr>
            <a:normAutofit/>
          </a:bodyPr>
          <a:lstStyle>
            <a:lvl1pPr marL="0" indent="0" algn="l">
              <a:spcAft>
                <a:spcPts val="300"/>
              </a:spcAft>
              <a:buNone/>
              <a:defRPr sz="2200" spc="100" baseline="0">
                <a:solidFill>
                  <a:srgbClr val="28282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48" y="648025"/>
            <a:ext cx="3048000" cy="6800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49" t="1" r="1063" b="-443"/>
          <a:stretch/>
        </p:blipFill>
        <p:spPr>
          <a:xfrm>
            <a:off x="9216872" y="0"/>
            <a:ext cx="2975128" cy="6898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6108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-PAL Two Content Slide w/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05946"/>
            <a:ext cx="10972800" cy="1147367"/>
          </a:xfr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72185"/>
            <a:ext cx="5384800" cy="4129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2185"/>
            <a:ext cx="5384800" cy="4129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Graduating Micro-Enterprises | Adam Osman (UIUC)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5602148"/>
            <a:ext cx="10972800" cy="590691"/>
          </a:xfrm>
        </p:spPr>
        <p:txBody>
          <a:bodyPr anchor="b">
            <a:noAutofit/>
          </a:bodyPr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add citation text here.</a:t>
            </a:r>
          </a:p>
        </p:txBody>
      </p:sp>
    </p:spTree>
    <p:extLst>
      <p:ext uri="{BB962C8B-B14F-4D97-AF65-F5344CB8AC3E}">
        <p14:creationId xmlns:p14="http://schemas.microsoft.com/office/powerpoint/2010/main" val="57058691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-PAL 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10312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472185"/>
            <a:ext cx="5386917" cy="438912"/>
          </a:xfrm>
        </p:spPr>
        <p:txBody>
          <a:bodyPr anchor="t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911098"/>
            <a:ext cx="5386917" cy="427939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472185"/>
            <a:ext cx="5389033" cy="438912"/>
          </a:xfrm>
        </p:spPr>
        <p:txBody>
          <a:bodyPr anchor="t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911098"/>
            <a:ext cx="5389033" cy="427939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Graduating Micro-Enterprises | Adam Osman (UIUC)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640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-PAL Image &amp; Caption w/ 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05947"/>
            <a:ext cx="10972800" cy="1131754"/>
          </a:xfr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776519" y="1474574"/>
            <a:ext cx="3805880" cy="3456937"/>
          </a:xfrm>
        </p:spPr>
        <p:txBody>
          <a:bodyPr>
            <a:normAutofit/>
          </a:bodyPr>
          <a:lstStyle>
            <a:lvl1pPr marL="0" indent="0">
              <a:buNone/>
              <a:defRPr sz="2200" baseline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photo or infographic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8" y="1474574"/>
            <a:ext cx="7024131" cy="465159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Graduating Micro-Enterprises | Adam Osman (UIUC)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7776519" y="5129452"/>
            <a:ext cx="3805880" cy="996713"/>
          </a:xfrm>
        </p:spPr>
        <p:txBody>
          <a:bodyPr lIns="0" rIns="91440">
            <a:normAutofit/>
          </a:bodyPr>
          <a:lstStyle>
            <a:lvl1pPr marL="0" indent="0">
              <a:lnSpc>
                <a:spcPct val="100000"/>
              </a:lnSpc>
              <a:buNone/>
              <a:defRPr sz="1400" i="1" baseline="0">
                <a:solidFill>
                  <a:schemeClr val="accent6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photo caption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7776518" y="4931511"/>
            <a:ext cx="3805881" cy="197941"/>
          </a:xfrm>
          <a:ln>
            <a:noFill/>
          </a:ln>
        </p:spPr>
        <p:txBody>
          <a:bodyPr lIns="0" tIns="18288" rIns="0" bIns="18288" anchor="t">
            <a:noAutofit/>
          </a:bodyPr>
          <a:lstStyle>
            <a:lvl1pPr marL="0" indent="0">
              <a:buNone/>
              <a:defRPr sz="700" baseline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add photo/infographic credit</a:t>
            </a:r>
          </a:p>
        </p:txBody>
      </p:sp>
    </p:spTree>
    <p:extLst>
      <p:ext uri="{BB962C8B-B14F-4D97-AF65-F5344CB8AC3E}">
        <p14:creationId xmlns:p14="http://schemas.microsoft.com/office/powerpoint/2010/main" val="2096616329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-PAL Image &amp; Caption w/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05947"/>
            <a:ext cx="10972800" cy="1153296"/>
          </a:xfr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/>
              <a:t>Click to edit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256" y="1474574"/>
            <a:ext cx="7013145" cy="465159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4093" y="6446570"/>
            <a:ext cx="9172355" cy="222323"/>
          </a:xfrm>
        </p:spPr>
        <p:txBody>
          <a:bodyPr/>
          <a:lstStyle/>
          <a:p>
            <a:r>
              <a:rPr lang="en-US" smtClean="0"/>
              <a:t>Graduating Micro-Enterprises | Adam Osman (UIUC)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1" y="1474574"/>
            <a:ext cx="3805881" cy="3456936"/>
          </a:xfrm>
        </p:spPr>
        <p:txBody>
          <a:bodyPr>
            <a:normAutofit/>
          </a:bodyPr>
          <a:lstStyle>
            <a:lvl1pPr marL="0" indent="0">
              <a:buNone/>
              <a:defRPr sz="2200" baseline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photo or infographic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609601" y="5129452"/>
            <a:ext cx="3805881" cy="996713"/>
          </a:xfrm>
        </p:spPr>
        <p:txBody>
          <a:bodyPr lIns="0" rIns="91440">
            <a:normAutofit/>
          </a:bodyPr>
          <a:lstStyle>
            <a:lvl1pPr marL="0" indent="0">
              <a:buNone/>
              <a:defRPr sz="1400" i="1" baseline="0">
                <a:solidFill>
                  <a:schemeClr val="accent6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photo caption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4931511"/>
            <a:ext cx="3805883" cy="197941"/>
          </a:xfrm>
          <a:ln>
            <a:noFill/>
          </a:ln>
        </p:spPr>
        <p:txBody>
          <a:bodyPr lIns="0" tIns="18288" rIns="0" bIns="18288" anchor="t">
            <a:noAutofit/>
          </a:bodyPr>
          <a:lstStyle>
            <a:lvl1pPr marL="0" indent="0">
              <a:buNone/>
              <a:defRPr sz="700" baseline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add photo/infographic credit</a:t>
            </a:r>
          </a:p>
        </p:txBody>
      </p:sp>
    </p:spTree>
    <p:extLst>
      <p:ext uri="{BB962C8B-B14F-4D97-AF65-F5344CB8AC3E}">
        <p14:creationId xmlns:p14="http://schemas.microsoft.com/office/powerpoint/2010/main" val="229944207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-PAL Image w/ 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05946"/>
            <a:ext cx="10972800" cy="1147366"/>
          </a:xfr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790687" y="1484903"/>
            <a:ext cx="3791711" cy="4439158"/>
          </a:xfrm>
        </p:spPr>
        <p:txBody>
          <a:bodyPr>
            <a:normAutofit/>
          </a:bodyPr>
          <a:lstStyle>
            <a:lvl1pPr marL="0" indent="0">
              <a:buNone/>
              <a:defRPr sz="2200" baseline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photo or infographic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1484904"/>
            <a:ext cx="6998211" cy="464126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Graduating Micro-Enterprises | Adam Osman (UIUC)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7790687" y="5924062"/>
            <a:ext cx="3791712" cy="197941"/>
          </a:xfrm>
          <a:ln>
            <a:noFill/>
          </a:ln>
        </p:spPr>
        <p:txBody>
          <a:bodyPr lIns="0" tIns="9144" rIns="0" bIns="18288" anchor="t">
            <a:noAutofit/>
          </a:bodyPr>
          <a:lstStyle>
            <a:lvl1pPr marL="0" indent="0">
              <a:buNone/>
              <a:defRPr sz="700" baseline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add photo/infographic credit</a:t>
            </a:r>
          </a:p>
        </p:txBody>
      </p:sp>
    </p:spTree>
    <p:extLst>
      <p:ext uri="{BB962C8B-B14F-4D97-AF65-F5344CB8AC3E}">
        <p14:creationId xmlns:p14="http://schemas.microsoft.com/office/powerpoint/2010/main" val="379185405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-PAL Image w/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05946"/>
            <a:ext cx="10972800" cy="1153298"/>
          </a:xfr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474574"/>
            <a:ext cx="3791713" cy="4449487"/>
          </a:xfrm>
        </p:spPr>
        <p:txBody>
          <a:bodyPr>
            <a:normAutofit/>
          </a:bodyPr>
          <a:lstStyle>
            <a:lvl1pPr marL="0" indent="0">
              <a:buNone/>
              <a:defRPr sz="2200" baseline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photo or infographic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809" y="1474574"/>
            <a:ext cx="7022591" cy="465159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Graduating Micro-Enterprises | Adam Osman (UIUC)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09599" y="5924062"/>
            <a:ext cx="3791715" cy="197941"/>
          </a:xfrm>
          <a:ln>
            <a:noFill/>
          </a:ln>
        </p:spPr>
        <p:txBody>
          <a:bodyPr lIns="0" tIns="9144" rIns="0" bIns="18288" anchor="t">
            <a:noAutofit/>
          </a:bodyPr>
          <a:lstStyle>
            <a:lvl1pPr marL="0" indent="0">
              <a:buNone/>
              <a:defRPr sz="700" baseline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add photo/infographic credit</a:t>
            </a:r>
          </a:p>
        </p:txBody>
      </p:sp>
    </p:spTree>
    <p:extLst>
      <p:ext uri="{BB962C8B-B14F-4D97-AF65-F5344CB8AC3E}">
        <p14:creationId xmlns:p14="http://schemas.microsoft.com/office/powerpoint/2010/main" val="2420301623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-PAL Two Content Slide w/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05947"/>
            <a:ext cx="10972800" cy="1153296"/>
          </a:xfr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4608576"/>
            <a:ext cx="5330456" cy="1517586"/>
          </a:xfrm>
        </p:spPr>
        <p:txBody>
          <a:bodyPr lIns="0"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1944" y="4608576"/>
            <a:ext cx="5330456" cy="1517586"/>
          </a:xfrm>
        </p:spPr>
        <p:txBody>
          <a:bodyPr lIns="0"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Graduating Micro-Enterprises | Adam Osman (UIUC)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609600" y="1487924"/>
            <a:ext cx="5330456" cy="2863134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photo or infographic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6251944" y="1487924"/>
            <a:ext cx="5330456" cy="2863134"/>
          </a:xfrm>
        </p:spPr>
        <p:txBody>
          <a:bodyPr>
            <a:normAutofit/>
          </a:bodyPr>
          <a:lstStyle>
            <a:lvl1pPr marL="0" indent="0">
              <a:buNone/>
              <a:defRPr sz="2200" baseline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photo or infographic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4351058"/>
            <a:ext cx="5330457" cy="197941"/>
          </a:xfrm>
          <a:ln>
            <a:noFill/>
          </a:ln>
        </p:spPr>
        <p:txBody>
          <a:bodyPr lIns="0" tIns="9144" rIns="0" bIns="18288" anchor="t">
            <a:noAutofit/>
          </a:bodyPr>
          <a:lstStyle>
            <a:lvl1pPr marL="0" indent="0">
              <a:buNone/>
              <a:defRPr sz="700" baseline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add photo/infographic credit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251945" y="4351058"/>
            <a:ext cx="5330457" cy="197941"/>
          </a:xfrm>
          <a:ln>
            <a:noFill/>
          </a:ln>
        </p:spPr>
        <p:txBody>
          <a:bodyPr lIns="0" tIns="9144" rIns="0" bIns="18288" anchor="t">
            <a:noAutofit/>
          </a:bodyPr>
          <a:lstStyle>
            <a:lvl1pPr marL="0" indent="0">
              <a:buNone/>
              <a:defRPr sz="700" baseline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add photo/infographic credit</a:t>
            </a:r>
          </a:p>
        </p:txBody>
      </p:sp>
    </p:spTree>
    <p:extLst>
      <p:ext uri="{BB962C8B-B14F-4D97-AF65-F5344CB8AC3E}">
        <p14:creationId xmlns:p14="http://schemas.microsoft.com/office/powerpoint/2010/main" val="710898607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-PAL Full Blee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-129"/>
            <a:ext cx="12192000" cy="6858000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full bleed photo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biLevel thresh="25000"/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06" r="1630"/>
          <a:stretch/>
        </p:blipFill>
        <p:spPr>
          <a:xfrm>
            <a:off x="9277627" y="4733"/>
            <a:ext cx="291437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16992" y="6567964"/>
            <a:ext cx="5330457" cy="197941"/>
          </a:xfrm>
          <a:ln>
            <a:noFill/>
          </a:ln>
        </p:spPr>
        <p:txBody>
          <a:bodyPr lIns="0" tIns="9144" rIns="0" bIns="18288" anchor="t">
            <a:noAutofit/>
          </a:bodyPr>
          <a:lstStyle>
            <a:lvl1pPr marL="0" indent="0">
              <a:buNone/>
              <a:defRPr sz="7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add photo/infographic credit</a:t>
            </a:r>
          </a:p>
        </p:txBody>
      </p:sp>
    </p:spTree>
    <p:extLst>
      <p:ext uri="{BB962C8B-B14F-4D97-AF65-F5344CB8AC3E}">
        <p14:creationId xmlns:p14="http://schemas.microsoft.com/office/powerpoint/2010/main" val="2836365206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-PAL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05946"/>
            <a:ext cx="10972800" cy="1153298"/>
          </a:xfrm>
        </p:spPr>
        <p:txBody>
          <a:bodyPr anchor="ctr"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Graduating Micro-Enterprises | Adam Osman (UIUC)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22257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Graduating Micro-Enterprises | Adam Osman (UIUC)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941"/>
            <a:ext cx="12192000" cy="20818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6190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-PAL Intro Co-Branded Slide | Option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3878"/>
            <a:ext cx="12192000" cy="68510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749" y="2553629"/>
            <a:ext cx="8638217" cy="1470025"/>
          </a:xfrm>
        </p:spPr>
        <p:txBody>
          <a:bodyPr anchor="b"/>
          <a:lstStyle>
            <a:lvl1pPr>
              <a:defRPr spc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6025" y="4406548"/>
            <a:ext cx="8638217" cy="1752600"/>
          </a:xfrm>
        </p:spPr>
        <p:txBody>
          <a:bodyPr>
            <a:normAutofit/>
          </a:bodyPr>
          <a:lstStyle>
            <a:lvl1pPr marL="0" indent="0" algn="l">
              <a:spcAft>
                <a:spcPts val="300"/>
              </a:spcAft>
              <a:buNone/>
              <a:defRPr sz="2200" spc="100" baseline="0">
                <a:solidFill>
                  <a:srgbClr val="28282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48" y="648025"/>
            <a:ext cx="2438400" cy="544068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3751272" y="647701"/>
            <a:ext cx="2649531" cy="544513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r>
              <a:rPr lang="en-US" sz="1000" dirty="0"/>
              <a:t>Click to add logo for </a:t>
            </a:r>
            <a:br>
              <a:rPr lang="en-US" sz="1000" dirty="0"/>
            </a:br>
            <a:r>
              <a:rPr lang="en-US" sz="1000" dirty="0"/>
              <a:t>co-branded presentations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49" t="1" r="1063" b="-443"/>
          <a:stretch/>
        </p:blipFill>
        <p:spPr>
          <a:xfrm>
            <a:off x="9216872" y="0"/>
            <a:ext cx="2975128" cy="6898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1781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2DBE-7B89-4F10-B3B7-6792CB99D197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Graduating Micro-Enterprises | Adam Osman (UIUC)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-PAL Intro Co-Branded Slide | Option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3878"/>
            <a:ext cx="12192000" cy="68510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749" y="2553629"/>
            <a:ext cx="8638217" cy="1470025"/>
          </a:xfrm>
        </p:spPr>
        <p:txBody>
          <a:bodyPr anchor="b"/>
          <a:lstStyle>
            <a:lvl1pPr>
              <a:defRPr spc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6025" y="4406548"/>
            <a:ext cx="8638217" cy="1526892"/>
          </a:xfrm>
        </p:spPr>
        <p:txBody>
          <a:bodyPr>
            <a:normAutofit/>
          </a:bodyPr>
          <a:lstStyle>
            <a:lvl1pPr marL="0" indent="0" algn="l">
              <a:spcAft>
                <a:spcPts val="300"/>
              </a:spcAft>
              <a:buNone/>
              <a:defRPr sz="2200" spc="100" baseline="0">
                <a:solidFill>
                  <a:srgbClr val="28282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48" y="648025"/>
            <a:ext cx="2438400" cy="544068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3751272" y="647701"/>
            <a:ext cx="2649531" cy="544513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r>
              <a:rPr lang="en-US" sz="1000" dirty="0"/>
              <a:t>Click to add logo for </a:t>
            </a:r>
            <a:br>
              <a:rPr lang="en-US" sz="1000" dirty="0"/>
            </a:br>
            <a:r>
              <a:rPr lang="en-US" sz="1000" dirty="0"/>
              <a:t>co-branded presentations</a:t>
            </a:r>
            <a:endParaRPr lang="en-US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854940" y="6014764"/>
            <a:ext cx="2649531" cy="548640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r>
              <a:rPr lang="en-US" sz="1000" dirty="0"/>
              <a:t>Click to add partner logo</a:t>
            </a:r>
            <a:endParaRPr lang="en-US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3837091" y="6014764"/>
            <a:ext cx="2649531" cy="548640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r>
              <a:rPr lang="en-US" sz="1000" dirty="0"/>
              <a:t>Click to add partner logo</a:t>
            </a:r>
            <a:endParaRPr lang="en-US" dirty="0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6831434" y="6014764"/>
            <a:ext cx="2649531" cy="548640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r>
              <a:rPr lang="en-US" sz="1000" dirty="0"/>
              <a:t>Click to add partner logo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49" t="1" r="1063" b="-443"/>
          <a:stretch/>
        </p:blipFill>
        <p:spPr>
          <a:xfrm>
            <a:off x="9216872" y="0"/>
            <a:ext cx="2975128" cy="6898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4539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-PAL Section Divider |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649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62793" y="2810174"/>
            <a:ext cx="8607272" cy="1470025"/>
          </a:xfrm>
          <a:noFill/>
        </p:spPr>
        <p:txBody>
          <a:bodyPr anchor="b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62793" y="4500566"/>
            <a:ext cx="8607272" cy="1646235"/>
          </a:xfrm>
          <a:noFill/>
        </p:spPr>
        <p:txBody>
          <a:bodyPr>
            <a:normAutofit/>
          </a:bodyPr>
          <a:lstStyle>
            <a:lvl1pPr marL="0" indent="0" algn="l">
              <a:spcAft>
                <a:spcPts val="300"/>
              </a:spcAft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49" t="1" r="1063" b="-443"/>
          <a:stretch/>
        </p:blipFill>
        <p:spPr>
          <a:xfrm>
            <a:off x="9216872" y="0"/>
            <a:ext cx="2975128" cy="6898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581304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-PAL Section Divider |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649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49" t="1" r="1063" b="-443"/>
          <a:stretch/>
        </p:blipFill>
        <p:spPr>
          <a:xfrm>
            <a:off x="9216872" y="0"/>
            <a:ext cx="2975128" cy="6898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457201"/>
            <a:ext cx="8607272" cy="5953125"/>
          </a:xfrm>
        </p:spPr>
        <p:txBody>
          <a:bodyPr anchor="ctr">
            <a:normAutofit/>
          </a:bodyPr>
          <a:lstStyle>
            <a:lvl1pPr marL="571500" indent="-571500">
              <a:lnSpc>
                <a:spcPct val="100000"/>
              </a:lnSpc>
              <a:spcAft>
                <a:spcPts val="1500"/>
              </a:spcAft>
              <a:buFont typeface="+mj-lt"/>
              <a:buAutoNum type="romanUcPeriod"/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 marL="1371600" indent="0">
              <a:buNone/>
              <a:defRPr>
                <a:latin typeface="+mj-lt"/>
              </a:defRPr>
            </a:lvl4pPr>
            <a:lvl5pPr marL="1828800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section names (bold section presenting)</a:t>
            </a:r>
          </a:p>
        </p:txBody>
      </p:sp>
    </p:spTree>
    <p:extLst>
      <p:ext uri="{BB962C8B-B14F-4D97-AF65-F5344CB8AC3E}">
        <p14:creationId xmlns:p14="http://schemas.microsoft.com/office/powerpoint/2010/main" val="2501711333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-PAL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smtClean="0"/>
              <a:t>Graduating Micro-Enterprises | Adam Osman (UIUC)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BD9854C9-3811-484A-BE61-51C21F99C8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09600" y="201168"/>
            <a:ext cx="10972800" cy="1152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Click </a:t>
            </a:r>
            <a:r>
              <a:rPr lang="en-US"/>
              <a:t>to edit </a:t>
            </a:r>
            <a:r>
              <a:rPr lang="en-US" dirty="0"/>
              <a:t>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609599" y="1472184"/>
            <a:ext cx="10972800" cy="470921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1116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-PAL Content Slide w/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05946"/>
            <a:ext cx="10972800" cy="1147366"/>
          </a:xfrm>
        </p:spPr>
        <p:txBody>
          <a:bodyPr anchor="ctr">
            <a:noAutofit/>
          </a:bodyPr>
          <a:lstStyle>
            <a:lvl1pPr algn="l">
              <a:defRPr sz="3200" b="0" u="none" kern="1200" cap="none" spc="0" normalizeH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72185"/>
            <a:ext cx="10972800" cy="4127613"/>
          </a:xfrm>
        </p:spPr>
        <p:txBody>
          <a:bodyPr>
            <a:normAutofit/>
          </a:bodyPr>
          <a:lstStyle>
            <a:lvl1pPr>
              <a:spcAft>
                <a:spcPts val="300"/>
              </a:spcAft>
              <a:defRPr sz="2200" baseline="0"/>
            </a:lvl1pPr>
            <a:lvl2pPr>
              <a:spcAft>
                <a:spcPts val="300"/>
              </a:spcAft>
              <a:defRPr sz="2000" baseline="0"/>
            </a:lvl2pPr>
            <a:lvl3pPr>
              <a:spcAft>
                <a:spcPts val="300"/>
              </a:spcAft>
              <a:defRPr sz="1800" baseline="0"/>
            </a:lvl3pPr>
            <a:lvl4pPr>
              <a:spcAft>
                <a:spcPts val="300"/>
              </a:spcAft>
              <a:defRPr sz="1600" baseline="0"/>
            </a:lvl4pPr>
            <a:lvl5pPr>
              <a:spcAft>
                <a:spcPts val="300"/>
              </a:spcAft>
              <a:defRPr sz="16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smtClean="0"/>
              <a:t>Graduating Micro-Enterprises | Adam Osman (UIUC)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BD9854C9-3811-484A-BE61-51C21F99C8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5602148"/>
            <a:ext cx="10972800" cy="590691"/>
          </a:xfrm>
        </p:spPr>
        <p:txBody>
          <a:bodyPr anchor="b">
            <a:noAutofit/>
          </a:bodyPr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add citation text here.</a:t>
            </a:r>
          </a:p>
        </p:txBody>
      </p:sp>
    </p:spTree>
    <p:extLst>
      <p:ext uri="{BB962C8B-B14F-4D97-AF65-F5344CB8AC3E}">
        <p14:creationId xmlns:p14="http://schemas.microsoft.com/office/powerpoint/2010/main" val="897047055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-PAL Content Slide w/ citation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05946"/>
            <a:ext cx="10972800" cy="1147366"/>
          </a:xfrm>
        </p:spPr>
        <p:txBody>
          <a:bodyPr anchor="ctr">
            <a:noAutofit/>
          </a:bodyPr>
          <a:lstStyle>
            <a:lvl1pPr algn="l">
              <a:defRPr sz="3200" b="0" u="none" kern="1200" cap="none" spc="0" normalizeH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2103121"/>
            <a:ext cx="10972800" cy="3499027"/>
          </a:xfrm>
        </p:spPr>
        <p:txBody>
          <a:bodyPr>
            <a:normAutofit/>
          </a:bodyPr>
          <a:lstStyle>
            <a:lvl1pPr>
              <a:spcAft>
                <a:spcPts val="300"/>
              </a:spcAft>
              <a:defRPr sz="2200" baseline="0"/>
            </a:lvl1pPr>
            <a:lvl2pPr>
              <a:spcAft>
                <a:spcPts val="300"/>
              </a:spcAft>
              <a:defRPr sz="2000" baseline="0"/>
            </a:lvl2pPr>
            <a:lvl3pPr>
              <a:spcAft>
                <a:spcPts val="300"/>
              </a:spcAft>
              <a:defRPr sz="1800" baseline="0"/>
            </a:lvl3pPr>
            <a:lvl4pPr>
              <a:spcAft>
                <a:spcPts val="300"/>
              </a:spcAft>
              <a:defRPr sz="1600" baseline="0"/>
            </a:lvl4pPr>
            <a:lvl5pPr>
              <a:spcAft>
                <a:spcPts val="300"/>
              </a:spcAft>
              <a:defRPr sz="1600" baseline="0"/>
            </a:lvl5pPr>
          </a:lstStyle>
          <a:p>
            <a:pPr lvl="0"/>
            <a:r>
              <a:rPr lang="en-US" dirty="0"/>
              <a:t>Click to edit Master text styles (can also be used for maps and infographics)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smtClean="0"/>
              <a:t>Graduating Micro-Enterprises | Adam Osman (UIUC)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BD9854C9-3811-484A-BE61-51C21F99C8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5602148"/>
            <a:ext cx="10972800" cy="590691"/>
          </a:xfrm>
        </p:spPr>
        <p:txBody>
          <a:bodyPr anchor="b">
            <a:noAutofit/>
          </a:bodyPr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add citation text here.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1" y="1471614"/>
            <a:ext cx="10972799" cy="631825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subtitle text here</a:t>
            </a:r>
          </a:p>
        </p:txBody>
      </p:sp>
    </p:spTree>
    <p:extLst>
      <p:ext uri="{BB962C8B-B14F-4D97-AF65-F5344CB8AC3E}">
        <p14:creationId xmlns:p14="http://schemas.microsoft.com/office/powerpoint/2010/main" val="1521850259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-PAL 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01170"/>
            <a:ext cx="10972800" cy="1152143"/>
          </a:xfr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72184"/>
            <a:ext cx="5384800" cy="47091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2184"/>
            <a:ext cx="5384800" cy="47091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Graduating Micro-Enterprises | Adam Osman (UIUC)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6821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1169"/>
            <a:ext cx="10972800" cy="1152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72184"/>
            <a:ext cx="10972800" cy="4704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446571"/>
            <a:ext cx="9172355" cy="22232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kern="700" cap="small" spc="5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Graduating Micro-Enterprises | Adam Osman (UIUC)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67278" y="6446571"/>
            <a:ext cx="1515121" cy="22232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9854C9-3811-484A-BE61-51C21F99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7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u="none" kern="1200" cap="none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200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8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»"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0013" y="1516569"/>
            <a:ext cx="9144000" cy="2635018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Are Micro-Loans Too Small</a:t>
            </a:r>
            <a:r>
              <a:rPr lang="en-US" sz="5400" dirty="0" smtClean="0"/>
              <a:t>?</a:t>
            </a:r>
            <a:br>
              <a:rPr lang="en-US" sz="54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November 2019</a:t>
            </a:r>
            <a:endParaRPr lang="en-US" sz="4800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346" y="4581744"/>
            <a:ext cx="10023334" cy="1777014"/>
          </a:xfrm>
        </p:spPr>
        <p:txBody>
          <a:bodyPr>
            <a:normAutofit/>
          </a:bodyPr>
          <a:lstStyle/>
          <a:p>
            <a:pPr algn="ctr"/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Gharad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Bryan (LSE)</a:t>
            </a:r>
          </a:p>
          <a:p>
            <a:pPr algn="ctr"/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Dean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Karlan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(NWU)</a:t>
            </a:r>
          </a:p>
          <a:p>
            <a:pPr algn="ctr"/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Adam Osman (UIUC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Presented by: Sarah </a:t>
            </a:r>
            <a:r>
              <a:rPr lang="en-US" sz="2000" dirty="0" err="1" smtClean="0">
                <a:solidFill>
                  <a:schemeClr val="accent2"/>
                </a:solidFill>
              </a:rPr>
              <a:t>W</a:t>
            </a:r>
            <a:r>
              <a:rPr lang="en-US" sz="2000" dirty="0" err="1">
                <a:solidFill>
                  <a:schemeClr val="accent2"/>
                </a:solidFill>
              </a:rPr>
              <a:t>a</a:t>
            </a:r>
            <a:r>
              <a:rPr lang="en-US" sz="2000" dirty="0" err="1" smtClean="0">
                <a:solidFill>
                  <a:schemeClr val="accent2"/>
                </a:solidFill>
              </a:rPr>
              <a:t>hby</a:t>
            </a:r>
            <a:r>
              <a:rPr lang="en-US" sz="2000" dirty="0" smtClean="0">
                <a:solidFill>
                  <a:schemeClr val="accent2"/>
                </a:solidFill>
              </a:rPr>
              <a:t> (J-PAL/AUC)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443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Up &amp; Disbursement of Funds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Graduating Micro-Enterprises | Adam Osman (UIUC)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834"/>
          <a:stretch/>
        </p:blipFill>
        <p:spPr bwMode="auto">
          <a:xfrm>
            <a:off x="1097280" y="1737360"/>
            <a:ext cx="9921240" cy="2029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133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Outcomes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We are most interested in four primary outcomes:</a:t>
                </a:r>
              </a:p>
              <a:p>
                <a:pPr marL="1371600" indent="-457200">
                  <a:buFont typeface="+mj-lt"/>
                  <a:buAutoNum type="arabicPeriod"/>
                </a:pPr>
                <a:r>
                  <a:rPr lang="en-US" sz="2400" dirty="0"/>
                  <a:t>Business Profits</a:t>
                </a:r>
              </a:p>
              <a:p>
                <a:pPr marL="1371600" indent="-457200">
                  <a:buFont typeface="+mj-lt"/>
                  <a:buAutoNum type="arabicPeriod"/>
                </a:pPr>
                <a:r>
                  <a:rPr lang="en-US" sz="2400" dirty="0"/>
                  <a:t>Wage bill</a:t>
                </a:r>
              </a:p>
              <a:p>
                <a:pPr marL="1371600" indent="-457200">
                  <a:buFont typeface="+mj-lt"/>
                  <a:buAutoNum type="arabicPeriod"/>
                </a:pPr>
                <a:r>
                  <a:rPr lang="en-US" sz="2400" dirty="0"/>
                  <a:t>Household Consumption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ANCOVA specification: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𝑇𝑟𝑒𝑎𝑡𝑚𝑒𝑛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𝐿𝑂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18" t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Graduating Micro-Enterprises | Adam Osman (UIUC)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3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Year Follow 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Graduating Micro-Enterprises | Adam Osman (UIUC)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12</a:t>
            </a:fld>
            <a:endParaRPr lang="en-US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13"/>
          <a:stretch/>
        </p:blipFill>
        <p:spPr bwMode="auto">
          <a:xfrm>
            <a:off x="1362430" y="1737360"/>
            <a:ext cx="9793250" cy="287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788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Heterogeneity: Business Characteristics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Graduating Micro-Enterprises | Adam Osman (UIUC)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579" y="1214472"/>
            <a:ext cx="7607682" cy="527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91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Heterogeneity: Loan Officer Info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Graduating Micro-Enterprises | Adam Osman (UIUC)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862" y="1163973"/>
            <a:ext cx="7725104" cy="510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34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Heterogeneity: Borrower Demographics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Graduating Micro-Enterprises | Adam Osman (UIUC)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574" y="1155866"/>
            <a:ext cx="7730798" cy="511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9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Heterogeneity: Psychometrics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Graduating Micro-Enterprises | Adam Osman (UIUC)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924" y="1099540"/>
            <a:ext cx="7819697" cy="519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57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We randomized the provision of SME-level loans to microenterprises in Egypt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We find large but imprecise positive effects on profits &amp; total wages, and a 10% increase in household </a:t>
            </a:r>
            <a:r>
              <a:rPr lang="en-US" sz="2200" dirty="0" smtClean="0"/>
              <a:t>consumption. Still analyzing results.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Hard, Soft and Psychometric data hint at heterogeneity, pursuing machine learning strategies to provide more structured tests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 algn="ctr">
              <a:buNone/>
            </a:pPr>
            <a:r>
              <a:rPr lang="en-US" sz="2800" dirty="0"/>
              <a:t>Thank You!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Graduating Micro-Enterprises | Adam Osman (UIUC)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Enterprises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Returns to capital are high among microenterprises (De Mel, McKenzie and Woodruff, 2008)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Firms are credit constrained (WB Enterprise surveys)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microcredit literature shows that the returns to microloans are often </a:t>
            </a:r>
            <a:r>
              <a:rPr lang="en-US" sz="2400" dirty="0" smtClean="0"/>
              <a:t>modest </a:t>
            </a:r>
            <a:r>
              <a:rPr lang="en-US" sz="2400" dirty="0" err="1" smtClean="0"/>
              <a:t>Angelucci</a:t>
            </a:r>
            <a:r>
              <a:rPr lang="en-US" sz="2400" dirty="0" smtClean="0"/>
              <a:t> et al (2015), </a:t>
            </a:r>
            <a:r>
              <a:rPr lang="en-US" sz="2400" dirty="0" err="1" smtClean="0"/>
              <a:t>Attanasio</a:t>
            </a:r>
            <a:r>
              <a:rPr lang="en-US" sz="2400" dirty="0" smtClean="0"/>
              <a:t> et al (2015), Augsburg et al (2015), Banerjee et al (2015a,b), </a:t>
            </a:r>
            <a:r>
              <a:rPr lang="en-US" sz="2400" dirty="0" err="1" smtClean="0"/>
              <a:t>Crepon</a:t>
            </a:r>
            <a:r>
              <a:rPr lang="en-US" sz="2400" dirty="0" smtClean="0"/>
              <a:t> et al (2015), </a:t>
            </a:r>
            <a:r>
              <a:rPr lang="en-US" sz="2400" dirty="0" err="1" smtClean="0"/>
              <a:t>Karlan</a:t>
            </a:r>
            <a:r>
              <a:rPr lang="en-US" sz="2400" dirty="0" smtClean="0"/>
              <a:t> and </a:t>
            </a:r>
            <a:r>
              <a:rPr lang="en-US" sz="2400" dirty="0" err="1" smtClean="0"/>
              <a:t>Zinman</a:t>
            </a:r>
            <a:r>
              <a:rPr lang="en-US" sz="2400" dirty="0" smtClean="0"/>
              <a:t> (2011), </a:t>
            </a:r>
            <a:r>
              <a:rPr lang="en-US" sz="2400" dirty="0" err="1" smtClean="0"/>
              <a:t>Tarozzi</a:t>
            </a:r>
            <a:r>
              <a:rPr lang="en-US" sz="2400" dirty="0" smtClean="0"/>
              <a:t> et al (2015),</a:t>
            </a:r>
            <a:r>
              <a:rPr lang="en-US" sz="2400" dirty="0" err="1" smtClean="0"/>
              <a:t>Kaboski</a:t>
            </a:r>
            <a:r>
              <a:rPr lang="en-US" sz="2400" dirty="0" smtClean="0"/>
              <a:t> &amp; Townsend(2012)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Graduating Micro-Enterprises | Adam Osman (UIUC)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2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Micro-Loans too Small?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Larger loans could be the answer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There could be returns to scale that are being missed due to capital constraints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Even if returns are high, doubling a small loan may not be enough to really make a difference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However, </a:t>
            </a:r>
            <a:r>
              <a:rPr lang="en-US" sz="2200" dirty="0"/>
              <a:t>there may be decreasing marginal returns to capital: </a:t>
            </a:r>
            <a:r>
              <a:rPr lang="en-US" sz="2000" dirty="0"/>
              <a:t>Meager (2018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200" dirty="0"/>
              <a:t>Overall the effects of larger loans are ambiguous:</a:t>
            </a:r>
          </a:p>
          <a:p>
            <a:pPr marL="0" indent="0">
              <a:buNone/>
            </a:pPr>
            <a:r>
              <a:rPr lang="en-US" sz="2200" u="sng" dirty="0"/>
              <a:t>Research Question 1: What is the impact of providing larger loans to microenterprises?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01168" lvl="1" indent="0">
              <a:buNone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Graduating Micro-Enterprises | Adam Osman (UIUC)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8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C8C8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C8C8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C8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C8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Important is Heterogeneity?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/>
              <a:t>It’s intuitive that some people will use capital better than others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Ex-ante targeting of high-return individuals is the “holy grail” in business, finance and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But predicting the future is hard!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Earlier literature has some suggestions, e.g. prior business performance, risk preferences,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Can Machine Learning techniques do a better job? (McKenzie &amp; </a:t>
            </a:r>
            <a:r>
              <a:rPr lang="en-US" sz="2000" dirty="0" err="1"/>
              <a:t>Sansone</a:t>
            </a:r>
            <a:r>
              <a:rPr lang="en-US" sz="2000" dirty="0"/>
              <a:t> 2018</a:t>
            </a:r>
            <a:r>
              <a:rPr lang="en-US" sz="2000" dirty="0" smtClean="0"/>
              <a:t>)</a:t>
            </a:r>
          </a:p>
          <a:p>
            <a:pPr marL="0">
              <a:buNone/>
            </a:pPr>
            <a:endParaRPr lang="en-US" sz="2200" u="sng" dirty="0"/>
          </a:p>
          <a:p>
            <a:pPr marL="0">
              <a:buNone/>
            </a:pPr>
            <a:r>
              <a:rPr lang="en-US" sz="2200" u="sng" dirty="0"/>
              <a:t>Research Question 2: How important is heterogeneity in explaining the impacts of larger loans for </a:t>
            </a:r>
            <a:r>
              <a:rPr lang="en-US" sz="2200" u="sng" dirty="0" smtClean="0"/>
              <a:t>microenterprises?</a:t>
            </a:r>
            <a:endParaRPr lang="en-US" sz="2200" u="sng" dirty="0"/>
          </a:p>
          <a:p>
            <a:pPr marL="201168" lvl="1" indent="0">
              <a:buNone/>
            </a:pP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Graduating Micro-Enterprises | Adam Osman (UIUC)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6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C8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C8C8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C8C8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C8C8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C8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C8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We run a Randomized </a:t>
            </a:r>
            <a:r>
              <a:rPr lang="en-US" sz="2400" dirty="0" smtClean="0"/>
              <a:t>Experiment to </a:t>
            </a:r>
            <a:r>
              <a:rPr lang="en-US" sz="2400" dirty="0"/>
              <a:t>identify high-potential borrowers at an MFI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Treatment borrowers are provided a loan 4x larger than their previous loan, while control borrowers are provided a </a:t>
            </a:r>
            <a:r>
              <a:rPr lang="en-US" sz="2400" dirty="0" smtClean="0"/>
              <a:t>loan at most </a:t>
            </a:r>
            <a:r>
              <a:rPr lang="en-US" sz="2400" dirty="0"/>
              <a:t>2x larger than their previous loan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We collect three types of data about borrowers: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“Hard” data:  age, education, revenues, expenses, </a:t>
            </a:r>
            <a:r>
              <a:rPr lang="en-US" sz="2200" dirty="0" err="1"/>
              <a:t>etc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“Soft” data: loan officer assessments </a:t>
            </a:r>
            <a:r>
              <a:rPr lang="en-US" sz="2200" dirty="0" smtClean="0"/>
              <a:t>of borrower </a:t>
            </a:r>
            <a:r>
              <a:rPr lang="en-US" sz="2200" dirty="0"/>
              <a:t>potential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“Psychometric” data: questions aimed at assessing </a:t>
            </a:r>
            <a:r>
              <a:rPr lang="en-US" sz="2200" dirty="0" smtClean="0"/>
              <a:t>borrower’s personality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Graduating Micro-Enterprises | Adam Osman (UIUC)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7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C8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C8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“Psychometric”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150 statements that respondents assess on a 5 point </a:t>
            </a:r>
            <a:r>
              <a:rPr lang="en-US" sz="2400" dirty="0" err="1"/>
              <a:t>likert</a:t>
            </a:r>
            <a:r>
              <a:rPr lang="en-US" sz="2400" dirty="0"/>
              <a:t> scale</a:t>
            </a:r>
            <a:br>
              <a:rPr lang="en-US" sz="2400" dirty="0"/>
            </a:br>
            <a:r>
              <a:rPr lang="en-US" sz="2400" dirty="0"/>
              <a:t>(1=Strongly </a:t>
            </a:r>
            <a:r>
              <a:rPr lang="en-US" sz="2400" dirty="0" smtClean="0"/>
              <a:t>Agree</a:t>
            </a:r>
            <a:r>
              <a:rPr lang="en-US" sz="2400" dirty="0"/>
              <a:t>; 5=Strongly </a:t>
            </a:r>
            <a:r>
              <a:rPr lang="en-US" sz="2400" dirty="0" smtClean="0"/>
              <a:t>Disagree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200" dirty="0"/>
              <a:t>Examples:</a:t>
            </a:r>
          </a:p>
          <a:p>
            <a:pPr marL="804863" indent="-90488">
              <a:buFont typeface="Arial" panose="020B0604020202020204" pitchFamily="34" charset="0"/>
              <a:buChar char="•"/>
            </a:pPr>
            <a:r>
              <a:rPr lang="en-US" sz="2200" dirty="0"/>
              <a:t>I will do anything to get what I want</a:t>
            </a:r>
          </a:p>
          <a:p>
            <a:pPr marL="804863" indent="-90488">
              <a:buFont typeface="Arial" panose="020B0604020202020204" pitchFamily="34" charset="0"/>
              <a:buChar char="•"/>
            </a:pPr>
            <a:r>
              <a:rPr lang="en-US" sz="2200" dirty="0"/>
              <a:t>I am a natural risk taker</a:t>
            </a:r>
          </a:p>
          <a:p>
            <a:pPr marL="804863" indent="-90488">
              <a:buFont typeface="Arial" panose="020B0604020202020204" pitchFamily="34" charset="0"/>
              <a:buChar char="•"/>
            </a:pPr>
            <a:r>
              <a:rPr lang="en-US" sz="2200" dirty="0"/>
              <a:t>I don't like following rules </a:t>
            </a:r>
          </a:p>
          <a:p>
            <a:pPr marL="804863" indent="-90488">
              <a:buFont typeface="Arial" panose="020B0604020202020204" pitchFamily="34" charset="0"/>
              <a:buChar char="•"/>
            </a:pPr>
            <a:r>
              <a:rPr lang="en-US" sz="2200" dirty="0"/>
              <a:t>I see patterns and connections where other's don't</a:t>
            </a:r>
          </a:p>
          <a:p>
            <a:pPr marL="804863" indent="-90488">
              <a:buFont typeface="Arial" panose="020B0604020202020204" pitchFamily="34" charset="0"/>
              <a:buChar char="•"/>
            </a:pPr>
            <a:r>
              <a:rPr lang="en-US" sz="2200" dirty="0"/>
              <a:t>I always know when to give up, and move on to something else </a:t>
            </a:r>
          </a:p>
          <a:p>
            <a:pPr marL="804863" indent="-90488">
              <a:buFont typeface="Arial" panose="020B0604020202020204" pitchFamily="34" charset="0"/>
              <a:buChar char="•"/>
            </a:pPr>
            <a:r>
              <a:rPr lang="en-US" sz="2200" dirty="0"/>
              <a:t>I can't wait to get out of bed in the morning - there is always so much to 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Graduating Micro-Enterprises | Adam Osman (UIUC)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0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</a:t>
            </a:r>
            <a:r>
              <a:rPr lang="en-US" dirty="0"/>
              <a:t>and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Alexandria Business </a:t>
            </a:r>
            <a:r>
              <a:rPr lang="en-US" sz="2400" dirty="0" smtClean="0"/>
              <a:t>Association (ABA)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 largest MFI in </a:t>
            </a:r>
            <a:r>
              <a:rPr lang="en-US" sz="2200" dirty="0" smtClean="0"/>
              <a:t>Egypt and the MENA region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Around </a:t>
            </a:r>
            <a:r>
              <a:rPr lang="en-US" sz="2200" dirty="0" smtClean="0"/>
              <a:t>500k </a:t>
            </a:r>
            <a:r>
              <a:rPr lang="en-US" sz="2200" dirty="0"/>
              <a:t>clients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2 billion EGP portfolio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66 branches across 7 Governorates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Average loan around 3000EGP 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Only 0.5% </a:t>
            </a:r>
            <a:r>
              <a:rPr lang="en-US" sz="2200" dirty="0"/>
              <a:t>of clients have loans greater than </a:t>
            </a:r>
            <a:r>
              <a:rPr lang="en-US" sz="2200" dirty="0" smtClean="0"/>
              <a:t>20000 EGP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Clients </a:t>
            </a:r>
            <a:r>
              <a:rPr lang="en-US" sz="2400" dirty="0"/>
              <a:t>only allowed gradual increase in </a:t>
            </a:r>
            <a:r>
              <a:rPr lang="en-US" sz="2400" dirty="0" smtClean="0"/>
              <a:t>borrowing 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This is typical for many lenders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Graduating Micro-Enterprises | Adam Osman (UIUC)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7</a:t>
            </a:fld>
            <a:endParaRPr lang="en-US"/>
          </a:p>
        </p:txBody>
      </p:sp>
      <p:pic>
        <p:nvPicPr>
          <p:cNvPr id="1028" name="Picture 4" descr="Image result for alexandria business association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791" y="1928356"/>
            <a:ext cx="3204889" cy="192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9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C8C8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C8C8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C8C8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C8C8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C8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C8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C8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Researchers approached loan officers and informed them of opportunity to suggest borrowers for new program called “</a:t>
            </a:r>
            <a:r>
              <a:rPr lang="en-US" sz="2400" dirty="0" err="1" smtClean="0"/>
              <a:t>Tomouh</a:t>
            </a:r>
            <a:r>
              <a:rPr lang="en-US" sz="2400" dirty="0"/>
              <a:t>” (i.e. Ambition)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Loan Officers approached current borrowers in good standing and offered them the opportunity to apply for the program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Eligibility Criteria included having successfully completed a prior loan in the 5k-15k range (~$280- $840)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Loan Committee at MFI HQ would further screen the applicants for suitability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Borrowers would be randomized into T/C at individual level, stratified by Loan Officer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1004 borrowers (501T/503C). This gives us a relatively high powered study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Enrollment took place between June 2016-June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Graduating Micro-Enterprises | Adam Osman (UIUC)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0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Characteristics &amp; Balance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Graduating Micro-Enterprises | Adam Osman (UIUC)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C9-3811-484A-BE61-51C21F99C839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897" y="1134274"/>
            <a:ext cx="8363058" cy="517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129471"/>
      </p:ext>
    </p:extLst>
  </p:cSld>
  <p:clrMapOvr>
    <a:masterClrMapping/>
  </p:clrMapOvr>
</p:sld>
</file>

<file path=ppt/theme/theme1.xml><?xml version="1.0" encoding="utf-8"?>
<a:theme xmlns:a="http://schemas.openxmlformats.org/drawingml/2006/main" name="J-PAL Template &amp; Stock Slides (4.3)_11.19.19">
  <a:themeElements>
    <a:clrScheme name="J-PAL Color Palette">
      <a:dk1>
        <a:srgbClr val="000000"/>
      </a:dk1>
      <a:lt1>
        <a:srgbClr val="FFFFFF"/>
      </a:lt1>
      <a:dk2>
        <a:srgbClr val="919191"/>
      </a:dk2>
      <a:lt2>
        <a:srgbClr val="CACACA"/>
      </a:lt2>
      <a:accent1>
        <a:srgbClr val="E35925"/>
      </a:accent1>
      <a:accent2>
        <a:srgbClr val="2FAA9F"/>
      </a:accent2>
      <a:accent3>
        <a:srgbClr val="F4C300"/>
      </a:accent3>
      <a:accent4>
        <a:srgbClr val="4A9C65"/>
      </a:accent4>
      <a:accent5>
        <a:srgbClr val="2D616E"/>
      </a:accent5>
      <a:accent6>
        <a:srgbClr val="646464"/>
      </a:accent6>
      <a:hlink>
        <a:srgbClr val="2FAA9F"/>
      </a:hlink>
      <a:folHlink>
        <a:srgbClr val="E3591B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J-PAL Template &amp; Stock Slides (4.3)_11.19.19</Template>
  <TotalTime>17038</TotalTime>
  <Words>999</Words>
  <Application>Microsoft Office PowerPoint</Application>
  <PresentationFormat>Widescreen</PresentationFormat>
  <Paragraphs>155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Century Gothic</vt:lpstr>
      <vt:lpstr>J-PAL Template &amp; Stock Slides (4.3)_11.19.19</vt:lpstr>
      <vt:lpstr>Are Micro-Loans Too Small?  November 2019</vt:lpstr>
      <vt:lpstr>Enterprises Growth</vt:lpstr>
      <vt:lpstr>Are Micro-Loans too Small?</vt:lpstr>
      <vt:lpstr>How Important is Heterogeneity?</vt:lpstr>
      <vt:lpstr>What we do</vt:lpstr>
      <vt:lpstr>“Psychometric” Data</vt:lpstr>
      <vt:lpstr>Partner and Context</vt:lpstr>
      <vt:lpstr>Intervention Details</vt:lpstr>
      <vt:lpstr>Sample Characteristics &amp; Balance</vt:lpstr>
      <vt:lpstr>Take Up &amp; Disbursement of Funds</vt:lpstr>
      <vt:lpstr>Primary Outcomes</vt:lpstr>
      <vt:lpstr>1 Year Follow Up</vt:lpstr>
      <vt:lpstr>Heterogeneity: Business Characteristics</vt:lpstr>
      <vt:lpstr>Heterogeneity: Loan Officer Info</vt:lpstr>
      <vt:lpstr>Heterogeneity: Borrower Demographics</vt:lpstr>
      <vt:lpstr>Heterogeneity: Psychometrics</vt:lpstr>
      <vt:lpstr>Conclusion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Grants vs. Loans:  Mapping Investment Decisions into Business Outcomes  September 2018</dc:title>
  <dc:creator>Osman, Adam Mohamed</dc:creator>
  <cp:lastModifiedBy>Windows User</cp:lastModifiedBy>
  <cp:revision>313</cp:revision>
  <dcterms:created xsi:type="dcterms:W3CDTF">2018-08-20T15:54:18Z</dcterms:created>
  <dcterms:modified xsi:type="dcterms:W3CDTF">2019-12-05T08:17:02Z</dcterms:modified>
</cp:coreProperties>
</file>